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7"/>
  </p:notesMasterIdLst>
  <p:sldIdLst>
    <p:sldId id="319" r:id="rId3"/>
    <p:sldId id="320" r:id="rId4"/>
    <p:sldId id="321" r:id="rId5"/>
    <p:sldId id="322" r:id="rId6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A52AADA6-018F-4728-8119-401C205C680C}" type="datetimeFigureOut">
              <a:rPr lang="ar-JO" smtClean="0"/>
              <a:t>25/05/1443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96616BBF-A1CB-4C37-97DD-308DDF9F2721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94734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714625" y="514350"/>
            <a:ext cx="3714750" cy="25717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JO" altLang="ar-JO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30598DA-3236-43DB-BEE6-C0BF47E4CB70}" type="slidenum">
              <a:rPr kumimoji="0" lang="ar-JO" altLang="ar-J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ar-JO" altLang="ar-J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714625" y="514350"/>
            <a:ext cx="3714750" cy="25717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JO" altLang="ar-JO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30598DA-3236-43DB-BEE6-C0BF47E4CB70}" type="slidenum">
              <a:rPr kumimoji="0" lang="ar-JO" altLang="ar-J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ar-JO" altLang="ar-J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714625" y="514350"/>
            <a:ext cx="3714750" cy="25717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JO" altLang="ar-JO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30598DA-3236-43DB-BEE6-C0BF47E4CB70}" type="slidenum">
              <a:rPr kumimoji="0" lang="ar-JO" altLang="ar-J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ar-JO" altLang="ar-J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714625" y="514350"/>
            <a:ext cx="3714750" cy="25717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JO" altLang="ar-JO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30598DA-3236-43DB-BEE6-C0BF47E4CB70}" type="slidenum">
              <a:rPr kumimoji="0" lang="ar-JO" altLang="ar-J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ar-JO" altLang="ar-J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2995B-391C-4285-A35D-87E884E0EE60}" type="datetimeFigureOut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25/05/1443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DB7E6-0557-47B5-A505-0A4E6DE8A3AF}" type="slidenum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029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9FD67-5D10-4DA7-9329-A3EBAEA3C42F}" type="datetimeFigureOut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25/05/1443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169C2-59C5-45EB-BC37-092F7D3F948D}" type="slidenum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938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7ED9-853E-427F-ADF7-AB3D7C7D7A03}" type="datetimeFigureOut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25/05/1443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501D9-5355-4DF6-9AF6-21EAB8287F1D}" type="slidenum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164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ED55-48C6-490E-8EA2-D2B4D4263BB3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9F79-FEF2-4826-A114-4D241EF82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1834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ED55-48C6-490E-8EA2-D2B4D4263BB3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9F79-FEF2-4826-A114-4D241EF82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701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ED55-48C6-490E-8EA2-D2B4D4263BB3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9F79-FEF2-4826-A114-4D241EF82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032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ED55-48C6-490E-8EA2-D2B4D4263BB3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9F79-FEF2-4826-A114-4D241EF82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2413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ED55-48C6-490E-8EA2-D2B4D4263BB3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9F79-FEF2-4826-A114-4D241EF82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067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ED55-48C6-490E-8EA2-D2B4D4263BB3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9F79-FEF2-4826-A114-4D241EF82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8868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ED55-48C6-490E-8EA2-D2B4D4263BB3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9F79-FEF2-4826-A114-4D241EF82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845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ED55-48C6-490E-8EA2-D2B4D4263BB3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9F79-FEF2-4826-A114-4D241EF82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615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9BDED-F609-44CC-B332-F65D46F60C70}" type="datetimeFigureOut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25/05/1443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E0CCC-0962-4C8D-BEEA-54C5DD89218F}" type="slidenum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2495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ED55-48C6-490E-8EA2-D2B4D4263BB3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9F79-FEF2-4826-A114-4D241EF82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9565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ED55-48C6-490E-8EA2-D2B4D4263BB3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9F79-FEF2-4826-A114-4D241EF82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676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ED55-48C6-490E-8EA2-D2B4D4263BB3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79F79-FEF2-4826-A114-4D241EF82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771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41F69-0A86-403B-865C-6430FB72017E}" type="datetimeFigureOut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25/05/1443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EACE7-4ECE-4B1D-9D42-74EF1207AA24}" type="slidenum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681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1AF4D-475B-4903-BC1B-58DC6D4234EE}" type="datetimeFigureOut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25/05/1443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87EF1-834A-4E08-B94B-DE860FA59CDC}" type="slidenum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028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84ADF-F1A6-402F-A00E-2323663B55CD}" type="datetimeFigureOut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25/05/1443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3255C-1EE6-4C6F-9F52-5ED16F9F3FEA}" type="slidenum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874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41900-FB5C-4DD5-8E69-CCE05022E0CB}" type="datetimeFigureOut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25/05/1443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2F6E4-2371-4D7E-963E-A91F2BE0883F}" type="slidenum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003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A0C68-3465-413C-858A-B8CC0C8B4A8A}" type="datetimeFigureOut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25/05/1443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89AD6-17E5-4758-A02D-8455501C3171}" type="slidenum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59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33DFC-C122-4459-A57A-F8E359FA9A0F}" type="datetimeFigureOut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25/05/1443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CA8AE-9BF3-42DA-AEEB-422F9F8E241A}" type="slidenum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309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J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6D566-1CFF-455C-93F4-837030D74DF4}" type="datetimeFigureOut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25/05/1443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615D4-70B2-4B3E-A013-14469F0B5B83}" type="slidenum">
              <a:rPr lang="ar-J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86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JO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JO"/>
              <a:t>Click to edit Master text styles</a:t>
            </a:r>
          </a:p>
          <a:p>
            <a:pPr lvl="1"/>
            <a:r>
              <a:rPr lang="en-US" altLang="ar-JO"/>
              <a:t>Second level</a:t>
            </a:r>
          </a:p>
          <a:p>
            <a:pPr lvl="2"/>
            <a:r>
              <a:rPr lang="en-US" altLang="ar-JO"/>
              <a:t>Third level</a:t>
            </a:r>
          </a:p>
          <a:p>
            <a:pPr lvl="3"/>
            <a:r>
              <a:rPr lang="en-US" altLang="ar-JO"/>
              <a:t>Fourth level</a:t>
            </a:r>
          </a:p>
          <a:p>
            <a:pPr lvl="4"/>
            <a:r>
              <a:rPr lang="en-US" altLang="ar-JO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1">
              <a:defRPr/>
            </a:pPr>
            <a:fld id="{A1B28689-5492-45FD-84E6-FADDB89D911B}" type="datetimeFigureOut">
              <a:rPr lang="ar-JO">
                <a:solidFill>
                  <a:prstClr val="black">
                    <a:tint val="75000"/>
                  </a:prstClr>
                </a:solidFill>
              </a:rPr>
              <a:pPr rtl="1">
                <a:defRPr/>
              </a:pPr>
              <a:t>25/05/1443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1">
              <a:defRPr/>
            </a:pPr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1">
              <a:defRPr/>
            </a:pPr>
            <a:fld id="{39203900-649E-4108-9262-2C4D85892A90}" type="slidenum">
              <a:rPr lang="ar-JO">
                <a:solidFill>
                  <a:prstClr val="black">
                    <a:tint val="75000"/>
                  </a:prstClr>
                </a:solidFill>
              </a:rPr>
              <a:pPr rtl="1">
                <a:defRPr/>
              </a:pPr>
              <a:t>‹#›</a:t>
            </a:fld>
            <a:endParaRPr lang="ar-J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369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1ED55-48C6-490E-8EA2-D2B4D4263BB3}" type="datetimeFigureOut">
              <a:rPr lang="en-US" smtClean="0"/>
              <a:pPr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79F79-FEF2-4826-A114-4D241EF829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39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82" name="Group 1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662696"/>
              </p:ext>
            </p:extLst>
          </p:nvPr>
        </p:nvGraphicFramePr>
        <p:xfrm>
          <a:off x="37718" y="1269831"/>
          <a:ext cx="9768417" cy="4590208"/>
        </p:xfrm>
        <a:graphic>
          <a:graphicData uri="http://schemas.openxmlformats.org/drawingml/2006/table">
            <a:tbl>
              <a:tblPr rtl="1"/>
              <a:tblGrid>
                <a:gridCol w="4873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1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3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73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2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96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25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537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20594"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الرقم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vert="eaVert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النتاجات العامة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مصادر التعلم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استراتيجيات التدريس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التقويم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الانشطة المرافقة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التامل الذاتي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594"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الاستراتيجيات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الادوات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452">
                <a:tc>
                  <a:txBody>
                    <a:bodyPr/>
                    <a:lstStyle/>
                    <a:p>
                      <a:r>
                        <a:rPr lang="ar-JO" sz="1800" dirty="0"/>
                        <a:t>1</a:t>
                      </a:r>
                    </a:p>
                  </a:txBody>
                  <a:tcPr marL="91445" marR="91445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يذكر  أركان الإسلام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الكتاب المدرسي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التدريس المباشر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الملاحظة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r-JO" sz="1200" b="0" dirty="0"/>
                        <a:t>قائمة الرصد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أشعر بالرضا عن ............................................................................... التحديات............................................. مقترحات التحسين.......................................................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1460">
                <a:tc>
                  <a:txBody>
                    <a:bodyPr/>
                    <a:lstStyle/>
                    <a:p>
                      <a:r>
                        <a:rPr lang="ar-JO" sz="1800" dirty="0"/>
                        <a:t>2</a:t>
                      </a:r>
                    </a:p>
                  </a:txBody>
                  <a:tcPr marL="91445" marR="91445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معرفة المفاهيم والمصطلحات الآتية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-احد      كفوا </a:t>
                      </a:r>
                    </a:p>
                    <a:p>
                      <a:pPr algn="r" rtl="1"/>
                      <a:r>
                        <a:rPr lang="ar-SA" sz="12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الصمد </a:t>
                      </a:r>
                      <a:endParaRPr lang="ar-SA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endParaRPr lang="ar-SA" sz="1200" b="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الكتاب المدرسي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حل المشكلات</a:t>
                      </a:r>
                    </a:p>
                    <a:p>
                      <a:pPr algn="r"/>
                      <a:endParaRPr lang="ar-JO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الملاحظة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dirty="0"/>
                        <a:t>قائمة الرصد</a:t>
                      </a:r>
                    </a:p>
                    <a:p>
                      <a:endParaRPr lang="ar-JO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8120">
                <a:tc>
                  <a:txBody>
                    <a:bodyPr/>
                    <a:lstStyle/>
                    <a:p>
                      <a:r>
                        <a:rPr lang="ar-JO" sz="1800" dirty="0"/>
                        <a:t>3</a:t>
                      </a:r>
                    </a:p>
                  </a:txBody>
                  <a:tcPr marL="91445" marR="91445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0">
                          <a:latin typeface="Times New Roman"/>
                          <a:ea typeface="Times New Roman"/>
                        </a:rPr>
                        <a:t>يتعرف ان الإسلام. هو الدين الذي جاء به سيدنا محمد صلى الله عليه وسلم  </a:t>
                      </a:r>
                      <a:endParaRPr lang="en-US" sz="1200" b="0" dirty="0">
                        <a:latin typeface="Times New Roman"/>
                        <a:ea typeface="Times New Roman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/>
                        <a:ea typeface="Times New Roman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الكتاب المدرسي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حل المشكلات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الملاحظة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dirty="0"/>
                        <a:t>قائمة الرصد</a:t>
                      </a:r>
                    </a:p>
                    <a:p>
                      <a:endParaRPr lang="ar-JO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07">
                <a:tc>
                  <a:txBody>
                    <a:bodyPr/>
                    <a:lstStyle/>
                    <a:p>
                      <a:r>
                        <a:rPr lang="ar-JO" sz="1800" dirty="0"/>
                        <a:t>4</a:t>
                      </a:r>
                    </a:p>
                  </a:txBody>
                  <a:tcPr marL="91445" marR="91445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0">
                          <a:latin typeface="Times New Roman"/>
                          <a:ea typeface="Times New Roman"/>
                        </a:rPr>
                        <a:t>يبين أهمية الصلاة على سيدنا. محمد</a:t>
                      </a:r>
                      <a:endParaRPr lang="en-US" sz="1200" b="0" dirty="0">
                        <a:latin typeface="Times New Roman"/>
                        <a:ea typeface="Times New Roman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/>
                        <a:ea typeface="Times New Roman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الكتاب المدرسي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التدريس المباشر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الملاحظة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dirty="0"/>
                        <a:t>قائمة الرصد</a:t>
                      </a:r>
                    </a:p>
                    <a:p>
                      <a:endParaRPr lang="ar-JO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116" name="Text Box 73"/>
          <p:cNvSpPr txBox="1">
            <a:spLocks noChangeArrowheads="1"/>
          </p:cNvSpPr>
          <p:nvPr/>
        </p:nvSpPr>
        <p:spPr bwMode="auto">
          <a:xfrm>
            <a:off x="547454" y="304800"/>
            <a:ext cx="8748946" cy="8152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8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الصف:الاول الاساسي              الفصل الدراسي:  الثاني             المبحث : التربية الاسلامية</a:t>
            </a:r>
          </a:p>
          <a:p>
            <a:pPr marL="0" marR="0" lvl="0" indent="0" algn="r" defTabSz="914400" rtl="1" eaLnBrk="1" fontAlgn="auto" latinLnBrk="0" hangingPunct="1">
              <a:lnSpc>
                <a:spcPct val="8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r>
              <a:rPr kumimoji="0" 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عنوان </a:t>
            </a:r>
            <a:r>
              <a:rPr kumimoji="0" 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الدروس </a:t>
            </a:r>
            <a:r>
              <a: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:سورة الإخلاص أركان الإسلام رسولي سيدنا محمد الصلاة على النبي </a:t>
            </a:r>
            <a:endParaRPr kumimoji="0" lang="ar-JO" altLang="ar-J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8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الصفحات</a:t>
            </a: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:   </a:t>
            </a:r>
            <a:r>
              <a:rPr kumimoji="0" lang="ar-SA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8_25</a:t>
            </a: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            </a:t>
            </a:r>
            <a:r>
              <a:rPr kumimoji="0" lang="ar-JO" alt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عدد </a:t>
            </a: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الحصص:</a:t>
            </a:r>
            <a:r>
              <a:rPr kumimoji="0" lang="ar-SA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10</a:t>
            </a: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                 </a:t>
            </a:r>
            <a:r>
              <a:rPr kumimoji="0" lang="ar-JO" alt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الفترة الزمنية من                 الى</a:t>
            </a:r>
            <a:endParaRPr kumimoji="0" lang="en-US" altLang="ar-J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17" name="Text Box 74"/>
          <p:cNvSpPr txBox="1">
            <a:spLocks noChangeArrowheads="1"/>
          </p:cNvSpPr>
          <p:nvPr/>
        </p:nvSpPr>
        <p:spPr bwMode="auto">
          <a:xfrm>
            <a:off x="4468021" y="1"/>
            <a:ext cx="1231427" cy="3332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الخطة الفصلية</a:t>
            </a:r>
            <a:endParaRPr kumimoji="0" lang="en-US" altLang="ar-J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18" name="Text Box 75"/>
          <p:cNvSpPr txBox="1">
            <a:spLocks noChangeArrowheads="1"/>
          </p:cNvSpPr>
          <p:nvPr/>
        </p:nvSpPr>
        <p:spPr bwMode="auto">
          <a:xfrm>
            <a:off x="6972318" y="6056314"/>
            <a:ext cx="27077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معلومات عن الطلبة:................</a:t>
            </a:r>
            <a:endParaRPr kumimoji="0" lang="en-US" altLang="ar-J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19" name="Text Box 76"/>
          <p:cNvSpPr txBox="1">
            <a:spLocks noChangeArrowheads="1"/>
          </p:cNvSpPr>
          <p:nvPr/>
        </p:nvSpPr>
        <p:spPr bwMode="auto">
          <a:xfrm>
            <a:off x="7155932" y="6309158"/>
            <a:ext cx="227440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إعداد المعلمات: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Form#QF71-1-47 </a:t>
            </a:r>
            <a:r>
              <a:rPr kumimoji="0" lang="en-US" altLang="ar-JO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rev.a</a:t>
            </a:r>
            <a:endParaRPr kumimoji="0" lang="en-US" altLang="ar-J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20" name="TextBox 8"/>
          <p:cNvSpPr txBox="1">
            <a:spLocks noChangeArrowheads="1"/>
          </p:cNvSpPr>
          <p:nvPr/>
        </p:nvSpPr>
        <p:spPr bwMode="auto">
          <a:xfrm>
            <a:off x="574665" y="6102782"/>
            <a:ext cx="49904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مديرة المدرسة/الاسم والتوقيع :               /               التاريخ: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المشرف التربوي/الاسم والتوقيع:                             التاريخ: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82" name="Group 1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723774"/>
              </p:ext>
            </p:extLst>
          </p:nvPr>
        </p:nvGraphicFramePr>
        <p:xfrm>
          <a:off x="-88306" y="1293064"/>
          <a:ext cx="9768417" cy="4590208"/>
        </p:xfrm>
        <a:graphic>
          <a:graphicData uri="http://schemas.openxmlformats.org/drawingml/2006/table">
            <a:tbl>
              <a:tblPr rtl="1"/>
              <a:tblGrid>
                <a:gridCol w="4873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1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3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73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2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96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25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537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20594"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الرقم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vert="eaVert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النتاجات العامة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مصادر التعلم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استراتيجيات التدريس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التقويم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الانشطة المرافقة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التامل الذاتي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594"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الاستراتيجيات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الادوات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452">
                <a:tc>
                  <a:txBody>
                    <a:bodyPr/>
                    <a:lstStyle/>
                    <a:p>
                      <a:r>
                        <a:rPr lang="ar-JO" sz="1800" dirty="0"/>
                        <a:t>1</a:t>
                      </a:r>
                    </a:p>
                  </a:txBody>
                  <a:tcPr marL="91445" marR="91445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0" dirty="0">
                          <a:latin typeface="Times New Roman"/>
                          <a:ea typeface="Times New Roman"/>
                        </a:rPr>
                        <a:t>معرفة المصطلحات  </a:t>
                      </a:r>
                      <a:r>
                        <a:rPr lang="ar-SA" sz="1200" b="0">
                          <a:latin typeface="Times New Roman"/>
                          <a:ea typeface="Times New Roman"/>
                        </a:rPr>
                        <a:t>والمفاهيم الجديدة</a:t>
                      </a: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0">
                          <a:latin typeface="Times New Roman"/>
                          <a:ea typeface="Times New Roman"/>
                        </a:rPr>
                        <a:t>الفلق، غاسق </a:t>
                      </a: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0">
                          <a:latin typeface="Times New Roman"/>
                          <a:ea typeface="Times New Roman"/>
                        </a:rPr>
                        <a:t>حفظ سورة الفلق </a:t>
                      </a: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/>
                        <a:ea typeface="Times New Roman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الكتاب المدرسي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التدريس المباشر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الملاحظة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r-JO" sz="1200" b="0" dirty="0"/>
                        <a:t>قائمة الرصد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أشعر بالرضا عن ............................................................................... التحديات............................................. مقترحات التحسين.......................................................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1460">
                <a:tc>
                  <a:txBody>
                    <a:bodyPr/>
                    <a:lstStyle/>
                    <a:p>
                      <a:r>
                        <a:rPr lang="ar-JO" sz="1800" dirty="0"/>
                        <a:t>2</a:t>
                      </a:r>
                    </a:p>
                  </a:txBody>
                  <a:tcPr marL="91445" marR="91445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0">
                          <a:latin typeface="Times New Roman"/>
                          <a:ea typeface="Times New Roman"/>
                        </a:rPr>
                        <a:t>يذكر مظاهر رحمة الله بالإنسان والحيوان </a:t>
                      </a:r>
                      <a:endParaRPr lang="en-US" sz="1200" b="0" dirty="0">
                        <a:latin typeface="Times New Roman"/>
                        <a:ea typeface="Times New Roman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الكتاب المدرسي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حل المشكلات</a:t>
                      </a:r>
                    </a:p>
                    <a:p>
                      <a:pPr algn="r"/>
                      <a:endParaRPr lang="ar-JO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الملاحظة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dirty="0"/>
                        <a:t>قائمة الرصد</a:t>
                      </a:r>
                    </a:p>
                    <a:p>
                      <a:endParaRPr lang="ar-JO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8120">
                <a:tc>
                  <a:txBody>
                    <a:bodyPr/>
                    <a:lstStyle/>
                    <a:p>
                      <a:r>
                        <a:rPr lang="ar-JO" sz="1800" dirty="0"/>
                        <a:t>3</a:t>
                      </a:r>
                    </a:p>
                  </a:txBody>
                  <a:tcPr marL="91445" marR="91445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0">
                          <a:latin typeface="Times New Roman"/>
                          <a:ea typeface="Times New Roman"/>
                        </a:rPr>
                        <a:t>يذكر المواقف التي بقول بها الحمدلله </a:t>
                      </a:r>
                      <a:endParaRPr lang="en-US" sz="1200" b="0" dirty="0">
                        <a:latin typeface="Times New Roman"/>
                        <a:ea typeface="Times New Roman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الكتاب المدرسي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200" b="0"/>
                        <a:t>التدريس امباشر</a:t>
                      </a:r>
                      <a:endParaRPr lang="ar-JO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الملاحظة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dirty="0"/>
                        <a:t>قائمة الرصد</a:t>
                      </a:r>
                    </a:p>
                    <a:p>
                      <a:endParaRPr lang="ar-JO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07">
                <a:tc>
                  <a:txBody>
                    <a:bodyPr/>
                    <a:lstStyle/>
                    <a:p>
                      <a:r>
                        <a:rPr lang="ar-JO" sz="1800" dirty="0"/>
                        <a:t>4</a:t>
                      </a:r>
                    </a:p>
                  </a:txBody>
                  <a:tcPr marL="91445" marR="91445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0">
                          <a:latin typeface="Times New Roman"/>
                          <a:ea typeface="Times New Roman"/>
                        </a:rPr>
                        <a:t>يقدر النعم التي أنعم الله بها على الإنسان </a:t>
                      </a:r>
                      <a:endParaRPr lang="en-US" sz="1200" b="0" dirty="0">
                        <a:latin typeface="Times New Roman"/>
                        <a:ea typeface="Times New Roman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الكتاب المدرسي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التدريس المباشر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الملاحظة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dirty="0"/>
                        <a:t>قائمة الرصد</a:t>
                      </a:r>
                    </a:p>
                    <a:p>
                      <a:endParaRPr lang="ar-JO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116" name="Text Box 73"/>
          <p:cNvSpPr txBox="1">
            <a:spLocks noChangeArrowheads="1"/>
          </p:cNvSpPr>
          <p:nvPr/>
        </p:nvSpPr>
        <p:spPr bwMode="auto">
          <a:xfrm>
            <a:off x="547454" y="304800"/>
            <a:ext cx="8748946" cy="8152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8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الصف:الاول الاساسي              الفصل الدراسي:  الثاني             المبحث : التربية الاسلامية</a:t>
            </a:r>
          </a:p>
          <a:p>
            <a:pPr marL="0" marR="0" lvl="0" indent="0" algn="r" defTabSz="914400" rtl="1" eaLnBrk="1" fontAlgn="auto" latinLnBrk="0" hangingPunct="1">
              <a:lnSpc>
                <a:spcPct val="8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r>
              <a:rPr kumimoji="0" 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عنوان </a:t>
            </a:r>
            <a:r>
              <a:rPr kumimoji="0" 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الدروس </a:t>
            </a:r>
            <a:r>
              <a: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:سورة الفلق، </a:t>
            </a:r>
            <a:r>
              <a:rPr kumimoji="0" 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من أسماء الله تعالي الرحيم، الحمدلله </a:t>
            </a:r>
            <a:endParaRPr kumimoji="0" lang="ar-J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8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الصفحات: 11-19                   عدد الحصص:8                     الفترة الزمنية من                 الى</a:t>
            </a:r>
            <a:endParaRPr kumimoji="0" lang="en-US" altLang="ar-J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17" name="Text Box 74"/>
          <p:cNvSpPr txBox="1">
            <a:spLocks noChangeArrowheads="1"/>
          </p:cNvSpPr>
          <p:nvPr/>
        </p:nvSpPr>
        <p:spPr bwMode="auto">
          <a:xfrm>
            <a:off x="4468021" y="1"/>
            <a:ext cx="1231427" cy="3332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الخطة الفصلية</a:t>
            </a:r>
            <a:endParaRPr kumimoji="0" lang="en-US" altLang="ar-J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18" name="Text Box 75"/>
          <p:cNvSpPr txBox="1">
            <a:spLocks noChangeArrowheads="1"/>
          </p:cNvSpPr>
          <p:nvPr/>
        </p:nvSpPr>
        <p:spPr bwMode="auto">
          <a:xfrm>
            <a:off x="6972318" y="6056314"/>
            <a:ext cx="27077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معلومات عن الطلبة:................</a:t>
            </a:r>
            <a:endParaRPr kumimoji="0" lang="en-US" altLang="ar-J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19" name="Text Box 76"/>
          <p:cNvSpPr txBox="1">
            <a:spLocks noChangeArrowheads="1"/>
          </p:cNvSpPr>
          <p:nvPr/>
        </p:nvSpPr>
        <p:spPr bwMode="auto">
          <a:xfrm>
            <a:off x="7155932" y="6309158"/>
            <a:ext cx="227440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إعداد المعلمات: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Form#QF71-1-47 </a:t>
            </a:r>
            <a:r>
              <a:rPr kumimoji="0" lang="en-US" altLang="ar-JO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rev.a</a:t>
            </a:r>
            <a:endParaRPr kumimoji="0" lang="en-US" altLang="ar-J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20" name="TextBox 8"/>
          <p:cNvSpPr txBox="1">
            <a:spLocks noChangeArrowheads="1"/>
          </p:cNvSpPr>
          <p:nvPr/>
        </p:nvSpPr>
        <p:spPr bwMode="auto">
          <a:xfrm>
            <a:off x="574665" y="6102782"/>
            <a:ext cx="49904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مديرة المدرسة/الاسم والتوقيع :               /               التاريخ: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المشرف التربوي/الاسم والتوقيع:                             التاريخ: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82" name="Group 1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9518484"/>
              </p:ext>
            </p:extLst>
          </p:nvPr>
        </p:nvGraphicFramePr>
        <p:xfrm>
          <a:off x="61921" y="1219200"/>
          <a:ext cx="9768417" cy="4590208"/>
        </p:xfrm>
        <a:graphic>
          <a:graphicData uri="http://schemas.openxmlformats.org/drawingml/2006/table">
            <a:tbl>
              <a:tblPr rtl="1"/>
              <a:tblGrid>
                <a:gridCol w="4873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1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3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73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2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96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25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537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20594"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الرقم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vert="eaVert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النتاجات العامة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مصادر التعلم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استراتيجيات التدريس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التقويم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الانشطة المرافقة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التامل الذاتي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594"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الاستراتيجيات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الادوات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452">
                <a:tc>
                  <a:txBody>
                    <a:bodyPr/>
                    <a:lstStyle/>
                    <a:p>
                      <a:r>
                        <a:rPr lang="ar-JO" sz="1800" dirty="0"/>
                        <a:t>1</a:t>
                      </a:r>
                    </a:p>
                  </a:txBody>
                  <a:tcPr marL="91445" marR="91445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1200" b="0" dirty="0">
                          <a:latin typeface="Times New Roman"/>
                          <a:ea typeface="Times New Roman"/>
                        </a:rPr>
                        <a:t>حفظ </a:t>
                      </a:r>
                      <a:r>
                        <a:rPr lang="ar-JO" sz="1200" b="0">
                          <a:latin typeface="Times New Roman"/>
                          <a:ea typeface="Times New Roman"/>
                        </a:rPr>
                        <a:t>سورة </a:t>
                      </a:r>
                      <a:r>
                        <a:rPr lang="ar-SA" sz="1200" b="0">
                          <a:latin typeface="Times New Roman"/>
                          <a:ea typeface="Times New Roman"/>
                        </a:rPr>
                        <a:t>الكوثر</a:t>
                      </a:r>
                      <a:endParaRPr lang="en-US" sz="1200" b="0" dirty="0">
                        <a:latin typeface="Times New Roman"/>
                        <a:ea typeface="Times New Roman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الكتاب المدرسي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التدريس المباشر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الملاحظة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r-JO" sz="1200" b="0" dirty="0"/>
                        <a:t>قائمة الرصد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أشعر بالرضا عن ............................................................................... التحديات............................................. مقترحات التحسين.......................................................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1460">
                <a:tc>
                  <a:txBody>
                    <a:bodyPr/>
                    <a:lstStyle/>
                    <a:p>
                      <a:r>
                        <a:rPr lang="ar-JO" sz="1800" dirty="0"/>
                        <a:t>2</a:t>
                      </a:r>
                    </a:p>
                  </a:txBody>
                  <a:tcPr marL="91445" marR="91445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0">
                          <a:latin typeface="Times New Roman"/>
                          <a:ea typeface="Times New Roman"/>
                        </a:rPr>
                        <a:t>يبين معاني النفردات الجديدة:الكوثر انحر قط  عاب </a:t>
                      </a:r>
                      <a:endParaRPr lang="en-US" sz="1200" b="0" dirty="0">
                        <a:latin typeface="Times New Roman"/>
                        <a:ea typeface="Times New Roman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الكتاب المدرسي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حل المشكلات</a:t>
                      </a:r>
                    </a:p>
                    <a:p>
                      <a:pPr algn="r"/>
                      <a:endParaRPr lang="ar-JO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الملاحظة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dirty="0"/>
                        <a:t>قائمة الرصد</a:t>
                      </a:r>
                    </a:p>
                    <a:p>
                      <a:endParaRPr lang="ar-JO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8120">
                <a:tc>
                  <a:txBody>
                    <a:bodyPr/>
                    <a:lstStyle/>
                    <a:p>
                      <a:r>
                        <a:rPr lang="ar-JO" sz="1800" dirty="0"/>
                        <a:t>3</a:t>
                      </a:r>
                    </a:p>
                  </a:txBody>
                  <a:tcPr marL="91445" marR="91445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1200" b="0" dirty="0">
                          <a:latin typeface="Times New Roman"/>
                          <a:ea typeface="Times New Roman"/>
                        </a:rPr>
                        <a:t>تقدير عظمة الخالق</a:t>
                      </a:r>
                      <a:endParaRPr lang="en-US" sz="1200" b="0" dirty="0">
                        <a:latin typeface="Times New Roman"/>
                        <a:ea typeface="Times New Roman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الكتاب المدرسي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حل المشكلات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الملاحظة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dirty="0"/>
                        <a:t>قائمة الرصد</a:t>
                      </a:r>
                    </a:p>
                    <a:p>
                      <a:endParaRPr lang="ar-JO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07">
                <a:tc>
                  <a:txBody>
                    <a:bodyPr/>
                    <a:lstStyle/>
                    <a:p>
                      <a:r>
                        <a:rPr lang="ar-JO" sz="1800" dirty="0"/>
                        <a:t>4</a:t>
                      </a:r>
                    </a:p>
                  </a:txBody>
                  <a:tcPr marL="91445" marR="91445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0">
                          <a:latin typeface="Times New Roman"/>
                          <a:ea typeface="Times New Roman"/>
                        </a:rPr>
                        <a:t>يبين أحداث رضاعة سيدنا محمد </a:t>
                      </a:r>
                      <a:endParaRPr lang="en-US" sz="1200" b="0" dirty="0">
                        <a:latin typeface="Times New Roman"/>
                        <a:ea typeface="Times New Roman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الكتاب المدرسي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التدريس المباشر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الملاحظة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dirty="0"/>
                        <a:t>قائمة الرصد</a:t>
                      </a:r>
                    </a:p>
                    <a:p>
                      <a:endParaRPr lang="ar-JO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116" name="Text Box 73"/>
          <p:cNvSpPr txBox="1">
            <a:spLocks noChangeArrowheads="1"/>
          </p:cNvSpPr>
          <p:nvPr/>
        </p:nvSpPr>
        <p:spPr bwMode="auto">
          <a:xfrm>
            <a:off x="547454" y="304800"/>
            <a:ext cx="8748946" cy="8152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8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الصف:الاول الاساسي              الفصل الدراسي:  الثاني             المبحث : التربية الاسلامية</a:t>
            </a:r>
          </a:p>
          <a:p>
            <a:pPr marL="0" marR="0" lvl="0" indent="0" algn="r" defTabSz="914400" rtl="1" eaLnBrk="1" fontAlgn="auto" latinLnBrk="0" hangingPunct="1">
              <a:lnSpc>
                <a:spcPct val="8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r>
              <a:rPr kumimoji="0" 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عنوان الدروس </a:t>
            </a:r>
            <a:r>
              <a:rPr kumimoji="0" 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سورة </a:t>
            </a:r>
            <a:r>
              <a: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الكوثر نعمة الطعام رضاعة سيدنا.</a:t>
            </a:r>
            <a:r>
              <a:rPr kumimoji="0" 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محمد</a:t>
            </a:r>
            <a:endParaRPr kumimoji="0" lang="ar-J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8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الصفحات: 11-26                   عدد الحصص:8                     الفترة الزمنية من                 الى</a:t>
            </a:r>
            <a:endParaRPr kumimoji="0" lang="en-US" altLang="ar-J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17" name="Text Box 74"/>
          <p:cNvSpPr txBox="1">
            <a:spLocks noChangeArrowheads="1"/>
          </p:cNvSpPr>
          <p:nvPr/>
        </p:nvSpPr>
        <p:spPr bwMode="auto">
          <a:xfrm>
            <a:off x="4468021" y="1"/>
            <a:ext cx="1231427" cy="3332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الخطة الفصلية</a:t>
            </a:r>
            <a:endParaRPr kumimoji="0" lang="en-US" altLang="ar-J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18" name="Text Box 75"/>
          <p:cNvSpPr txBox="1">
            <a:spLocks noChangeArrowheads="1"/>
          </p:cNvSpPr>
          <p:nvPr/>
        </p:nvSpPr>
        <p:spPr bwMode="auto">
          <a:xfrm>
            <a:off x="6972318" y="6056314"/>
            <a:ext cx="27077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معلومات عن الطلبة:................</a:t>
            </a:r>
            <a:endParaRPr kumimoji="0" lang="en-US" altLang="ar-J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19" name="Text Box 76"/>
          <p:cNvSpPr txBox="1">
            <a:spLocks noChangeArrowheads="1"/>
          </p:cNvSpPr>
          <p:nvPr/>
        </p:nvSpPr>
        <p:spPr bwMode="auto">
          <a:xfrm>
            <a:off x="7155932" y="6309158"/>
            <a:ext cx="227440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إعداد المعلمات: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Form#QF71-1-47 </a:t>
            </a:r>
            <a:r>
              <a:rPr kumimoji="0" lang="en-US" altLang="ar-JO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rev.a</a:t>
            </a:r>
            <a:endParaRPr kumimoji="0" lang="en-US" altLang="ar-J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20" name="TextBox 8"/>
          <p:cNvSpPr txBox="1">
            <a:spLocks noChangeArrowheads="1"/>
          </p:cNvSpPr>
          <p:nvPr/>
        </p:nvSpPr>
        <p:spPr bwMode="auto">
          <a:xfrm>
            <a:off x="574665" y="6102782"/>
            <a:ext cx="49904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مديرة المدرسة/الاسم والتوقيع :               /               التاريخ: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المشرف التربوي/الاسم والتوقيع:                             التاريخ: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82" name="Group 1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471573"/>
              </p:ext>
            </p:extLst>
          </p:nvPr>
        </p:nvGraphicFramePr>
        <p:xfrm>
          <a:off x="61921" y="1219200"/>
          <a:ext cx="9768417" cy="4590208"/>
        </p:xfrm>
        <a:graphic>
          <a:graphicData uri="http://schemas.openxmlformats.org/drawingml/2006/table">
            <a:tbl>
              <a:tblPr rtl="1"/>
              <a:tblGrid>
                <a:gridCol w="4873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1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3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73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2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96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25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537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20594"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الرقم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vert="eaVert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النتاجات العامة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مصادر التعلم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استراتيجيات التدريس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التقويم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الانشطة المرافقة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التامل الذاتي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594"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الاستراتيجيات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الادوات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452">
                <a:tc>
                  <a:txBody>
                    <a:bodyPr/>
                    <a:lstStyle/>
                    <a:p>
                      <a:r>
                        <a:rPr lang="ar-JO" sz="1800" dirty="0"/>
                        <a:t>1</a:t>
                      </a:r>
                    </a:p>
                  </a:txBody>
                  <a:tcPr marL="91445" marR="91445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1200" b="0">
                          <a:latin typeface="Times New Roman"/>
                          <a:ea typeface="Times New Roman"/>
                        </a:rPr>
                        <a:t>تقدير </a:t>
                      </a:r>
                      <a:r>
                        <a:rPr lang="ar-SA" sz="1200" b="0">
                          <a:latin typeface="Times New Roman"/>
                          <a:ea typeface="Times New Roman"/>
                        </a:rPr>
                        <a:t>ألماء </a:t>
                      </a:r>
                      <a:endParaRPr lang="en-US" sz="1200" b="0" dirty="0">
                        <a:latin typeface="Times New Roman"/>
                        <a:ea typeface="Times New Roman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الكتاب المدرسي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التدريس المباشر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الملاحظة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r-JO" sz="1200" b="0" dirty="0"/>
                        <a:t>قائمة الرصد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ar-JO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4572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J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أشعر بالرضا عن ............................................................................... التحديات............................................. مقترحات التحسين.......................................................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1460">
                <a:tc>
                  <a:txBody>
                    <a:bodyPr/>
                    <a:lstStyle/>
                    <a:p>
                      <a:r>
                        <a:rPr lang="ar-JO" sz="1800" dirty="0"/>
                        <a:t>2</a:t>
                      </a:r>
                    </a:p>
                  </a:txBody>
                  <a:tcPr marL="91445" marR="91445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0">
                          <a:latin typeface="Times New Roman"/>
                          <a:ea typeface="Times New Roman"/>
                        </a:rPr>
                        <a:t>التعرف على المفاهيم الجديدة </a:t>
                      </a: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0">
                          <a:latin typeface="Times New Roman"/>
                          <a:ea typeface="Times New Roman"/>
                        </a:rPr>
                        <a:t>الوسواس الخناس </a:t>
                      </a:r>
                      <a:endParaRPr lang="en-US" sz="1200" b="0" dirty="0">
                        <a:latin typeface="Times New Roman"/>
                        <a:ea typeface="Times New Roman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الكتاب المدرسي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حل المشكلات</a:t>
                      </a:r>
                    </a:p>
                    <a:p>
                      <a:pPr algn="r"/>
                      <a:endParaRPr lang="ar-JO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الملاحظة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dirty="0"/>
                        <a:t>قائمة الرصد</a:t>
                      </a:r>
                    </a:p>
                    <a:p>
                      <a:endParaRPr lang="ar-JO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8120">
                <a:tc>
                  <a:txBody>
                    <a:bodyPr/>
                    <a:lstStyle/>
                    <a:p>
                      <a:r>
                        <a:rPr lang="ar-JO" sz="1800" dirty="0"/>
                        <a:t>3</a:t>
                      </a:r>
                    </a:p>
                  </a:txBody>
                  <a:tcPr marL="91445" marR="91445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1200" b="0" dirty="0">
                          <a:latin typeface="Times New Roman"/>
                          <a:ea typeface="Times New Roman"/>
                        </a:rPr>
                        <a:t>تلاوة سورة الناس غيبا</a:t>
                      </a:r>
                      <a:endParaRPr lang="en-US" sz="1200" b="0" dirty="0">
                        <a:latin typeface="Times New Roman"/>
                        <a:ea typeface="Times New Roman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الكتاب المدرسي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حل المشكلات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الملاحظة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dirty="0"/>
                        <a:t>قائمة الرصد</a:t>
                      </a:r>
                    </a:p>
                    <a:p>
                      <a:endParaRPr lang="ar-JO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07">
                <a:tc>
                  <a:txBody>
                    <a:bodyPr/>
                    <a:lstStyle/>
                    <a:p>
                      <a:r>
                        <a:rPr lang="ar-JO" sz="1800" dirty="0"/>
                        <a:t>4</a:t>
                      </a:r>
                    </a:p>
                  </a:txBody>
                  <a:tcPr marL="91445" marR="91445"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0">
                          <a:latin typeface="Times New Roman"/>
                          <a:ea typeface="Times New Roman"/>
                        </a:rPr>
                        <a:t>يشكر الله على النعم التي انعمها علينا </a:t>
                      </a:r>
                      <a:endParaRPr lang="en-US" sz="1200" b="0" dirty="0">
                        <a:latin typeface="Times New Roman"/>
                        <a:ea typeface="Times New Roman"/>
                      </a:endParaRP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الكتاب المدرسي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endParaRPr lang="en-US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التدريس المباشر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JO" sz="1200" b="0" dirty="0"/>
                        <a:t>الملاحظة</a:t>
                      </a:r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200" b="0" dirty="0"/>
                        <a:t>قائمة الرصد</a:t>
                      </a:r>
                    </a:p>
                    <a:p>
                      <a:endParaRPr lang="ar-JO" sz="1200" b="0" dirty="0"/>
                    </a:p>
                  </a:txBody>
                  <a:tcPr marL="91445" marR="91445"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116" name="Text Box 73"/>
          <p:cNvSpPr txBox="1">
            <a:spLocks noChangeArrowheads="1"/>
          </p:cNvSpPr>
          <p:nvPr/>
        </p:nvSpPr>
        <p:spPr bwMode="auto">
          <a:xfrm>
            <a:off x="547454" y="304800"/>
            <a:ext cx="8748946" cy="8152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8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الصف:الاول الاساسي              الفصل الدراسي:  الثاني             المبحث : التربية الاسلامية</a:t>
            </a:r>
          </a:p>
          <a:p>
            <a:pPr marL="0" marR="0" lvl="0" indent="0" algn="r" defTabSz="914400" rtl="1" eaLnBrk="1" fontAlgn="auto" latinLnBrk="0" hangingPunct="1">
              <a:lnSpc>
                <a:spcPct val="8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r>
              <a:rPr kumimoji="0" 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عنوان الدروس</a:t>
            </a:r>
            <a:r>
              <a: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:</a:t>
            </a:r>
            <a:r>
              <a:rPr kumimoji="0" 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</a:t>
            </a:r>
            <a:r>
              <a:rPr kumimoji="0" 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سورة </a:t>
            </a:r>
            <a:r>
              <a:rPr kumimoji="0" 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الناس </a:t>
            </a:r>
            <a:r>
              <a:rPr lang="ar-SA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 نعمة الماء </a:t>
            </a:r>
            <a:endParaRPr kumimoji="0" lang="ar-J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8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الصفحات: 38-48                 عدد الحصص:8                     الفترة الزمنية من                 الى</a:t>
            </a:r>
            <a:endParaRPr kumimoji="0" lang="en-US" altLang="ar-J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17" name="Text Box 74"/>
          <p:cNvSpPr txBox="1">
            <a:spLocks noChangeArrowheads="1"/>
          </p:cNvSpPr>
          <p:nvPr/>
        </p:nvSpPr>
        <p:spPr bwMode="auto">
          <a:xfrm>
            <a:off x="4468021" y="1"/>
            <a:ext cx="1231427" cy="3332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charset="0"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الخطة الفصلية</a:t>
            </a:r>
            <a:endParaRPr kumimoji="0" lang="en-US" altLang="ar-J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18" name="Text Box 75"/>
          <p:cNvSpPr txBox="1">
            <a:spLocks noChangeArrowheads="1"/>
          </p:cNvSpPr>
          <p:nvPr/>
        </p:nvSpPr>
        <p:spPr bwMode="auto">
          <a:xfrm>
            <a:off x="6972318" y="6056314"/>
            <a:ext cx="27077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معلومات عن الطلبة:................</a:t>
            </a:r>
            <a:endParaRPr kumimoji="0" lang="en-US" altLang="ar-J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19" name="Text Box 76"/>
          <p:cNvSpPr txBox="1">
            <a:spLocks noChangeArrowheads="1"/>
          </p:cNvSpPr>
          <p:nvPr/>
        </p:nvSpPr>
        <p:spPr bwMode="auto">
          <a:xfrm>
            <a:off x="7155932" y="6309158"/>
            <a:ext cx="227440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إعداد المعلمات: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Form#QF71-1-47 </a:t>
            </a:r>
            <a:r>
              <a:rPr kumimoji="0" lang="en-US" altLang="ar-JO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604020202020204" pitchFamily="34" charset="0"/>
              </a:rPr>
              <a:t>rev.a</a:t>
            </a:r>
            <a:endParaRPr kumimoji="0" lang="en-US" altLang="ar-J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20" name="TextBox 8"/>
          <p:cNvSpPr txBox="1">
            <a:spLocks noChangeArrowheads="1"/>
          </p:cNvSpPr>
          <p:nvPr/>
        </p:nvSpPr>
        <p:spPr bwMode="auto">
          <a:xfrm>
            <a:off x="574665" y="6102782"/>
            <a:ext cx="49904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مديرة المدرسة/الاسم والتوقيع :               /               التاريخ: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altLang="ar-J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المشرف التربوي/الاسم والتوقيع:                             التاريخ: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540</Words>
  <Application>Microsoft Office PowerPoint</Application>
  <PresentationFormat>A4 Paper (210x297 mm)</PresentationFormat>
  <Paragraphs>201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maysoon awawdeh</dc:creator>
  <cp:lastModifiedBy>master</cp:lastModifiedBy>
  <cp:revision>20</cp:revision>
  <dcterms:created xsi:type="dcterms:W3CDTF">2019-01-01T16:00:38Z</dcterms:created>
  <dcterms:modified xsi:type="dcterms:W3CDTF">2021-12-29T18:46:06Z</dcterms:modified>
</cp:coreProperties>
</file>