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7" d="100"/>
          <a:sy n="57" d="100"/>
        </p:scale>
        <p:origin x="-898"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D7C3A134-F1C3-464B-BF47-54DC2DE08F52}" type="datetimeFigureOut">
              <a:rPr lang="en-US" smtClean="0"/>
              <a:pPr/>
              <a:t>10/1/2018</a:t>
            </a:fld>
            <a:endParaRPr lang="en-US" dirty="0"/>
          </a:p>
        </p:txBody>
      </p:sp>
      <p:sp>
        <p:nvSpPr>
          <p:cNvPr id="19" name="عنصر نائب للتذييل 18"/>
          <p:cNvSpPr>
            <a:spLocks noGrp="1"/>
          </p:cNvSpPr>
          <p:nvPr>
            <p:ph type="ftr" sz="quarter" idx="11"/>
          </p:nvPr>
        </p:nvSpPr>
        <p:spPr/>
        <p:txBody>
          <a:bodyPr/>
          <a:lstStyle/>
          <a:p>
            <a:endParaRPr kumimoji="0" lang="en-US" dirty="0"/>
          </a:p>
        </p:txBody>
      </p:sp>
      <p:sp>
        <p:nvSpPr>
          <p:cNvPr id="27" name="عنصر نائب لرقم الشريحة 26"/>
          <p:cNvSpPr>
            <a:spLocks noGrp="1"/>
          </p:cNvSpPr>
          <p:nvPr>
            <p:ph type="sldNum" sz="quarter" idx="12"/>
          </p:nvPr>
        </p:nvSpPr>
        <p:spPr/>
        <p:txBody>
          <a:bodyPr/>
          <a:lstStyle/>
          <a:p>
            <a:fld id="{9648F39E-9C37-485F-AC97-16BB4BDF9F49}" type="slidenum">
              <a:rPr kumimoji="0" lang="en-US" smtClean="0"/>
              <a:pPr/>
              <a:t>‹#›</a:t>
            </a:fld>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D7C3A134-F1C3-464B-BF47-54DC2DE08F52}" type="datetimeFigureOut">
              <a:rPr lang="en-US" smtClean="0"/>
              <a:pPr/>
              <a:t>10/1/2018</a:t>
            </a:fld>
            <a:endParaRPr lang="en-US" dirty="0"/>
          </a:p>
        </p:txBody>
      </p:sp>
      <p:sp>
        <p:nvSpPr>
          <p:cNvPr id="5" name="عنصر نائب للتذييل 4"/>
          <p:cNvSpPr>
            <a:spLocks noGrp="1"/>
          </p:cNvSpPr>
          <p:nvPr>
            <p:ph type="ftr" sz="quarter" idx="11"/>
          </p:nvPr>
        </p:nvSpPr>
        <p:spPr/>
        <p:txBody>
          <a:bodyPr/>
          <a:lstStyle/>
          <a:p>
            <a:endParaRPr kumimoji="0" lang="en-US" dirty="0"/>
          </a:p>
        </p:txBody>
      </p:sp>
      <p:sp>
        <p:nvSpPr>
          <p:cNvPr id="6" name="عنصر نائب لرقم الشريحة 5"/>
          <p:cNvSpPr>
            <a:spLocks noGrp="1"/>
          </p:cNvSpPr>
          <p:nvPr>
            <p:ph type="sldNum" sz="quarter" idx="12"/>
          </p:nvPr>
        </p:nvSpPr>
        <p:spPr/>
        <p:txBody>
          <a:bodyPr/>
          <a:lstStyle/>
          <a:p>
            <a:fld id="{9648F39E-9C37-485F-AC97-16BB4BDF9F49}" type="slidenum">
              <a:rPr kumimoji="0" lang="en-US" smtClean="0"/>
              <a:pPr/>
              <a:t>‹#›</a:t>
            </a:fld>
            <a:endParaRPr kumimoji="0"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D7C3A134-F1C3-464B-BF47-54DC2DE08F52}" type="datetimeFigureOut">
              <a:rPr lang="en-US" smtClean="0"/>
              <a:pPr/>
              <a:t>10/1/2018</a:t>
            </a:fld>
            <a:endParaRPr lang="en-US" dirty="0"/>
          </a:p>
        </p:txBody>
      </p:sp>
      <p:sp>
        <p:nvSpPr>
          <p:cNvPr id="5" name="عنصر نائب للتذييل 4"/>
          <p:cNvSpPr>
            <a:spLocks noGrp="1"/>
          </p:cNvSpPr>
          <p:nvPr>
            <p:ph type="ftr" sz="quarter" idx="11"/>
          </p:nvPr>
        </p:nvSpPr>
        <p:spPr/>
        <p:txBody>
          <a:bodyPr/>
          <a:lstStyle/>
          <a:p>
            <a:endParaRPr kumimoji="0" lang="en-US" dirty="0"/>
          </a:p>
        </p:txBody>
      </p:sp>
      <p:sp>
        <p:nvSpPr>
          <p:cNvPr id="6" name="عنصر نائب لرقم الشريحة 5"/>
          <p:cNvSpPr>
            <a:spLocks noGrp="1"/>
          </p:cNvSpPr>
          <p:nvPr>
            <p:ph type="sldNum" sz="quarter" idx="12"/>
          </p:nvPr>
        </p:nvSpPr>
        <p:spPr/>
        <p:txBody>
          <a:bodyPr/>
          <a:lstStyle/>
          <a:p>
            <a:fld id="{9648F39E-9C37-485F-AC97-16BB4BDF9F49}" type="slidenum">
              <a:rPr kumimoji="0" lang="en-US" smtClean="0"/>
              <a:pPr/>
              <a:t>‹#›</a:t>
            </a:fld>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D7C3A134-F1C3-464B-BF47-54DC2DE08F52}" type="datetimeFigureOut">
              <a:rPr lang="en-US" smtClean="0"/>
              <a:pPr/>
              <a:t>10/1/2018</a:t>
            </a:fld>
            <a:endParaRPr lang="en-US" dirty="0"/>
          </a:p>
        </p:txBody>
      </p:sp>
      <p:sp>
        <p:nvSpPr>
          <p:cNvPr id="5" name="عنصر نائب للتذييل 4"/>
          <p:cNvSpPr>
            <a:spLocks noGrp="1"/>
          </p:cNvSpPr>
          <p:nvPr>
            <p:ph type="ftr" sz="quarter" idx="11"/>
          </p:nvPr>
        </p:nvSpPr>
        <p:spPr/>
        <p:txBody>
          <a:bodyPr/>
          <a:lstStyle/>
          <a:p>
            <a:endParaRPr kumimoji="0" lang="en-US" dirty="0"/>
          </a:p>
        </p:txBody>
      </p:sp>
      <p:sp>
        <p:nvSpPr>
          <p:cNvPr id="6" name="عنصر نائب لرقم الشريحة 5"/>
          <p:cNvSpPr>
            <a:spLocks noGrp="1"/>
          </p:cNvSpPr>
          <p:nvPr>
            <p:ph type="sldNum" sz="quarter" idx="12"/>
          </p:nvPr>
        </p:nvSpPr>
        <p:spPr/>
        <p:txBody>
          <a:bodyPr/>
          <a:lstStyle/>
          <a:p>
            <a:fld id="{9648F39E-9C37-485F-AC97-16BB4BDF9F49}" type="slidenum">
              <a:rPr kumimoji="0" lang="en-US" smtClean="0"/>
              <a:pPr/>
              <a:t>‹#›</a:t>
            </a:fld>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D7C3A134-F1C3-464B-BF47-54DC2DE08F52}" type="datetimeFigureOut">
              <a:rPr lang="en-US" smtClean="0"/>
              <a:pPr/>
              <a:t>10/1/2018</a:t>
            </a:fld>
            <a:endParaRPr lang="en-US" dirty="0"/>
          </a:p>
        </p:txBody>
      </p:sp>
      <p:sp>
        <p:nvSpPr>
          <p:cNvPr id="5" name="عنصر نائب للتذييل 4"/>
          <p:cNvSpPr>
            <a:spLocks noGrp="1"/>
          </p:cNvSpPr>
          <p:nvPr>
            <p:ph type="ftr" sz="quarter" idx="11"/>
          </p:nvPr>
        </p:nvSpPr>
        <p:spPr/>
        <p:txBody>
          <a:bodyPr/>
          <a:lstStyle/>
          <a:p>
            <a:endParaRPr kumimoji="0" lang="en-US" dirty="0"/>
          </a:p>
        </p:txBody>
      </p:sp>
      <p:sp>
        <p:nvSpPr>
          <p:cNvPr id="6" name="عنصر نائب لرقم الشريحة 5"/>
          <p:cNvSpPr>
            <a:spLocks noGrp="1"/>
          </p:cNvSpPr>
          <p:nvPr>
            <p:ph type="sldNum" sz="quarter" idx="12"/>
          </p:nvPr>
        </p:nvSpPr>
        <p:spPr/>
        <p:txBody>
          <a:bodyPr/>
          <a:lstStyle/>
          <a:p>
            <a:fld id="{9648F39E-9C37-485F-AC97-16BB4BDF9F49}" type="slidenum">
              <a:rPr kumimoji="0" lang="en-US" smtClean="0"/>
              <a:pPr/>
              <a:t>‹#›</a:t>
            </a:fld>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D7C3A134-F1C3-464B-BF47-54DC2DE08F52}" type="datetimeFigureOut">
              <a:rPr lang="en-US" smtClean="0"/>
              <a:pPr/>
              <a:t>10/1/2018</a:t>
            </a:fld>
            <a:endParaRPr lang="en-US" dirty="0"/>
          </a:p>
        </p:txBody>
      </p:sp>
      <p:sp>
        <p:nvSpPr>
          <p:cNvPr id="6" name="عنصر نائب للتذييل 5"/>
          <p:cNvSpPr>
            <a:spLocks noGrp="1"/>
          </p:cNvSpPr>
          <p:nvPr>
            <p:ph type="ftr" sz="quarter" idx="11"/>
          </p:nvPr>
        </p:nvSpPr>
        <p:spPr/>
        <p:txBody>
          <a:bodyPr/>
          <a:lstStyle/>
          <a:p>
            <a:endParaRPr kumimoji="0" lang="en-US" dirty="0"/>
          </a:p>
        </p:txBody>
      </p:sp>
      <p:sp>
        <p:nvSpPr>
          <p:cNvPr id="7" name="عنصر نائب لرقم الشريحة 6"/>
          <p:cNvSpPr>
            <a:spLocks noGrp="1"/>
          </p:cNvSpPr>
          <p:nvPr>
            <p:ph type="sldNum" sz="quarter" idx="12"/>
          </p:nvPr>
        </p:nvSpPr>
        <p:spPr/>
        <p:txBody>
          <a:bodyPr/>
          <a:lstStyle/>
          <a:p>
            <a:fld id="{9648F39E-9C37-485F-AC97-16BB4BDF9F49}" type="slidenum">
              <a:rPr kumimoji="0" lang="en-US" smtClean="0"/>
              <a:pPr/>
              <a:t>‹#›</a:t>
            </a:fld>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D7C3A134-F1C3-464B-BF47-54DC2DE08F52}" type="datetimeFigureOut">
              <a:rPr lang="en-US" smtClean="0"/>
              <a:pPr/>
              <a:t>10/1/2018</a:t>
            </a:fld>
            <a:endParaRPr lang="en-US" dirty="0"/>
          </a:p>
        </p:txBody>
      </p:sp>
      <p:sp>
        <p:nvSpPr>
          <p:cNvPr id="8" name="عنصر نائب للتذييل 7"/>
          <p:cNvSpPr>
            <a:spLocks noGrp="1"/>
          </p:cNvSpPr>
          <p:nvPr>
            <p:ph type="ftr" sz="quarter" idx="11"/>
          </p:nvPr>
        </p:nvSpPr>
        <p:spPr/>
        <p:txBody>
          <a:bodyPr/>
          <a:lstStyle/>
          <a:p>
            <a:endParaRPr kumimoji="0" lang="en-US" dirty="0"/>
          </a:p>
        </p:txBody>
      </p:sp>
      <p:sp>
        <p:nvSpPr>
          <p:cNvPr id="9" name="عنصر نائب لرقم الشريحة 8"/>
          <p:cNvSpPr>
            <a:spLocks noGrp="1"/>
          </p:cNvSpPr>
          <p:nvPr>
            <p:ph type="sldNum" sz="quarter" idx="12"/>
          </p:nvPr>
        </p:nvSpPr>
        <p:spPr/>
        <p:txBody>
          <a:bodyPr/>
          <a:lstStyle/>
          <a:p>
            <a:fld id="{9648F39E-9C37-485F-AC97-16BB4BDF9F49}" type="slidenum">
              <a:rPr kumimoji="0" lang="en-US" smtClean="0"/>
              <a:pPr/>
              <a:t>‹#›</a:t>
            </a:fld>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D7C3A134-F1C3-464B-BF47-54DC2DE08F52}" type="datetimeFigureOut">
              <a:rPr lang="en-US" smtClean="0"/>
              <a:pPr/>
              <a:t>10/1/2018</a:t>
            </a:fld>
            <a:endParaRPr lang="en-US" dirty="0"/>
          </a:p>
        </p:txBody>
      </p:sp>
      <p:sp>
        <p:nvSpPr>
          <p:cNvPr id="4" name="عنصر نائب للتذييل 3"/>
          <p:cNvSpPr>
            <a:spLocks noGrp="1"/>
          </p:cNvSpPr>
          <p:nvPr>
            <p:ph type="ftr" sz="quarter" idx="11"/>
          </p:nvPr>
        </p:nvSpPr>
        <p:spPr/>
        <p:txBody>
          <a:bodyPr/>
          <a:lstStyle/>
          <a:p>
            <a:endParaRPr kumimoji="0" lang="en-US" dirty="0"/>
          </a:p>
        </p:txBody>
      </p:sp>
      <p:sp>
        <p:nvSpPr>
          <p:cNvPr id="5" name="عنصر نائب لرقم الشريحة 4"/>
          <p:cNvSpPr>
            <a:spLocks noGrp="1"/>
          </p:cNvSpPr>
          <p:nvPr>
            <p:ph type="sldNum" sz="quarter" idx="12"/>
          </p:nvPr>
        </p:nvSpPr>
        <p:spPr/>
        <p:txBody>
          <a:bodyPr/>
          <a:lstStyle/>
          <a:p>
            <a:fld id="{9648F39E-9C37-485F-AC97-16BB4BDF9F49}" type="slidenum">
              <a:rPr kumimoji="0" lang="en-US" smtClean="0"/>
              <a:pPr/>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7C3A134-F1C3-464B-BF47-54DC2DE08F52}" type="datetimeFigureOut">
              <a:rPr lang="en-US" smtClean="0"/>
              <a:pPr/>
              <a:t>10/1/2018</a:t>
            </a:fld>
            <a:endParaRPr lang="en-US" dirty="0"/>
          </a:p>
        </p:txBody>
      </p:sp>
      <p:sp>
        <p:nvSpPr>
          <p:cNvPr id="3" name="عنصر نائب للتذييل 2"/>
          <p:cNvSpPr>
            <a:spLocks noGrp="1"/>
          </p:cNvSpPr>
          <p:nvPr>
            <p:ph type="ftr" sz="quarter" idx="11"/>
          </p:nvPr>
        </p:nvSpPr>
        <p:spPr/>
        <p:txBody>
          <a:bodyPr/>
          <a:lstStyle/>
          <a:p>
            <a:endParaRPr kumimoji="0" lang="en-US" dirty="0"/>
          </a:p>
        </p:txBody>
      </p:sp>
      <p:sp>
        <p:nvSpPr>
          <p:cNvPr id="4" name="عنصر نائب لرقم الشريحة 3"/>
          <p:cNvSpPr>
            <a:spLocks noGrp="1"/>
          </p:cNvSpPr>
          <p:nvPr>
            <p:ph type="sldNum" sz="quarter" idx="12"/>
          </p:nvPr>
        </p:nvSpPr>
        <p:spPr/>
        <p:txBody>
          <a:bodyPr/>
          <a:lstStyle/>
          <a:p>
            <a:fld id="{9648F39E-9C37-485F-AC97-16BB4BDF9F49}" type="slidenum">
              <a:rPr kumimoji="0" lang="en-US" smtClean="0"/>
              <a:pPr/>
              <a:t>‹#›</a:t>
            </a:fld>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D7C3A134-F1C3-464B-BF47-54DC2DE08F52}" type="datetimeFigureOut">
              <a:rPr lang="en-US" smtClean="0"/>
              <a:pPr/>
              <a:t>10/1/2018</a:t>
            </a:fld>
            <a:endParaRPr lang="en-US" dirty="0"/>
          </a:p>
        </p:txBody>
      </p:sp>
      <p:sp>
        <p:nvSpPr>
          <p:cNvPr id="6" name="عنصر نائب للتذييل 5"/>
          <p:cNvSpPr>
            <a:spLocks noGrp="1"/>
          </p:cNvSpPr>
          <p:nvPr>
            <p:ph type="ftr" sz="quarter" idx="11"/>
          </p:nvPr>
        </p:nvSpPr>
        <p:spPr/>
        <p:txBody>
          <a:bodyPr/>
          <a:lstStyle/>
          <a:p>
            <a:endParaRPr kumimoji="0" lang="en-US" dirty="0"/>
          </a:p>
        </p:txBody>
      </p:sp>
      <p:sp>
        <p:nvSpPr>
          <p:cNvPr id="7" name="عنصر نائب لرقم الشريحة 6"/>
          <p:cNvSpPr>
            <a:spLocks noGrp="1"/>
          </p:cNvSpPr>
          <p:nvPr>
            <p:ph type="sldNum" sz="quarter" idx="12"/>
          </p:nvPr>
        </p:nvSpPr>
        <p:spPr/>
        <p:txBody>
          <a:bodyPr/>
          <a:lstStyle/>
          <a:p>
            <a:fld id="{9648F39E-9C37-485F-AC97-16BB4BDF9F49}" type="slidenum">
              <a:rPr kumimoji="0" lang="en-US" smtClean="0"/>
              <a:pPr/>
              <a:t>‹#›</a:t>
            </a:fld>
            <a:endParaRPr kumimoji="0"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7C3A134-F1C3-464B-BF47-54DC2DE08F52}" type="datetimeFigureOut">
              <a:rPr lang="en-US" smtClean="0"/>
              <a:pPr/>
              <a:t>10/1/2018</a:t>
            </a:fld>
            <a:endParaRPr lang="en-US" dirty="0"/>
          </a:p>
        </p:txBody>
      </p:sp>
      <p:sp>
        <p:nvSpPr>
          <p:cNvPr id="6" name="عنصر نائب للتذييل 5"/>
          <p:cNvSpPr>
            <a:spLocks noGrp="1"/>
          </p:cNvSpPr>
          <p:nvPr>
            <p:ph type="ftr" sz="quarter" idx="11"/>
          </p:nvPr>
        </p:nvSpPr>
        <p:spPr/>
        <p:txBody>
          <a:bodyPr/>
          <a:lstStyle/>
          <a:p>
            <a:endParaRPr kumimoji="0" lang="en-US" dirty="0"/>
          </a:p>
        </p:txBody>
      </p:sp>
      <p:sp>
        <p:nvSpPr>
          <p:cNvPr id="7" name="عنصر نائب لرقم الشريحة 6"/>
          <p:cNvSpPr>
            <a:spLocks noGrp="1"/>
          </p:cNvSpPr>
          <p:nvPr>
            <p:ph type="sldNum" sz="quarter" idx="12"/>
          </p:nvPr>
        </p:nvSpPr>
        <p:spPr>
          <a:xfrm>
            <a:off x="8077200" y="6356350"/>
            <a:ext cx="609600" cy="365125"/>
          </a:xfrm>
        </p:spPr>
        <p:txBody>
          <a:bodyPr/>
          <a:lstStyle/>
          <a:p>
            <a:fld id="{9648F39E-9C37-485F-AC97-16BB4BDF9F49}" type="slidenum">
              <a:rPr kumimoji="0" lang="en-US" smtClean="0"/>
              <a:pPr/>
              <a:t>‹#›</a:t>
            </a:fld>
            <a:endParaRPr kumimoji="0" lang="en-US" dirty="0"/>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dirty="0"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7C3A134-F1C3-464B-BF47-54DC2DE08F52}" type="datetimeFigureOut">
              <a:rPr lang="en-US" smtClean="0"/>
              <a:pPr/>
              <a:t>10/1/2018</a:t>
            </a:fld>
            <a:endParaRPr lang="en-US" dirty="0"/>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kumimoji="0" lang="en-US" dirty="0"/>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648F39E-9C37-485F-AC97-16BB4BDF9F49}" type="slidenum">
              <a:rPr kumimoji="0" lang="en-US" smtClean="0"/>
              <a:pPr/>
              <a:t>‹#›</a:t>
            </a:fld>
            <a:endParaRPr kumimoji="0" lang="en-US" dirty="0"/>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4282" y="142852"/>
            <a:ext cx="8715436" cy="6500858"/>
          </a:xfrm>
          <a:noFill/>
        </p:spPr>
        <p:txBody>
          <a:bodyPr anchor="t">
            <a:normAutofit fontScale="90000"/>
          </a:bodyPr>
          <a:lstStyle/>
          <a:p>
            <a:r>
              <a:rPr lang="ar-JO" sz="3600" b="0" dirty="0" smtClean="0">
                <a:solidFill>
                  <a:schemeClr val="bg1"/>
                </a:solidFill>
                <a:effectLst/>
                <a:latin typeface="Arial" pitchFamily="34" charset="0"/>
                <a:cs typeface="Arial" pitchFamily="34" charset="0"/>
              </a:rPr>
              <a:t>البيت الأول : </a:t>
            </a:r>
            <a:br>
              <a:rPr lang="ar-JO" sz="3600" b="0" dirty="0" smtClean="0">
                <a:solidFill>
                  <a:schemeClr val="bg1"/>
                </a:solidFill>
                <a:effectLst/>
                <a:latin typeface="Arial" pitchFamily="34" charset="0"/>
                <a:cs typeface="Arial" pitchFamily="34" charset="0"/>
              </a:rPr>
            </a:br>
            <a:r>
              <a:rPr lang="ar-JO" sz="3600" b="0" dirty="0" smtClean="0">
                <a:solidFill>
                  <a:schemeClr val="bg1"/>
                </a:solidFill>
                <a:effectLst/>
                <a:latin typeface="Arial" pitchFamily="34" charset="0"/>
                <a:cs typeface="Arial" pitchFamily="34" charset="0"/>
              </a:rPr>
              <a:t>أصالة الرأي : سداد الرأي </a:t>
            </a:r>
            <a:br>
              <a:rPr lang="ar-JO" sz="3600" b="0" dirty="0" smtClean="0">
                <a:solidFill>
                  <a:schemeClr val="bg1"/>
                </a:solidFill>
                <a:effectLst/>
                <a:latin typeface="Arial" pitchFamily="34" charset="0"/>
                <a:cs typeface="Arial" pitchFamily="34" charset="0"/>
              </a:rPr>
            </a:br>
            <a:r>
              <a:rPr lang="ar-JO" sz="3600" b="0" dirty="0" smtClean="0">
                <a:solidFill>
                  <a:schemeClr val="bg1"/>
                </a:solidFill>
                <a:effectLst/>
                <a:latin typeface="Arial" pitchFamily="34" charset="0"/>
                <a:cs typeface="Arial" pitchFamily="34" charset="0"/>
              </a:rPr>
              <a:t>صانتني : حمتني</a:t>
            </a:r>
            <a:br>
              <a:rPr lang="ar-JO" sz="3600" b="0" dirty="0" smtClean="0">
                <a:solidFill>
                  <a:schemeClr val="bg1"/>
                </a:solidFill>
                <a:effectLst/>
                <a:latin typeface="Arial" pitchFamily="34" charset="0"/>
                <a:cs typeface="Arial" pitchFamily="34" charset="0"/>
              </a:rPr>
            </a:br>
            <a:r>
              <a:rPr lang="ar-JO" sz="3600" b="0" dirty="0" smtClean="0">
                <a:solidFill>
                  <a:schemeClr val="bg1"/>
                </a:solidFill>
                <a:effectLst/>
                <a:latin typeface="Arial" pitchFamily="34" charset="0"/>
                <a:cs typeface="Arial" pitchFamily="34" charset="0"/>
              </a:rPr>
              <a:t> الخطل: فساد الرأي</a:t>
            </a:r>
            <a:br>
              <a:rPr lang="ar-JO" sz="3600" b="0" dirty="0" smtClean="0">
                <a:solidFill>
                  <a:schemeClr val="bg1"/>
                </a:solidFill>
                <a:effectLst/>
                <a:latin typeface="Arial" pitchFamily="34" charset="0"/>
                <a:cs typeface="Arial" pitchFamily="34" charset="0"/>
              </a:rPr>
            </a:br>
            <a:r>
              <a:rPr lang="ar-JO" sz="3600" b="0" dirty="0" smtClean="0">
                <a:solidFill>
                  <a:schemeClr val="bg1"/>
                </a:solidFill>
                <a:effectLst/>
                <a:latin typeface="Arial" pitchFamily="34" charset="0"/>
                <a:cs typeface="Arial" pitchFamily="34" charset="0"/>
              </a:rPr>
              <a:t>حلية : زينة </a:t>
            </a:r>
            <a:br>
              <a:rPr lang="ar-JO" sz="3600" b="0" dirty="0" smtClean="0">
                <a:solidFill>
                  <a:schemeClr val="bg1"/>
                </a:solidFill>
                <a:effectLst/>
                <a:latin typeface="Arial" pitchFamily="34" charset="0"/>
                <a:cs typeface="Arial" pitchFamily="34" charset="0"/>
              </a:rPr>
            </a:br>
            <a:r>
              <a:rPr lang="ar-JO" sz="3600" b="0" dirty="0" smtClean="0">
                <a:solidFill>
                  <a:schemeClr val="bg1"/>
                </a:solidFill>
                <a:effectLst/>
                <a:latin typeface="Arial" pitchFamily="34" charset="0"/>
                <a:cs typeface="Arial" pitchFamily="34" charset="0"/>
              </a:rPr>
              <a:t>زانتني: جملتني </a:t>
            </a:r>
            <a:br>
              <a:rPr lang="ar-JO" sz="3600" b="0" dirty="0" smtClean="0">
                <a:solidFill>
                  <a:schemeClr val="bg1"/>
                </a:solidFill>
                <a:effectLst/>
                <a:latin typeface="Arial" pitchFamily="34" charset="0"/>
                <a:cs typeface="Arial" pitchFamily="34" charset="0"/>
              </a:rPr>
            </a:br>
            <a:r>
              <a:rPr lang="ar-JO" sz="3600" b="0" dirty="0" smtClean="0">
                <a:solidFill>
                  <a:schemeClr val="bg1"/>
                </a:solidFill>
                <a:effectLst/>
                <a:latin typeface="Arial" pitchFamily="34" charset="0"/>
                <a:cs typeface="Arial" pitchFamily="34" charset="0"/>
              </a:rPr>
              <a:t>العطل: الخلو من الحلية</a:t>
            </a:r>
            <a:br>
              <a:rPr lang="ar-JO" sz="3600" b="0" dirty="0" smtClean="0">
                <a:solidFill>
                  <a:schemeClr val="bg1"/>
                </a:solidFill>
                <a:effectLst/>
                <a:latin typeface="Arial" pitchFamily="34" charset="0"/>
                <a:cs typeface="Arial" pitchFamily="34" charset="0"/>
              </a:rPr>
            </a:br>
            <a:r>
              <a:rPr lang="ar-JO" sz="3600" b="0" dirty="0" smtClean="0">
                <a:solidFill>
                  <a:schemeClr val="bg1"/>
                </a:solidFill>
                <a:effectLst/>
                <a:latin typeface="Arial" pitchFamily="34" charset="0"/>
                <a:cs typeface="Arial" pitchFamily="34" charset="0"/>
              </a:rPr>
              <a:t>الشرح :يتفاخر الشاعر بنفسه إن الزينة التي تحليه هي سداد الرأي من الوقوع في </a:t>
            </a:r>
            <a:r>
              <a:rPr lang="ar-JO" sz="3600" b="0" dirty="0" smtClean="0">
                <a:solidFill>
                  <a:schemeClr val="bg1"/>
                </a:solidFill>
                <a:effectLst/>
                <a:latin typeface="Arial" pitchFamily="34" charset="0"/>
                <a:cs typeface="Arial" pitchFamily="34" charset="0"/>
              </a:rPr>
              <a:t>الخط</a:t>
            </a:r>
            <a:r>
              <a:rPr lang="ar-JO" sz="3600" b="0" dirty="0" smtClean="0">
                <a:solidFill>
                  <a:schemeClr val="bg1"/>
                </a:solidFill>
                <a:effectLst/>
                <a:latin typeface="Arial" pitchFamily="34" charset="0"/>
                <a:cs typeface="Arial" pitchFamily="34" charset="0"/>
              </a:rPr>
              <a:t>أ</a:t>
            </a:r>
            <a:r>
              <a:rPr lang="ar-JO" sz="3600" b="0" dirty="0" smtClean="0">
                <a:solidFill>
                  <a:schemeClr val="bg1"/>
                </a:solidFill>
                <a:effectLst/>
                <a:latin typeface="Arial" pitchFamily="34" charset="0"/>
                <a:cs typeface="Arial" pitchFamily="34" charset="0"/>
              </a:rPr>
              <a:t> </a:t>
            </a:r>
            <a:r>
              <a:rPr lang="ar-JO" sz="3600" b="0" dirty="0" smtClean="0">
                <a:solidFill>
                  <a:schemeClr val="bg1"/>
                </a:solidFill>
                <a:effectLst/>
                <a:latin typeface="Arial" pitchFamily="34" charset="0"/>
                <a:cs typeface="Arial" pitchFamily="34" charset="0"/>
              </a:rPr>
              <a:t/>
            </a:r>
            <a:br>
              <a:rPr lang="ar-JO" sz="3600" b="0" dirty="0" smtClean="0">
                <a:solidFill>
                  <a:schemeClr val="bg1"/>
                </a:solidFill>
                <a:effectLst/>
                <a:latin typeface="Arial" pitchFamily="34" charset="0"/>
                <a:cs typeface="Arial" pitchFamily="34" charset="0"/>
              </a:rPr>
            </a:br>
            <a:r>
              <a:rPr lang="ar-JO" sz="3600" b="0" dirty="0" smtClean="0">
                <a:solidFill>
                  <a:schemeClr val="bg1"/>
                </a:solidFill>
                <a:effectLst/>
                <a:latin typeface="Arial" pitchFamily="34" charset="0"/>
                <a:cs typeface="Arial" pitchFamily="34" charset="0"/>
              </a:rPr>
              <a:t>الصور :شبه الشاعر سداد الرأي بالحلي التي </a:t>
            </a:r>
            <a:r>
              <a:rPr lang="ar-JO" sz="3600" b="0" smtClean="0">
                <a:solidFill>
                  <a:schemeClr val="bg1"/>
                </a:solidFill>
                <a:effectLst/>
                <a:latin typeface="Arial" pitchFamily="34" charset="0"/>
                <a:cs typeface="Arial" pitchFamily="34" charset="0"/>
              </a:rPr>
              <a:t>يتزين </a:t>
            </a:r>
            <a:r>
              <a:rPr lang="ar-JO" sz="3600" b="0" smtClean="0">
                <a:solidFill>
                  <a:schemeClr val="bg1"/>
                </a:solidFill>
                <a:effectLst/>
                <a:latin typeface="Arial" pitchFamily="34" charset="0"/>
                <a:cs typeface="Arial" pitchFamily="34" charset="0"/>
              </a:rPr>
              <a:t>بها </a:t>
            </a:r>
            <a:r>
              <a:rPr lang="ar-JO" sz="3600" b="0" dirty="0" smtClean="0">
                <a:solidFill>
                  <a:schemeClr val="bg1"/>
                </a:solidFill>
                <a:effectLst/>
                <a:latin typeface="Arial" pitchFamily="34" charset="0"/>
                <a:cs typeface="Arial" pitchFamily="34" charset="0"/>
              </a:rPr>
              <a:t>الإنسان</a:t>
            </a:r>
            <a:br>
              <a:rPr lang="ar-JO" sz="3600" b="0" dirty="0" smtClean="0">
                <a:solidFill>
                  <a:schemeClr val="bg1"/>
                </a:solidFill>
                <a:effectLst/>
                <a:latin typeface="Arial" pitchFamily="34" charset="0"/>
                <a:cs typeface="Arial" pitchFamily="34" charset="0"/>
              </a:rPr>
            </a:br>
            <a:r>
              <a:rPr lang="ar-JO" sz="3600" b="0" dirty="0" smtClean="0">
                <a:solidFill>
                  <a:schemeClr val="bg1"/>
                </a:solidFill>
                <a:effectLst/>
                <a:latin typeface="Arial" pitchFamily="34" charset="0"/>
                <a:cs typeface="Arial" pitchFamily="34" charset="0"/>
              </a:rPr>
              <a:t>شبه الشاعر سداد الرأي الشخص الذي يحميه من الوقوع في الخطأ </a:t>
            </a:r>
            <a:r>
              <a:rPr lang="ar-JO" sz="3600" dirty="0" smtClean="0">
                <a:solidFill>
                  <a:schemeClr val="bg1"/>
                </a:solidFill>
              </a:rPr>
              <a:t> </a:t>
            </a:r>
            <a:r>
              <a:rPr lang="ar-JO" b="0" dirty="0" smtClean="0">
                <a:solidFill>
                  <a:schemeClr val="bg1"/>
                </a:solidFill>
                <a:effectLst/>
                <a:latin typeface="Arial" pitchFamily="34" charset="0"/>
                <a:cs typeface="Arial" pitchFamily="34" charset="0"/>
              </a:rPr>
              <a:t/>
            </a:r>
            <a:br>
              <a:rPr lang="ar-JO" b="0" dirty="0" smtClean="0">
                <a:solidFill>
                  <a:schemeClr val="bg1"/>
                </a:solidFill>
                <a:effectLst/>
                <a:latin typeface="Arial" pitchFamily="34" charset="0"/>
                <a:cs typeface="Arial" pitchFamily="34" charset="0"/>
              </a:rPr>
            </a:br>
            <a:r>
              <a:rPr lang="ar-JO" b="0" dirty="0" smtClean="0">
                <a:solidFill>
                  <a:schemeClr val="bg1"/>
                </a:solidFill>
                <a:effectLst/>
                <a:latin typeface="Arial" pitchFamily="34" charset="0"/>
                <a:cs typeface="Arial" pitchFamily="34" charset="0"/>
              </a:rPr>
              <a:t> </a:t>
            </a:r>
            <a:br>
              <a:rPr lang="ar-JO" b="0" dirty="0" smtClean="0">
                <a:solidFill>
                  <a:schemeClr val="bg1"/>
                </a:solidFill>
                <a:effectLst/>
                <a:latin typeface="Arial" pitchFamily="34" charset="0"/>
                <a:cs typeface="Arial" pitchFamily="34" charset="0"/>
              </a:rPr>
            </a:br>
            <a:r>
              <a:rPr lang="en-GB" b="0" dirty="0" smtClean="0">
                <a:solidFill>
                  <a:schemeClr val="bg1"/>
                </a:solidFill>
                <a:effectLst/>
                <a:latin typeface="Arial" pitchFamily="34" charset="0"/>
                <a:cs typeface="Arial" pitchFamily="34" charset="0"/>
              </a:rPr>
              <a:t> </a:t>
            </a:r>
            <a:endParaRPr lang="ar-JO" b="0" dirty="0">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4282" y="142852"/>
            <a:ext cx="8786874" cy="6500858"/>
          </a:xfrm>
        </p:spPr>
        <p:txBody>
          <a:bodyPr anchor="t"/>
          <a:lstStyle/>
          <a:p>
            <a:pPr algn="r"/>
            <a:r>
              <a:rPr lang="ar-JO" sz="3200" b="0" dirty="0" smtClean="0">
                <a:ln>
                  <a:noFill/>
                </a:ln>
                <a:solidFill>
                  <a:schemeClr val="bg1"/>
                </a:solidFill>
                <a:effectLst/>
                <a:latin typeface="Arial" pitchFamily="34" charset="0"/>
                <a:cs typeface="Arial" pitchFamily="34" charset="0"/>
              </a:rPr>
              <a:t>البيت الثاني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بسطة كف: راحة اليد</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العلا : المجد والرفعة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قبلي : الطاقة والقدرة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الشرح : يتمنى الشاعر شيئا من الغنى كي يستطيع قضاء حاجاته (تحقيق </a:t>
            </a:r>
            <a:r>
              <a:rPr lang="ar-JO" sz="3200" b="0" dirty="0" err="1" smtClean="0">
                <a:ln>
                  <a:noFill/>
                </a:ln>
                <a:solidFill>
                  <a:schemeClr val="bg1"/>
                </a:solidFill>
                <a:effectLst/>
                <a:latin typeface="Arial" pitchFamily="34" charset="0"/>
                <a:cs typeface="Arial" pitchFamily="34" charset="0"/>
              </a:rPr>
              <a:t>اماله</a:t>
            </a:r>
            <a:r>
              <a:rPr lang="ar-JO" sz="3200" b="0" dirty="0" smtClean="0">
                <a:ln>
                  <a:noFill/>
                </a:ln>
                <a:solidFill>
                  <a:schemeClr val="bg1"/>
                </a:solidFill>
                <a:effectLst/>
                <a:latin typeface="Arial" pitchFamily="34" charset="0"/>
                <a:cs typeface="Arial" pitchFamily="34" charset="0"/>
              </a:rPr>
              <a:t>) توصله </a:t>
            </a:r>
            <a:r>
              <a:rPr lang="ar-JO" sz="3200" b="0" dirty="0" err="1" smtClean="0">
                <a:ln>
                  <a:noFill/>
                </a:ln>
                <a:solidFill>
                  <a:schemeClr val="bg1"/>
                </a:solidFill>
                <a:effectLst/>
                <a:latin typeface="Arial" pitchFamily="34" charset="0"/>
                <a:cs typeface="Arial" pitchFamily="34" charset="0"/>
              </a:rPr>
              <a:t>الى</a:t>
            </a:r>
            <a:r>
              <a:rPr lang="ar-JO" sz="3200" b="0" dirty="0" smtClean="0">
                <a:ln>
                  <a:noFill/>
                </a:ln>
                <a:solidFill>
                  <a:schemeClr val="bg1"/>
                </a:solidFill>
                <a:effectLst/>
                <a:latin typeface="Arial" pitchFamily="34" charset="0"/>
                <a:cs typeface="Arial" pitchFamily="34" charset="0"/>
              </a:rPr>
              <a:t> الرفعة والعلو</a:t>
            </a:r>
            <a:br>
              <a:rPr lang="ar-JO" sz="3200" b="0" dirty="0" smtClean="0">
                <a:ln>
                  <a:noFill/>
                </a:ln>
                <a:solidFill>
                  <a:schemeClr val="bg1"/>
                </a:solidFill>
                <a:effectLst/>
                <a:latin typeface="Arial" pitchFamily="34" charset="0"/>
                <a:cs typeface="Arial" pitchFamily="34" charset="0"/>
              </a:rPr>
            </a:br>
            <a:r>
              <a:rPr lang="en-GB" sz="3200" b="0" dirty="0" smtClean="0">
                <a:ln>
                  <a:noFill/>
                </a:ln>
                <a:solidFill>
                  <a:schemeClr val="bg1"/>
                </a:solidFill>
                <a:effectLst/>
                <a:latin typeface="Arial" pitchFamily="34" charset="0"/>
                <a:cs typeface="Arial" pitchFamily="34" charset="0"/>
              </a:rPr>
              <a:t>    *******************</a:t>
            </a:r>
            <a:r>
              <a:rPr lang="ar-JO" sz="3200" b="0" dirty="0" smtClean="0">
                <a:ln>
                  <a:noFill/>
                </a:ln>
                <a:solidFill>
                  <a:schemeClr val="bg1"/>
                </a:solidFill>
                <a:effectLst/>
                <a:latin typeface="Arial" pitchFamily="34" charset="0"/>
                <a:cs typeface="Arial" pitchFamily="34" charset="0"/>
              </a:rPr>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البيت الثالث : يثني : يتراجع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المعالي : العلو والرفعة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يغري :يجذب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الشرح:حب النفس وحب النجاح </a:t>
            </a:r>
            <a:r>
              <a:rPr lang="ar-JO" sz="3200" b="0" dirty="0" err="1" smtClean="0">
                <a:ln>
                  <a:noFill/>
                </a:ln>
                <a:solidFill>
                  <a:schemeClr val="bg1"/>
                </a:solidFill>
                <a:effectLst/>
                <a:latin typeface="Arial" pitchFamily="34" charset="0"/>
                <a:cs typeface="Arial" pitchFamily="34" charset="0"/>
              </a:rPr>
              <a:t>امر</a:t>
            </a:r>
            <a:r>
              <a:rPr lang="ar-JO" sz="3200" b="0" dirty="0" smtClean="0">
                <a:ln>
                  <a:noFill/>
                </a:ln>
                <a:solidFill>
                  <a:schemeClr val="bg1"/>
                </a:solidFill>
                <a:effectLst/>
                <a:latin typeface="Arial" pitchFamily="34" charset="0"/>
                <a:cs typeface="Arial" pitchFamily="34" charset="0"/>
              </a:rPr>
              <a:t> يمنع العزم </a:t>
            </a:r>
            <a:r>
              <a:rPr lang="ar-JO" sz="3200" b="0" dirty="0" err="1" smtClean="0">
                <a:ln>
                  <a:noFill/>
                </a:ln>
                <a:solidFill>
                  <a:schemeClr val="bg1"/>
                </a:solidFill>
                <a:effectLst/>
                <a:latin typeface="Arial" pitchFamily="34" charset="0"/>
                <a:cs typeface="Arial" pitchFamily="34" charset="0"/>
              </a:rPr>
              <a:t>والارادة</a:t>
            </a:r>
            <a:r>
              <a:rPr lang="ar-JO" sz="3200" b="0" dirty="0" smtClean="0">
                <a:ln>
                  <a:noFill/>
                </a:ln>
                <a:solidFill>
                  <a:schemeClr val="bg1"/>
                </a:solidFill>
                <a:effectLst/>
                <a:latin typeface="Arial" pitchFamily="34" charset="0"/>
                <a:cs typeface="Arial" pitchFamily="34" charset="0"/>
              </a:rPr>
              <a:t> ويمنع </a:t>
            </a:r>
            <a:r>
              <a:rPr lang="ar-JO" sz="3200" b="0" dirty="0" err="1" smtClean="0">
                <a:ln>
                  <a:noFill/>
                </a:ln>
                <a:solidFill>
                  <a:schemeClr val="bg1"/>
                </a:solidFill>
                <a:effectLst/>
                <a:latin typeface="Arial" pitchFamily="34" charset="0"/>
                <a:cs typeface="Arial" pitchFamily="34" charset="0"/>
              </a:rPr>
              <a:t>الانسان</a:t>
            </a:r>
            <a:r>
              <a:rPr lang="ar-JO" sz="3200" b="0" dirty="0" smtClean="0">
                <a:ln>
                  <a:noFill/>
                </a:ln>
                <a:solidFill>
                  <a:schemeClr val="bg1"/>
                </a:solidFill>
                <a:effectLst/>
                <a:latin typeface="Arial" pitchFamily="34" charset="0"/>
                <a:cs typeface="Arial" pitchFamily="34" charset="0"/>
              </a:rPr>
              <a:t> من العلي ويدعوه للكسل ويدل هذا البيت على </a:t>
            </a:r>
            <a:r>
              <a:rPr lang="ar-JO" sz="3200" b="0" dirty="0" err="1" smtClean="0">
                <a:ln>
                  <a:noFill/>
                </a:ln>
                <a:solidFill>
                  <a:schemeClr val="bg1"/>
                </a:solidFill>
                <a:effectLst/>
                <a:latin typeface="Arial" pitchFamily="34" charset="0"/>
                <a:cs typeface="Arial" pitchFamily="34" charset="0"/>
              </a:rPr>
              <a:t>ايثار</a:t>
            </a:r>
            <a:r>
              <a:rPr lang="ar-JO" sz="3200" b="0" dirty="0" smtClean="0">
                <a:ln>
                  <a:noFill/>
                </a:ln>
                <a:solidFill>
                  <a:schemeClr val="bg1"/>
                </a:solidFill>
                <a:effectLst/>
                <a:latin typeface="Arial" pitchFamily="34" charset="0"/>
                <a:cs typeface="Arial" pitchFamily="34" charset="0"/>
              </a:rPr>
              <a:t> الراحة وعدم المغامرة والكسل  </a:t>
            </a:r>
            <a:br>
              <a:rPr lang="ar-JO" sz="3200" b="0" dirty="0" smtClean="0">
                <a:ln>
                  <a:noFill/>
                </a:ln>
                <a:solidFill>
                  <a:schemeClr val="bg1"/>
                </a:solidFill>
                <a:effectLst/>
                <a:latin typeface="Arial" pitchFamily="34" charset="0"/>
                <a:cs typeface="Arial" pitchFamily="34" charset="0"/>
              </a:rPr>
            </a:br>
            <a:endParaRPr lang="ar-JO" sz="3200" b="0" dirty="0" smtClean="0">
              <a:ln>
                <a:noFill/>
              </a:ln>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85720" y="142852"/>
            <a:ext cx="8613648" cy="6429420"/>
          </a:xfrm>
        </p:spPr>
        <p:txBody>
          <a:bodyPr anchor="t"/>
          <a:lstStyle/>
          <a:p>
            <a:pPr algn="r"/>
            <a:r>
              <a:rPr lang="ar-JO" sz="3200" b="0" dirty="0" smtClean="0">
                <a:ln>
                  <a:noFill/>
                </a:ln>
                <a:solidFill>
                  <a:schemeClr val="bg1"/>
                </a:solidFill>
                <a:effectLst/>
                <a:latin typeface="Arial" pitchFamily="34" charset="0"/>
                <a:cs typeface="Arial" pitchFamily="34" charset="0"/>
              </a:rPr>
              <a:t>البيت الرابع : جنحت : ملت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نفقا : حفرة عميقة تحت </a:t>
            </a:r>
            <a:r>
              <a:rPr lang="ar-JO" sz="3200" b="0" dirty="0" err="1" smtClean="0">
                <a:ln>
                  <a:noFill/>
                </a:ln>
                <a:solidFill>
                  <a:schemeClr val="bg1"/>
                </a:solidFill>
                <a:effectLst/>
                <a:latin typeface="Arial" pitchFamily="34" charset="0"/>
                <a:cs typeface="Arial" pitchFamily="34" charset="0"/>
              </a:rPr>
              <a:t>الارض</a:t>
            </a:r>
            <a:r>
              <a:rPr lang="ar-JO" sz="3200" b="0" dirty="0" smtClean="0">
                <a:ln>
                  <a:noFill/>
                </a:ln>
                <a:solidFill>
                  <a:schemeClr val="bg1"/>
                </a:solidFill>
                <a:effectLst/>
                <a:latin typeface="Arial" pitchFamily="34" charset="0"/>
                <a:cs typeface="Arial" pitchFamily="34" charset="0"/>
              </a:rPr>
              <a:t> </a:t>
            </a:r>
            <a:r>
              <a:rPr lang="en-GB" sz="3200" b="0" dirty="0" smtClean="0">
                <a:ln>
                  <a:noFill/>
                </a:ln>
                <a:solidFill>
                  <a:schemeClr val="bg1"/>
                </a:solidFill>
                <a:effectLst/>
                <a:latin typeface="Arial" pitchFamily="34" charset="0"/>
                <a:cs typeface="Arial" pitchFamily="34" charset="0"/>
              </a:rPr>
              <a:t/>
            </a:r>
            <a:br>
              <a:rPr lang="en-GB"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فاعتزل : ترك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 الشرح : يدعو الشاعر </a:t>
            </a:r>
            <a:r>
              <a:rPr lang="ar-JO" sz="3200" b="0" dirty="0" err="1" smtClean="0">
                <a:ln>
                  <a:noFill/>
                </a:ln>
                <a:solidFill>
                  <a:schemeClr val="bg1"/>
                </a:solidFill>
                <a:effectLst/>
                <a:latin typeface="Arial" pitchFamily="34" charset="0"/>
                <a:cs typeface="Arial" pitchFamily="34" charset="0"/>
              </a:rPr>
              <a:t>الى</a:t>
            </a:r>
            <a:r>
              <a:rPr lang="ar-JO" sz="3200" b="0" dirty="0" smtClean="0">
                <a:ln>
                  <a:noFill/>
                </a:ln>
                <a:solidFill>
                  <a:schemeClr val="bg1"/>
                </a:solidFill>
                <a:effectLst/>
                <a:latin typeface="Arial" pitchFamily="34" charset="0"/>
                <a:cs typeface="Arial" pitchFamily="34" charset="0"/>
              </a:rPr>
              <a:t> تجنب المغامرات والبعد عن </a:t>
            </a:r>
            <a:r>
              <a:rPr lang="ar-JO" sz="3200" b="0" dirty="0" err="1" smtClean="0">
                <a:ln>
                  <a:noFill/>
                </a:ln>
                <a:solidFill>
                  <a:schemeClr val="bg1"/>
                </a:solidFill>
                <a:effectLst/>
                <a:latin typeface="Arial" pitchFamily="34" charset="0"/>
                <a:cs typeface="Arial" pitchFamily="34" charset="0"/>
              </a:rPr>
              <a:t>الاهوال</a:t>
            </a:r>
            <a:r>
              <a:rPr lang="ar-JO" sz="3200" b="0" dirty="0" smtClean="0">
                <a:ln>
                  <a:noFill/>
                </a:ln>
                <a:solidFill>
                  <a:schemeClr val="bg1"/>
                </a:solidFill>
                <a:effectLst/>
                <a:latin typeface="Arial" pitchFamily="34" charset="0"/>
                <a:cs typeface="Arial" pitchFamily="34" charset="0"/>
              </a:rPr>
              <a:t> والانزواء عن الناس وعدم العيش بينهم فالدخول في النفق تحت </a:t>
            </a:r>
            <a:r>
              <a:rPr lang="ar-JO" sz="3200" b="0" dirty="0" err="1" smtClean="0">
                <a:ln>
                  <a:noFill/>
                </a:ln>
                <a:solidFill>
                  <a:schemeClr val="bg1"/>
                </a:solidFill>
                <a:effectLst/>
                <a:latin typeface="Arial" pitchFamily="34" charset="0"/>
                <a:cs typeface="Arial" pitchFamily="34" charset="0"/>
              </a:rPr>
              <a:t>الارض</a:t>
            </a:r>
            <a:r>
              <a:rPr lang="ar-JO" sz="3200" b="0" dirty="0" smtClean="0">
                <a:ln>
                  <a:noFill/>
                </a:ln>
                <a:solidFill>
                  <a:schemeClr val="bg1"/>
                </a:solidFill>
                <a:effectLst/>
                <a:latin typeface="Arial" pitchFamily="34" charset="0"/>
                <a:cs typeface="Arial" pitchFamily="34" charset="0"/>
              </a:rPr>
              <a:t> </a:t>
            </a:r>
            <a:r>
              <a:rPr lang="ar-JO" sz="3200" b="0" dirty="0" err="1" smtClean="0">
                <a:ln>
                  <a:noFill/>
                </a:ln>
                <a:solidFill>
                  <a:schemeClr val="bg1"/>
                </a:solidFill>
                <a:effectLst/>
                <a:latin typeface="Arial" pitchFamily="34" charset="0"/>
                <a:cs typeface="Arial" pitchFamily="34" charset="0"/>
              </a:rPr>
              <a:t>او</a:t>
            </a:r>
            <a:r>
              <a:rPr lang="ar-JO" sz="3200" b="0" dirty="0" smtClean="0">
                <a:ln>
                  <a:noFill/>
                </a:ln>
                <a:solidFill>
                  <a:schemeClr val="bg1"/>
                </a:solidFill>
                <a:effectLst/>
                <a:latin typeface="Arial" pitchFamily="34" charset="0"/>
                <a:cs typeface="Arial" pitchFamily="34" charset="0"/>
              </a:rPr>
              <a:t> الصعود </a:t>
            </a:r>
            <a:r>
              <a:rPr lang="ar-JO" sz="3200" b="0" dirty="0" err="1" smtClean="0">
                <a:ln>
                  <a:noFill/>
                </a:ln>
                <a:solidFill>
                  <a:schemeClr val="bg1"/>
                </a:solidFill>
                <a:effectLst/>
                <a:latin typeface="Arial" pitchFamily="34" charset="0"/>
                <a:cs typeface="Arial" pitchFamily="34" charset="0"/>
              </a:rPr>
              <a:t>الى</a:t>
            </a:r>
            <a:r>
              <a:rPr lang="ar-JO" sz="3200" b="0" dirty="0" smtClean="0">
                <a:ln>
                  <a:noFill/>
                </a:ln>
                <a:solidFill>
                  <a:schemeClr val="bg1"/>
                </a:solidFill>
                <a:effectLst/>
                <a:latin typeface="Arial" pitchFamily="34" charset="0"/>
                <a:cs typeface="Arial" pitchFamily="34" charset="0"/>
              </a:rPr>
              <a:t> الجو يبعده عن مخالطة الناس فيبين الشاعر صراعه مع الدهر .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 </a:t>
            </a:r>
            <a:br>
              <a:rPr lang="ar-JO" sz="3200" b="0" dirty="0" smtClean="0">
                <a:ln>
                  <a:noFill/>
                </a:ln>
                <a:solidFill>
                  <a:schemeClr val="bg1"/>
                </a:solidFill>
                <a:effectLst/>
                <a:latin typeface="Arial" pitchFamily="34" charset="0"/>
                <a:cs typeface="Arial" pitchFamily="34" charset="0"/>
              </a:rPr>
            </a:br>
            <a:r>
              <a:rPr lang="en-GB" sz="3200" b="0" dirty="0" smtClean="0">
                <a:ln>
                  <a:noFill/>
                </a:ln>
                <a:solidFill>
                  <a:schemeClr val="bg1"/>
                </a:solidFill>
                <a:effectLst/>
                <a:latin typeface="Arial" pitchFamily="34" charset="0"/>
                <a:cs typeface="Arial" pitchFamily="34" charset="0"/>
              </a:rPr>
              <a:t> : </a:t>
            </a:r>
            <a:r>
              <a:rPr lang="ar-JO" sz="3200" b="0" dirty="0" smtClean="0">
                <a:ln>
                  <a:noFill/>
                </a:ln>
                <a:solidFill>
                  <a:schemeClr val="bg1"/>
                </a:solidFill>
                <a:effectLst/>
                <a:latin typeface="Arial" pitchFamily="34" charset="0"/>
                <a:cs typeface="Arial" pitchFamily="34" charset="0"/>
              </a:rPr>
              <a:t>البيت الخامس</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الشرح:لا يرضى الشاعر بالإقامة لان نفسه تحدثه إن العزة والطموح الذي يطلبه ويريده ليتحقق بإقامته وإنما يتحقق بالتنقل والترحال</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33400" y="285728"/>
            <a:ext cx="8396318" cy="6286544"/>
          </a:xfrm>
        </p:spPr>
        <p:txBody>
          <a:bodyPr anchor="t">
            <a:normAutofit/>
          </a:bodyPr>
          <a:lstStyle/>
          <a:p>
            <a:pPr algn="r"/>
            <a:r>
              <a:rPr lang="ar-JO" sz="3200" b="0" dirty="0" smtClean="0">
                <a:solidFill>
                  <a:schemeClr val="bg1"/>
                </a:solidFill>
                <a:effectLst/>
                <a:latin typeface="Arial" pitchFamily="34" charset="0"/>
                <a:cs typeface="Arial" pitchFamily="34" charset="0"/>
              </a:rPr>
              <a:t>الصور: شبه الشاعر الدنيا بالظل الذي يزول ويتنقل ويتحرك فيما </a:t>
            </a:r>
            <a:r>
              <a:rPr lang="en-GB" sz="3200" b="0" dirty="0" smtClean="0">
                <a:solidFill>
                  <a:schemeClr val="bg1"/>
                </a:solidFill>
                <a:effectLst/>
                <a:latin typeface="Arial" pitchFamily="34" charset="0"/>
                <a:cs typeface="Arial" pitchFamily="34" charset="0"/>
              </a:rPr>
              <a:t/>
            </a:r>
            <a:br>
              <a:rPr lang="en-GB" sz="3200" b="0" dirty="0" smtClean="0">
                <a:solidFill>
                  <a:schemeClr val="bg1"/>
                </a:solidFill>
                <a:effectLst/>
                <a:latin typeface="Arial" pitchFamily="34" charset="0"/>
                <a:cs typeface="Arial" pitchFamily="34" charset="0"/>
              </a:rPr>
            </a:br>
            <a:r>
              <a:rPr lang="ar-JO" sz="3200" b="0" dirty="0" smtClean="0">
                <a:solidFill>
                  <a:schemeClr val="bg1"/>
                </a:solidFill>
                <a:effectLst/>
                <a:latin typeface="Arial" pitchFamily="34" charset="0"/>
                <a:cs typeface="Arial" pitchFamily="34" charset="0"/>
              </a:rPr>
              <a:t>غير دائمة </a:t>
            </a:r>
            <a:r>
              <a:rPr lang="en-GB" sz="3200" b="0" dirty="0" smtClean="0">
                <a:solidFill>
                  <a:schemeClr val="bg1"/>
                </a:solidFill>
                <a:effectLst/>
                <a:latin typeface="Arial" pitchFamily="34" charset="0"/>
                <a:cs typeface="Arial" pitchFamily="34" charset="0"/>
              </a:rPr>
              <a:t/>
            </a:r>
            <a:br>
              <a:rPr lang="en-GB" sz="3200" b="0" dirty="0" smtClean="0">
                <a:solidFill>
                  <a:schemeClr val="bg1"/>
                </a:solidFill>
                <a:effectLst/>
                <a:latin typeface="Arial" pitchFamily="34" charset="0"/>
                <a:cs typeface="Arial" pitchFamily="34" charset="0"/>
              </a:rPr>
            </a:br>
            <a:r>
              <a:rPr lang="en-GB" sz="3200" b="0" dirty="0" smtClean="0">
                <a:solidFill>
                  <a:schemeClr val="bg1"/>
                </a:solidFill>
                <a:effectLst/>
                <a:latin typeface="Arial" pitchFamily="34" charset="0"/>
                <a:cs typeface="Arial" pitchFamily="34" charset="0"/>
              </a:rPr>
              <a:t>*********************</a:t>
            </a:r>
            <a:r>
              <a:rPr lang="ar-JO" sz="3200" b="0" dirty="0" smtClean="0">
                <a:solidFill>
                  <a:schemeClr val="bg1"/>
                </a:solidFill>
                <a:effectLst/>
                <a:latin typeface="Arial" pitchFamily="34" charset="0"/>
                <a:cs typeface="Arial" pitchFamily="34" charset="0"/>
              </a:rPr>
              <a:t> </a:t>
            </a:r>
            <a:br>
              <a:rPr lang="ar-JO" sz="3200" b="0" dirty="0" smtClean="0">
                <a:solidFill>
                  <a:schemeClr val="bg1"/>
                </a:solidFill>
                <a:effectLst/>
                <a:latin typeface="Arial" pitchFamily="34" charset="0"/>
                <a:cs typeface="Arial" pitchFamily="34" charset="0"/>
              </a:rPr>
            </a:br>
            <a:r>
              <a:rPr lang="ar-JO" sz="3200" b="0" dirty="0" smtClean="0">
                <a:solidFill>
                  <a:schemeClr val="bg1"/>
                </a:solidFill>
                <a:effectLst/>
                <a:latin typeface="Arial" pitchFamily="34" charset="0"/>
                <a:cs typeface="Arial" pitchFamily="34" charset="0"/>
              </a:rPr>
              <a:t>البيت السادس :  </a:t>
            </a:r>
            <a:br>
              <a:rPr lang="ar-JO" sz="3200" b="0" dirty="0" smtClean="0">
                <a:solidFill>
                  <a:schemeClr val="bg1"/>
                </a:solidFill>
                <a:effectLst/>
                <a:latin typeface="Arial" pitchFamily="34" charset="0"/>
                <a:cs typeface="Arial" pitchFamily="34" charset="0"/>
              </a:rPr>
            </a:br>
            <a:r>
              <a:rPr lang="ar-JO" sz="3200" b="0" dirty="0" smtClean="0">
                <a:solidFill>
                  <a:schemeClr val="bg1"/>
                </a:solidFill>
                <a:effectLst/>
                <a:latin typeface="Arial" pitchFamily="34" charset="0"/>
                <a:cs typeface="Arial" pitchFamily="34" charset="0"/>
              </a:rPr>
              <a:t>العلا : المجد والرفعة </a:t>
            </a:r>
            <a:br>
              <a:rPr lang="ar-JO" sz="3200" b="0" dirty="0" smtClean="0">
                <a:solidFill>
                  <a:schemeClr val="bg1"/>
                </a:solidFill>
                <a:effectLst/>
                <a:latin typeface="Arial" pitchFamily="34" charset="0"/>
                <a:cs typeface="Arial" pitchFamily="34" charset="0"/>
              </a:rPr>
            </a:br>
            <a:r>
              <a:rPr lang="ar-JO" sz="3200" b="0" dirty="0" smtClean="0">
                <a:solidFill>
                  <a:schemeClr val="bg1"/>
                </a:solidFill>
                <a:effectLst/>
                <a:latin typeface="Arial" pitchFamily="34" charset="0"/>
                <a:cs typeface="Arial" pitchFamily="34" charset="0"/>
              </a:rPr>
              <a:t>النقل : الانتقال من مكان </a:t>
            </a:r>
            <a:r>
              <a:rPr lang="ar-JO" sz="3200" b="0" dirty="0" err="1" smtClean="0">
                <a:solidFill>
                  <a:schemeClr val="bg1"/>
                </a:solidFill>
                <a:effectLst/>
                <a:latin typeface="Arial" pitchFamily="34" charset="0"/>
                <a:cs typeface="Arial" pitchFamily="34" charset="0"/>
              </a:rPr>
              <a:t>لاخر</a:t>
            </a:r>
            <a:r>
              <a:rPr lang="ar-JO" sz="3200" b="0" dirty="0" smtClean="0">
                <a:solidFill>
                  <a:schemeClr val="bg1"/>
                </a:solidFill>
                <a:effectLst/>
                <a:latin typeface="Arial" pitchFamily="34" charset="0"/>
                <a:cs typeface="Arial" pitchFamily="34" charset="0"/>
              </a:rPr>
              <a:t/>
            </a:r>
            <a:br>
              <a:rPr lang="ar-JO" sz="3200" b="0" dirty="0" smtClean="0">
                <a:solidFill>
                  <a:schemeClr val="bg1"/>
                </a:solidFill>
                <a:effectLst/>
                <a:latin typeface="Arial" pitchFamily="34" charset="0"/>
                <a:cs typeface="Arial" pitchFamily="34" charset="0"/>
              </a:rPr>
            </a:br>
            <a:r>
              <a:rPr lang="ar-JO" sz="3200" b="0" dirty="0" smtClean="0">
                <a:solidFill>
                  <a:schemeClr val="bg1"/>
                </a:solidFill>
                <a:effectLst/>
                <a:latin typeface="Arial" pitchFamily="34" charset="0"/>
                <a:cs typeface="Arial" pitchFamily="34" charset="0"/>
              </a:rPr>
              <a:t>الشرح : يقول الشاعر إن العلا حدثته </a:t>
            </a:r>
            <a:r>
              <a:rPr lang="ar-JO" sz="3200" b="0" dirty="0" err="1" smtClean="0">
                <a:solidFill>
                  <a:schemeClr val="bg1"/>
                </a:solidFill>
                <a:effectLst/>
                <a:latin typeface="Arial" pitchFamily="34" charset="0"/>
                <a:cs typeface="Arial" pitchFamily="34" charset="0"/>
              </a:rPr>
              <a:t>احاديث</a:t>
            </a:r>
            <a:r>
              <a:rPr lang="ar-JO" sz="3200" b="0" dirty="0" smtClean="0">
                <a:solidFill>
                  <a:schemeClr val="bg1"/>
                </a:solidFill>
                <a:effectLst/>
                <a:latin typeface="Arial" pitchFamily="34" charset="0"/>
                <a:cs typeface="Arial" pitchFamily="34" charset="0"/>
              </a:rPr>
              <a:t> صادقة ومن هذه </a:t>
            </a:r>
            <a:r>
              <a:rPr lang="ar-JO" sz="3200" b="0" dirty="0" err="1" smtClean="0">
                <a:solidFill>
                  <a:schemeClr val="bg1"/>
                </a:solidFill>
                <a:effectLst/>
                <a:latin typeface="Arial" pitchFamily="34" charset="0"/>
                <a:cs typeface="Arial" pitchFamily="34" charset="0"/>
              </a:rPr>
              <a:t>الاحاديث</a:t>
            </a:r>
            <a:r>
              <a:rPr lang="ar-JO" sz="3200" b="0" dirty="0" smtClean="0">
                <a:solidFill>
                  <a:schemeClr val="bg1"/>
                </a:solidFill>
                <a:effectLst/>
                <a:latin typeface="Arial" pitchFamily="34" charset="0"/>
                <a:cs typeface="Arial" pitchFamily="34" charset="0"/>
              </a:rPr>
              <a:t> إن العلي </a:t>
            </a:r>
            <a:r>
              <a:rPr lang="ar-JO" sz="3200" b="0" dirty="0" err="1" smtClean="0">
                <a:solidFill>
                  <a:schemeClr val="bg1"/>
                </a:solidFill>
                <a:effectLst/>
                <a:latin typeface="Arial" pitchFamily="34" charset="0"/>
                <a:cs typeface="Arial" pitchFamily="34" charset="0"/>
              </a:rPr>
              <a:t>ياتي</a:t>
            </a:r>
            <a:r>
              <a:rPr lang="ar-JO" sz="3200" b="0" dirty="0" smtClean="0">
                <a:solidFill>
                  <a:schemeClr val="bg1"/>
                </a:solidFill>
                <a:effectLst/>
                <a:latin typeface="Arial" pitchFamily="34" charset="0"/>
                <a:cs typeface="Arial" pitchFamily="34" charset="0"/>
              </a:rPr>
              <a:t> بالتنقل والترحال</a:t>
            </a:r>
            <a:br>
              <a:rPr lang="ar-JO" sz="3200" b="0" dirty="0" smtClean="0">
                <a:solidFill>
                  <a:schemeClr val="bg1"/>
                </a:solidFill>
                <a:effectLst/>
                <a:latin typeface="Arial" pitchFamily="34" charset="0"/>
                <a:cs typeface="Arial" pitchFamily="34" charset="0"/>
              </a:rPr>
            </a:br>
            <a:r>
              <a:rPr lang="ar-JO" sz="3200" b="0" dirty="0" smtClean="0">
                <a:solidFill>
                  <a:schemeClr val="bg1"/>
                </a:solidFill>
                <a:effectLst/>
                <a:latin typeface="Arial" pitchFamily="34" charset="0"/>
                <a:cs typeface="Arial" pitchFamily="34" charset="0"/>
              </a:rPr>
              <a:t>الصور : صور الشاعر العلا </a:t>
            </a:r>
            <a:r>
              <a:rPr lang="ar-JO" sz="3200" b="0" dirty="0" err="1" smtClean="0">
                <a:solidFill>
                  <a:schemeClr val="bg1"/>
                </a:solidFill>
                <a:effectLst/>
                <a:latin typeface="Arial" pitchFamily="34" charset="0"/>
                <a:cs typeface="Arial" pitchFamily="34" charset="0"/>
              </a:rPr>
              <a:t>بالمراة</a:t>
            </a:r>
            <a:r>
              <a:rPr lang="ar-JO" sz="3200" b="0" dirty="0" smtClean="0">
                <a:solidFill>
                  <a:schemeClr val="bg1"/>
                </a:solidFill>
                <a:effectLst/>
                <a:latin typeface="Arial" pitchFamily="34" charset="0"/>
                <a:cs typeface="Arial" pitchFamily="34" charset="0"/>
              </a:rPr>
              <a:t> التي تحدثه </a:t>
            </a:r>
            <a:r>
              <a:rPr lang="ar-JO" sz="3200" b="0" dirty="0" err="1" smtClean="0">
                <a:solidFill>
                  <a:schemeClr val="bg1"/>
                </a:solidFill>
                <a:effectLst/>
                <a:latin typeface="Arial" pitchFamily="34" charset="0"/>
                <a:cs typeface="Arial" pitchFamily="34" charset="0"/>
              </a:rPr>
              <a:t>احاديث</a:t>
            </a:r>
            <a:r>
              <a:rPr lang="ar-JO" sz="3200" b="0" dirty="0" smtClean="0">
                <a:solidFill>
                  <a:schemeClr val="bg1"/>
                </a:solidFill>
                <a:effectLst/>
                <a:latin typeface="Arial" pitchFamily="34" charset="0"/>
                <a:cs typeface="Arial" pitchFamily="34" charset="0"/>
              </a:rPr>
              <a:t> صادقة وهي نيل هدفه بالتنقل والترحال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4282" y="285728"/>
            <a:ext cx="8643998" cy="6357982"/>
          </a:xfrm>
        </p:spPr>
        <p:txBody>
          <a:bodyPr anchor="t"/>
          <a:lstStyle/>
          <a:p>
            <a:pPr algn="r"/>
            <a:r>
              <a:rPr lang="ar-JO" sz="3200" b="0" dirty="0" smtClean="0">
                <a:ln>
                  <a:noFill/>
                </a:ln>
                <a:solidFill>
                  <a:schemeClr val="bg1"/>
                </a:solidFill>
                <a:effectLst/>
                <a:latin typeface="Arial" pitchFamily="34" charset="0"/>
                <a:cs typeface="Arial" pitchFamily="34" charset="0"/>
              </a:rPr>
              <a:t>البيت السابع :</a:t>
            </a:r>
            <a:br>
              <a:rPr lang="ar-JO" sz="3200" b="0" dirty="0" smtClean="0">
                <a:ln>
                  <a:noFill/>
                </a:ln>
                <a:solidFill>
                  <a:schemeClr val="bg1"/>
                </a:solidFill>
                <a:effectLst/>
                <a:latin typeface="Arial" pitchFamily="34" charset="0"/>
                <a:cs typeface="Arial" pitchFamily="34" charset="0"/>
              </a:rPr>
            </a:br>
            <a:r>
              <a:rPr lang="en-GB" sz="3200" b="0" dirty="0" smtClean="0">
                <a:ln>
                  <a:noFill/>
                </a:ln>
                <a:solidFill>
                  <a:schemeClr val="bg1"/>
                </a:solidFill>
                <a:effectLst/>
                <a:latin typeface="Arial" pitchFamily="34" charset="0"/>
                <a:cs typeface="Arial" pitchFamily="34" charset="0"/>
              </a:rPr>
              <a:t> </a:t>
            </a:r>
            <a:r>
              <a:rPr lang="ar-JO" sz="3200" b="0" dirty="0" smtClean="0">
                <a:ln>
                  <a:noFill/>
                </a:ln>
                <a:solidFill>
                  <a:schemeClr val="bg1"/>
                </a:solidFill>
                <a:effectLst/>
                <a:latin typeface="Arial" pitchFamily="34" charset="0"/>
                <a:cs typeface="Arial" pitchFamily="34" charset="0"/>
              </a:rPr>
              <a:t> </a:t>
            </a:r>
            <a:r>
              <a:rPr lang="ar-JO" sz="3200" b="0" dirty="0" err="1" smtClean="0">
                <a:ln>
                  <a:noFill/>
                </a:ln>
                <a:solidFill>
                  <a:schemeClr val="bg1"/>
                </a:solidFill>
                <a:effectLst/>
                <a:latin typeface="Arial" pitchFamily="34" charset="0"/>
                <a:cs typeface="Arial" pitchFamily="34" charset="0"/>
              </a:rPr>
              <a:t>اعلل</a:t>
            </a:r>
            <a:r>
              <a:rPr lang="ar-JO" sz="3200" b="0" dirty="0" smtClean="0">
                <a:ln>
                  <a:noFill/>
                </a:ln>
                <a:solidFill>
                  <a:schemeClr val="bg1"/>
                </a:solidFill>
                <a:effectLst/>
                <a:latin typeface="Arial" pitchFamily="34" charset="0"/>
                <a:cs typeface="Arial" pitchFamily="34" charset="0"/>
              </a:rPr>
              <a:t> :اسلي </a:t>
            </a:r>
            <a:br>
              <a:rPr lang="ar-JO" sz="3200" b="0" dirty="0" smtClean="0">
                <a:ln>
                  <a:noFill/>
                </a:ln>
                <a:solidFill>
                  <a:schemeClr val="bg1"/>
                </a:solidFill>
                <a:effectLst/>
                <a:latin typeface="Arial" pitchFamily="34" charset="0"/>
                <a:cs typeface="Arial" pitchFamily="34" charset="0"/>
              </a:rPr>
            </a:br>
            <a:r>
              <a:rPr lang="ar-JO" sz="3200" b="0" dirty="0" err="1" smtClean="0">
                <a:ln>
                  <a:noFill/>
                </a:ln>
                <a:solidFill>
                  <a:schemeClr val="bg1"/>
                </a:solidFill>
                <a:effectLst/>
                <a:latin typeface="Arial" pitchFamily="34" charset="0"/>
                <a:cs typeface="Arial" pitchFamily="34" charset="0"/>
              </a:rPr>
              <a:t>الامال</a:t>
            </a:r>
            <a:r>
              <a:rPr lang="ar-JO" sz="3200" b="0" dirty="0" smtClean="0">
                <a:ln>
                  <a:noFill/>
                </a:ln>
                <a:solidFill>
                  <a:schemeClr val="bg1"/>
                </a:solidFill>
                <a:effectLst/>
                <a:latin typeface="Arial" pitchFamily="34" charset="0"/>
                <a:cs typeface="Arial" pitchFamily="34" charset="0"/>
              </a:rPr>
              <a:t> : التفاؤل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ارقبها : </a:t>
            </a:r>
            <a:r>
              <a:rPr lang="ar-JO" sz="3200" b="0" dirty="0" err="1" smtClean="0">
                <a:ln>
                  <a:noFill/>
                </a:ln>
                <a:solidFill>
                  <a:schemeClr val="bg1"/>
                </a:solidFill>
                <a:effectLst/>
                <a:latin typeface="Arial" pitchFamily="34" charset="0"/>
                <a:cs typeface="Arial" pitchFamily="34" charset="0"/>
              </a:rPr>
              <a:t>اراقبها</a:t>
            </a:r>
            <a:r>
              <a:rPr lang="ar-JO" sz="3200" b="0" dirty="0" smtClean="0">
                <a:ln>
                  <a:noFill/>
                </a:ln>
                <a:solidFill>
                  <a:schemeClr val="bg1"/>
                </a:solidFill>
                <a:effectLst/>
                <a:latin typeface="Arial" pitchFamily="34" charset="0"/>
                <a:cs typeface="Arial" pitchFamily="34" charset="0"/>
              </a:rPr>
              <a:t>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فسحة : سعة</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الشرح : يقول الشاعر انه يهدف </a:t>
            </a:r>
            <a:r>
              <a:rPr lang="ar-JO" sz="3200" b="0" dirty="0" err="1" smtClean="0">
                <a:ln>
                  <a:noFill/>
                </a:ln>
                <a:solidFill>
                  <a:schemeClr val="bg1"/>
                </a:solidFill>
                <a:effectLst/>
                <a:latin typeface="Arial" pitchFamily="34" charset="0"/>
                <a:cs typeface="Arial" pitchFamily="34" charset="0"/>
              </a:rPr>
              <a:t>الى</a:t>
            </a:r>
            <a:r>
              <a:rPr lang="ar-JO" sz="3200" b="0" dirty="0" smtClean="0">
                <a:ln>
                  <a:noFill/>
                </a:ln>
                <a:solidFill>
                  <a:schemeClr val="bg1"/>
                </a:solidFill>
                <a:effectLst/>
                <a:latin typeface="Arial" pitchFamily="34" charset="0"/>
                <a:cs typeface="Arial" pitchFamily="34" charset="0"/>
              </a:rPr>
              <a:t> تحقيق </a:t>
            </a:r>
            <a:r>
              <a:rPr lang="ar-JO" sz="3200" b="0" dirty="0" err="1" smtClean="0">
                <a:ln>
                  <a:noFill/>
                </a:ln>
                <a:solidFill>
                  <a:schemeClr val="bg1"/>
                </a:solidFill>
                <a:effectLst/>
                <a:latin typeface="Arial" pitchFamily="34" charset="0"/>
                <a:cs typeface="Arial" pitchFamily="34" charset="0"/>
              </a:rPr>
              <a:t>اماله</a:t>
            </a:r>
            <a:r>
              <a:rPr lang="ar-JO" sz="3200" b="0" dirty="0" smtClean="0">
                <a:ln>
                  <a:noFill/>
                </a:ln>
                <a:solidFill>
                  <a:schemeClr val="bg1"/>
                </a:solidFill>
                <a:effectLst/>
                <a:latin typeface="Arial" pitchFamily="34" charset="0"/>
                <a:cs typeface="Arial" pitchFamily="34" charset="0"/>
              </a:rPr>
              <a:t> التي يتوقع حصولها يوما بعد يوم وان تحقيق الهدف يتطلب روحا مليئة </a:t>
            </a:r>
            <a:r>
              <a:rPr lang="ar-JO" sz="3200" b="0" dirty="0" err="1" smtClean="0">
                <a:ln>
                  <a:noFill/>
                </a:ln>
                <a:solidFill>
                  <a:schemeClr val="bg1"/>
                </a:solidFill>
                <a:effectLst/>
                <a:latin typeface="Arial" pitchFamily="34" charset="0"/>
                <a:cs typeface="Arial" pitchFamily="34" charset="0"/>
              </a:rPr>
              <a:t>بالامال</a:t>
            </a:r>
            <a:r>
              <a:rPr lang="ar-JO" sz="3200" b="0" dirty="0" smtClean="0">
                <a:ln>
                  <a:noFill/>
                </a:ln>
                <a:solidFill>
                  <a:schemeClr val="bg1"/>
                </a:solidFill>
                <a:effectLst/>
                <a:latin typeface="Arial" pitchFamily="34" charset="0"/>
                <a:cs typeface="Arial" pitchFamily="34" charset="0"/>
              </a:rPr>
              <a:t> والثقة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البيت الثامن :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ارتض: ارغب </a:t>
            </a:r>
            <a:br>
              <a:rPr lang="ar-JO" sz="3200" b="0" dirty="0" smtClean="0">
                <a:ln>
                  <a:noFill/>
                </a:ln>
                <a:solidFill>
                  <a:schemeClr val="bg1"/>
                </a:solidFill>
                <a:effectLst/>
                <a:latin typeface="Arial" pitchFamily="34" charset="0"/>
                <a:cs typeface="Arial" pitchFamily="34" charset="0"/>
              </a:rPr>
            </a:br>
            <a:r>
              <a:rPr lang="ar-JO" sz="3200" b="0" dirty="0" err="1" smtClean="0">
                <a:ln>
                  <a:noFill/>
                </a:ln>
                <a:solidFill>
                  <a:schemeClr val="bg1"/>
                </a:solidFill>
                <a:effectLst/>
                <a:latin typeface="Arial" pitchFamily="34" charset="0"/>
                <a:cs typeface="Arial" pitchFamily="34" charset="0"/>
              </a:rPr>
              <a:t>الايام</a:t>
            </a:r>
            <a:r>
              <a:rPr lang="ar-JO" sz="3200" b="0" dirty="0" smtClean="0">
                <a:ln>
                  <a:noFill/>
                </a:ln>
                <a:solidFill>
                  <a:schemeClr val="bg1"/>
                </a:solidFill>
                <a:effectLst/>
                <a:latin typeface="Arial" pitchFamily="34" charset="0"/>
                <a:cs typeface="Arial" pitchFamily="34" charset="0"/>
              </a:rPr>
              <a:t> مقبلة :</a:t>
            </a:r>
            <a:r>
              <a:rPr lang="ar-JO" sz="3200" b="0" dirty="0" err="1" smtClean="0">
                <a:ln>
                  <a:noFill/>
                </a:ln>
                <a:solidFill>
                  <a:schemeClr val="bg1"/>
                </a:solidFill>
                <a:effectLst/>
                <a:latin typeface="Arial" pitchFamily="34" charset="0"/>
                <a:cs typeface="Arial" pitchFamily="34" charset="0"/>
              </a:rPr>
              <a:t>ايام</a:t>
            </a:r>
            <a:r>
              <a:rPr lang="ar-JO" sz="3200" b="0" dirty="0" smtClean="0">
                <a:ln>
                  <a:noFill/>
                </a:ln>
                <a:solidFill>
                  <a:schemeClr val="bg1"/>
                </a:solidFill>
                <a:effectLst/>
                <a:latin typeface="Arial" pitchFamily="34" charset="0"/>
                <a:cs typeface="Arial" pitchFamily="34" charset="0"/>
              </a:rPr>
              <a:t> الشباب  </a:t>
            </a:r>
            <a:br>
              <a:rPr lang="ar-JO" sz="3200" b="0" dirty="0" smtClean="0">
                <a:ln>
                  <a:noFill/>
                </a:ln>
                <a:solidFill>
                  <a:schemeClr val="bg1"/>
                </a:solidFill>
                <a:effectLst/>
                <a:latin typeface="Arial" pitchFamily="34" charset="0"/>
                <a:cs typeface="Arial" pitchFamily="34" charset="0"/>
              </a:rPr>
            </a:br>
            <a:endParaRPr lang="ar-JO" sz="3200" b="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85720" y="285728"/>
            <a:ext cx="8572560" cy="6357982"/>
          </a:xfrm>
        </p:spPr>
        <p:txBody>
          <a:bodyPr anchor="t"/>
          <a:lstStyle/>
          <a:p>
            <a:pPr algn="r"/>
            <a:r>
              <a:rPr lang="ar-JO" sz="3200" b="0" dirty="0" smtClean="0">
                <a:ln>
                  <a:noFill/>
                </a:ln>
                <a:solidFill>
                  <a:schemeClr val="bg1"/>
                </a:solidFill>
                <a:effectLst/>
                <a:latin typeface="Arial" pitchFamily="34" charset="0"/>
                <a:cs typeface="Arial" pitchFamily="34" charset="0"/>
              </a:rPr>
              <a:t>الشرح :يقول انه لم يرض بالحياة وهي سعيدة ومقبلة عليه فكيف سيرضى </a:t>
            </a:r>
            <a:r>
              <a:rPr lang="ar-JO" sz="3200" b="0" dirty="0" err="1" smtClean="0">
                <a:ln>
                  <a:noFill/>
                </a:ln>
                <a:solidFill>
                  <a:schemeClr val="bg1"/>
                </a:solidFill>
                <a:effectLst/>
                <a:latin typeface="Arial" pitchFamily="34" charset="0"/>
                <a:cs typeface="Arial" pitchFamily="34" charset="0"/>
              </a:rPr>
              <a:t>بها</a:t>
            </a:r>
            <a:r>
              <a:rPr lang="ar-JO" sz="3200" b="0" dirty="0" smtClean="0">
                <a:ln>
                  <a:noFill/>
                </a:ln>
                <a:solidFill>
                  <a:schemeClr val="bg1"/>
                </a:solidFill>
                <a:effectLst/>
                <a:latin typeface="Arial" pitchFamily="34" charset="0"/>
                <a:cs typeface="Arial" pitchFamily="34" charset="0"/>
              </a:rPr>
              <a:t> وقد كبر بالسن ولم يعد النعيم كما كان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 البيت التاسع :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عرفاني : تقدير الشيء والاعتراف به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صنتها : حفظتها</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مبتذل : رخيص</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الشرح : يعلي الشاعر من شان نفسه </a:t>
            </a:r>
            <a:r>
              <a:rPr lang="ar-JO" sz="3200" b="0" dirty="0" err="1" smtClean="0">
                <a:ln>
                  <a:noFill/>
                </a:ln>
                <a:solidFill>
                  <a:schemeClr val="bg1"/>
                </a:solidFill>
                <a:effectLst/>
                <a:latin typeface="Arial" pitchFamily="34" charset="0"/>
                <a:cs typeface="Arial" pitchFamily="34" charset="0"/>
              </a:rPr>
              <a:t>ويعترف</a:t>
            </a:r>
            <a:r>
              <a:rPr lang="ar-JO" sz="3200" b="0" dirty="0" smtClean="0">
                <a:ln>
                  <a:noFill/>
                </a:ln>
                <a:solidFill>
                  <a:schemeClr val="bg1"/>
                </a:solidFill>
                <a:effectLst/>
                <a:latin typeface="Arial" pitchFamily="34" charset="0"/>
                <a:cs typeface="Arial" pitchFamily="34" charset="0"/>
              </a:rPr>
              <a:t> بقيمتها الرفيعة العالية وانه سيحميها من </a:t>
            </a:r>
            <a:r>
              <a:rPr lang="ar-JO" sz="3200" b="0" dirty="0" err="1" smtClean="0">
                <a:ln>
                  <a:noFill/>
                </a:ln>
                <a:solidFill>
                  <a:schemeClr val="bg1"/>
                </a:solidFill>
                <a:effectLst/>
                <a:latin typeface="Arial" pitchFamily="34" charset="0"/>
                <a:cs typeface="Arial" pitchFamily="34" charset="0"/>
              </a:rPr>
              <a:t>الهوانوالوقوع</a:t>
            </a:r>
            <a:r>
              <a:rPr lang="ar-JO" sz="3200" b="0" dirty="0" smtClean="0">
                <a:ln>
                  <a:noFill/>
                </a:ln>
                <a:solidFill>
                  <a:schemeClr val="bg1"/>
                </a:solidFill>
                <a:effectLst/>
                <a:latin typeface="Arial" pitchFamily="34" charset="0"/>
                <a:cs typeface="Arial" pitchFamily="34" charset="0"/>
              </a:rPr>
              <a:t> في ظل العيش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الصور : صور النفس بالشخص القريب المحبب </a:t>
            </a:r>
            <a:r>
              <a:rPr lang="ar-JO" sz="3200" b="0" dirty="0" err="1" smtClean="0">
                <a:ln>
                  <a:noFill/>
                </a:ln>
                <a:solidFill>
                  <a:schemeClr val="bg1"/>
                </a:solidFill>
                <a:effectLst/>
                <a:latin typeface="Arial" pitchFamily="34" charset="0"/>
                <a:cs typeface="Arial" pitchFamily="34" charset="0"/>
              </a:rPr>
              <a:t>اليه</a:t>
            </a:r>
            <a:r>
              <a:rPr lang="ar-JO" sz="3200" b="0" dirty="0" smtClean="0">
                <a:ln>
                  <a:noFill/>
                </a:ln>
                <a:solidFill>
                  <a:schemeClr val="bg1"/>
                </a:solidFill>
                <a:effectLst/>
                <a:latin typeface="Arial" pitchFamily="34" charset="0"/>
                <a:cs typeface="Arial" pitchFamily="34" charset="0"/>
              </a:rPr>
              <a:t>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4282" y="285728"/>
            <a:ext cx="8643998" cy="6357982"/>
          </a:xfrm>
        </p:spPr>
        <p:txBody>
          <a:bodyPr anchor="t"/>
          <a:lstStyle/>
          <a:p>
            <a:pPr algn="r"/>
            <a:r>
              <a:rPr lang="ar-JO" sz="3200" b="0" dirty="0" smtClean="0">
                <a:ln>
                  <a:noFill/>
                </a:ln>
                <a:solidFill>
                  <a:schemeClr val="bg1"/>
                </a:solidFill>
                <a:effectLst/>
                <a:latin typeface="Arial" pitchFamily="34" charset="0"/>
                <a:cs typeface="Arial" pitchFamily="34" charset="0"/>
              </a:rPr>
              <a:t>البيت العاشر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رجل الدنيا : الحكيم</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يعول : يعتمد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الشرح : يقولان الرجل الحكيم الذي يعتمد على نفسه ولا يعتمد على </a:t>
            </a:r>
            <a:r>
              <a:rPr lang="ar-JO" sz="3200" b="0" dirty="0" err="1" smtClean="0">
                <a:ln>
                  <a:noFill/>
                </a:ln>
                <a:solidFill>
                  <a:schemeClr val="bg1"/>
                </a:solidFill>
                <a:effectLst/>
                <a:latin typeface="Arial" pitchFamily="34" charset="0"/>
                <a:cs typeface="Arial" pitchFamily="34" charset="0"/>
              </a:rPr>
              <a:t>الاخرين</a:t>
            </a:r>
            <a:r>
              <a:rPr lang="ar-JO" sz="3200" b="0" dirty="0" smtClean="0">
                <a:ln>
                  <a:noFill/>
                </a:ln>
                <a:solidFill>
                  <a:schemeClr val="bg1"/>
                </a:solidFill>
                <a:effectLst/>
                <a:latin typeface="Arial" pitchFamily="34" charset="0"/>
                <a:cs typeface="Arial" pitchFamily="34" charset="0"/>
              </a:rPr>
              <a:t> في تحقيق </a:t>
            </a:r>
            <a:r>
              <a:rPr lang="ar-JO" sz="3200" b="0" dirty="0" err="1" smtClean="0">
                <a:ln>
                  <a:noFill/>
                </a:ln>
                <a:solidFill>
                  <a:schemeClr val="bg1"/>
                </a:solidFill>
                <a:effectLst/>
                <a:latin typeface="Arial" pitchFamily="34" charset="0"/>
                <a:cs typeface="Arial" pitchFamily="34" charset="0"/>
              </a:rPr>
              <a:t>اهدافه</a:t>
            </a:r>
            <a:r>
              <a:rPr lang="ar-JO" sz="3200" b="0" dirty="0" smtClean="0">
                <a:ln>
                  <a:noFill/>
                </a:ln>
                <a:solidFill>
                  <a:schemeClr val="bg1"/>
                </a:solidFill>
                <a:effectLst/>
                <a:latin typeface="Arial" pitchFamily="34" charset="0"/>
                <a:cs typeface="Arial" pitchFamily="34" charset="0"/>
              </a:rPr>
              <a:t> . </a:t>
            </a:r>
            <a:br>
              <a:rPr lang="ar-JO" sz="3200" b="0" dirty="0" smtClean="0">
                <a:ln>
                  <a:noFill/>
                </a:ln>
                <a:solidFill>
                  <a:schemeClr val="bg1"/>
                </a:solidFill>
                <a:effectLst/>
                <a:latin typeface="Arial" pitchFamily="34" charset="0"/>
                <a:cs typeface="Arial" pitchFamily="34" charset="0"/>
              </a:rPr>
            </a:br>
            <a:r>
              <a:rPr lang="ar-JO" sz="3200" b="0" smtClean="0">
                <a:ln>
                  <a:noFill/>
                </a:ln>
                <a:solidFill>
                  <a:schemeClr val="bg1"/>
                </a:solidFill>
                <a:effectLst/>
                <a:latin typeface="Arial" pitchFamily="34" charset="0"/>
                <a:cs typeface="Arial" pitchFamily="34" charset="0"/>
              </a:rPr>
              <a:t>*الافكارالرئيسية</a:t>
            </a:r>
            <a:r>
              <a:rPr lang="ar-JO" sz="3200" b="0" dirty="0" smtClean="0">
                <a:ln>
                  <a:noFill/>
                </a:ln>
                <a:solidFill>
                  <a:schemeClr val="bg1"/>
                </a:solidFill>
                <a:effectLst/>
                <a:latin typeface="Arial" pitchFamily="34" charset="0"/>
                <a:cs typeface="Arial" pitchFamily="34" charset="0"/>
              </a:rPr>
              <a:t> :-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1- افتخار الشاعر بنفس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2-الصورة التي رسمها الشاعر </a:t>
            </a:r>
            <a:r>
              <a:rPr lang="ar-JO" sz="3200" b="0" dirty="0" err="1" smtClean="0">
                <a:ln>
                  <a:noFill/>
                </a:ln>
                <a:solidFill>
                  <a:schemeClr val="bg1"/>
                </a:solidFill>
                <a:effectLst/>
                <a:latin typeface="Arial" pitchFamily="34" charset="0"/>
                <a:cs typeface="Arial" pitchFamily="34" charset="0"/>
              </a:rPr>
              <a:t>للانسان</a:t>
            </a:r>
            <a:r>
              <a:rPr lang="ar-JO" sz="3200" b="0" dirty="0" smtClean="0">
                <a:ln>
                  <a:noFill/>
                </a:ln>
                <a:solidFill>
                  <a:schemeClr val="bg1"/>
                </a:solidFill>
                <a:effectLst/>
                <a:latin typeface="Arial" pitchFamily="34" charset="0"/>
                <a:cs typeface="Arial" pitchFamily="34" charset="0"/>
              </a:rPr>
              <a:t> الكسول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3- طموح الشاعر وسعيه نحو المعالي </a:t>
            </a:r>
            <a:br>
              <a:rPr lang="ar-JO" sz="3200" b="0" dirty="0" smtClean="0">
                <a:ln>
                  <a:noFill/>
                </a:ln>
                <a:solidFill>
                  <a:schemeClr val="bg1"/>
                </a:solidFill>
                <a:effectLst/>
                <a:latin typeface="Arial" pitchFamily="34" charset="0"/>
                <a:cs typeface="Arial" pitchFamily="34" charset="0"/>
              </a:rPr>
            </a:br>
            <a:r>
              <a:rPr lang="ar-JO" sz="3200" b="0" dirty="0" smtClean="0">
                <a:ln>
                  <a:noFill/>
                </a:ln>
                <a:solidFill>
                  <a:schemeClr val="bg1"/>
                </a:solidFill>
                <a:effectLst/>
                <a:latin typeface="Arial" pitchFamily="34" charset="0"/>
                <a:cs typeface="Arial" pitchFamily="34" charset="0"/>
              </a:rPr>
              <a:t/>
            </a:r>
            <a:br>
              <a:rPr lang="ar-JO" sz="3200" b="0" dirty="0" smtClean="0">
                <a:ln>
                  <a:noFill/>
                </a:ln>
                <a:solidFill>
                  <a:schemeClr val="bg1"/>
                </a:solidFill>
                <a:effectLst/>
                <a:latin typeface="Arial" pitchFamily="34" charset="0"/>
                <a:cs typeface="Arial" pitchFamily="34" charset="0"/>
              </a:rPr>
            </a:br>
            <a:r>
              <a:rPr lang="ar-JO" sz="4000" b="0" dirty="0" smtClean="0">
                <a:ln>
                  <a:noFill/>
                </a:ln>
                <a:solidFill>
                  <a:schemeClr val="bg1"/>
                </a:solidFill>
                <a:effectLst/>
                <a:latin typeface="Arial" pitchFamily="34" charset="0"/>
                <a:cs typeface="Arial" pitchFamily="34" charset="0"/>
              </a:rPr>
              <a:t>عمل الطالبة :- رغد أبو طوق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166</TotalTime>
  <Words>52</Words>
  <Application>Microsoft Office PowerPoint</Application>
  <PresentationFormat>On-screen Show (4:3)</PresentationFormat>
  <Paragraphs>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تدفق</vt:lpstr>
      <vt:lpstr>البيت الأول :  أصالة الرأي : سداد الرأي  صانتني : حمتني  الخطل: فساد الرأي حلية : زينة  زانتني: جملتني  العطل: الخلو من الحلية الشرح :يتفاخر الشاعر بنفسه إن الزينة التي تحليه هي سداد الرأي من الوقوع في الخطأ  الصور :شبه الشاعر سداد الرأي بالحلي التي يتزين بها الإنسان شبه الشاعر سداد الرأي الشخص الذي يحميه من الوقوع في الخطأ      </vt:lpstr>
      <vt:lpstr>البيت الثاني : بسطة كف: راحة اليد العلا : المجد والرفعة  قبلي : الطاقة والقدرة  الشرح : يتمنى الشاعر شيئا من الغنى كي يستطيع قضاء حاجاته (تحقيق اماله) توصله الى الرفعة والعلو     ******************* البيت الثالث : يثني : يتراجع  المعالي : العلو والرفعة  يغري :يجذب  الشرح:حب النفس وحب النجاح امر يمنع العزم والارادة ويمنع الانسان من العلي ويدعوه للكسل ويدل هذا البيت على ايثار الراحة وعدم المغامرة والكسل   </vt:lpstr>
      <vt:lpstr>البيت الرابع : جنحت : ملت  نفقا : حفرة عميقة تحت الارض  فاعتزل : ترك   الشرح : يدعو الشاعر الى تجنب المغامرات والبعد عن الاهوال والانزواء عن الناس وعدم العيش بينهم فالدخول في النفق تحت الارض او الصعود الى الجو يبعده عن مخالطة الناس فيبين الشاعر صراعه مع الدهر .  *********************   : البيت الخامس الشرح:لا يرضى الشاعر بالإقامة لان نفسه تحدثه إن العزة والطموح الذي يطلبه ويريده ليتحقق بإقامته وإنما يتحقق بالتنقل والترحال</vt:lpstr>
      <vt:lpstr>الصور: شبه الشاعر الدنيا بالظل الذي يزول ويتنقل ويتحرك فيما  غير دائمة  *********************  البيت السادس :   العلا : المجد والرفعة  النقل : الانتقال من مكان لاخر الشرح : يقول الشاعر إن العلا حدثته احاديث صادقة ومن هذه الاحاديث إن العلي ياتي بالتنقل والترحال الصور : صور الشاعر العلا بالمراة التي تحدثه احاديث صادقة وهي نيل هدفه بالتنقل والترحال  </vt:lpstr>
      <vt:lpstr>البيت السابع :   اعلل :اسلي  الامال : التفاؤل  ارقبها : اراقبها  فسحة : سعة الشرح : يقول الشاعر انه يهدف الى تحقيق اماله التي يتوقع حصولها يوما بعد يوم وان تحقيق الهدف يتطلب روحا مليئة بالامال والثقة  ******************* البيت الثامن :  ارتض: ارغب  الايام مقبلة :ايام الشباب   </vt:lpstr>
      <vt:lpstr>الشرح :يقول انه لم يرض بالحياة وهي سعيدة ومقبلة عليه فكيف سيرضى بها وقد كبر بالسن ولم يعد النعيم كما كان . ****************  البيت التاسع :  عرفاني : تقدير الشيء والاعتراف به  صنتها : حفظتها مبتذل : رخيص الشرح : يعلي الشاعر من شان نفسه ويعترف بقيمتها الرفيعة العالية وانه سيحميها من الهوانوالوقوع في ظل العيش  الصور : صور النفس بالشخص القريب المحبب اليه  *************** </vt:lpstr>
      <vt:lpstr>البيت العاشر : رجل الدنيا : الحكيم يعول : يعتمد  الشرح : يقولان الرجل الحكيم الذي يعتمد على نفسه ولا يعتمد على الاخرين في تحقيق اهدافه .  *الافكارالرئيسية :-  1- افتخار الشاعر بنفس  2-الصورة التي رسمها الشاعر للانسان الكسول  3- طموح الشاعر وسعيه نحو المعالي   عمل الطالبة :- رغد أبو طوق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البيت الاول :  اصالة الراي : سداد الراي  صانتني : حمتني  الخطل: فساد الرأي حلية : زينة  زانتني: حملتني  العطل: الخلو من الحلية الشرح :يتفاخر الشاعر بنفسه ان الزينة التي تحليه هي سدادالراي من الوقوع في الخطا</dc:title>
  <dc:creator>VIP</dc:creator>
  <cp:lastModifiedBy>LJT SMART BOARD</cp:lastModifiedBy>
  <cp:revision>15</cp:revision>
  <dcterms:created xsi:type="dcterms:W3CDTF">2018-09-06T03:46:32Z</dcterms:created>
  <dcterms:modified xsi:type="dcterms:W3CDTF">2018-10-01T07:28:11Z</dcterms:modified>
</cp:coreProperties>
</file>