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sldIdLst>
    <p:sldId id="256" r:id="rId4"/>
    <p:sldId id="271" r:id="rId5"/>
    <p:sldId id="261" r:id="rId6"/>
    <p:sldId id="264" r:id="rId7"/>
    <p:sldId id="265" r:id="rId8"/>
    <p:sldId id="301" r:id="rId9"/>
    <p:sldId id="302" r:id="rId10"/>
    <p:sldId id="303" r:id="rId11"/>
    <p:sldId id="304" r:id="rId12"/>
    <p:sldId id="305" r:id="rId13"/>
    <p:sldId id="306" r:id="rId14"/>
    <p:sldId id="274" r:id="rId15"/>
    <p:sldId id="307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A2C2E8"/>
    <a:srgbClr val="6600CC"/>
    <a:srgbClr val="F2F2F2"/>
    <a:srgbClr val="383838"/>
    <a:srgbClr val="EB494B"/>
    <a:srgbClr val="C5C5C5"/>
    <a:srgbClr val="F43A74"/>
    <a:srgbClr val="F77199"/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600"/>
      </p:cViewPr>
      <p:guideLst>
        <p:guide orient="horz" pos="1620"/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651870"/>
            <a:ext cx="5040560" cy="1152129"/>
          </a:xfrm>
        </p:spPr>
        <p:txBody>
          <a:bodyPr/>
          <a:lstStyle/>
          <a:p>
            <a:pPr lvl="0" algn="ctr"/>
            <a:r>
              <a:rPr lang="ar-JO" altLang="ko-KR" sz="6600" dirty="0" smtClean="0">
                <a:solidFill>
                  <a:srgbClr val="FFC000"/>
                </a:solidFill>
                <a:latin typeface="abo2sadam" panose="02000500040000020004" pitchFamily="2" charset="-78"/>
                <a:ea typeface="맑은 고딕" pitchFamily="50" charset="-127"/>
                <a:cs typeface="abo2sadam" panose="02000500040000020004" pitchFamily="2" charset="-78"/>
              </a:rPr>
              <a:t>تنسيق الخط</a:t>
            </a:r>
            <a:endParaRPr lang="en-US" altLang="ko-KR" sz="6600" b="1" dirty="0">
              <a:solidFill>
                <a:srgbClr val="FFC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640" y="2931790"/>
            <a:ext cx="4032448" cy="1152129"/>
          </a:xfrm>
        </p:spPr>
        <p:txBody>
          <a:bodyPr/>
          <a:lstStyle/>
          <a:p>
            <a:pPr lvl="0" algn="ctr"/>
            <a:r>
              <a:rPr lang="ar-JO" altLang="ko-KR" sz="3200" dirty="0" smtClean="0">
                <a:solidFill>
                  <a:srgbClr val="F77199"/>
                </a:solidFill>
                <a:latin typeface="abo2sadam" panose="02000500040000020004" pitchFamily="2" charset="-78"/>
                <a:ea typeface="맑은 고딕" pitchFamily="50" charset="-127"/>
                <a:cs typeface="abo2sadam" panose="02000500040000020004" pitchFamily="2" charset="-78"/>
              </a:rPr>
              <a:t>الدرس الخامس:</a:t>
            </a:r>
            <a:endParaRPr lang="en-US" altLang="ko-KR" sz="3200" b="1" dirty="0">
              <a:solidFill>
                <a:srgbClr val="F77199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97352" y="-12926"/>
            <a:ext cx="22445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2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-179704" y="2139703"/>
            <a:ext cx="5111744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تغيير نوع الخط وحجمه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96530" y="1984801"/>
            <a:ext cx="1188720" cy="11521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819988" y="2084683"/>
            <a:ext cx="670148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ko-KR" alt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464057" y="1167060"/>
            <a:ext cx="2617181" cy="3060988"/>
          </a:xfrm>
          <a:prstGeom prst="roundRect">
            <a:avLst>
              <a:gd name="adj" fmla="val 6685"/>
            </a:avLst>
          </a:prstGeom>
          <a:solidFill>
            <a:schemeClr val="bg1"/>
          </a:solidFill>
          <a:ln>
            <a:solidFill>
              <a:srgbClr val="F2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115" y="231783"/>
            <a:ext cx="7200800" cy="576064"/>
          </a:xfrm>
        </p:spPr>
        <p:txBody>
          <a:bodyPr/>
          <a:lstStyle/>
          <a:p>
            <a:pPr algn="r" rtl="1"/>
            <a:r>
              <a:rPr lang="ar-JO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يوفر برنامج معالج النصوص مجموعة من أنواع        الخطوط المتنوعة والأحجام المختلفة .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4057" y="1209666"/>
            <a:ext cx="2679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يمكن اختيار </a:t>
            </a:r>
            <a:r>
              <a:rPr lang="ar-JO" sz="2800" dirty="0" smtClean="0">
                <a:solidFill>
                  <a:srgbClr val="EB494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نوع      الخط وحجمه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</a:p>
          <a:p>
            <a:pPr algn="ctr" rtl="1"/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المطلوب من </a:t>
            </a:r>
            <a:r>
              <a:rPr lang="ar-JO" sz="2800" dirty="0" smtClean="0">
                <a:solidFill>
                  <a:srgbClr val="00B05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مجموعة خط 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الموجودة </a:t>
            </a:r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في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تبويبة </a:t>
            </a:r>
            <a:r>
              <a:rPr lang="ar-JO" sz="2800" dirty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الصفحة </a:t>
            </a:r>
            <a:r>
              <a:rPr lang="ar-JO" sz="2800" dirty="0" smtClean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      الرئيسية</a:t>
            </a:r>
            <a:r>
              <a:rPr lang="ar-JO" sz="2800" dirty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.</a:t>
            </a:r>
            <a:endParaRPr lang="en-US" sz="2800" dirty="0">
              <a:solidFill>
                <a:srgbClr val="0070C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endParaRPr lang="en-US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7614"/>
            <a:ext cx="595266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7"/>
          <p:cNvSpPr txBox="1">
            <a:spLocks/>
          </p:cNvSpPr>
          <p:nvPr/>
        </p:nvSpPr>
        <p:spPr>
          <a:xfrm>
            <a:off x="271108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4810955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91083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23" name="Text Placeholder 18"/>
          <p:cNvSpPr txBox="1">
            <a:spLocks/>
          </p:cNvSpPr>
          <p:nvPr/>
        </p:nvSpPr>
        <p:spPr>
          <a:xfrm>
            <a:off x="881602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26" name="Text Placeholder 18"/>
          <p:cNvSpPr txBox="1">
            <a:spLocks/>
          </p:cNvSpPr>
          <p:nvPr/>
        </p:nvSpPr>
        <p:spPr>
          <a:xfrm>
            <a:off x="2984367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38" name="Parallelogram 15">
            <a:extLst>
              <a:ext uri="{FF2B5EF4-FFF2-40B4-BE49-F238E27FC236}">
                <a16:creationId xmlns="" xmlns:a16="http://schemas.microsoft.com/office/drawing/2014/main" id="{44CCA0B7-DC24-490E-B206-367E0094E123}"/>
              </a:ext>
            </a:extLst>
          </p:cNvPr>
          <p:cNvSpPr/>
          <p:nvPr/>
        </p:nvSpPr>
        <p:spPr>
          <a:xfrm rot="16200000">
            <a:off x="8105937" y="1462465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235942B6-8C1A-42EB-9F51-07336F375144}"/>
              </a:ext>
            </a:extLst>
          </p:cNvPr>
          <p:cNvSpPr/>
          <p:nvPr/>
        </p:nvSpPr>
        <p:spPr>
          <a:xfrm>
            <a:off x="3963075" y="1497150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>
            <a:extLst>
              <a:ext uri="{FF2B5EF4-FFF2-40B4-BE49-F238E27FC236}">
                <a16:creationId xmlns="" xmlns:a16="http://schemas.microsoft.com/office/drawing/2014/main" id="{D32F8C45-73B0-46D7-9375-64A6136E5284}"/>
              </a:ext>
            </a:extLst>
          </p:cNvPr>
          <p:cNvSpPr/>
          <p:nvPr/>
        </p:nvSpPr>
        <p:spPr>
          <a:xfrm rot="2700000">
            <a:off x="6081779" y="1440214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34EE4A04-1EC4-4251-8E32-45E0289CE22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E38FE5D5-E75F-4BBC-B9B5-EF1225CD044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="" xmlns:a16="http://schemas.microsoft.com/office/drawing/2014/main" id="{BCFBB930-45F1-4C15-A6B3-F8B61EBE016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BFA4E374-28A0-47B6-90DC-019AEC1D8C8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Rectangle 6"/>
          <p:cNvSpPr/>
          <p:nvPr/>
        </p:nvSpPr>
        <p:spPr>
          <a:xfrm>
            <a:off x="251520" y="1203598"/>
            <a:ext cx="849694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963075" y="1154718"/>
            <a:ext cx="4979451" cy="3793295"/>
            <a:chOff x="3219010" y="1324204"/>
            <a:chExt cx="2963049" cy="3266110"/>
          </a:xfrm>
        </p:grpSpPr>
        <p:sp>
          <p:nvSpPr>
            <p:cNvPr id="33" name="Rectangle 32"/>
            <p:cNvSpPr/>
            <p:nvPr/>
          </p:nvSpPr>
          <p:spPr>
            <a:xfrm>
              <a:off x="3219010" y="1886236"/>
              <a:ext cx="2963049" cy="270407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9010" y="1324204"/>
              <a:ext cx="2963049" cy="5915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4441" y="1193061"/>
            <a:ext cx="3475951" cy="576064"/>
          </a:xfrm>
        </p:spPr>
        <p:txBody>
          <a:bodyPr/>
          <a:lstStyle/>
          <a:p>
            <a:pPr algn="r" rtl="1"/>
            <a:r>
              <a:rPr lang="ar-JO" sz="3200" dirty="0" smtClean="0">
                <a:solidFill>
                  <a:schemeClr val="tx2">
                    <a:lumMod val="75000"/>
                  </a:schemeClr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لتغيير نوع الخط :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3" name="AutoShape 92"/>
          <p:cNvSpPr>
            <a:spLocks noChangeAspect="1" noChangeArrowheads="1"/>
          </p:cNvSpPr>
          <p:nvPr/>
        </p:nvSpPr>
        <p:spPr bwMode="auto">
          <a:xfrm rot="16200000" flipH="1">
            <a:off x="8334018" y="2988182"/>
            <a:ext cx="493154" cy="493154"/>
          </a:xfrm>
          <a:prstGeom prst="ellipse">
            <a:avLst/>
          </a:prstGeom>
          <a:solidFill>
            <a:schemeClr val="accent2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4" name="AutoShape 92"/>
          <p:cNvSpPr>
            <a:spLocks noChangeAspect="1" noChangeArrowheads="1"/>
          </p:cNvSpPr>
          <p:nvPr/>
        </p:nvSpPr>
        <p:spPr bwMode="auto">
          <a:xfrm rot="16200000" flipH="1">
            <a:off x="8358263" y="1969627"/>
            <a:ext cx="493154" cy="493154"/>
          </a:xfrm>
          <a:prstGeom prst="ellipse">
            <a:avLst/>
          </a:prstGeom>
          <a:solidFill>
            <a:srgbClr val="558ED5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9" y="1237222"/>
            <a:ext cx="3510174" cy="35019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9233" y="1996183"/>
            <a:ext cx="401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انقر على السهم المجاور لأداة</a:t>
            </a:r>
          </a:p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(الخط) في تبويب الصفحة الرئيسية.</a:t>
            </a:r>
            <a:endParaRPr lang="en-US" sz="24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46735" t="929" r="24036" b="88862"/>
          <a:stretch/>
        </p:blipFill>
        <p:spPr>
          <a:xfrm>
            <a:off x="4030564" y="1969627"/>
            <a:ext cx="1189508" cy="3575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847370" y="3015551"/>
            <a:ext cx="445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اختر من قائمة الخطوط التي ظهرت الخط المطلوب</a:t>
            </a:r>
            <a:endParaRPr lang="en-US" sz="24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5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7"/>
          <p:cNvSpPr txBox="1">
            <a:spLocks/>
          </p:cNvSpPr>
          <p:nvPr/>
        </p:nvSpPr>
        <p:spPr>
          <a:xfrm>
            <a:off x="271108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4810955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910830" y="1404100"/>
            <a:ext cx="901530" cy="41393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</a:p>
        </p:txBody>
      </p:sp>
      <p:sp>
        <p:nvSpPr>
          <p:cNvPr id="23" name="Text Placeholder 18"/>
          <p:cNvSpPr txBox="1">
            <a:spLocks/>
          </p:cNvSpPr>
          <p:nvPr/>
        </p:nvSpPr>
        <p:spPr>
          <a:xfrm>
            <a:off x="881602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26" name="Text Placeholder 18"/>
          <p:cNvSpPr txBox="1">
            <a:spLocks/>
          </p:cNvSpPr>
          <p:nvPr/>
        </p:nvSpPr>
        <p:spPr>
          <a:xfrm>
            <a:off x="2984367" y="4489563"/>
            <a:ext cx="97870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38" name="Parallelogram 15">
            <a:extLst>
              <a:ext uri="{FF2B5EF4-FFF2-40B4-BE49-F238E27FC236}">
                <a16:creationId xmlns="" xmlns:a16="http://schemas.microsoft.com/office/drawing/2014/main" id="{44CCA0B7-DC24-490E-B206-367E0094E123}"/>
              </a:ext>
            </a:extLst>
          </p:cNvPr>
          <p:cNvSpPr/>
          <p:nvPr/>
        </p:nvSpPr>
        <p:spPr>
          <a:xfrm rot="16200000">
            <a:off x="8105937" y="1462465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235942B6-8C1A-42EB-9F51-07336F375144}"/>
              </a:ext>
            </a:extLst>
          </p:cNvPr>
          <p:cNvSpPr/>
          <p:nvPr/>
        </p:nvSpPr>
        <p:spPr>
          <a:xfrm>
            <a:off x="3963075" y="1497150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>
            <a:extLst>
              <a:ext uri="{FF2B5EF4-FFF2-40B4-BE49-F238E27FC236}">
                <a16:creationId xmlns="" xmlns:a16="http://schemas.microsoft.com/office/drawing/2014/main" id="{D32F8C45-73B0-46D7-9375-64A6136E5284}"/>
              </a:ext>
            </a:extLst>
          </p:cNvPr>
          <p:cNvSpPr/>
          <p:nvPr/>
        </p:nvSpPr>
        <p:spPr>
          <a:xfrm rot="2700000">
            <a:off x="6081779" y="1440214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="" xmlns:a16="http://schemas.microsoft.com/office/drawing/2014/main" id="{34EE4A04-1EC4-4251-8E32-45E0289CE22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E38FE5D5-E75F-4BBC-B9B5-EF1225CD044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="" xmlns:a16="http://schemas.microsoft.com/office/drawing/2014/main" id="{BCFBB930-45F1-4C15-A6B3-F8B61EBE016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BFA4E374-28A0-47B6-90DC-019AEC1D8C8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Rectangle 6"/>
          <p:cNvSpPr/>
          <p:nvPr/>
        </p:nvSpPr>
        <p:spPr>
          <a:xfrm>
            <a:off x="251520" y="1203598"/>
            <a:ext cx="849694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963075" y="1154718"/>
            <a:ext cx="4979451" cy="3793295"/>
            <a:chOff x="3219010" y="1324204"/>
            <a:chExt cx="2963049" cy="3266110"/>
          </a:xfrm>
        </p:grpSpPr>
        <p:sp>
          <p:nvSpPr>
            <p:cNvPr id="33" name="Rectangle 32"/>
            <p:cNvSpPr/>
            <p:nvPr/>
          </p:nvSpPr>
          <p:spPr>
            <a:xfrm>
              <a:off x="3219010" y="1886236"/>
              <a:ext cx="2963049" cy="270407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9010" y="1324204"/>
              <a:ext cx="2963049" cy="591586"/>
            </a:xfrm>
            <a:prstGeom prst="rect">
              <a:avLst/>
            </a:prstGeom>
            <a:solidFill>
              <a:srgbClr val="A2C2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4441" y="1193061"/>
            <a:ext cx="3475951" cy="576064"/>
          </a:xfrm>
        </p:spPr>
        <p:txBody>
          <a:bodyPr/>
          <a:lstStyle/>
          <a:p>
            <a:pPr algn="r" rtl="1"/>
            <a:r>
              <a:rPr lang="ar-JO" sz="3200" dirty="0" smtClean="0">
                <a:solidFill>
                  <a:schemeClr val="tx2">
                    <a:lumMod val="75000"/>
                  </a:schemeClr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لتغيير حجم الخط :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3" name="AutoShape 92"/>
          <p:cNvSpPr>
            <a:spLocks noChangeAspect="1" noChangeArrowheads="1"/>
          </p:cNvSpPr>
          <p:nvPr/>
        </p:nvSpPr>
        <p:spPr bwMode="auto">
          <a:xfrm rot="16200000" flipH="1">
            <a:off x="8334018" y="2988182"/>
            <a:ext cx="493154" cy="493154"/>
          </a:xfrm>
          <a:prstGeom prst="ellipse">
            <a:avLst/>
          </a:prstGeom>
          <a:solidFill>
            <a:schemeClr val="accent2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4" name="AutoShape 92"/>
          <p:cNvSpPr>
            <a:spLocks noChangeAspect="1" noChangeArrowheads="1"/>
          </p:cNvSpPr>
          <p:nvPr/>
        </p:nvSpPr>
        <p:spPr bwMode="auto">
          <a:xfrm rot="16200000" flipH="1">
            <a:off x="8358263" y="1969627"/>
            <a:ext cx="493154" cy="493154"/>
          </a:xfrm>
          <a:prstGeom prst="ellipse">
            <a:avLst/>
          </a:prstGeom>
          <a:solidFill>
            <a:srgbClr val="558ED5"/>
          </a:solidFill>
          <a:ln w="25400"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9233" y="1996183"/>
            <a:ext cx="401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انقر على السهم المجاور لأداة</a:t>
            </a:r>
          </a:p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(حجم الخط) .</a:t>
            </a:r>
            <a:endParaRPr lang="en-US" sz="24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46735" t="929" r="24036" b="88862"/>
          <a:stretch/>
        </p:blipFill>
        <p:spPr>
          <a:xfrm>
            <a:off x="4030564" y="1969627"/>
            <a:ext cx="1189508" cy="3575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850226" y="2998888"/>
            <a:ext cx="445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اختر من قائمة الاحجام  التي ظهرت       الحجم المطلوب</a:t>
            </a:r>
            <a:endParaRPr lang="en-US" sz="24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8567" y="1222605"/>
            <a:ext cx="3658663" cy="3725408"/>
          </a:xfrm>
          <a:prstGeom prst="roundRect">
            <a:avLst>
              <a:gd name="adj" fmla="val 6685"/>
            </a:avLst>
          </a:prstGeom>
          <a:solidFill>
            <a:schemeClr val="bg1"/>
          </a:solidFill>
          <a:ln>
            <a:solidFill>
              <a:srgbClr val="F2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119308" y="1269427"/>
            <a:ext cx="3971146" cy="359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accent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ملاحظة :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sz="26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يمكن نسخ التنسيقات  كلها المطبقة على نص معين      باستخدام أداة نسخ التنسيق</a:t>
            </a:r>
          </a:p>
          <a:p>
            <a:pPr algn="r" rtl="1"/>
            <a:endParaRPr lang="en-US" sz="1050" dirty="0">
              <a:solidFill>
                <a:srgbClr val="0070C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JO" sz="2800" dirty="0">
                <a:solidFill>
                  <a:srgbClr val="558ED5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خطوات نسخ التنسيق</a:t>
            </a:r>
            <a:r>
              <a:rPr lang="ar-JO" sz="2800" dirty="0" smtClean="0">
                <a:solidFill>
                  <a:srgbClr val="558ED5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:</a:t>
            </a:r>
          </a:p>
          <a:p>
            <a:pPr algn="r" rtl="1"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1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.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حدد النص الذي يشتمل على        </a:t>
            </a:r>
          </a:p>
          <a:p>
            <a:pPr algn="r" rtl="1">
              <a:lnSpc>
                <a:spcPct val="90000"/>
              </a:lnSpc>
            </a:pP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  التنسيقات.</a:t>
            </a:r>
          </a:p>
          <a:p>
            <a:pPr algn="r" rtl="1">
              <a:lnSpc>
                <a:spcPct val="90000"/>
              </a:lnSpc>
            </a:pPr>
            <a:r>
              <a:rPr lang="ar-JO" sz="2400" dirty="0" smtClean="0">
                <a:solidFill>
                  <a:schemeClr val="accent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2.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من مجموعة الحافظة انقر </a:t>
            </a:r>
          </a:p>
          <a:p>
            <a:pPr algn="r" rtl="1">
              <a:lnSpc>
                <a:spcPct val="90000"/>
              </a:lnSpc>
            </a:pPr>
            <a:r>
              <a:rPr lang="ar-JO" sz="2400" dirty="0" smtClean="0">
                <a:solidFill>
                  <a:schemeClr val="accent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3.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حدد النص المراد نسخ التنسيق</a:t>
            </a:r>
          </a:p>
          <a:p>
            <a:pPr algn="r" rtl="1">
              <a:lnSpc>
                <a:spcPct val="90000"/>
              </a:lnSpc>
            </a:pP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  له.</a:t>
            </a:r>
            <a:endParaRPr lang="en-US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03" y="2148380"/>
            <a:ext cx="505111" cy="4900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64518"/>
            <a:ext cx="507711" cy="4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2915816" y="915566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000" b="1" dirty="0" smtClean="0">
                <a:solidFill>
                  <a:srgbClr val="E12F2F"/>
                </a:solidFill>
                <a:latin typeface="+mj-lt"/>
              </a:rPr>
              <a:t>تنسيق الخط</a:t>
            </a:r>
            <a:endParaRPr lang="ko-KR" altLang="en-US" sz="4000" b="1" dirty="0">
              <a:solidFill>
                <a:srgbClr val="E12F2F"/>
              </a:solidFill>
              <a:latin typeface="+mj-lt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059832" y="1483532"/>
            <a:ext cx="3182044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b="1" dirty="0" smtClean="0">
                <a:latin typeface="+mj-lt"/>
              </a:rPr>
              <a:t>هو إظهاره بشكلٍ جميلٍ ممتعٍ للنظر، وذلك باختيار النوع والنمط المناسبِ حتى تتمَّ قِراءتُهُ بسهولة</a:t>
            </a:r>
            <a:endParaRPr lang="ko-KR" alt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74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31840" y="13863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9778" y="227758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27717" y="316882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5656" y="4060065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31839" y="151555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9776" y="240679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713" y="329803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0" y="41892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6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561983"/>
            <a:ext cx="3971208" cy="2077538"/>
          </a:xfrm>
          <a:prstGeom prst="rect">
            <a:avLst/>
          </a:prstGeom>
        </p:spPr>
      </p:pic>
      <p:sp>
        <p:nvSpPr>
          <p:cNvPr id="27" name="Text Placeholder 1"/>
          <p:cNvSpPr txBox="1">
            <a:spLocks/>
          </p:cNvSpPr>
          <p:nvPr/>
        </p:nvSpPr>
        <p:spPr>
          <a:xfrm>
            <a:off x="3031146" y="1478095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تحديد النص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2747795" y="2406793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تغيير نمط النص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Text Placeholder 1"/>
          <p:cNvSpPr txBox="1">
            <a:spLocks/>
          </p:cNvSpPr>
          <p:nvPr/>
        </p:nvSpPr>
        <p:spPr>
          <a:xfrm>
            <a:off x="2727714" y="3377446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تغيير نوع الخط وحجمه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0" name="Text Placeholder 1"/>
          <p:cNvSpPr txBox="1">
            <a:spLocks/>
          </p:cNvSpPr>
          <p:nvPr/>
        </p:nvSpPr>
        <p:spPr>
          <a:xfrm>
            <a:off x="2195732" y="4213230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نسخ تنسيقات النصوص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403648" y="2139702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تحديد النص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788024" y="2126534"/>
            <a:ext cx="670148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ko-KR" alt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5292080" y="150457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92080" y="2328061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19315" y="1959034"/>
            <a:ext cx="2617181" cy="3060988"/>
          </a:xfrm>
          <a:prstGeom prst="roundRect">
            <a:avLst>
              <a:gd name="adj" fmla="val 6685"/>
            </a:avLst>
          </a:prstGeom>
          <a:solidFill>
            <a:schemeClr val="bg1"/>
          </a:solidFill>
          <a:ln>
            <a:solidFill>
              <a:srgbClr val="F2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115" y="231783"/>
            <a:ext cx="7200800" cy="576064"/>
          </a:xfrm>
        </p:spPr>
        <p:txBody>
          <a:bodyPr/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تحديد النص هو (تظليل النص ) أو الشكل المراد تنفيذ العمليات عليه.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71821" y="1213547"/>
            <a:ext cx="1512168" cy="1512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8205" y="1301023"/>
            <a:ext cx="1385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altLang="ko-KR" sz="2800" b="1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طريقة تحديد أي نص</a:t>
            </a:r>
            <a:endParaRPr lang="ko-KR" altLang="en-US" sz="2800" b="1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9315" y="2265640"/>
            <a:ext cx="25585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ctr" rtl="1"/>
            <a:r>
              <a:rPr lang="ar-JO" sz="26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من خلال الضغط على زر الفأر عند بداية    النص مع  السحب    حتى نهاية النص     المطلوب ثم  الإفلات.</a:t>
            </a:r>
            <a:endParaRPr lang="en-US" sz="26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292080" y="3160762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92080" y="3984245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5115" y="1568733"/>
            <a:ext cx="4932949" cy="646331"/>
            <a:chOff x="215115" y="1568733"/>
            <a:chExt cx="4932949" cy="646331"/>
          </a:xfrm>
        </p:grpSpPr>
        <p:sp>
          <p:nvSpPr>
            <p:cNvPr id="38" name="TextBox 37"/>
            <p:cNvSpPr txBox="1"/>
            <p:nvPr/>
          </p:nvSpPr>
          <p:spPr>
            <a:xfrm>
              <a:off x="215115" y="1568733"/>
              <a:ext cx="4932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33463" indent="-1033463" algn="r" rtl="1"/>
              <a:r>
                <a:rPr lang="ar-JO" dirty="0" smtClean="0">
                  <a:solidFill>
                    <a:srgbClr val="EB494B"/>
                  </a:solidFill>
                  <a:latin typeface="abo2sadam" panose="02000500040000020004" pitchFamily="2" charset="-78"/>
                  <a:cs typeface="abo2sadam" panose="02000500040000020004" pitchFamily="2" charset="-78"/>
                </a:rPr>
                <a:t>لتحديد سطر :</a:t>
              </a:r>
              <a:r>
                <a:rPr lang="ar-JO" dirty="0" smtClean="0">
                  <a:latin typeface="abo2sadam" panose="02000500040000020004" pitchFamily="2" charset="-78"/>
                  <a:cs typeface="abo2sadam" panose="02000500040000020004" pitchFamily="2" charset="-78"/>
                </a:rPr>
                <a:t> انقر زر الفارة مرةً واحدةً بجانب السطر المراد    تحديده عندما يصبحُ مؤشر الفأرة     .</a:t>
              </a:r>
              <a:endParaRPr lang="en-US" dirty="0">
                <a:latin typeface="abo2sadam" panose="02000500040000020004" pitchFamily="2" charset="-78"/>
                <a:cs typeface="abo2sadam" panose="02000500040000020004" pitchFamily="2" charset="-78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6314" y="1820275"/>
              <a:ext cx="295275" cy="352425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287123" y="2429475"/>
            <a:ext cx="493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indent="-1089025" algn="r" rtl="1"/>
            <a:r>
              <a:rPr lang="ar-JO" dirty="0">
                <a:solidFill>
                  <a:srgbClr val="EB494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لتحديد فقرة : </a:t>
            </a:r>
            <a:r>
              <a:rPr lang="ar-JO" dirty="0">
                <a:latin typeface="abo2sadam" panose="02000500040000020004" pitchFamily="2" charset="-78"/>
                <a:cs typeface="abo2sadam" panose="02000500040000020004" pitchFamily="2" charset="-78"/>
              </a:rPr>
              <a:t>انقر زر الفارة </a:t>
            </a:r>
            <a:r>
              <a:rPr lang="ar-JO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ثلاثَ مراتٍ متتاليةٍ سريعةٍ في أيِّ مكانٍ داخلَ الفقرةِ.</a:t>
            </a:r>
            <a:endParaRPr lang="en-US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7123" y="3263934"/>
            <a:ext cx="493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3463" indent="-1033463" algn="r" rtl="1"/>
            <a:r>
              <a:rPr lang="ar-JO" dirty="0" smtClean="0">
                <a:solidFill>
                  <a:srgbClr val="EB494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لتحديد كلمة :</a:t>
            </a:r>
            <a:r>
              <a:rPr lang="ar-JO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انقر زر الفارة مرتين متتاليتين على الكلمة.</a:t>
            </a:r>
            <a:endParaRPr lang="en-US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9131" y="4085659"/>
            <a:ext cx="493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indent="-1089025" algn="r" rtl="1"/>
            <a:r>
              <a:rPr lang="ar-JO" dirty="0">
                <a:solidFill>
                  <a:srgbClr val="EB494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لتحديد </a:t>
            </a:r>
            <a:r>
              <a:rPr lang="ar-JO" dirty="0" smtClean="0">
                <a:solidFill>
                  <a:srgbClr val="EB494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كامل النص : </a:t>
            </a:r>
            <a:r>
              <a:rPr lang="ar-JO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اضغط  المفتاحين </a:t>
            </a:r>
            <a:r>
              <a:rPr lang="en-US" dirty="0" smtClean="0">
                <a:latin typeface="+mj-lt"/>
              </a:rPr>
              <a:t>(Ctrl)</a:t>
            </a:r>
            <a:r>
              <a:rPr lang="ar-JO" dirty="0" smtClean="0">
                <a:latin typeface="+mj-lt"/>
              </a:rPr>
              <a:t> </a:t>
            </a:r>
            <a:r>
              <a:rPr lang="ar-JO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+  </a:t>
            </a:r>
            <a:r>
              <a:rPr lang="en-US" dirty="0">
                <a:latin typeface="+mj-lt"/>
              </a:rPr>
              <a:t>(A)</a:t>
            </a:r>
            <a:r>
              <a:rPr lang="ar-JO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 معاً .</a:t>
            </a:r>
            <a:endParaRPr lang="en-US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101100" y="2095568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تغيير نمط الخط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00" y="1995686"/>
            <a:ext cx="1188720" cy="1152128"/>
          </a:xfrm>
          <a:prstGeom prst="ellipse">
            <a:avLst/>
          </a:prstGeom>
          <a:solidFill>
            <a:srgbClr val="F77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830874" y="2095568"/>
            <a:ext cx="670148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ko-KR" alt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79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305947" y="1394003"/>
            <a:ext cx="2617181" cy="3060988"/>
          </a:xfrm>
          <a:prstGeom prst="roundRect">
            <a:avLst>
              <a:gd name="adj" fmla="val 6685"/>
            </a:avLst>
          </a:prstGeom>
          <a:solidFill>
            <a:schemeClr val="bg1"/>
          </a:solidFill>
          <a:ln>
            <a:solidFill>
              <a:srgbClr val="F2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115" y="231783"/>
            <a:ext cx="7200800" cy="576064"/>
          </a:xfrm>
        </p:spPr>
        <p:txBody>
          <a:bodyPr/>
          <a:lstStyle/>
          <a:p>
            <a:pPr algn="r" rtl="1"/>
            <a:r>
              <a:rPr lang="ar-JO" sz="3200" dirty="0" smtClean="0">
                <a:solidFill>
                  <a:srgbClr val="F77199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نمط الخط </a:t>
            </a:r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هو إظهار النص بشكل مختلف.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508104" y="3690726"/>
            <a:ext cx="389559" cy="393192"/>
          </a:xfrm>
          <a:prstGeom prst="ellipse">
            <a:avLst/>
          </a:prstGeom>
          <a:solidFill>
            <a:srgbClr val="F77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866" y="3651870"/>
            <a:ext cx="4932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9025" indent="-1089025" algn="r" rtl="1"/>
            <a:r>
              <a:rPr lang="ar-JO" sz="2400" dirty="0" smtClean="0">
                <a:solidFill>
                  <a:srgbClr val="F43A7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لتطبيق أيٍّ من الأنماط السابقة :</a:t>
            </a:r>
          </a:p>
          <a:p>
            <a:pPr marL="512762" indent="-457200" algn="r" rtl="1">
              <a:buClr>
                <a:srgbClr val="EB494B"/>
              </a:buClr>
              <a:buFont typeface="+mj-lt"/>
              <a:buAutoNum type="arabicPeriod"/>
            </a:pPr>
            <a:r>
              <a:rPr lang="ar-JO" sz="2400" dirty="0" smtClean="0">
                <a:latin typeface="+mj-lt"/>
                <a:cs typeface="abo2sadam" panose="02000500040000020004" pitchFamily="2" charset="-78"/>
              </a:rPr>
              <a:t>حدد النص المطلوب.</a:t>
            </a:r>
          </a:p>
          <a:p>
            <a:pPr marL="511175" indent="-457200" algn="r" rtl="1">
              <a:buClr>
                <a:srgbClr val="EB494B"/>
              </a:buClr>
              <a:buFont typeface="+mj-lt"/>
              <a:buAutoNum type="arabicPeriod"/>
            </a:pPr>
            <a:r>
              <a:rPr lang="ar-JO" sz="2400" dirty="0" smtClean="0">
                <a:latin typeface="+mj-lt"/>
                <a:cs typeface="abo2sadam" panose="02000500040000020004" pitchFamily="2" charset="-78"/>
              </a:rPr>
              <a:t>انقر على الأداة المَعنـِـيَّة من مجموعة خط.</a:t>
            </a:r>
            <a:endParaRPr lang="en-US" sz="2400" dirty="0"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39" y="1771218"/>
            <a:ext cx="2583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يمكن اختيار </a:t>
            </a:r>
            <a:r>
              <a:rPr lang="ar-JO" sz="2800" dirty="0" smtClean="0">
                <a:solidFill>
                  <a:srgbClr val="EB494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نمط     الخط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المطلوب </a:t>
            </a:r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من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sz="2800" dirty="0" smtClean="0">
                <a:solidFill>
                  <a:srgbClr val="00B05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مجموعة خط       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الموجودة </a:t>
            </a:r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في تبويبة </a:t>
            </a:r>
            <a:r>
              <a:rPr lang="ar-JO" sz="2800" dirty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الصفحة الرئيسية.</a:t>
            </a:r>
            <a:endParaRPr lang="en-US" sz="2800" dirty="0">
              <a:solidFill>
                <a:srgbClr val="0070C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endParaRPr lang="en-US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1" y="1057686"/>
            <a:ext cx="60007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1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1101100" y="2095568"/>
            <a:ext cx="3470076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تغيير لون الخط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96530" y="1984801"/>
            <a:ext cx="1188720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819988" y="2084683"/>
            <a:ext cx="670148" cy="576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ar-JO" altLang="ko-KR" sz="48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ko-KR" alt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12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305947" y="1635645"/>
            <a:ext cx="2617181" cy="2819345"/>
          </a:xfrm>
          <a:prstGeom prst="roundRect">
            <a:avLst>
              <a:gd name="adj" fmla="val 6685"/>
            </a:avLst>
          </a:prstGeom>
          <a:solidFill>
            <a:schemeClr val="bg1"/>
          </a:solidFill>
          <a:ln>
            <a:solidFill>
              <a:srgbClr val="F2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39" y="1771218"/>
            <a:ext cx="2583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يمكن اختيار </a:t>
            </a:r>
            <a:r>
              <a:rPr lang="ar-JO" sz="2800" dirty="0" smtClean="0">
                <a:solidFill>
                  <a:srgbClr val="FFC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لون     الخط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المطلوب </a:t>
            </a:r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من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sz="2800" dirty="0" smtClean="0">
                <a:solidFill>
                  <a:srgbClr val="00B05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مجموعة خط        </a:t>
            </a:r>
            <a:r>
              <a:rPr lang="ar-JO" sz="28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الموجودة </a:t>
            </a:r>
            <a:r>
              <a:rPr lang="ar-JO" sz="2800" dirty="0">
                <a:latin typeface="abo2sadam" panose="02000500040000020004" pitchFamily="2" charset="-78"/>
                <a:cs typeface="abo2sadam" panose="02000500040000020004" pitchFamily="2" charset="-78"/>
              </a:rPr>
              <a:t>في تبويبة </a:t>
            </a:r>
            <a:r>
              <a:rPr lang="ar-JO" sz="2800" dirty="0">
                <a:solidFill>
                  <a:srgbClr val="0070C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الصفحة الرئيسية.</a:t>
            </a:r>
            <a:endParaRPr lang="en-US" sz="2800" dirty="0">
              <a:solidFill>
                <a:srgbClr val="0070C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endParaRPr lang="en-US" sz="28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987574"/>
            <a:ext cx="9144000" cy="457200"/>
            <a:chOff x="0" y="987574"/>
            <a:chExt cx="9144000" cy="457200"/>
          </a:xfrm>
        </p:grpSpPr>
        <p:sp>
          <p:nvSpPr>
            <p:cNvPr id="3" name="Rectangle 2"/>
            <p:cNvSpPr/>
            <p:nvPr/>
          </p:nvSpPr>
          <p:spPr>
            <a:xfrm>
              <a:off x="127031" y="987574"/>
              <a:ext cx="9016969" cy="457200"/>
            </a:xfrm>
            <a:prstGeom prst="rect">
              <a:avLst/>
            </a:prstGeom>
            <a:solidFill>
              <a:srgbClr val="38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987574"/>
              <a:ext cx="192024" cy="457200"/>
            </a:xfrm>
            <a:prstGeom prst="rect">
              <a:avLst/>
            </a:prstGeom>
            <a:solidFill>
              <a:srgbClr val="EB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2" y="1511884"/>
            <a:ext cx="6142912" cy="224224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59544" y="411510"/>
            <a:ext cx="7584998" cy="576064"/>
          </a:xfrm>
        </p:spPr>
        <p:txBody>
          <a:bodyPr/>
          <a:lstStyle/>
          <a:p>
            <a:pPr marL="1546225" indent="-1546225" algn="r" rtl="1">
              <a:lnSpc>
                <a:spcPct val="90000"/>
              </a:lnSpc>
            </a:pPr>
            <a:r>
              <a:rPr lang="ar-JO" sz="3200" dirty="0" smtClean="0">
                <a:solidFill>
                  <a:srgbClr val="FFC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لون الخط </a:t>
            </a:r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: </a:t>
            </a:r>
            <a:r>
              <a:rPr lang="ar-JO" sz="27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يمكن إظهار النص بألوان كثيرة، بهدف تمييزه عن باقي النصوص، لأهميته وللفت انتباه القارئ.</a:t>
            </a:r>
          </a:p>
          <a:p>
            <a:pPr marL="1546225" indent="-1546225" algn="r" rtl="1">
              <a:lnSpc>
                <a:spcPct val="90000"/>
              </a:lnSpc>
            </a:pPr>
            <a:r>
              <a:rPr lang="ar-JO" sz="2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** كما يمكن إضافة لون إلى خلفية النص لتمييزه عما حوله.</a:t>
            </a:r>
            <a:endParaRPr lang="en-US" sz="2700" dirty="0">
              <a:solidFill>
                <a:schemeClr val="tx2">
                  <a:lumMod val="20000"/>
                  <a:lumOff val="80000"/>
                </a:schemeClr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9499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375</Words>
  <Application>Microsoft Office PowerPoint</Application>
  <PresentationFormat>عرض على الشاشة (9:16)‏</PresentationFormat>
  <Paragraphs>72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Adin</cp:lastModifiedBy>
  <cp:revision>131</cp:revision>
  <dcterms:created xsi:type="dcterms:W3CDTF">2016-12-05T23:26:54Z</dcterms:created>
  <dcterms:modified xsi:type="dcterms:W3CDTF">2022-02-01T09:43:13Z</dcterms:modified>
</cp:coreProperties>
</file>