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67" r:id="rId2"/>
    <p:sldId id="271" r:id="rId3"/>
    <p:sldId id="272" r:id="rId4"/>
    <p:sldId id="304" r:id="rId5"/>
    <p:sldId id="303" r:id="rId6"/>
    <p:sldId id="298" r:id="rId7"/>
    <p:sldId id="302" r:id="rId8"/>
    <p:sldId id="300" r:id="rId9"/>
    <p:sldId id="301" r:id="rId10"/>
    <p:sldId id="293" r:id="rId11"/>
    <p:sldId id="305" r:id="rId12"/>
    <p:sldId id="306" r:id="rId13"/>
    <p:sldId id="279" r:id="rId14"/>
  </p:sldIdLst>
  <p:sldSz cx="9144000" cy="5143500" type="screen16x9"/>
  <p:notesSz cx="6858000" cy="9144000"/>
  <p:defaultTextStyle>
    <a:defPPr>
      <a:defRPr lang="ar-JO"/>
    </a:defPPr>
    <a:lvl1pPr marL="0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1pPr>
    <a:lvl2pPr marL="30855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2pPr>
    <a:lvl3pPr marL="617108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3pPr>
    <a:lvl4pPr marL="925663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4pPr>
    <a:lvl5pPr marL="1234217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5pPr>
    <a:lvl6pPr marL="1542771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6pPr>
    <a:lvl7pPr marL="1851325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7pPr>
    <a:lvl8pPr marL="2159879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8pPr>
    <a:lvl9pPr marL="246843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102" d="100"/>
          <a:sy n="102" d="100"/>
        </p:scale>
        <p:origin x="-260" y="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8E4D77A-B2B1-40BA-9886-90C0E4B5CCC5}" type="datetimeFigureOut">
              <a:rPr lang="ar-JO" smtClean="0"/>
              <a:t>06/10/1442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D13B1DD-9C09-49DE-8666-F33215DD6C4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378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7A65D3D-DA62-4E5B-80A8-1C14516DCF22}" type="slidenum">
              <a:rPr lang="ar-SA" altLang="ar-JO" smtClean="0">
                <a:solidFill>
                  <a:srgbClr val="000000"/>
                </a:solidFill>
              </a:rPr>
              <a:pPr/>
              <a:t>2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5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6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8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9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11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12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7331" y="2984991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sub title</a:t>
            </a:r>
            <a:endParaRPr lang="ar-JO" sz="3240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07331" y="1904999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title</a:t>
            </a:r>
            <a:endParaRPr lang="ar-JO" sz="3240" dirty="0"/>
          </a:p>
        </p:txBody>
      </p:sp>
    </p:spTree>
    <p:extLst>
      <p:ext uri="{BB962C8B-B14F-4D97-AF65-F5344CB8AC3E}">
        <p14:creationId xmlns:p14="http://schemas.microsoft.com/office/powerpoint/2010/main" val="402328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4860132"/>
            <a:ext cx="2133600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89FF594B-5E45-462E-A824-12C010BA594D}" type="datetime1">
              <a:rPr lang="ar-SA" altLang="en-US" smtClean="0"/>
              <a:t>06/10/1442</a:t>
            </a:fld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4861323"/>
            <a:ext cx="4259263" cy="225028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 smtClean="0"/>
              <a:t>يوسف طالب الرفاعي / مدارس الأمم الإبداعية / الصف التاسع</a:t>
            </a:r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589838" y="4861323"/>
            <a:ext cx="503237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11BB6BC6-BB55-4613-9519-23E6C1E5709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25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fld id="{4E5CA07D-BB66-41C3-B6EB-393A0B661611}" type="datetime1">
              <a:rPr lang="ar-SA" smtClean="0"/>
              <a:t>06/10/1442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r>
              <a:rPr lang="ar-SA" smtClean="0"/>
              <a:t>يوسف طالب الرفاعي / مدارس الأمم الإبداعية / الصف التاسع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667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273851"/>
            <a:ext cx="6998048" cy="9941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505" y="1479920"/>
            <a:ext cx="7118629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31864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282318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344210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0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04" indent="0">
              <a:buNone/>
              <a:defRPr sz="1214">
                <a:solidFill>
                  <a:schemeClr val="tx1">
                    <a:tint val="75000"/>
                  </a:schemeClr>
                </a:solidFill>
              </a:defRPr>
            </a:lvl3pPr>
            <a:lvl4pPr marL="925803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06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09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08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D8D879D6-C31E-4F56-84E5-DD0D64C49053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62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260874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1878808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260874"/>
            <a:ext cx="388739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1878808"/>
            <a:ext cx="388739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CB3B72C9-FBE6-461F-ADE5-D5CCE9159620}" type="datetime1">
              <a:rPr lang="ar-SA" smtClean="0"/>
              <a:t>06/10/1442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500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161"/>
            </a:lvl1pPr>
            <a:lvl2pPr>
              <a:defRPr sz="1889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8FD01BBC-CF1F-45C2-A54D-812B96353894}" type="datetime1">
              <a:rPr lang="ar-SA" smtClean="0"/>
              <a:t>06/10/1442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5523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1"/>
            </a:lvl1pPr>
            <a:lvl2pPr marL="308601" indent="0">
              <a:buNone/>
              <a:defRPr sz="1889"/>
            </a:lvl2pPr>
            <a:lvl3pPr marL="617204" indent="0">
              <a:buNone/>
              <a:defRPr sz="1620"/>
            </a:lvl3pPr>
            <a:lvl4pPr marL="925803" indent="0">
              <a:buNone/>
              <a:defRPr sz="1350"/>
            </a:lvl4pPr>
            <a:lvl5pPr marL="1234406" indent="0">
              <a:buNone/>
              <a:defRPr sz="1350"/>
            </a:lvl5pPr>
            <a:lvl6pPr marL="1543009" indent="0">
              <a:buNone/>
              <a:defRPr sz="1350"/>
            </a:lvl6pPr>
            <a:lvl7pPr marL="1851608" indent="0">
              <a:buNone/>
              <a:defRPr sz="1350"/>
            </a:lvl7pPr>
            <a:lvl8pPr marL="2160210" indent="0">
              <a:buNone/>
              <a:defRPr sz="1350"/>
            </a:lvl8pPr>
            <a:lvl9pPr marL="2468810" indent="0">
              <a:buNone/>
              <a:defRPr sz="1350"/>
            </a:lvl9pPr>
          </a:lstStyle>
          <a:p>
            <a:r>
              <a:rPr lang="en-US" smtClean="0"/>
              <a:t>Click icon to add picture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6FF8827D-7277-4FF5-AC8E-766C675EFBA8}" type="datetime1">
              <a:rPr lang="ar-SA" smtClean="0"/>
              <a:t>06/10/1442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3874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E63CDF7A-BC4B-4E42-9F2E-3475DEB6C4CE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66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49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49"/>
            <a:ext cx="5800727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B948FA88-4E49-453B-B844-BFC848794E40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192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BD4DEF-A2DA-499E-87C6-65C8D8E3F72E}" type="datetime1">
              <a:rPr lang="ar-SA" altLang="ar-JO" smtClean="0"/>
              <a:t>06/10/1442</a:t>
            </a:fld>
            <a:endParaRPr lang="en-US" alt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JO" altLang="ar-JO" smtClean="0"/>
              <a:t>يوسف طالب الرفاعي / مدارس الأمم الإبداعية / الصف التاسع</a:t>
            </a:r>
            <a:endParaRPr lang="en-US" alt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3AB70F-4269-4495-9C43-4F9EB95E62E1}" type="slidenum">
              <a:rPr lang="ar-AE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3812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2825" y="1045222"/>
            <a:ext cx="144117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منظومة</a:t>
            </a:r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التعلم عن بعد</a:t>
            </a:r>
          </a:p>
          <a:p>
            <a:pPr algn="ctr"/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2020-2021</a:t>
            </a:r>
            <a:endParaRPr lang="ar-JO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115" y="230313"/>
            <a:ext cx="736301" cy="77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1" r:id="rId3"/>
    <p:sldLayoutId id="2147483653" r:id="rId4"/>
    <p:sldLayoutId id="2147483656" r:id="rId5"/>
    <p:sldLayoutId id="2147483657" r:id="rId6"/>
    <p:sldLayoutId id="2147483658" r:id="rId7"/>
    <p:sldLayoutId id="2147483659" r:id="rId8"/>
    <p:sldLayoutId id="2147483661" r:id="rId9"/>
    <p:sldLayoutId id="2147483662" r:id="rId10"/>
    <p:sldLayoutId id="2147483663" r:id="rId11"/>
  </p:sldLayoutIdLst>
  <p:hf sldNum="0" hdr="0" dt="0"/>
  <p:txStyles>
    <p:titleStyle>
      <a:lvl1pPr algn="r" defTabSz="617204" rtl="1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1" indent="-154301" algn="r" defTabSz="617204" rtl="1" eaLnBrk="1" latinLnBrk="0" hangingPunct="1">
        <a:lnSpc>
          <a:spcPct val="90000"/>
        </a:lnSpc>
        <a:spcBef>
          <a:spcPts val="676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62902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0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388706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6973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20059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314510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62311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1pPr>
      <a:lvl2pPr marL="308601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2pPr>
      <a:lvl3pPr marL="617204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3pPr>
      <a:lvl4pPr marL="925803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234406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543009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1851608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1602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1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54" y="-1"/>
            <a:ext cx="5781020" cy="479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86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خطط انسيابي: محطة طرفية 11"/>
          <p:cNvSpPr/>
          <p:nvPr/>
        </p:nvSpPr>
        <p:spPr>
          <a:xfrm>
            <a:off x="3781400" y="4763988"/>
            <a:ext cx="1656184" cy="355680"/>
          </a:xfrm>
          <a:prstGeom prst="flowChartTerminator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يوسف طالب الرفاعي</a:t>
            </a:r>
            <a:endParaRPr lang="en-US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شارة رتبة 12">
            <a:hlinkClick r:id="" action="ppaction://hlinkshowjump?jump=previousslide"/>
          </p:cNvPr>
          <p:cNvSpPr/>
          <p:nvPr/>
        </p:nvSpPr>
        <p:spPr>
          <a:xfrm>
            <a:off x="5509592" y="4743450"/>
            <a:ext cx="1800200" cy="355680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 rtl="1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 rtl="1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شارة رتبة 13">
            <a:hlinkClick r:id="" action="ppaction://hlinkshowjump?jump=nextslide"/>
          </p:cNvPr>
          <p:cNvSpPr/>
          <p:nvPr/>
        </p:nvSpPr>
        <p:spPr>
          <a:xfrm rot="10800000" flipV="1">
            <a:off x="1981200" y="4763354"/>
            <a:ext cx="1801368" cy="356313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 rtl="1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 rtl="1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دبوس زينة 10"/>
          <p:cNvSpPr/>
          <p:nvPr/>
        </p:nvSpPr>
        <p:spPr>
          <a:xfrm>
            <a:off x="104167" y="0"/>
            <a:ext cx="1293620" cy="735546"/>
          </a:xfrm>
          <a:prstGeom prst="plaqu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JO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مدارس الأمم الإبداعية</a:t>
            </a:r>
            <a:endParaRPr lang="ar-SA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نجمة مكونة من 7 نقاط 14"/>
          <p:cNvSpPr/>
          <p:nvPr/>
        </p:nvSpPr>
        <p:spPr>
          <a:xfrm>
            <a:off x="398106" y="1181878"/>
            <a:ext cx="7347742" cy="2102751"/>
          </a:xfrm>
          <a:prstGeom prst="star7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6100" b="1" dirty="0" smtClean="0">
                <a:solidFill>
                  <a:srgbClr val="002060"/>
                </a:solidFill>
              </a:rPr>
              <a:t>الاسم الممدود</a:t>
            </a:r>
            <a:endParaRPr lang="ar-AE" sz="6100" b="1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9939943"/>
      </p:ext>
    </p:extLst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503854" y="709127"/>
            <a:ext cx="6935755" cy="1499117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1-</a:t>
            </a:r>
            <a:r>
              <a:rPr lang="ar-EG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الاسم ال</a:t>
            </a:r>
            <a:r>
              <a:rPr lang="ar-JO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ممدود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  <a:r>
              <a:rPr lang="ar-JO" sz="2000" b="1" dirty="0">
                <a:solidFill>
                  <a:srgbClr val="454551">
                    <a:lumMod val="50000"/>
                  </a:srgbClr>
                </a:solidFill>
              </a:rPr>
              <a:t>اسمٌ معرب مختوم 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بهمزة ، قبلها ألفٌ زائدةٌ . ( </a:t>
            </a:r>
            <a:r>
              <a:rPr lang="ar-JO" sz="2000" b="1" dirty="0" err="1" smtClean="0">
                <a:solidFill>
                  <a:srgbClr val="454551">
                    <a:lumMod val="50000"/>
                  </a:srgbClr>
                </a:solidFill>
              </a:rPr>
              <a:t>اء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 )</a:t>
            </a:r>
          </a:p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00B050"/>
                </a:solidFill>
              </a:rPr>
              <a:t>إنشاء / خضراء / بناء / صفاء / صحراء</a:t>
            </a:r>
          </a:p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FF0000"/>
                </a:solidFill>
              </a:rPr>
              <a:t>باختصار</a:t>
            </a:r>
            <a:r>
              <a:rPr lang="ar-JO" sz="2000" b="1" dirty="0" smtClean="0">
                <a:solidFill>
                  <a:schemeClr val="accent5">
                    <a:lumMod val="50000"/>
                  </a:schemeClr>
                </a:solidFill>
              </a:rPr>
              <a:t> : اسم مختوم بـ ( </a:t>
            </a:r>
            <a:r>
              <a:rPr lang="ar-JO" sz="2000" b="1" dirty="0" err="1" smtClean="0">
                <a:solidFill>
                  <a:schemeClr val="accent5">
                    <a:lumMod val="50000"/>
                  </a:schemeClr>
                </a:solidFill>
              </a:rPr>
              <a:t>اء</a:t>
            </a:r>
            <a:r>
              <a:rPr lang="ar-JO" sz="2000" b="1" dirty="0" smtClean="0">
                <a:solidFill>
                  <a:schemeClr val="accent5">
                    <a:lumMod val="50000"/>
                  </a:schemeClr>
                </a:solidFill>
              </a:rPr>
              <a:t> ) ويسبق الألف حرفان أو أكثر .</a:t>
            </a:r>
            <a:endParaRPr lang="ar-JO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03854" y="2321513"/>
            <a:ext cx="6935756" cy="633179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الاسم الممدود: 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يُعرب بحركات ظاهرة ٍ على آخره دائما .</a:t>
            </a:r>
            <a:endParaRPr lang="ar-JO" sz="2000" b="1" dirty="0" smtClean="0">
              <a:solidFill>
                <a:srgbClr val="00B050"/>
              </a:solidFill>
            </a:endParaRPr>
          </a:p>
        </p:txBody>
      </p:sp>
      <p:sp>
        <p:nvSpPr>
          <p:cNvPr id="7" name="تمرير عمودي 6"/>
          <p:cNvSpPr/>
          <p:nvPr/>
        </p:nvSpPr>
        <p:spPr>
          <a:xfrm>
            <a:off x="1960983" y="131422"/>
            <a:ext cx="4021494" cy="527941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FF0000"/>
                </a:solidFill>
              </a:rPr>
              <a:t>قواعد الاسم الممدود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8" name="تمرير عمودي 7"/>
          <p:cNvSpPr/>
          <p:nvPr/>
        </p:nvSpPr>
        <p:spPr>
          <a:xfrm>
            <a:off x="444759" y="3041780"/>
            <a:ext cx="6935756" cy="200297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r>
              <a:rPr lang="ar-JO" sz="1800" b="1" dirty="0" smtClean="0">
                <a:solidFill>
                  <a:srgbClr val="FF0000"/>
                </a:solidFill>
              </a:rPr>
              <a:t>ملحوظة مهمة جدا</a:t>
            </a:r>
          </a:p>
          <a:p>
            <a:r>
              <a:rPr lang="ar-EG" sz="1800" b="1" dirty="0" smtClean="0">
                <a:solidFill>
                  <a:schemeClr val="accent5">
                    <a:lumMod val="50000"/>
                  </a:schemeClr>
                </a:solidFill>
              </a:rPr>
              <a:t>بعض </a:t>
            </a:r>
            <a:r>
              <a:rPr lang="ar-EG" sz="1800" b="1" dirty="0">
                <a:solidFill>
                  <a:schemeClr val="accent5">
                    <a:lumMod val="50000"/>
                  </a:schemeClr>
                </a:solidFill>
              </a:rPr>
              <a:t>الكلمات تنتهي أخرها بهمزة قبلها ألف زائدة ولكنها ليست ممدودة .مثل:</a:t>
            </a:r>
          </a:p>
          <a:p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1</a:t>
            </a:r>
            <a:r>
              <a:rPr lang="ar-EG" sz="1800" b="1" dirty="0" smtClean="0">
                <a:solidFill>
                  <a:srgbClr val="454551">
                    <a:lumMod val="50000"/>
                  </a:srgbClr>
                </a:solidFill>
              </a:rPr>
              <a:t>- </a:t>
            </a:r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كلمة 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(</a:t>
            </a:r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 يشاء، أضاء</a:t>
            </a:r>
            <a:r>
              <a:rPr lang="ar-EG" sz="1800" b="1" dirty="0" smtClean="0">
                <a:solidFill>
                  <a:srgbClr val="454551">
                    <a:lumMod val="50000"/>
                  </a:srgbClr>
                </a:solidFill>
              </a:rPr>
              <a:t>،…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)  </a:t>
            </a:r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 </a:t>
            </a:r>
            <a:r>
              <a:rPr lang="ar-EG" sz="1800" b="1" dirty="0" smtClean="0">
                <a:solidFill>
                  <a:srgbClr val="00B050"/>
                </a:solidFill>
              </a:rPr>
              <a:t>لأنها </a:t>
            </a:r>
            <a:r>
              <a:rPr lang="ar-EG" sz="1800" b="1" dirty="0">
                <a:solidFill>
                  <a:srgbClr val="00B050"/>
                </a:solidFill>
              </a:rPr>
              <a:t>أفعال </a:t>
            </a:r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.</a:t>
            </a:r>
          </a:p>
          <a:p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(ب</a:t>
            </a:r>
            <a:r>
              <a:rPr lang="ar-EG" sz="1800" b="1" dirty="0" smtClean="0">
                <a:solidFill>
                  <a:srgbClr val="454551">
                    <a:lumMod val="50000"/>
                  </a:srgbClr>
                </a:solidFill>
              </a:rPr>
              <a:t>)- </a:t>
            </a:r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كلمة ( ماء، داء،... ) </a:t>
            </a:r>
            <a:r>
              <a:rPr lang="ar-EG" sz="1800" b="1" dirty="0">
                <a:solidFill>
                  <a:srgbClr val="00B050"/>
                </a:solidFill>
              </a:rPr>
              <a:t>لأن الألف </a:t>
            </a:r>
            <a:r>
              <a:rPr lang="ar-JO" sz="1800" b="1" dirty="0" smtClean="0">
                <a:solidFill>
                  <a:srgbClr val="00B050"/>
                </a:solidFill>
              </a:rPr>
              <a:t>لم تسبق بحرفين أو أكثر.</a:t>
            </a:r>
            <a:endParaRPr lang="ar-EG" sz="1800" b="1" dirty="0">
              <a:solidFill>
                <a:srgbClr val="00B050"/>
              </a:solidFill>
            </a:endParaRPr>
          </a:p>
          <a:p>
            <a:r>
              <a:rPr lang="ar-EG" sz="1800" b="1" dirty="0">
                <a:solidFill>
                  <a:srgbClr val="454551">
                    <a:lumMod val="50000"/>
                  </a:srgbClr>
                </a:solidFill>
              </a:rPr>
              <a:t> (ج)- وكذلك كلمة ( هؤلاء ، أولاء،... ) </a:t>
            </a:r>
            <a:r>
              <a:rPr lang="ar-EG" sz="1800" b="1" dirty="0">
                <a:solidFill>
                  <a:srgbClr val="00B050"/>
                </a:solidFill>
              </a:rPr>
              <a:t>لأن الاسم غير معرب </a:t>
            </a:r>
            <a:r>
              <a:rPr lang="ar-EG" sz="1800" b="1" dirty="0" smtClean="0">
                <a:solidFill>
                  <a:srgbClr val="00B050"/>
                </a:solidFill>
              </a:rPr>
              <a:t>.</a:t>
            </a:r>
            <a:endParaRPr lang="ar-EG" sz="1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58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528734" y="151638"/>
            <a:ext cx="6885994" cy="557490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إعراب الاسم الممدود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5" name="تمرير عمودي 4"/>
          <p:cNvSpPr/>
          <p:nvPr/>
        </p:nvSpPr>
        <p:spPr>
          <a:xfrm>
            <a:off x="528735" y="3775787"/>
            <a:ext cx="4696407" cy="1156994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سمعتُ </a:t>
            </a:r>
            <a:r>
              <a:rPr lang="ar-JO" sz="1600" b="1" dirty="0" smtClean="0">
                <a:solidFill>
                  <a:srgbClr val="FF0000"/>
                </a:solidFill>
              </a:rPr>
              <a:t>نداءَ</a:t>
            </a:r>
            <a:r>
              <a:rPr lang="ar-JO" sz="1600" b="1" dirty="0" smtClean="0">
                <a:solidFill>
                  <a:srgbClr val="0070C0"/>
                </a:solidFill>
              </a:rPr>
              <a:t> الصلاة.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نداءَ 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مفعول به منصوب وعلامة نصبه الفتحة الظاهرة على آخره.</a:t>
            </a:r>
            <a:endParaRPr lang="ar-AE" sz="1600" dirty="0">
              <a:solidFill>
                <a:srgbClr val="4775E7">
                  <a:lumMod val="75000"/>
                </a:srgbClr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28735" y="801925"/>
            <a:ext cx="6885993" cy="128191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</a:t>
            </a:r>
            <a:r>
              <a:rPr lang="ar-JO" sz="1600" b="1" dirty="0">
                <a:solidFill>
                  <a:srgbClr val="0070C0"/>
                </a:solidFill>
              </a:rPr>
              <a:t> </a:t>
            </a:r>
            <a:r>
              <a:rPr lang="ar-JO" sz="1600" b="1" dirty="0" smtClean="0">
                <a:solidFill>
                  <a:srgbClr val="0070C0"/>
                </a:solidFill>
              </a:rPr>
              <a:t>تخرج في الجامعة </a:t>
            </a:r>
            <a:r>
              <a:rPr lang="ar-JO" sz="1600" b="1" dirty="0" smtClean="0">
                <a:solidFill>
                  <a:srgbClr val="FF0000"/>
                </a:solidFill>
              </a:rPr>
              <a:t>علماءُ أجلاءُ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علماءُ 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فاعل مرفوع وعلامة رفعه الضمة الظاهرة على آخره.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FF0000"/>
                </a:solidFill>
              </a:rPr>
              <a:t>أجلاء: 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نعت مرفوع وعلامة رفعه الضمة الظاهرة على آخره.</a:t>
            </a:r>
            <a:endParaRPr lang="ar-AE" sz="1400" dirty="0">
              <a:solidFill>
                <a:srgbClr val="4775E7">
                  <a:lumMod val="75000"/>
                </a:srgbClr>
              </a:solidFill>
            </a:endParaRPr>
          </a:p>
        </p:txBody>
      </p:sp>
      <p:sp>
        <p:nvSpPr>
          <p:cNvPr id="7" name="تمرير عمودي 6"/>
          <p:cNvSpPr/>
          <p:nvPr/>
        </p:nvSpPr>
        <p:spPr>
          <a:xfrm>
            <a:off x="528735" y="2258008"/>
            <a:ext cx="4696408" cy="1324945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سيبقى الأردنُّ سدا منيعا في وجه </a:t>
            </a:r>
            <a:r>
              <a:rPr lang="ar-JO" sz="1600" b="1" dirty="0" smtClean="0">
                <a:solidFill>
                  <a:srgbClr val="FF0000"/>
                </a:solidFill>
              </a:rPr>
              <a:t>الأعداءِ</a:t>
            </a:r>
            <a:r>
              <a:rPr lang="ar-JO" sz="1600" b="1" dirty="0" smtClean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الأعداءِ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مضاف إليه مجرور وعلامة جره الكسرة الظاهرة على آخره .</a:t>
            </a:r>
            <a:endParaRPr lang="ar-AE" sz="1600" dirty="0">
              <a:solidFill>
                <a:srgbClr val="4775E7">
                  <a:lumMod val="75000"/>
                </a:srgbClr>
              </a:solidFill>
            </a:endParaRPr>
          </a:p>
        </p:txBody>
      </p:sp>
      <p:pic>
        <p:nvPicPr>
          <p:cNvPr id="10" name="Picture 2" descr="D:\صور 2017\بطة 33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693" y="2258008"/>
            <a:ext cx="1684264" cy="229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51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0031"/>
            <a:ext cx="8229600" cy="4591050"/>
          </a:xfrm>
        </p:spPr>
        <p:txBody>
          <a:bodyPr/>
          <a:lstStyle/>
          <a:p>
            <a:pPr algn="ctr">
              <a:defRPr/>
            </a:pP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يوسف طالب الرفاعي / مدارس الأمم الإبداعية / الصف التاسع</a:t>
            </a: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31136" y="186101"/>
            <a:ext cx="793611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تم بحمد الله 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أشكركم طلابي على متابعتكم لدروسكم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دمتم سعداء بالعلم </a:t>
            </a: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والتقى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/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مع رجائي لكم بالتوفيق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المعلم : يوسف طالب الرفاعي</a:t>
            </a:r>
            <a:endParaRPr lang="ar-JO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89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282063" y="1707357"/>
            <a:ext cx="2735263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282062" y="2247902"/>
            <a:ext cx="2735263" cy="43219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282064" y="1118216"/>
            <a:ext cx="2735263" cy="52625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83204" y="1707356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التاسع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83205" y="2247901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83201" y="3580015"/>
            <a:ext cx="3029817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49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83205" y="1118216"/>
            <a:ext cx="3029814" cy="49649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683201" y="4110083"/>
            <a:ext cx="302981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83204" y="131888"/>
            <a:ext cx="6334123" cy="87565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الاسم المقصور والمنقوص والممدود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282058" y="3580014"/>
            <a:ext cx="2735263" cy="43219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4282058" y="4110084"/>
            <a:ext cx="273526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282061" y="2775345"/>
            <a:ext cx="2735263" cy="72052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683202" y="2775347"/>
            <a:ext cx="3029817" cy="72052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4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الحادية عشرة</a:t>
            </a:r>
          </a:p>
          <a:p>
            <a:pPr algn="ctr" rtl="1" eaLnBrk="1" hangingPunct="1">
              <a:defRPr/>
            </a:pPr>
            <a:r>
              <a:rPr lang="ar-JO" sz="24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 ( الاسم المقصور والمنقوص والممدود )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683205" y="4703617"/>
            <a:ext cx="6334122" cy="337489"/>
          </a:xfrm>
        </p:spPr>
        <p:txBody>
          <a:bodyPr/>
          <a:lstStyle/>
          <a:p>
            <a:pPr algn="ctr"/>
            <a:r>
              <a:rPr lang="ar-JO" altLang="ar-JO" smtClean="0"/>
              <a:t>يوسف طالب الرفاعي / مدارس الأمم الإبداعية / الصف التاسع</a:t>
            </a:r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22352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D2D2D2"/>
                </a:solidFill>
              </a:rPr>
              <a:t>يوسف طالب الرفاعي / مدارس الأمم الإبداعية / الصف التاسع</a:t>
            </a:r>
            <a:endParaRPr lang="en-US" altLang="en-US" dirty="0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457375" y="1115195"/>
            <a:ext cx="5968090" cy="175432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الهدف الذهبي: </a:t>
            </a:r>
          </a:p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أن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يفرق </a:t>
            </a:r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الطالب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بين الاسم المقصور والمنقوص والممدود ويحسن إعرابها 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54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خطط انسيابي: محطة طرفية 11"/>
          <p:cNvSpPr/>
          <p:nvPr/>
        </p:nvSpPr>
        <p:spPr>
          <a:xfrm>
            <a:off x="3781400" y="4763988"/>
            <a:ext cx="1656184" cy="355680"/>
          </a:xfrm>
          <a:prstGeom prst="flowChartTerminator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4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يوسف طالب الرفاعي</a:t>
            </a:r>
            <a:endParaRPr lang="en-US" sz="14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شارة رتبة 12">
            <a:hlinkClick r:id="" action="ppaction://hlinkshowjump?jump=previousslide"/>
          </p:cNvPr>
          <p:cNvSpPr/>
          <p:nvPr/>
        </p:nvSpPr>
        <p:spPr>
          <a:xfrm>
            <a:off x="5509592" y="4743450"/>
            <a:ext cx="1800200" cy="355680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شارة رتبة 13">
            <a:hlinkClick r:id="" action="ppaction://hlinkshowjump?jump=nextslide"/>
          </p:cNvPr>
          <p:cNvSpPr/>
          <p:nvPr/>
        </p:nvSpPr>
        <p:spPr>
          <a:xfrm rot="10800000" flipV="1">
            <a:off x="1981200" y="4763354"/>
            <a:ext cx="1801368" cy="356313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دبوس زينة 10"/>
          <p:cNvSpPr/>
          <p:nvPr/>
        </p:nvSpPr>
        <p:spPr>
          <a:xfrm>
            <a:off x="104167" y="0"/>
            <a:ext cx="1293620" cy="735546"/>
          </a:xfrm>
          <a:prstGeom prst="plaqu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b="1" dirty="0" smtClean="0">
                <a:ln w="1905"/>
                <a:solidFill>
                  <a:prstClr val="black">
                    <a:lumMod val="95000"/>
                    <a:lumOff val="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مدارس الأمم الإبداعية</a:t>
            </a:r>
            <a:endParaRPr lang="ar-SA" b="1" dirty="0">
              <a:ln w="1905"/>
              <a:solidFill>
                <a:prstClr val="black">
                  <a:lumMod val="95000"/>
                  <a:lumOff val="5000"/>
                </a:prst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نجمة مكونة من 7 نقاط 14"/>
          <p:cNvSpPr/>
          <p:nvPr/>
        </p:nvSpPr>
        <p:spPr>
          <a:xfrm>
            <a:off x="398106" y="1181878"/>
            <a:ext cx="7347742" cy="2102751"/>
          </a:xfrm>
          <a:prstGeom prst="star7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6100" b="1" dirty="0" smtClean="0">
                <a:solidFill>
                  <a:srgbClr val="002060"/>
                </a:solidFill>
              </a:rPr>
              <a:t>الاسم المقصور</a:t>
            </a:r>
            <a:endParaRPr lang="ar-AE" sz="6100" b="1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4283318"/>
      </p:ext>
    </p:extLst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503853" y="709129"/>
            <a:ext cx="7296539" cy="81487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EG" sz="18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الاسم المقصور</a:t>
            </a:r>
            <a:r>
              <a:rPr lang="ar-SA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  <a:r>
              <a:rPr lang="ar-EG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اسم </a:t>
            </a:r>
            <a:r>
              <a:rPr lang="ar-JO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معرب مختوم بألف ثابتة تأتي على صورة ياء غير منقوطة </a:t>
            </a:r>
            <a:r>
              <a:rPr lang="ar-SA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</a:t>
            </a:r>
            <a:r>
              <a:rPr lang="ar-EG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ى</a:t>
            </a:r>
            <a:r>
              <a:rPr lang="ar-SA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r>
              <a:rPr lang="ar-JO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أو قائمة </a:t>
            </a:r>
            <a:r>
              <a:rPr lang="ar-SA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 </a:t>
            </a:r>
            <a:r>
              <a:rPr lang="ar-EG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ا</a:t>
            </a:r>
            <a:r>
              <a:rPr lang="ar-SA" sz="1600" b="1" dirty="0">
                <a:solidFill>
                  <a:prstClr val="black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).</a:t>
            </a: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5" name="تمرير عمودي 4"/>
          <p:cNvSpPr/>
          <p:nvPr/>
        </p:nvSpPr>
        <p:spPr>
          <a:xfrm>
            <a:off x="503854" y="3671123"/>
            <a:ext cx="6612293" cy="113103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 </a:t>
            </a:r>
            <a:r>
              <a:rPr lang="ar-JO" sz="2000" b="1" dirty="0">
                <a:solidFill>
                  <a:srgbClr val="FF0000"/>
                </a:solidFill>
              </a:rPr>
              <a:t>الاسم المقصور: </a:t>
            </a:r>
            <a:r>
              <a:rPr lang="ar-JO" sz="1800" b="1" dirty="0">
                <a:solidFill>
                  <a:srgbClr val="454551">
                    <a:lumMod val="50000"/>
                  </a:srgbClr>
                </a:solidFill>
              </a:rPr>
              <a:t>يُنون آخره بتنوين 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الفتح فقط، </a:t>
            </a:r>
          </a:p>
          <a:p>
            <a:pPr algn="ctr"/>
            <a:r>
              <a:rPr lang="ar-JO" sz="1800" b="1" dirty="0" smtClean="0">
                <a:solidFill>
                  <a:schemeClr val="accent4">
                    <a:lumMod val="75000"/>
                  </a:schemeClr>
                </a:solidFill>
              </a:rPr>
              <a:t>ويوضع </a:t>
            </a:r>
            <a:r>
              <a:rPr lang="ar-JO" sz="1800" b="1" dirty="0">
                <a:solidFill>
                  <a:schemeClr val="accent4">
                    <a:lumMod val="75000"/>
                  </a:schemeClr>
                </a:solidFill>
              </a:rPr>
              <a:t>التنوين على الحرف السابق للألف</a:t>
            </a:r>
            <a:r>
              <a:rPr lang="ar-JO" sz="18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ctr"/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التنوين لا يجتمع مع الاسم المعرف بـ(ال</a:t>
            </a:r>
            <a:r>
              <a:rPr lang="ar-JO" sz="1800" b="1" dirty="0">
                <a:solidFill>
                  <a:srgbClr val="454551">
                    <a:lumMod val="50000"/>
                  </a:srgbClr>
                </a:solidFill>
              </a:rPr>
              <a:t>) التعريف 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أو الاسم </a:t>
            </a:r>
            <a:r>
              <a:rPr lang="ar-JO" sz="1800" b="1" dirty="0">
                <a:solidFill>
                  <a:srgbClr val="454551">
                    <a:lumMod val="50000"/>
                  </a:srgbClr>
                </a:solidFill>
              </a:rPr>
              <a:t>مضاف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،</a:t>
            </a:r>
            <a:endParaRPr lang="ar-JO" sz="1800" b="1" dirty="0">
              <a:solidFill>
                <a:srgbClr val="454551">
                  <a:lumMod val="50000"/>
                </a:srgbClr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03852" y="2944097"/>
            <a:ext cx="6612295" cy="67050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>
                <a:solidFill>
                  <a:srgbClr val="FF0000"/>
                </a:solidFill>
              </a:rPr>
              <a:t>الاسم المقصور: </a:t>
            </a:r>
            <a:r>
              <a:rPr lang="ar-JO" sz="1800" b="1" dirty="0">
                <a:solidFill>
                  <a:srgbClr val="454551">
                    <a:lumMod val="50000"/>
                  </a:srgbClr>
                </a:solidFill>
              </a:rPr>
              <a:t>يُعرب بالحركات المقدرة على آخره؛ للتعذر رفعا ونصبا وجرا.</a:t>
            </a:r>
          </a:p>
        </p:txBody>
      </p:sp>
      <p:sp>
        <p:nvSpPr>
          <p:cNvPr id="7" name="تمرير عمودي 6"/>
          <p:cNvSpPr/>
          <p:nvPr/>
        </p:nvSpPr>
        <p:spPr>
          <a:xfrm>
            <a:off x="1960983" y="131422"/>
            <a:ext cx="4021494" cy="527941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قواعد الاسم المقصور</a:t>
            </a:r>
            <a:endParaRPr lang="ar-JO" sz="2000" b="1" dirty="0">
              <a:solidFill>
                <a:srgbClr val="454551">
                  <a:lumMod val="50000"/>
                </a:srgbClr>
              </a:solidFill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262862"/>
              </p:ext>
            </p:extLst>
          </p:nvPr>
        </p:nvGraphicFramePr>
        <p:xfrm>
          <a:off x="503856" y="1592425"/>
          <a:ext cx="7184568" cy="1221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89844"/>
                <a:gridCol w="806298"/>
                <a:gridCol w="898071"/>
                <a:gridCol w="898071"/>
                <a:gridCol w="898071"/>
                <a:gridCol w="898071"/>
                <a:gridCol w="898071"/>
                <a:gridCol w="898071"/>
              </a:tblGrid>
              <a:tr h="583890"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ألف</a:t>
                      </a:r>
                      <a:r>
                        <a:rPr lang="ar-JO" sz="1600" baseline="0" dirty="0" smtClean="0"/>
                        <a:t> قائمة </a:t>
                      </a:r>
                    </a:p>
                    <a:p>
                      <a:pPr algn="ctr" rtl="1"/>
                      <a:r>
                        <a:rPr lang="ar-JO" sz="1600" baseline="0" dirty="0" smtClean="0"/>
                        <a:t>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الدنيا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العليا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العصا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العلا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السنا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رضا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رجا</a:t>
                      </a:r>
                      <a:endParaRPr lang="ar-JO" sz="1600" dirty="0"/>
                    </a:p>
                  </a:txBody>
                  <a:tcPr anchor="ctr"/>
                </a:tc>
              </a:tr>
              <a:tr h="637611"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ياء غير منقوطة  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مهوى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الفتى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ذكرى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فدوى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ليلى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صغرى</a:t>
                      </a:r>
                      <a:endParaRPr lang="ar-J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العمى</a:t>
                      </a:r>
                      <a:endParaRPr lang="ar-JO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25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1567542" y="151637"/>
            <a:ext cx="5909389" cy="725441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إعراب الاسم المقصور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463871" y="2733796"/>
            <a:ext cx="3402564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5" name="تمرير عمودي 4"/>
          <p:cNvSpPr/>
          <p:nvPr/>
        </p:nvSpPr>
        <p:spPr>
          <a:xfrm>
            <a:off x="528735" y="3651378"/>
            <a:ext cx="6948198" cy="1060579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800" b="1" dirty="0" smtClean="0">
                <a:solidFill>
                  <a:srgbClr val="0070C0"/>
                </a:solidFill>
              </a:rPr>
              <a:t>مثال: حضرت وفاءُ </a:t>
            </a:r>
            <a:r>
              <a:rPr lang="ar-JO" sz="1800" b="1" dirty="0" smtClean="0">
                <a:solidFill>
                  <a:srgbClr val="C00000"/>
                </a:solidFill>
              </a:rPr>
              <a:t>منتدًى</a:t>
            </a:r>
            <a:r>
              <a:rPr lang="ar-JO" sz="1800" b="1" dirty="0" smtClean="0">
                <a:solidFill>
                  <a:srgbClr val="0070C0"/>
                </a:solidFill>
              </a:rPr>
              <a:t> أدبيّـًا .</a:t>
            </a:r>
          </a:p>
          <a:p>
            <a:pPr>
              <a:lnSpc>
                <a:spcPct val="150000"/>
              </a:lnSpc>
            </a:pPr>
            <a:r>
              <a:rPr lang="ar-JO" sz="1800" b="1" dirty="0" smtClean="0">
                <a:solidFill>
                  <a:srgbClr val="C00000"/>
                </a:solidFill>
              </a:rPr>
              <a:t>منتدًى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: 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مفعول به منصوب وعلامة نصبه الفتح </a:t>
            </a:r>
            <a:r>
              <a:rPr lang="ar-JO" sz="1600" b="1" dirty="0" err="1" smtClean="0">
                <a:solidFill>
                  <a:srgbClr val="454551">
                    <a:lumMod val="50000"/>
                  </a:srgbClr>
                </a:solidFill>
              </a:rPr>
              <a:t>المقدرعلى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 الألف منع من ظهورها التعذر.</a:t>
            </a:r>
            <a:endParaRPr lang="ar-AE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28734" y="1069402"/>
            <a:ext cx="6948198" cy="1188606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800" b="1" dirty="0" smtClean="0">
                <a:solidFill>
                  <a:srgbClr val="0070C0"/>
                </a:solidFill>
              </a:rPr>
              <a:t>مثال: بحث المسافرُ عن </a:t>
            </a:r>
            <a:r>
              <a:rPr lang="ar-JO" sz="1800" b="1" dirty="0" smtClean="0">
                <a:solidFill>
                  <a:srgbClr val="C00000"/>
                </a:solidFill>
              </a:rPr>
              <a:t>مأوًى</a:t>
            </a:r>
            <a:r>
              <a:rPr lang="ar-JO" sz="1800" b="1" dirty="0" smtClean="0">
                <a:solidFill>
                  <a:srgbClr val="0070C0"/>
                </a:solidFill>
              </a:rPr>
              <a:t> مناسبٍ لعائلته.</a:t>
            </a:r>
          </a:p>
          <a:p>
            <a:pPr>
              <a:lnSpc>
                <a:spcPct val="150000"/>
              </a:lnSpc>
            </a:pPr>
            <a:r>
              <a:rPr lang="ar-JO" sz="1800" b="1" dirty="0" smtClean="0">
                <a:solidFill>
                  <a:srgbClr val="C00000"/>
                </a:solidFill>
              </a:rPr>
              <a:t>مأوًى</a:t>
            </a:r>
            <a:r>
              <a:rPr lang="ar-JO" sz="1800" b="1" dirty="0" smtClean="0">
                <a:solidFill>
                  <a:srgbClr val="454551">
                    <a:lumMod val="50000"/>
                  </a:srgbClr>
                </a:solidFill>
              </a:rPr>
              <a:t>: اسم مجرور وعلامة جره الكسرة المقدرة على الألف منع من ظهورها التعذر.</a:t>
            </a:r>
            <a:endParaRPr lang="ar-AE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تمرير عمودي 6"/>
          <p:cNvSpPr/>
          <p:nvPr/>
        </p:nvSpPr>
        <p:spPr>
          <a:xfrm>
            <a:off x="528735" y="2412500"/>
            <a:ext cx="6948198" cy="111707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800" b="1" dirty="0" smtClean="0">
                <a:solidFill>
                  <a:srgbClr val="0070C0"/>
                </a:solidFill>
              </a:rPr>
              <a:t>مثال: في قلبي </a:t>
            </a:r>
            <a:r>
              <a:rPr lang="ar-JO" sz="1800" b="1" dirty="0" smtClean="0">
                <a:solidFill>
                  <a:srgbClr val="C00000"/>
                </a:solidFill>
              </a:rPr>
              <a:t>رضًا</a:t>
            </a:r>
            <a:r>
              <a:rPr lang="ar-JO" sz="1800" b="1" dirty="0" smtClean="0">
                <a:solidFill>
                  <a:srgbClr val="0070C0"/>
                </a:solidFill>
              </a:rPr>
              <a:t> عن ولدي.</a:t>
            </a:r>
          </a:p>
          <a:p>
            <a:pPr>
              <a:lnSpc>
                <a:spcPct val="150000"/>
              </a:lnSpc>
            </a:pPr>
            <a:r>
              <a:rPr lang="ar-JO" sz="1800" b="1" smtClean="0">
                <a:solidFill>
                  <a:srgbClr val="C00000"/>
                </a:solidFill>
              </a:rPr>
              <a:t>رضًا </a:t>
            </a:r>
            <a:r>
              <a:rPr lang="ar-JO" sz="1800" b="1" smtClean="0">
                <a:solidFill>
                  <a:srgbClr val="454551">
                    <a:lumMod val="50000"/>
                  </a:srgbClr>
                </a:solidFill>
              </a:rPr>
              <a:t>: 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مبتدأ مؤخر مرفوع وعلامة رفعه الضمة المقدرة على الألف منع من ظهورها التعذر.</a:t>
            </a:r>
            <a:endParaRPr lang="ar-AE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178812" y="151637"/>
            <a:ext cx="1293620" cy="725441"/>
          </a:xfrm>
          <a:prstGeom prst="plaqu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b="1" dirty="0" smtClean="0">
                <a:ln w="1905"/>
                <a:solidFill>
                  <a:prstClr val="black">
                    <a:lumMod val="95000"/>
                    <a:lumOff val="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مدارس الأمم الإبداعية</a:t>
            </a:r>
            <a:endParaRPr lang="ar-SA" b="1" dirty="0">
              <a:ln w="1905"/>
              <a:solidFill>
                <a:prstClr val="black">
                  <a:lumMod val="95000"/>
                  <a:lumOff val="5000"/>
                </a:prst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528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خطط انسيابي: محطة طرفية 11"/>
          <p:cNvSpPr/>
          <p:nvPr/>
        </p:nvSpPr>
        <p:spPr>
          <a:xfrm>
            <a:off x="3781400" y="4763988"/>
            <a:ext cx="1656184" cy="355680"/>
          </a:xfrm>
          <a:prstGeom prst="flowChartTerminator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4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يوسف طالب الرفاعي</a:t>
            </a:r>
            <a:endParaRPr lang="en-US" sz="14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شارة رتبة 12">
            <a:hlinkClick r:id="" action="ppaction://hlinkshowjump?jump=previousslide"/>
          </p:cNvPr>
          <p:cNvSpPr/>
          <p:nvPr/>
        </p:nvSpPr>
        <p:spPr>
          <a:xfrm>
            <a:off x="5509592" y="4743450"/>
            <a:ext cx="1800200" cy="355680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شارة رتبة 13">
            <a:hlinkClick r:id="" action="ppaction://hlinkshowjump?jump=nextslide"/>
          </p:cNvPr>
          <p:cNvSpPr/>
          <p:nvPr/>
        </p:nvSpPr>
        <p:spPr>
          <a:xfrm rot="10800000" flipV="1">
            <a:off x="1981200" y="4763354"/>
            <a:ext cx="1801368" cy="356313"/>
          </a:xfrm>
          <a:prstGeom prst="chevron">
            <a:avLst/>
          </a:prstGeom>
          <a:effectLst>
            <a:glow rad="101600">
              <a:srgbClr val="00B0F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دبوس زينة 10"/>
          <p:cNvSpPr/>
          <p:nvPr/>
        </p:nvSpPr>
        <p:spPr>
          <a:xfrm>
            <a:off x="104167" y="0"/>
            <a:ext cx="1293620" cy="735546"/>
          </a:xfrm>
          <a:prstGeom prst="plaqu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b="1" dirty="0" smtClean="0">
                <a:ln w="1905"/>
                <a:solidFill>
                  <a:prstClr val="black">
                    <a:lumMod val="95000"/>
                    <a:lumOff val="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مدارس الأمم الإبداعية</a:t>
            </a:r>
            <a:endParaRPr lang="ar-SA" b="1" dirty="0">
              <a:ln w="1905"/>
              <a:solidFill>
                <a:prstClr val="black">
                  <a:lumMod val="95000"/>
                  <a:lumOff val="5000"/>
                </a:prst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نجمة مكونة من 7 نقاط 14"/>
          <p:cNvSpPr/>
          <p:nvPr/>
        </p:nvSpPr>
        <p:spPr>
          <a:xfrm>
            <a:off x="398106" y="1181878"/>
            <a:ext cx="7347742" cy="2102751"/>
          </a:xfrm>
          <a:prstGeom prst="star7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6100" b="1" dirty="0" smtClean="0">
                <a:solidFill>
                  <a:srgbClr val="002060"/>
                </a:solidFill>
              </a:rPr>
              <a:t>الاسم المنقوص</a:t>
            </a:r>
            <a:endParaRPr lang="ar-AE" sz="6100" b="1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72266"/>
      </p:ext>
    </p:extLst>
  </p:cSld>
  <p:clrMapOvr>
    <a:masterClrMapping/>
  </p:clrMapOvr>
  <p:transition spd="slow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503854" y="709128"/>
            <a:ext cx="6935755" cy="1511558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1-</a:t>
            </a:r>
            <a:r>
              <a:rPr lang="ar-EG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الاسم ال</a:t>
            </a:r>
            <a:r>
              <a:rPr lang="ar-JO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منقوص</a:t>
            </a:r>
            <a:r>
              <a:rPr lang="ar-SA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  <a:r>
              <a:rPr lang="ar-JO" sz="2000" b="1" dirty="0">
                <a:solidFill>
                  <a:srgbClr val="454551">
                    <a:lumMod val="50000"/>
                  </a:srgbClr>
                </a:solidFill>
              </a:rPr>
              <a:t>اسمٌ معرب مختوم بياءٍ ثابتة غير مشددة مكسور ما قبلها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سمّيَ بهذا الاسم لأنّ الياء تحذف منه إذا كان نكرة في حالتي الرفع والجر.</a:t>
            </a:r>
          </a:p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00B050"/>
                </a:solidFill>
              </a:rPr>
              <a:t>المنادي / الساعي / الشادي    منادٍ / ساعٍ / شادٍ 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5" name="تمرير عمودي 4"/>
          <p:cNvSpPr/>
          <p:nvPr/>
        </p:nvSpPr>
        <p:spPr>
          <a:xfrm>
            <a:off x="503853" y="3559156"/>
            <a:ext cx="6935754" cy="1498036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 </a:t>
            </a:r>
            <a:r>
              <a:rPr lang="ar-JO" sz="2000" b="1" dirty="0" smtClean="0">
                <a:solidFill>
                  <a:srgbClr val="FF0000"/>
                </a:solidFill>
              </a:rPr>
              <a:t>الاسم المنقوص: 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تحذف ياؤه إذا كان نكرةً وغير معرف ب ( ال ) أو مضاف في حالتي الرفع والجر. ويعوض عنها بتنوين الكسر، </a:t>
            </a:r>
          </a:p>
          <a:p>
            <a:pPr algn="ctr"/>
            <a:r>
              <a:rPr lang="ar-JO" sz="2000" b="1" dirty="0" smtClean="0">
                <a:solidFill>
                  <a:schemeClr val="accent4">
                    <a:lumMod val="75000"/>
                  </a:schemeClr>
                </a:solidFill>
              </a:rPr>
              <a:t>ويُسمى هذا التنوين تنوين عوض عن الحرف المحذوف.</a:t>
            </a:r>
          </a:p>
          <a:p>
            <a:pPr algn="ctr"/>
            <a:r>
              <a:rPr lang="ar-JO" sz="2000" b="1" dirty="0" smtClean="0">
                <a:solidFill>
                  <a:srgbClr val="00B050"/>
                </a:solidFill>
              </a:rPr>
              <a:t>مثل : جاء قاضٍ ، مررتُ بِـــقاضٍ</a:t>
            </a:r>
            <a:endParaRPr lang="ar-AE" sz="2000" dirty="0">
              <a:solidFill>
                <a:srgbClr val="00B050"/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03853" y="2290412"/>
            <a:ext cx="6935756" cy="118067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الاسم المنقوص: </a:t>
            </a: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يُعرب بالحركات المقدرة على آخره للثقل في حالتي الرفع والجر. </a:t>
            </a:r>
            <a:r>
              <a:rPr lang="ar-JO" sz="2000" b="1" dirty="0" smtClean="0">
                <a:solidFill>
                  <a:srgbClr val="00B050"/>
                </a:solidFill>
              </a:rPr>
              <a:t>كان الرامي جيدًا / سمعتُ الأذانَ من المنادي.</a:t>
            </a:r>
          </a:p>
          <a:p>
            <a:pPr algn="ctr"/>
            <a:r>
              <a:rPr lang="ar-JO" sz="2000" b="1" dirty="0" smtClean="0">
                <a:solidFill>
                  <a:schemeClr val="accent4">
                    <a:lumMod val="75000"/>
                  </a:schemeClr>
                </a:solidFill>
              </a:rPr>
              <a:t>وبحركة ظاهرة في حالة النصب فقط. </a:t>
            </a:r>
            <a:r>
              <a:rPr lang="ar-JO" sz="2000" b="1" dirty="0" smtClean="0">
                <a:solidFill>
                  <a:srgbClr val="00B050"/>
                </a:solidFill>
              </a:rPr>
              <a:t>مثل: رأيتُ </a:t>
            </a:r>
            <a:r>
              <a:rPr lang="ar-JO" sz="2000" b="1" dirty="0" err="1" smtClean="0">
                <a:solidFill>
                  <a:srgbClr val="00B050"/>
                </a:solidFill>
              </a:rPr>
              <a:t>راميًا</a:t>
            </a:r>
            <a:r>
              <a:rPr lang="ar-JO" sz="2000" b="1" dirty="0" smtClean="0">
                <a:solidFill>
                  <a:srgbClr val="00B050"/>
                </a:solidFill>
              </a:rPr>
              <a:t> جيداً .</a:t>
            </a:r>
          </a:p>
        </p:txBody>
      </p:sp>
      <p:sp>
        <p:nvSpPr>
          <p:cNvPr id="7" name="تمرير عمودي 6"/>
          <p:cNvSpPr/>
          <p:nvPr/>
        </p:nvSpPr>
        <p:spPr>
          <a:xfrm>
            <a:off x="1960983" y="131422"/>
            <a:ext cx="4021494" cy="527941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قواعد الاسم المنقوص</a:t>
            </a:r>
            <a:endParaRPr lang="ar-JO" sz="2000" b="1" dirty="0">
              <a:solidFill>
                <a:srgbClr val="454551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71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528734" y="151638"/>
            <a:ext cx="6885994" cy="557490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>
              <a:lnSpc>
                <a:spcPct val="150000"/>
              </a:lnSpc>
            </a:pPr>
            <a:r>
              <a:rPr lang="ar-JO" sz="2000" b="1" dirty="0" smtClean="0">
                <a:solidFill>
                  <a:srgbClr val="454551">
                    <a:lumMod val="50000"/>
                  </a:srgbClr>
                </a:solidFill>
              </a:rPr>
              <a:t>إعراب الاسم المنقوص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5" name="تمرير عمودي 4"/>
          <p:cNvSpPr/>
          <p:nvPr/>
        </p:nvSpPr>
        <p:spPr>
          <a:xfrm>
            <a:off x="3489650" y="3601613"/>
            <a:ext cx="3925078" cy="1250303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ما زال حطامُ السفينة </a:t>
            </a:r>
            <a:r>
              <a:rPr lang="ar-JO" sz="1600" b="1" dirty="0" smtClean="0">
                <a:solidFill>
                  <a:srgbClr val="C00000"/>
                </a:solidFill>
              </a:rPr>
              <a:t>طافيًا</a:t>
            </a:r>
            <a:r>
              <a:rPr lang="ar-JO" sz="1600" b="1" dirty="0" smtClean="0">
                <a:solidFill>
                  <a:srgbClr val="0070C0"/>
                </a:solidFill>
              </a:rPr>
              <a:t> على السطح.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طافيًا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خبر ما زال منصوب وعلامة نصبه الفتحة الظاهرة على آخره.</a:t>
            </a:r>
            <a:endParaRPr lang="ar-AE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528735" y="801926"/>
            <a:ext cx="6885993" cy="821602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.كلكم </a:t>
            </a:r>
            <a:r>
              <a:rPr lang="ar-JO" sz="1600" b="1" dirty="0" smtClean="0">
                <a:solidFill>
                  <a:srgbClr val="C00000"/>
                </a:solidFill>
              </a:rPr>
              <a:t>راعٍ</a:t>
            </a:r>
            <a:r>
              <a:rPr lang="ar-JO" sz="1600" b="1" dirty="0" smtClean="0">
                <a:solidFill>
                  <a:srgbClr val="0070C0"/>
                </a:solidFill>
              </a:rPr>
              <a:t> وكلكم مسؤول عن رعيته.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راعٍ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خبر مرفوع وعلامة رفعه الضمة المقدرة على الياء المحذوفة.</a:t>
            </a:r>
            <a:endParaRPr lang="ar-AE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تمرير عمودي 6"/>
          <p:cNvSpPr/>
          <p:nvPr/>
        </p:nvSpPr>
        <p:spPr>
          <a:xfrm>
            <a:off x="3489649" y="1765578"/>
            <a:ext cx="3925079" cy="1500135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0070C0"/>
                </a:solidFill>
              </a:rPr>
              <a:t>مثال: التقى المذيعُ </a:t>
            </a:r>
            <a:r>
              <a:rPr lang="ar-JO" sz="1600" b="1" dirty="0" smtClean="0">
                <a:solidFill>
                  <a:srgbClr val="C00000"/>
                </a:solidFill>
              </a:rPr>
              <a:t>بِـــــراوٍ</a:t>
            </a:r>
            <a:r>
              <a:rPr lang="ar-JO" sz="1600" b="1" dirty="0" smtClean="0">
                <a:solidFill>
                  <a:srgbClr val="0070C0"/>
                </a:solidFill>
              </a:rPr>
              <a:t> من رواة القصص.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راوٍ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اسم مجرور وعلامة جره الكسرة المقدرة على الياء المحذوفة .</a:t>
            </a:r>
            <a:endParaRPr lang="ar-AE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تمرير عمودي 8"/>
          <p:cNvSpPr/>
          <p:nvPr/>
        </p:nvSpPr>
        <p:spPr>
          <a:xfrm>
            <a:off x="528735" y="1765579"/>
            <a:ext cx="2911151" cy="3086338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>
              <a:lnSpc>
                <a:spcPct val="150000"/>
              </a:lnSpc>
            </a:pPr>
            <a:r>
              <a:rPr lang="ar-JO" sz="1400" b="1" dirty="0" smtClean="0">
                <a:solidFill>
                  <a:srgbClr val="0070C0"/>
                </a:solidFill>
              </a:rPr>
              <a:t>مثال: كان </a:t>
            </a:r>
            <a:r>
              <a:rPr lang="ar-JO" sz="1400" b="1" dirty="0" smtClean="0">
                <a:solidFill>
                  <a:srgbClr val="C00000"/>
                </a:solidFill>
              </a:rPr>
              <a:t>القاضي</a:t>
            </a:r>
            <a:r>
              <a:rPr lang="ar-JO" sz="1400" b="1" dirty="0" smtClean="0">
                <a:solidFill>
                  <a:srgbClr val="0070C0"/>
                </a:solidFill>
              </a:rPr>
              <a:t> عادلا.   </a:t>
            </a:r>
          </a:p>
          <a:p>
            <a:pPr>
              <a:lnSpc>
                <a:spcPct val="150000"/>
              </a:lnSpc>
            </a:pPr>
            <a:r>
              <a:rPr lang="ar-JO" sz="1400" b="1" dirty="0" smtClean="0">
                <a:solidFill>
                  <a:srgbClr val="0070C0"/>
                </a:solidFill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ar-JO" sz="1600" b="1" dirty="0" smtClean="0">
                <a:solidFill>
                  <a:srgbClr val="C00000"/>
                </a:solidFill>
              </a:rPr>
              <a:t>القاضي</a:t>
            </a:r>
            <a:r>
              <a:rPr lang="ar-JO" sz="1600" b="1" dirty="0" smtClean="0">
                <a:solidFill>
                  <a:srgbClr val="454551">
                    <a:lumMod val="50000"/>
                  </a:srgbClr>
                </a:solidFill>
              </a:rPr>
              <a:t>: </a:t>
            </a:r>
            <a:r>
              <a:rPr lang="ar-JO" sz="1400" b="1" dirty="0" smtClean="0">
                <a:solidFill>
                  <a:srgbClr val="454551">
                    <a:lumMod val="50000"/>
                  </a:srgbClr>
                </a:solidFill>
              </a:rPr>
              <a:t>اسم كان مرفوع وعلامة رفعه الضمة المقدرة على الياء منع من ظهورها الثقل.</a:t>
            </a:r>
          </a:p>
          <a:p>
            <a:pPr>
              <a:lnSpc>
                <a:spcPct val="150000"/>
              </a:lnSpc>
            </a:pPr>
            <a:endParaRPr lang="ar-JO" sz="1400" b="1" dirty="0" smtClean="0">
              <a:solidFill>
                <a:srgbClr val="454551">
                  <a:lumMod val="50000"/>
                </a:srgbClr>
              </a:solidFill>
            </a:endParaRPr>
          </a:p>
          <a:p>
            <a:pPr>
              <a:lnSpc>
                <a:spcPct val="150000"/>
              </a:lnSpc>
            </a:pPr>
            <a:r>
              <a:rPr lang="ar-JO" sz="1400" b="1" dirty="0">
                <a:solidFill>
                  <a:srgbClr val="0070C0"/>
                </a:solidFill>
              </a:rPr>
              <a:t>ملحوظة: جاءت كلمة القاضي معرفة ب( ال) فثبتت الياء</a:t>
            </a:r>
            <a:r>
              <a:rPr lang="ar-JO" sz="1400" b="1" dirty="0" smtClean="0">
                <a:solidFill>
                  <a:srgbClr val="0070C0"/>
                </a:solidFill>
              </a:rPr>
              <a:t>.</a:t>
            </a:r>
            <a:endParaRPr lang="ar-JO" sz="1400" b="1" dirty="0" smtClean="0">
              <a:solidFill>
                <a:srgbClr val="454551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5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mam-templat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mam-template" id="{2C641975-E0C6-468F-AAAD-B302B9507418}" vid="{32C803F9-C23F-4412-B2F0-D455234D5211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Omam-template</Template>
  <TotalTime>883</TotalTime>
  <Words>803</Words>
  <Application>Microsoft Office PowerPoint</Application>
  <PresentationFormat>عرض على الشاشة (9:16)‏</PresentationFormat>
  <Paragraphs>130</Paragraphs>
  <Slides>13</Slides>
  <Notes>7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Omam-template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Work</cp:lastModifiedBy>
  <cp:revision>159</cp:revision>
  <dcterms:created xsi:type="dcterms:W3CDTF">2021-01-28T19:07:55Z</dcterms:created>
  <dcterms:modified xsi:type="dcterms:W3CDTF">2021-05-17T06:54:42Z</dcterms:modified>
</cp:coreProperties>
</file>