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84" r:id="rId2"/>
    <p:sldId id="285" r:id="rId3"/>
    <p:sldId id="256" r:id="rId4"/>
    <p:sldId id="257" r:id="rId5"/>
    <p:sldId id="259" r:id="rId6"/>
    <p:sldId id="260" r:id="rId7"/>
    <p:sldId id="261" r:id="rId8"/>
    <p:sldId id="264" r:id="rId9"/>
    <p:sldId id="265" r:id="rId10"/>
    <p:sldId id="266" r:id="rId11"/>
    <p:sldId id="272" r:id="rId12"/>
    <p:sldId id="271" r:id="rId13"/>
    <p:sldId id="270" r:id="rId14"/>
    <p:sldId id="269" r:id="rId15"/>
    <p:sldId id="268" r:id="rId16"/>
    <p:sldId id="267" r:id="rId17"/>
    <p:sldId id="276" r:id="rId18"/>
    <p:sldId id="275" r:id="rId19"/>
    <p:sldId id="277"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85" autoAdjust="0"/>
    <p:restoredTop sz="94660"/>
  </p:normalViewPr>
  <p:slideViewPr>
    <p:cSldViewPr snapToGrid="0">
      <p:cViewPr>
        <p:scale>
          <a:sx n="70" d="100"/>
          <a:sy n="70" d="100"/>
        </p:scale>
        <p:origin x="-26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3ECDC6-1A32-4D28-88A7-3433ACEA5668}" type="datetimeFigureOut">
              <a:rPr lang="ar-JO" smtClean="0"/>
              <a:t>15/03/1442</a:t>
            </a:fld>
            <a:endParaRPr lang="ar-JO"/>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DE4AA7C-9980-49ED-9279-3C6B5D57D289}" type="slidenum">
              <a:rPr lang="ar-JO" smtClean="0"/>
              <a:t>‹#›</a:t>
            </a:fld>
            <a:endParaRPr lang="ar-JO"/>
          </a:p>
        </p:txBody>
      </p:sp>
    </p:spTree>
    <p:extLst>
      <p:ext uri="{BB962C8B-B14F-4D97-AF65-F5344CB8AC3E}">
        <p14:creationId xmlns:p14="http://schemas.microsoft.com/office/powerpoint/2010/main" val="18852438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a:p>
        </p:txBody>
      </p:sp>
      <p:sp>
        <p:nvSpPr>
          <p:cNvPr id="4" name="عنصر نائب لرقم الشريحة 3"/>
          <p:cNvSpPr>
            <a:spLocks noGrp="1"/>
          </p:cNvSpPr>
          <p:nvPr>
            <p:ph type="sldNum" sz="quarter" idx="10"/>
          </p:nvPr>
        </p:nvSpPr>
        <p:spPr/>
        <p:txBody>
          <a:bodyPr/>
          <a:lstStyle/>
          <a:p>
            <a:fld id="{DDE4AA7C-9980-49ED-9279-3C6B5D57D289}" type="slidenum">
              <a:rPr lang="ar-JO" smtClean="0"/>
              <a:t>9</a:t>
            </a:fld>
            <a:endParaRPr lang="ar-JO"/>
          </a:p>
        </p:txBody>
      </p:sp>
    </p:spTree>
    <p:extLst>
      <p:ext uri="{BB962C8B-B14F-4D97-AF65-F5344CB8AC3E}">
        <p14:creationId xmlns:p14="http://schemas.microsoft.com/office/powerpoint/2010/main" val="89095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E8ABB7-4D20-4E14-BB99-2404200DA4AC}" type="datetime1">
              <a:rPr lang="en-US" smtClean="0"/>
              <a:t>10/31/2020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54924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996E1-F776-42D7-812E-A81F4EFDFB2E}" type="datetime1">
              <a:rPr lang="en-US" smtClean="0"/>
              <a:t>10/31/2020</a:t>
            </a:fld>
            <a:endParaRPr lang="en-US"/>
          </a:p>
        </p:txBody>
      </p:sp>
      <p:sp>
        <p:nvSpPr>
          <p:cNvPr id="6" name="Footer Placeholder 5"/>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96100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9F7C98-B8AE-4429-A737-02CBD04F0EE9}" type="datetime1">
              <a:rPr lang="en-US" smtClean="0"/>
              <a:t>10/31/2020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850757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154E2B3-C6DD-4C8E-8527-6BB23B48F447}" type="datetime1">
              <a:rPr lang="en-US" smtClean="0"/>
              <a:t>10/31/2020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4197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6568F-1D92-4B66-9BEE-21795DF37FCE}" type="datetime1">
              <a:rPr lang="en-US" smtClean="0"/>
              <a:t>10/31/2020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25872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D23F71-59FC-4F9A-B5A5-7E4019F8C66B}" type="datetime1">
              <a:rPr lang="en-US" smtClean="0"/>
              <a:t>10/31/2020</a:t>
            </a:fld>
            <a:endParaRPr lang="en-US"/>
          </a:p>
        </p:txBody>
      </p:sp>
      <p:sp>
        <p:nvSpPr>
          <p:cNvPr id="4"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9958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8408CC-2203-4738-9311-98286078786F}" type="datetime1">
              <a:rPr lang="en-US" smtClean="0"/>
              <a:t>10/31/2020</a:t>
            </a:fld>
            <a:endParaRPr lang="en-US"/>
          </a:p>
        </p:txBody>
      </p:sp>
      <p:sp>
        <p:nvSpPr>
          <p:cNvPr id="4"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408283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6AF1C-256C-4A7A-B9BF-4E3BA9633E89}" type="datetime1">
              <a:rPr lang="en-US" smtClean="0"/>
              <a:t>10/31/2020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19251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5FA6D-3826-4D6E-B38B-1977F2D0A0DE}" type="datetime1">
              <a:rPr lang="en-US" smtClean="0"/>
              <a:t>10/31/2020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245779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01033-1F93-418F-BFE2-A6530F3FEAE2}" type="datetime1">
              <a:rPr lang="en-US" smtClean="0"/>
              <a:t>10/31/2020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16605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140007-35BC-40AA-A6DA-4734829C945A}" type="datetime1">
              <a:rPr lang="en-US" smtClean="0"/>
              <a:t>10/31/2020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5939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00021F-172E-48CA-9BAB-06D44FA6537C}" type="datetime1">
              <a:rPr lang="en-US" smtClean="0"/>
              <a:t>10/31/2020</a:t>
            </a:fld>
            <a:endParaRPr lang="en-US"/>
          </a:p>
        </p:txBody>
      </p:sp>
      <p:sp>
        <p:nvSpPr>
          <p:cNvPr id="6" name="Footer Placeholder 5"/>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18655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8512B8-27DC-4E68-8D4F-5D496B3E9D85}" type="datetime1">
              <a:rPr lang="en-US" smtClean="0"/>
              <a:t>10/31/2020</a:t>
            </a:fld>
            <a:endParaRPr lang="en-US"/>
          </a:p>
        </p:txBody>
      </p:sp>
      <p:sp>
        <p:nvSpPr>
          <p:cNvPr id="8" name="Footer Placeholder 7"/>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9" name="Slide Number Placeholder 8"/>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52400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A2E2B5B-0FAD-4DA7-BC99-89C77EBCE1DF}" type="datetime1">
              <a:rPr lang="en-US" smtClean="0"/>
              <a:t>10/31/2020</a:t>
            </a:fld>
            <a:endParaRPr lang="en-US"/>
          </a:p>
        </p:txBody>
      </p:sp>
      <p:sp>
        <p:nvSpPr>
          <p:cNvPr id="5" name="Footer Placeholder 3"/>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4"/>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75098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A818BD0-E5F4-4C96-B104-BDE151AB69B6}" type="datetime1">
              <a:rPr lang="en-US" smtClean="0"/>
              <a:t>10/31/2020</a:t>
            </a:fld>
            <a:endParaRPr lang="en-US"/>
          </a:p>
        </p:txBody>
      </p:sp>
      <p:sp>
        <p:nvSpPr>
          <p:cNvPr id="5" name="Footer Placeholder 2"/>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3"/>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6658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D54D2-4DD4-42BB-A406-7A598DDAC82A}" type="datetime1">
              <a:rPr lang="en-US" smtClean="0"/>
              <a:t>10/31/2020</a:t>
            </a:fld>
            <a:endParaRPr lang="en-US"/>
          </a:p>
        </p:txBody>
      </p:sp>
      <p:sp>
        <p:nvSpPr>
          <p:cNvPr id="5" name="Footer Placeholder 5"/>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6"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601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9C47E3-C5C4-484E-BC36-7433119DD745}" type="datetime1">
              <a:rPr lang="en-US" smtClean="0"/>
              <a:t>10/31/2020</a:t>
            </a:fld>
            <a:endParaRPr lang="en-US"/>
          </a:p>
        </p:txBody>
      </p:sp>
      <p:sp>
        <p:nvSpPr>
          <p:cNvPr id="6" name="Footer Placeholder 5"/>
          <p:cNvSpPr>
            <a:spLocks noGrp="1"/>
          </p:cNvSpPr>
          <p:nvPr>
            <p:ph type="ftr" sz="quarter" idx="11"/>
          </p:nvPr>
        </p:nvSpPr>
        <p:spPr/>
        <p:txBody>
          <a:bodyPr/>
          <a:lstStyle/>
          <a:p>
            <a:r>
              <a:rPr lang="ar-JO" smtClean="0"/>
              <a:t>المعلم: يوسف طالب الرفاعي / مدارس الأمم الإبداعية / شرح قصيدة لامية العجم</a:t>
            </a:r>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95800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DB62CD-AE3D-46B8-B8B7-4032A9E45318}" type="datetime1">
              <a:rPr lang="en-US" smtClean="0"/>
              <a:t>10/31/2020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ar-JO" smtClean="0"/>
              <a:t>المعلم: يوسف طالب الرفاعي / مدارس الأمم الإبداعية / شرح قصيدة لامية العجم</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270C3A-ECFA-472B-AE02-96E11337DE08}" type="slidenum">
              <a:rPr lang="en-US" smtClean="0"/>
              <a:t>‹#›</a:t>
            </a:fld>
            <a:endParaRPr lang="en-US"/>
          </a:p>
        </p:txBody>
      </p:sp>
    </p:spTree>
    <p:extLst>
      <p:ext uri="{BB962C8B-B14F-4D97-AF65-F5344CB8AC3E}">
        <p14:creationId xmlns:p14="http://schemas.microsoft.com/office/powerpoint/2010/main" val="24168189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1026" name="Picture 2" descr="C:\Users\Work\Desktop\شعار مدارس الأمم الإبداعية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69" y="72428"/>
            <a:ext cx="9929582" cy="669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33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048623DB-20AB-4257-9598-559ED16B22EF}"/>
              </a:ext>
            </a:extLst>
          </p:cNvPr>
          <p:cNvSpPr/>
          <p:nvPr/>
        </p:nvSpPr>
        <p:spPr>
          <a:xfrm>
            <a:off x="9231483" y="248209"/>
            <a:ext cx="2481546"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JO" sz="3200" dirty="0" smtClean="0">
                <a:latin typeface="Calibri" pitchFamily="34" charset="0"/>
                <a:cs typeface="Calibri" pitchFamily="34" charset="0"/>
              </a:rPr>
              <a:t>البَيْتُ الثّاني</a:t>
            </a:r>
            <a:endParaRPr lang="en-US" sz="3200" dirty="0">
              <a:latin typeface="Calibri" pitchFamily="34" charset="0"/>
              <a:cs typeface="Calibri" pitchFamily="34" charset="0"/>
            </a:endParaRPr>
          </a:p>
        </p:txBody>
      </p:sp>
      <p:sp>
        <p:nvSpPr>
          <p:cNvPr id="5" name="مستطيل 4">
            <a:extLst>
              <a:ext uri="{FF2B5EF4-FFF2-40B4-BE49-F238E27FC236}">
                <a16:creationId xmlns:a16="http://schemas.microsoft.com/office/drawing/2014/main" xmlns="" id="{6A98F1CA-C8D0-4B65-82D8-FFE61328AC02}"/>
              </a:ext>
            </a:extLst>
          </p:cNvPr>
          <p:cNvSpPr/>
          <p:nvPr/>
        </p:nvSpPr>
        <p:spPr>
          <a:xfrm>
            <a:off x="9231483" y="2978332"/>
            <a:ext cx="2486138" cy="9410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dirty="0" smtClean="0">
                <a:latin typeface="Calibri" pitchFamily="34" charset="0"/>
                <a:cs typeface="Calibri" pitchFamily="34" charset="0"/>
              </a:rPr>
              <a:t>ش</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ر</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ح</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 الب</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ي</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ت</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 </a:t>
            </a:r>
            <a:endParaRPr lang="en-US" sz="3200" dirty="0">
              <a:latin typeface="Calibri" pitchFamily="34" charset="0"/>
              <a:cs typeface="Calibri" pitchFamily="34" charset="0"/>
            </a:endParaRPr>
          </a:p>
        </p:txBody>
      </p:sp>
      <p:sp>
        <p:nvSpPr>
          <p:cNvPr id="6" name="مستطيل 5">
            <a:extLst>
              <a:ext uri="{FF2B5EF4-FFF2-40B4-BE49-F238E27FC236}">
                <a16:creationId xmlns:a16="http://schemas.microsoft.com/office/drawing/2014/main" xmlns="" id="{A7FBD668-2910-4FDE-A732-5CF271F88849}"/>
              </a:ext>
            </a:extLst>
          </p:cNvPr>
          <p:cNvSpPr/>
          <p:nvPr/>
        </p:nvSpPr>
        <p:spPr>
          <a:xfrm>
            <a:off x="9214488" y="1349831"/>
            <a:ext cx="2498541" cy="9666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smtClean="0">
                <a:latin typeface="Calibri" pitchFamily="34" charset="0"/>
                <a:cs typeface="Calibri" pitchFamily="34" charset="0"/>
              </a:rPr>
              <a:t>الم</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ف</a:t>
            </a:r>
            <a:r>
              <a:rPr lang="ar-JO" sz="3200" dirty="0" smtClean="0">
                <a:latin typeface="Calibri" pitchFamily="34" charset="0"/>
                <a:cs typeface="Calibri" pitchFamily="34" charset="0"/>
              </a:rPr>
              <a:t>ْ</a:t>
            </a:r>
            <a:r>
              <a:rPr lang="ar-EG" sz="3200" dirty="0" err="1" smtClean="0">
                <a:latin typeface="Calibri" pitchFamily="34" charset="0"/>
                <a:cs typeface="Calibri" pitchFamily="34" charset="0"/>
              </a:rPr>
              <a:t>ردات</a:t>
            </a:r>
            <a:r>
              <a:rPr lang="ar-EG" sz="3200" dirty="0" smtClean="0"/>
              <a:t> </a:t>
            </a:r>
            <a:endParaRPr lang="en-US" sz="3200" dirty="0"/>
          </a:p>
        </p:txBody>
      </p:sp>
      <p:sp>
        <p:nvSpPr>
          <p:cNvPr id="7" name="مستطيل 6">
            <a:extLst>
              <a:ext uri="{FF2B5EF4-FFF2-40B4-BE49-F238E27FC236}">
                <a16:creationId xmlns:a16="http://schemas.microsoft.com/office/drawing/2014/main" xmlns="" id="{E570EE15-013B-41EA-909C-A6FED1FC0E4C}"/>
              </a:ext>
            </a:extLst>
          </p:cNvPr>
          <p:cNvSpPr/>
          <p:nvPr/>
        </p:nvSpPr>
        <p:spPr>
          <a:xfrm>
            <a:off x="4108028" y="1349830"/>
            <a:ext cx="5003895" cy="28926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2800" b="1" dirty="0" smtClean="0">
                <a:solidFill>
                  <a:srgbClr val="FF0000"/>
                </a:solidFill>
                <a:latin typeface="Calibri Light" pitchFamily="34" charset="0"/>
                <a:cs typeface="Calibri Light" pitchFamily="34" charset="0"/>
              </a:rPr>
              <a:t>بَسْطَةَ كَفٍّ: </a:t>
            </a:r>
            <a:r>
              <a:rPr lang="ar-JO" sz="2800" dirty="0" smtClean="0">
                <a:latin typeface="Calibri Light" pitchFamily="34" charset="0"/>
                <a:cs typeface="Calibri Light" pitchFamily="34" charset="0"/>
              </a:rPr>
              <a:t>راحَةَ اليَد </a:t>
            </a:r>
          </a:p>
          <a:p>
            <a:pPr algn="ctr"/>
            <a:r>
              <a:rPr lang="ar-JO" sz="2800" dirty="0" smtClean="0">
                <a:latin typeface="Calibri Light" pitchFamily="34" charset="0"/>
                <a:cs typeface="Calibri Light" pitchFamily="34" charset="0"/>
              </a:rPr>
              <a:t>(كِنايةً عَنِ الغِنى). </a:t>
            </a:r>
            <a:endParaRPr lang="en-US" sz="2800" dirty="0" smtClean="0">
              <a:latin typeface="Calibri Light" pitchFamily="34" charset="0"/>
              <a:cs typeface="Calibri Light" pitchFamily="34" charset="0"/>
            </a:endParaRPr>
          </a:p>
          <a:p>
            <a:pPr algn="ctr"/>
            <a:r>
              <a:rPr lang="en-US" sz="2800" dirty="0" smtClean="0">
                <a:latin typeface="Calibri Light" pitchFamily="34" charset="0"/>
                <a:cs typeface="Calibri Light" pitchFamily="34" charset="0"/>
              </a:rPr>
              <a:t>**************</a:t>
            </a:r>
            <a:endParaRPr lang="ar-JO" sz="2800" dirty="0">
              <a:latin typeface="Calibri Light" pitchFamily="34" charset="0"/>
              <a:cs typeface="Calibri Light" pitchFamily="34" charset="0"/>
            </a:endParaRPr>
          </a:p>
          <a:p>
            <a:pPr algn="ctr"/>
            <a:r>
              <a:rPr lang="ar-JO" sz="2800" b="1" dirty="0" smtClean="0">
                <a:solidFill>
                  <a:srgbClr val="FF0000"/>
                </a:solidFill>
                <a:latin typeface="Calibri Light" pitchFamily="34" charset="0"/>
                <a:cs typeface="Calibri Light" pitchFamily="34" charset="0"/>
              </a:rPr>
              <a:t>العُلا</a:t>
            </a:r>
            <a:r>
              <a:rPr lang="ar-JO" sz="2800" b="1" dirty="0" smtClean="0">
                <a:latin typeface="Calibri Light" pitchFamily="34" charset="0"/>
                <a:cs typeface="Calibri Light" pitchFamily="34" charset="0"/>
              </a:rPr>
              <a:t> </a:t>
            </a:r>
            <a:r>
              <a:rPr lang="ar-JO" sz="2800" b="1" dirty="0">
                <a:latin typeface="Calibri Light" pitchFamily="34" charset="0"/>
                <a:cs typeface="Calibri Light" pitchFamily="34" charset="0"/>
              </a:rPr>
              <a:t>: </a:t>
            </a:r>
            <a:r>
              <a:rPr lang="ar-JO" sz="2800" dirty="0" smtClean="0">
                <a:latin typeface="Calibri Light" pitchFamily="34" charset="0"/>
                <a:cs typeface="Calibri Light" pitchFamily="34" charset="0"/>
              </a:rPr>
              <a:t>المَجْدُ والرِّفْعة</a:t>
            </a:r>
            <a:endParaRPr lang="en-US" sz="2800" dirty="0">
              <a:latin typeface="Calibri Light" pitchFamily="34" charset="0"/>
              <a:cs typeface="Calibri Light" pitchFamily="34" charset="0"/>
            </a:endParaRPr>
          </a:p>
          <a:p>
            <a:pPr algn="ctr"/>
            <a:r>
              <a:rPr lang="ar-JO" sz="2800" b="1" dirty="0" smtClean="0">
                <a:solidFill>
                  <a:srgbClr val="FF0000"/>
                </a:solidFill>
                <a:latin typeface="Calibri Light" pitchFamily="34" charset="0"/>
                <a:cs typeface="Calibri Light" pitchFamily="34" charset="0"/>
              </a:rPr>
              <a:t>قِبَلي</a:t>
            </a:r>
            <a:r>
              <a:rPr lang="ar-JO" sz="2800" b="1" dirty="0" smtClean="0">
                <a:latin typeface="Calibri Light" pitchFamily="34" charset="0"/>
                <a:cs typeface="Calibri Light" pitchFamily="34" charset="0"/>
              </a:rPr>
              <a:t> </a:t>
            </a:r>
            <a:r>
              <a:rPr lang="ar-JO" sz="2800" b="1" dirty="0">
                <a:latin typeface="Calibri Light" pitchFamily="34" charset="0"/>
                <a:cs typeface="Calibri Light" pitchFamily="34" charset="0"/>
              </a:rPr>
              <a:t>:</a:t>
            </a:r>
            <a:r>
              <a:rPr lang="ar-JO" sz="2800" dirty="0">
                <a:latin typeface="Calibri Light" pitchFamily="34" charset="0"/>
                <a:cs typeface="Calibri Light" pitchFamily="34" charset="0"/>
              </a:rPr>
              <a:t> </a:t>
            </a:r>
            <a:r>
              <a:rPr lang="ar-JO" sz="2800" dirty="0" smtClean="0">
                <a:latin typeface="Calibri Light" pitchFamily="34" charset="0"/>
                <a:cs typeface="Calibri Light" pitchFamily="34" charset="0"/>
              </a:rPr>
              <a:t>الطّاقة والقُدْرة</a:t>
            </a:r>
            <a:endParaRPr lang="en-US" sz="2800" dirty="0">
              <a:latin typeface="Calibri Light" pitchFamily="34" charset="0"/>
              <a:cs typeface="Calibri Light" pitchFamily="34" charset="0"/>
            </a:endParaRPr>
          </a:p>
        </p:txBody>
      </p:sp>
      <p:sp>
        <p:nvSpPr>
          <p:cNvPr id="8" name="Rectangle 6">
            <a:extLst>
              <a:ext uri="{FF2B5EF4-FFF2-40B4-BE49-F238E27FC236}">
                <a16:creationId xmlns:a16="http://schemas.microsoft.com/office/drawing/2014/main" xmlns="" id="{15EBD16E-EFBF-475E-8E76-BD6BD18A9AB1}"/>
              </a:ext>
            </a:extLst>
          </p:cNvPr>
          <p:cNvSpPr/>
          <p:nvPr/>
        </p:nvSpPr>
        <p:spPr>
          <a:xfrm>
            <a:off x="248353" y="248209"/>
            <a:ext cx="8682834" cy="9144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200" dirty="0" smtClean="0">
                <a:latin typeface="Calibri" pitchFamily="34" charset="0"/>
                <a:cs typeface="Calibri" pitchFamily="34" charset="0"/>
              </a:rPr>
              <a:t>أُريدُ بَسْطَةَ كَفٍّ أَسْتَعينُ بِها       على قَضاءِ حُقوقٍ لِلْعُلا قِبَلي</a:t>
            </a:r>
            <a:endParaRPr lang="en-US" sz="3200" dirty="0"/>
          </a:p>
        </p:txBody>
      </p:sp>
      <p:sp>
        <p:nvSpPr>
          <p:cNvPr id="9" name="مستطيل 8">
            <a:extLst>
              <a:ext uri="{FF2B5EF4-FFF2-40B4-BE49-F238E27FC236}">
                <a16:creationId xmlns:a16="http://schemas.microsoft.com/office/drawing/2014/main" xmlns="" id="{C12AEB7C-372A-4AC8-9ACE-7E852D928028}"/>
              </a:ext>
            </a:extLst>
          </p:cNvPr>
          <p:cNvSpPr/>
          <p:nvPr/>
        </p:nvSpPr>
        <p:spPr>
          <a:xfrm>
            <a:off x="248354" y="4650377"/>
            <a:ext cx="11464676" cy="2072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3600" dirty="0" smtClean="0">
                <a:latin typeface="Calibri Light" pitchFamily="34" charset="0"/>
                <a:cs typeface="Calibri Light" pitchFamily="34" charset="0"/>
              </a:rPr>
              <a:t>يَتَمَنَّى الشَّاعِرُ شَيْئـــًا مِنَ الغِنى كَيْ يَسْتَطيعَ قَضاءَ حاجاتِهِ </a:t>
            </a:r>
            <a:r>
              <a:rPr lang="ar-JO" sz="3600" dirty="0">
                <a:latin typeface="Calibri Light" pitchFamily="34" charset="0"/>
                <a:cs typeface="Calibri Light" pitchFamily="34" charset="0"/>
              </a:rPr>
              <a:t>(</a:t>
            </a:r>
            <a:r>
              <a:rPr lang="ar-JO" sz="3600" dirty="0" smtClean="0">
                <a:latin typeface="Calibri Light" pitchFamily="34" charset="0"/>
                <a:cs typeface="Calibri Light" pitchFamily="34" charset="0"/>
              </a:rPr>
              <a:t>تَحْقيقَ آمالِه</a:t>
            </a:r>
            <a:r>
              <a:rPr lang="ar-JO" sz="3600" dirty="0">
                <a:latin typeface="Calibri Light" pitchFamily="34" charset="0"/>
                <a:cs typeface="Calibri Light" pitchFamily="34" charset="0"/>
              </a:rPr>
              <a:t>) </a:t>
            </a:r>
            <a:r>
              <a:rPr lang="ar-JO" sz="3600" dirty="0" smtClean="0">
                <a:latin typeface="Calibri Light" pitchFamily="34" charset="0"/>
                <a:cs typeface="Calibri Light" pitchFamily="34" charset="0"/>
              </a:rPr>
              <a:t>لِتُوصِلَهُ إلى الرِّفْعَةِ وَالعُلُوّ ، وِبهذا المالِ يُنْفِقُ على النّاسِ لِيَكْسَبَ ذِكْرَهُم لَه وَدُعاءَهُمْ</a:t>
            </a:r>
            <a:r>
              <a:rPr lang="ar-JO" sz="3600" dirty="0">
                <a:latin typeface="Calibri Light" pitchFamily="34" charset="0"/>
                <a:cs typeface="Calibri Light" pitchFamily="34" charset="0"/>
              </a:rPr>
              <a:t> .</a:t>
            </a:r>
            <a:r>
              <a:rPr lang="ar-JO" sz="3600" dirty="0" smtClean="0">
                <a:latin typeface="Calibri Light" pitchFamily="34" charset="0"/>
                <a:cs typeface="Calibri Light" pitchFamily="34" charset="0"/>
              </a:rPr>
              <a:t> مِثْل: إِغاثَةِ المَلْهوفِ وَسَدادِ الدُّيونِ.</a:t>
            </a:r>
            <a:endParaRPr lang="en-US" sz="3600" dirty="0">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C2137C9F-23D6-4D60-AC85-09C9D7D0E07B}"/>
              </a:ext>
            </a:extLst>
          </p:cNvPr>
          <p:cNvSpPr/>
          <p:nvPr/>
        </p:nvSpPr>
        <p:spPr>
          <a:xfrm>
            <a:off x="10422268" y="3956540"/>
            <a:ext cx="484632" cy="57191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53" y="1349830"/>
            <a:ext cx="3766298" cy="2892667"/>
          </a:xfrm>
          <a:prstGeom prst="rect">
            <a:avLst/>
          </a:prstGeom>
        </p:spPr>
      </p:pic>
      <p:sp>
        <p:nvSpPr>
          <p:cNvPr id="3" name="عنصر نائب للتذييل 2"/>
          <p:cNvSpPr>
            <a:spLocks noGrp="1"/>
          </p:cNvSpPr>
          <p:nvPr>
            <p:ph type="ftr" sz="quarter" idx="11"/>
          </p:nvPr>
        </p:nvSpPr>
        <p:spPr>
          <a:xfrm rot="16200000">
            <a:off x="10062743" y="2025706"/>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1056342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circle(in)">
                                      <p:cBhvr>
                                        <p:cTn id="58" dur="2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46E6811C-05F0-40C3-A3D4-07187F3126AF}"/>
              </a:ext>
            </a:extLst>
          </p:cNvPr>
          <p:cNvSpPr/>
          <p:nvPr/>
        </p:nvSpPr>
        <p:spPr>
          <a:xfrm>
            <a:off x="9362600" y="434664"/>
            <a:ext cx="2436625" cy="72912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smtClean="0">
                <a:latin typeface="Calibri" pitchFamily="34" charset="0"/>
                <a:cs typeface="Calibri" pitchFamily="34" charset="0"/>
              </a:rPr>
              <a:t>الب</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ي</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ت</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 الث</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الث </a:t>
            </a:r>
            <a:endParaRPr lang="en-US" sz="3200" dirty="0">
              <a:latin typeface="Calibri" pitchFamily="34" charset="0"/>
              <a:cs typeface="Calibri" pitchFamily="34" charset="0"/>
            </a:endParaRPr>
          </a:p>
        </p:txBody>
      </p:sp>
      <p:sp>
        <p:nvSpPr>
          <p:cNvPr id="5" name="مستطيل: زوايا قطرية مستديرة 4">
            <a:extLst>
              <a:ext uri="{FF2B5EF4-FFF2-40B4-BE49-F238E27FC236}">
                <a16:creationId xmlns:a16="http://schemas.microsoft.com/office/drawing/2014/main" xmlns="" id="{AB696FCE-288B-4711-AA5A-4188EA8BB6AE}"/>
              </a:ext>
            </a:extLst>
          </p:cNvPr>
          <p:cNvSpPr/>
          <p:nvPr/>
        </p:nvSpPr>
        <p:spPr>
          <a:xfrm>
            <a:off x="8350469" y="1379227"/>
            <a:ext cx="3448756" cy="57351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smtClean="0">
                <a:latin typeface="Calibri Light" pitchFamily="34" charset="0"/>
                <a:cs typeface="Calibri Light" pitchFamily="34" charset="0"/>
              </a:rPr>
              <a:t>الم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دات</a:t>
            </a:r>
            <a:r>
              <a:rPr lang="ar-EG" sz="3200" dirty="0" smtClean="0">
                <a:latin typeface="Calibri Light" pitchFamily="34" charset="0"/>
                <a:cs typeface="Calibri Light" pitchFamily="34" charset="0"/>
              </a:rPr>
              <a:t> </a:t>
            </a:r>
            <a:endParaRPr lang="en-US" sz="32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33A14491-A6C8-4BC0-8DC7-961A9CB883C6}"/>
              </a:ext>
            </a:extLst>
          </p:cNvPr>
          <p:cNvSpPr/>
          <p:nvPr/>
        </p:nvSpPr>
        <p:spPr>
          <a:xfrm>
            <a:off x="4925548" y="2173592"/>
            <a:ext cx="6873677" cy="71904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2800" dirty="0" smtClean="0">
                <a:solidFill>
                  <a:srgbClr val="FF0000"/>
                </a:solidFill>
                <a:latin typeface="Calibri Light" pitchFamily="34" charset="0"/>
                <a:cs typeface="Calibri Light" pitchFamily="34" charset="0"/>
              </a:rPr>
              <a:t>يُـثـْـني</a:t>
            </a:r>
            <a:r>
              <a:rPr lang="ar-JO" sz="2800" dirty="0" smtClean="0">
                <a:latin typeface="Calibri Light" pitchFamily="34" charset="0"/>
                <a:cs typeface="Calibri Light" pitchFamily="34" charset="0"/>
              </a:rPr>
              <a:t>: يَمْنَع  /  </a:t>
            </a:r>
            <a:r>
              <a:rPr lang="ar-JO" sz="2800" dirty="0" smtClean="0">
                <a:solidFill>
                  <a:srgbClr val="FF0000"/>
                </a:solidFill>
                <a:latin typeface="Calibri Light" pitchFamily="34" charset="0"/>
                <a:cs typeface="Calibri Light" pitchFamily="34" charset="0"/>
              </a:rPr>
              <a:t>المَعالي</a:t>
            </a:r>
            <a:r>
              <a:rPr lang="ar-JO" sz="2800" dirty="0" smtClean="0">
                <a:latin typeface="Calibri Light" pitchFamily="34" charset="0"/>
                <a:cs typeface="Calibri Light" pitchFamily="34" charset="0"/>
              </a:rPr>
              <a:t>: العُلُو والرِّفْعة  /  </a:t>
            </a:r>
            <a:r>
              <a:rPr lang="ar-JO" sz="2800" b="1" dirty="0" smtClean="0">
                <a:solidFill>
                  <a:srgbClr val="FF0000"/>
                </a:solidFill>
                <a:latin typeface="Calibri Light" pitchFamily="34" charset="0"/>
                <a:cs typeface="Calibri Light" pitchFamily="34" charset="0"/>
              </a:rPr>
              <a:t>يُغْري</a:t>
            </a:r>
            <a:r>
              <a:rPr lang="ar-JO" sz="2800" dirty="0" smtClean="0">
                <a:latin typeface="Calibri Light" pitchFamily="34" charset="0"/>
                <a:cs typeface="Calibri Light" pitchFamily="34" charset="0"/>
              </a:rPr>
              <a:t>: يَجْذِب </a:t>
            </a:r>
            <a:endParaRPr lang="en-US" sz="2800" dirty="0">
              <a:latin typeface="Calibri Light" pitchFamily="34" charset="0"/>
              <a:cs typeface="Calibri Light" pitchFamily="34" charset="0"/>
            </a:endParaRPr>
          </a:p>
        </p:txBody>
      </p:sp>
      <p:sp>
        <p:nvSpPr>
          <p:cNvPr id="7" name="مستطيل: زوايا قطرية مستديرة 6">
            <a:extLst>
              <a:ext uri="{FF2B5EF4-FFF2-40B4-BE49-F238E27FC236}">
                <a16:creationId xmlns:a16="http://schemas.microsoft.com/office/drawing/2014/main" xmlns="" id="{FE864A48-B01C-4343-BDD9-C7DC70645CE9}"/>
              </a:ext>
            </a:extLst>
          </p:cNvPr>
          <p:cNvSpPr/>
          <p:nvPr/>
        </p:nvSpPr>
        <p:spPr>
          <a:xfrm>
            <a:off x="4925549" y="3911513"/>
            <a:ext cx="6873676" cy="728133"/>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3200" dirty="0">
                <a:latin typeface="Calibri Light" pitchFamily="34" charset="0"/>
                <a:cs typeface="Calibri Light" pitchFamily="34" charset="0"/>
              </a:rPr>
              <a:t>هذا </a:t>
            </a:r>
            <a:r>
              <a:rPr lang="ar-JO" sz="3200" dirty="0" smtClean="0">
                <a:latin typeface="Calibri Light" pitchFamily="34" charset="0"/>
                <a:cs typeface="Calibri Light" pitchFamily="34" charset="0"/>
              </a:rPr>
              <a:t>البَيْتُ يَصْلُحُ أَنْ يَكونَ </a:t>
            </a:r>
            <a:r>
              <a:rPr lang="ar-JO" sz="3200" dirty="0" smtClean="0">
                <a:solidFill>
                  <a:srgbClr val="FF0000"/>
                </a:solidFill>
                <a:latin typeface="Calibri Light" pitchFamily="34" charset="0"/>
                <a:cs typeface="Calibri Light" pitchFamily="34" charset="0"/>
              </a:rPr>
              <a:t>حِكْمَةً </a:t>
            </a:r>
            <a:endParaRPr lang="en-US" sz="3200" dirty="0">
              <a:solidFill>
                <a:srgbClr val="FF0000"/>
              </a:solidFill>
              <a:latin typeface="Calibri Light" pitchFamily="34" charset="0"/>
              <a:cs typeface="Calibri Light" pitchFamily="34" charset="0"/>
            </a:endParaRPr>
          </a:p>
        </p:txBody>
      </p:sp>
      <p:sp>
        <p:nvSpPr>
          <p:cNvPr id="8" name="Rectangle 8">
            <a:extLst>
              <a:ext uri="{FF2B5EF4-FFF2-40B4-BE49-F238E27FC236}">
                <a16:creationId xmlns:a16="http://schemas.microsoft.com/office/drawing/2014/main" xmlns="" id="{C00C16EB-81B7-4563-A5EE-24F50646644D}"/>
              </a:ext>
            </a:extLst>
          </p:cNvPr>
          <p:cNvSpPr/>
          <p:nvPr/>
        </p:nvSpPr>
        <p:spPr>
          <a:xfrm>
            <a:off x="138906" y="429113"/>
            <a:ext cx="9118306" cy="73467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200" dirty="0" smtClean="0">
                <a:latin typeface="Calibri" pitchFamily="34" charset="0"/>
                <a:cs typeface="Calibri" pitchFamily="34" charset="0"/>
              </a:rPr>
              <a:t>حُبُّ </a:t>
            </a:r>
            <a:r>
              <a:rPr lang="ar-JO" sz="3200" dirty="0">
                <a:latin typeface="Calibri" pitchFamily="34" charset="0"/>
                <a:cs typeface="Calibri" pitchFamily="34" charset="0"/>
              </a:rPr>
              <a:t>السَّلامةِ </a:t>
            </a:r>
            <a:r>
              <a:rPr lang="ar-JO" sz="3200" dirty="0" smtClean="0">
                <a:latin typeface="Calibri" pitchFamily="34" charset="0"/>
                <a:cs typeface="Calibri" pitchFamily="34" charset="0"/>
              </a:rPr>
              <a:t>يُثْني عَزْمَ صاحبِه      </a:t>
            </a:r>
            <a:r>
              <a:rPr lang="ar-JO" sz="3200" dirty="0">
                <a:latin typeface="Calibri" pitchFamily="34" charset="0"/>
                <a:cs typeface="Calibri" pitchFamily="34" charset="0"/>
              </a:rPr>
              <a:t>عنِ المعالي </a:t>
            </a:r>
            <a:r>
              <a:rPr lang="ar-JO" sz="3200" dirty="0" smtClean="0">
                <a:latin typeface="Calibri" pitchFamily="34" charset="0"/>
                <a:cs typeface="Calibri" pitchFamily="34" charset="0"/>
              </a:rPr>
              <a:t>ويُغْري المَرْءَ </a:t>
            </a:r>
            <a:r>
              <a:rPr lang="ar-JO" sz="3200" dirty="0">
                <a:latin typeface="Calibri" pitchFamily="34" charset="0"/>
                <a:cs typeface="Calibri" pitchFamily="34" charset="0"/>
              </a:rPr>
              <a:t>بالكَسَلِ</a:t>
            </a:r>
          </a:p>
        </p:txBody>
      </p:sp>
      <p:sp>
        <p:nvSpPr>
          <p:cNvPr id="9" name="مستطيل: زوايا قطرية مستديرة 8">
            <a:extLst>
              <a:ext uri="{FF2B5EF4-FFF2-40B4-BE49-F238E27FC236}">
                <a16:creationId xmlns:a16="http://schemas.microsoft.com/office/drawing/2014/main" xmlns="" id="{EFDFBDA5-2ED4-4E59-BF2C-D744737B6811}"/>
              </a:ext>
            </a:extLst>
          </p:cNvPr>
          <p:cNvSpPr/>
          <p:nvPr/>
        </p:nvSpPr>
        <p:spPr>
          <a:xfrm>
            <a:off x="4925548" y="3038589"/>
            <a:ext cx="6873677" cy="72813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2800" dirty="0" smtClean="0">
                <a:solidFill>
                  <a:srgbClr val="FF0000"/>
                </a:solidFill>
                <a:latin typeface="Calibri Light" pitchFamily="34" charset="0"/>
                <a:cs typeface="Calibri Light" pitchFamily="34" charset="0"/>
              </a:rPr>
              <a:t>حُبُّ السَّلامَة</a:t>
            </a:r>
            <a:r>
              <a:rPr lang="ar-JO" sz="2800" dirty="0">
                <a:solidFill>
                  <a:srgbClr val="FF0000"/>
                </a:solidFill>
                <a:latin typeface="Calibri Light" pitchFamily="34" charset="0"/>
                <a:cs typeface="Calibri Light" pitchFamily="34" charset="0"/>
              </a:rPr>
              <a:t>: </a:t>
            </a:r>
            <a:r>
              <a:rPr lang="ar-JO" sz="2800" dirty="0" smtClean="0">
                <a:latin typeface="Calibri Light" pitchFamily="34" charset="0"/>
                <a:cs typeface="Calibri Light" pitchFamily="34" charset="0"/>
              </a:rPr>
              <a:t>وَيُقْصَدُ بها (إيثارُ الرّاحَةِ أوْ عَدَمُ المُغامَرَةِ)</a:t>
            </a:r>
            <a:endParaRPr lang="en-US" sz="2800" dirty="0">
              <a:latin typeface="Calibri Light" pitchFamily="34" charset="0"/>
              <a:cs typeface="Calibri Light" pitchFamily="34" charset="0"/>
            </a:endParaRPr>
          </a:p>
        </p:txBody>
      </p:sp>
      <p:sp>
        <p:nvSpPr>
          <p:cNvPr id="12" name="مستطيل 11">
            <a:extLst>
              <a:ext uri="{FF2B5EF4-FFF2-40B4-BE49-F238E27FC236}">
                <a16:creationId xmlns:a16="http://schemas.microsoft.com/office/drawing/2014/main" xmlns="" id="{DDAD90A4-F5F9-465A-89A0-54FA123100B1}"/>
              </a:ext>
            </a:extLst>
          </p:cNvPr>
          <p:cNvSpPr/>
          <p:nvPr/>
        </p:nvSpPr>
        <p:spPr>
          <a:xfrm>
            <a:off x="138905" y="4823703"/>
            <a:ext cx="10354923" cy="18035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2800" dirty="0" smtClean="0">
                <a:latin typeface="Calibri Light" pitchFamily="34" charset="0"/>
                <a:cs typeface="Calibri Light" pitchFamily="34" charset="0"/>
              </a:rPr>
              <a:t>حُبُّ السَّلامَةِ وَإيثارُ الرَّاحَةِ يُحْبِطُ عَزْمَ وَإرادَةَ صاحِبِهِ مِنْ طَلَبِ العُلُوِّ وَالرِّفْعَةِ، إذِ المَعالي لا تَتَحَقَّقُ إلّا بِارْتِكابِ الأَهْوالِ، وَاقْتِحامِ المَصاعِبِ، فَإنّ مَنْ طَلَبَ الرِّفْعَةَ فَلا بُدَّ أَنْ يَجْتَهِدَ.  </a:t>
            </a:r>
            <a:endParaRPr lang="en-US" sz="2800" dirty="0">
              <a:latin typeface="Calibri Light" pitchFamily="34" charset="0"/>
              <a:cs typeface="Calibri Light" pitchFamily="34" charset="0"/>
            </a:endParaRPr>
          </a:p>
        </p:txBody>
      </p:sp>
      <p:sp>
        <p:nvSpPr>
          <p:cNvPr id="13" name="مستطيل 12">
            <a:extLst>
              <a:ext uri="{FF2B5EF4-FFF2-40B4-BE49-F238E27FC236}">
                <a16:creationId xmlns:a16="http://schemas.microsoft.com/office/drawing/2014/main" xmlns="" id="{98065A6E-3A05-4598-AD8D-744683928327}"/>
              </a:ext>
            </a:extLst>
          </p:cNvPr>
          <p:cNvSpPr/>
          <p:nvPr/>
        </p:nvSpPr>
        <p:spPr>
          <a:xfrm>
            <a:off x="11136488" y="5063717"/>
            <a:ext cx="914400" cy="13234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dirty="0"/>
              <a:t>شرح البيت </a:t>
            </a:r>
            <a:endParaRPr lang="en-US" sz="2800" dirty="0"/>
          </a:p>
        </p:txBody>
      </p:sp>
      <p:sp>
        <p:nvSpPr>
          <p:cNvPr id="14" name="سهم: لليسار 13">
            <a:extLst>
              <a:ext uri="{FF2B5EF4-FFF2-40B4-BE49-F238E27FC236}">
                <a16:creationId xmlns:a16="http://schemas.microsoft.com/office/drawing/2014/main" xmlns="" id="{5A79F38B-3597-4CA3-B720-62E625F7399E}"/>
              </a:ext>
            </a:extLst>
          </p:cNvPr>
          <p:cNvSpPr/>
          <p:nvPr/>
        </p:nvSpPr>
        <p:spPr>
          <a:xfrm>
            <a:off x="10580913" y="5037524"/>
            <a:ext cx="417123" cy="48463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5" y="1379227"/>
            <a:ext cx="4635500" cy="3260419"/>
          </a:xfrm>
          <a:prstGeom prst="rect">
            <a:avLst/>
          </a:prstGeom>
        </p:spPr>
      </p:pic>
      <p:sp>
        <p:nvSpPr>
          <p:cNvPr id="3" name="عنصر نائب للتذييل 2"/>
          <p:cNvSpPr>
            <a:spLocks noGrp="1"/>
          </p:cNvSpPr>
          <p:nvPr>
            <p:ph type="ftr" sz="quarter" idx="11"/>
          </p:nvPr>
        </p:nvSpPr>
        <p:spPr>
          <a:xfrm rot="16200000">
            <a:off x="10056116" y="2212161"/>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3755953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FE8E4A3C-7854-463E-8803-F3FC13CD3EB9}"/>
              </a:ext>
            </a:extLst>
          </p:cNvPr>
          <p:cNvSpPr/>
          <p:nvPr/>
        </p:nvSpPr>
        <p:spPr>
          <a:xfrm>
            <a:off x="9756402" y="369630"/>
            <a:ext cx="2157851" cy="80151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smtClean="0">
                <a:latin typeface="Calibri" pitchFamily="34" charset="0"/>
                <a:cs typeface="Calibri" pitchFamily="34" charset="0"/>
              </a:rPr>
              <a:t>الب</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ي</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ت</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 الر</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اب</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ع </a:t>
            </a:r>
            <a:endParaRPr lang="en-US" sz="3200" dirty="0">
              <a:latin typeface="Calibri" pitchFamily="34" charset="0"/>
              <a:cs typeface="Calibri" pitchFamily="34" charset="0"/>
            </a:endParaRPr>
          </a:p>
        </p:txBody>
      </p:sp>
      <p:sp>
        <p:nvSpPr>
          <p:cNvPr id="5" name="مستطيل: زوايا قطرية مستديرة 4">
            <a:extLst>
              <a:ext uri="{FF2B5EF4-FFF2-40B4-BE49-F238E27FC236}">
                <a16:creationId xmlns:a16="http://schemas.microsoft.com/office/drawing/2014/main" xmlns="" id="{E66EEB33-125E-4BDF-B076-377C6D2A276F}"/>
              </a:ext>
            </a:extLst>
          </p:cNvPr>
          <p:cNvSpPr/>
          <p:nvPr/>
        </p:nvSpPr>
        <p:spPr>
          <a:xfrm>
            <a:off x="6731726" y="2282216"/>
            <a:ext cx="5199774" cy="121863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2800" b="1" dirty="0" smtClean="0">
                <a:solidFill>
                  <a:srgbClr val="FF0000"/>
                </a:solidFill>
                <a:latin typeface="Calibri Light" pitchFamily="34" charset="0"/>
                <a:cs typeface="Calibri Light" pitchFamily="34" charset="0"/>
              </a:rPr>
              <a:t>جَنَحْتَ</a:t>
            </a:r>
            <a:r>
              <a:rPr lang="ar-JO" sz="2800" b="1" dirty="0" smtClean="0">
                <a:latin typeface="Calibri Light" pitchFamily="34" charset="0"/>
                <a:cs typeface="Calibri Light" pitchFamily="34" charset="0"/>
              </a:rPr>
              <a:t>: </a:t>
            </a:r>
            <a:r>
              <a:rPr lang="ar-JO" sz="2800" dirty="0" smtClean="0">
                <a:latin typeface="Calibri Light" pitchFamily="34" charset="0"/>
                <a:cs typeface="Calibri Light" pitchFamily="34" charset="0"/>
              </a:rPr>
              <a:t>مِلْتَ  /</a:t>
            </a:r>
            <a:r>
              <a:rPr lang="ar-JO" sz="2800" b="1" dirty="0" smtClean="0">
                <a:latin typeface="Calibri Light" pitchFamily="34" charset="0"/>
                <a:cs typeface="Calibri Light" pitchFamily="34" charset="0"/>
              </a:rPr>
              <a:t> </a:t>
            </a:r>
            <a:r>
              <a:rPr lang="ar-JO" sz="2800" dirty="0">
                <a:solidFill>
                  <a:srgbClr val="FF0000"/>
                </a:solidFill>
                <a:latin typeface="Calibri Light" pitchFamily="34" charset="0"/>
                <a:cs typeface="Calibri Light" pitchFamily="34" charset="0"/>
              </a:rPr>
              <a:t>فَاعْتَزِل</a:t>
            </a:r>
            <a:r>
              <a:rPr lang="ar-JO" sz="2800" b="1" dirty="0">
                <a:solidFill>
                  <a:schemeClr val="bg1"/>
                </a:solidFill>
                <a:latin typeface="Calibri Light" pitchFamily="34" charset="0"/>
                <a:cs typeface="Calibri Light" pitchFamily="34" charset="0"/>
              </a:rPr>
              <a:t>: </a:t>
            </a:r>
            <a:r>
              <a:rPr lang="ar-JO" sz="2800" dirty="0">
                <a:solidFill>
                  <a:schemeClr val="bg1"/>
                </a:solidFill>
                <a:latin typeface="Calibri Light" pitchFamily="34" charset="0"/>
                <a:cs typeface="Calibri Light" pitchFamily="34" charset="0"/>
              </a:rPr>
              <a:t>اتْرُكْ</a:t>
            </a:r>
            <a:r>
              <a:rPr lang="ar-JO" sz="2800" dirty="0">
                <a:latin typeface="Calibri Light" pitchFamily="34" charset="0"/>
                <a:cs typeface="Calibri Light" pitchFamily="34" charset="0"/>
              </a:rPr>
              <a:t> </a:t>
            </a:r>
            <a:endParaRPr lang="ar-JO" sz="2800" dirty="0" smtClean="0">
              <a:latin typeface="Calibri Light" pitchFamily="34" charset="0"/>
              <a:cs typeface="Calibri Light" pitchFamily="34" charset="0"/>
            </a:endParaRPr>
          </a:p>
          <a:p>
            <a:pPr algn="ctr"/>
            <a:r>
              <a:rPr lang="ar-JO" sz="2800" b="1" dirty="0" smtClean="0">
                <a:solidFill>
                  <a:srgbClr val="FF0000"/>
                </a:solidFill>
                <a:latin typeface="Calibri Light" pitchFamily="34" charset="0"/>
                <a:cs typeface="Calibri Light" pitchFamily="34" charset="0"/>
              </a:rPr>
              <a:t>نَفَقَـًا</a:t>
            </a:r>
            <a:r>
              <a:rPr lang="ar-JO" sz="2800" dirty="0" smtClean="0">
                <a:solidFill>
                  <a:srgbClr val="FF0000"/>
                </a:solidFill>
                <a:latin typeface="Calibri Light" pitchFamily="34" charset="0"/>
                <a:cs typeface="Calibri Light" pitchFamily="34" charset="0"/>
              </a:rPr>
              <a:t> </a:t>
            </a:r>
            <a:r>
              <a:rPr lang="ar-JO" sz="2800" dirty="0">
                <a:solidFill>
                  <a:schemeClr val="bg1"/>
                </a:solidFill>
                <a:latin typeface="Calibri Light" pitchFamily="34" charset="0"/>
                <a:cs typeface="Calibri Light" pitchFamily="34" charset="0"/>
              </a:rPr>
              <a:t>: </a:t>
            </a:r>
            <a:r>
              <a:rPr lang="ar-JO" sz="2800" dirty="0" smtClean="0">
                <a:solidFill>
                  <a:schemeClr val="bg1"/>
                </a:solidFill>
                <a:latin typeface="Calibri Light" pitchFamily="34" charset="0"/>
                <a:cs typeface="Calibri Light" pitchFamily="34" charset="0"/>
              </a:rPr>
              <a:t>حُفْرَةً عَميقَةً تَحْتَ الأَرْضِ</a:t>
            </a:r>
            <a:endParaRPr lang="en-US" sz="28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D7D896AE-2D09-4373-9990-8F9E07EA0AF2}"/>
              </a:ext>
            </a:extLst>
          </p:cNvPr>
          <p:cNvSpPr/>
          <p:nvPr/>
        </p:nvSpPr>
        <p:spPr>
          <a:xfrm>
            <a:off x="8482148" y="1402272"/>
            <a:ext cx="3449351" cy="72389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smtClean="0">
                <a:latin typeface="Calibri" pitchFamily="34" charset="0"/>
                <a:cs typeface="Calibri" pitchFamily="34" charset="0"/>
              </a:rPr>
              <a:t>الم</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ف</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ر</a:t>
            </a:r>
            <a:r>
              <a:rPr lang="ar-JO" sz="3200" dirty="0" smtClean="0">
                <a:latin typeface="Calibri" pitchFamily="34" charset="0"/>
                <a:cs typeface="Calibri" pitchFamily="34" charset="0"/>
              </a:rPr>
              <a:t>َ</a:t>
            </a:r>
            <a:r>
              <a:rPr lang="ar-EG" sz="3200" dirty="0" err="1" smtClean="0">
                <a:latin typeface="Calibri" pitchFamily="34" charset="0"/>
                <a:cs typeface="Calibri" pitchFamily="34" charset="0"/>
              </a:rPr>
              <a:t>دات</a:t>
            </a:r>
            <a:r>
              <a:rPr lang="ar-EG" sz="3200" dirty="0" smtClean="0">
                <a:latin typeface="Calibri" pitchFamily="34" charset="0"/>
                <a:cs typeface="Calibri" pitchFamily="34" charset="0"/>
              </a:rPr>
              <a:t> </a:t>
            </a:r>
            <a:endParaRPr lang="en-US" sz="3200" dirty="0">
              <a:latin typeface="Calibri" pitchFamily="34" charset="0"/>
              <a:cs typeface="Calibri" pitchFamily="34" charset="0"/>
            </a:endParaRPr>
          </a:p>
        </p:txBody>
      </p:sp>
      <p:sp>
        <p:nvSpPr>
          <p:cNvPr id="7" name="Rectangle 7">
            <a:extLst>
              <a:ext uri="{FF2B5EF4-FFF2-40B4-BE49-F238E27FC236}">
                <a16:creationId xmlns:a16="http://schemas.microsoft.com/office/drawing/2014/main" xmlns="" id="{434A5440-40E0-48CC-9F42-99BC8A9E4F96}"/>
              </a:ext>
            </a:extLst>
          </p:cNvPr>
          <p:cNvSpPr/>
          <p:nvPr/>
        </p:nvSpPr>
        <p:spPr>
          <a:xfrm>
            <a:off x="158999" y="369630"/>
            <a:ext cx="9485041" cy="801511"/>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ar-JO" sz="3200" dirty="0" smtClean="0">
                <a:solidFill>
                  <a:prstClr val="black"/>
                </a:solidFill>
                <a:latin typeface="Calibri" pitchFamily="34" charset="0"/>
                <a:cs typeface="Calibri" pitchFamily="34" charset="0"/>
              </a:rPr>
              <a:t>فَإِنْ جَنَحْتَ إِلَيْهِ فَاتَّخِذْ </a:t>
            </a:r>
            <a:r>
              <a:rPr lang="ar-JO" sz="3200" dirty="0">
                <a:solidFill>
                  <a:prstClr val="black"/>
                </a:solidFill>
                <a:latin typeface="Calibri" pitchFamily="34" charset="0"/>
                <a:cs typeface="Calibri" pitchFamily="34" charset="0"/>
              </a:rPr>
              <a:t>نَفَقاً           في </a:t>
            </a:r>
            <a:r>
              <a:rPr lang="ar-JO" sz="3200" dirty="0" smtClean="0">
                <a:solidFill>
                  <a:prstClr val="black"/>
                </a:solidFill>
                <a:latin typeface="Calibri" pitchFamily="34" charset="0"/>
                <a:cs typeface="Calibri" pitchFamily="34" charset="0"/>
              </a:rPr>
              <a:t>الأَرْضِ أَوْ </a:t>
            </a:r>
            <a:r>
              <a:rPr lang="ar-JO" sz="3200" dirty="0">
                <a:solidFill>
                  <a:prstClr val="black"/>
                </a:solidFill>
                <a:latin typeface="Calibri" pitchFamily="34" charset="0"/>
                <a:cs typeface="Calibri" pitchFamily="34" charset="0"/>
              </a:rPr>
              <a:t>سُلَّماً في </a:t>
            </a:r>
            <a:r>
              <a:rPr lang="ar-JO" sz="3200" dirty="0" smtClean="0">
                <a:solidFill>
                  <a:prstClr val="black"/>
                </a:solidFill>
                <a:latin typeface="Calibri" pitchFamily="34" charset="0"/>
                <a:cs typeface="Calibri" pitchFamily="34" charset="0"/>
              </a:rPr>
              <a:t>الجَوِّ فَاعْتَزِلِ</a:t>
            </a:r>
            <a:endParaRPr lang="ar-JO" sz="3200" dirty="0">
              <a:solidFill>
                <a:prstClr val="black"/>
              </a:solidFill>
              <a:latin typeface="Calibri" pitchFamily="34" charset="0"/>
              <a:cs typeface="Calibri" pitchFamily="34" charset="0"/>
            </a:endParaRPr>
          </a:p>
        </p:txBody>
      </p:sp>
      <p:sp>
        <p:nvSpPr>
          <p:cNvPr id="9" name="مستطيل: زوايا قطرية مستديرة 8">
            <a:extLst>
              <a:ext uri="{FF2B5EF4-FFF2-40B4-BE49-F238E27FC236}">
                <a16:creationId xmlns:a16="http://schemas.microsoft.com/office/drawing/2014/main" xmlns="" id="{5745F258-8C17-4C5E-B4D0-B1AD88F0233F}"/>
              </a:ext>
            </a:extLst>
          </p:cNvPr>
          <p:cNvSpPr/>
          <p:nvPr/>
        </p:nvSpPr>
        <p:spPr>
          <a:xfrm>
            <a:off x="295921" y="4450080"/>
            <a:ext cx="11635579" cy="194201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3200" dirty="0" smtClean="0">
                <a:latin typeface="Calibri Light" pitchFamily="34" charset="0"/>
                <a:cs typeface="Calibri Light" pitchFamily="34" charset="0"/>
              </a:rPr>
              <a:t>فَإِنْ مِلْتَ إلى حُبِّ السَّلامَةِ فَادْخُلْ في نَفَقِ الأَرْضِ، أَوِ اصْعَدْ في سُلَّمٍ يوصِلُكَ لِلْجَوِّ، لِأَنَّ السَّلامَةَ مُتَعَذِّرَةٌ عَلَيْكَ ما دُمْتَ بَيْنَ النَّاسِ، وفي هذا تَحْريضٌ على الحَرَكَةِ، </a:t>
            </a:r>
            <a:r>
              <a:rPr lang="en-US" sz="3200" dirty="0" smtClean="0">
                <a:latin typeface="Calibri Light" pitchFamily="34" charset="0"/>
                <a:cs typeface="Calibri Light" pitchFamily="34" charset="0"/>
              </a:rPr>
              <a:t>  </a:t>
            </a:r>
            <a:r>
              <a:rPr lang="ar-JO" sz="3200" dirty="0" smtClean="0">
                <a:latin typeface="Calibri Light" pitchFamily="34" charset="0"/>
                <a:cs typeface="Calibri Light" pitchFamily="34" charset="0"/>
              </a:rPr>
              <a:t>والسَّعْيَ والاجْتِهادَ لإِحْرازِ المَعالي، </a:t>
            </a:r>
            <a:r>
              <a:rPr lang="ar-JO" sz="3200" dirty="0" smtClean="0">
                <a:solidFill>
                  <a:srgbClr val="C00000"/>
                </a:solidFill>
                <a:latin typeface="Calibri Light" pitchFamily="34" charset="0"/>
                <a:cs typeface="Calibri Light" pitchFamily="34" charset="0"/>
              </a:rPr>
              <a:t>وَيَدُلُّ البَيْتُ عَلى أَنَّ الهُروبَ مِنَ الواقِعِ لَنْ يَتَحَقَّقَ.</a:t>
            </a:r>
            <a:endParaRPr lang="en-US" sz="3200" dirty="0">
              <a:solidFill>
                <a:srgbClr val="C00000"/>
              </a:solidFill>
              <a:latin typeface="Calibri Light" pitchFamily="34" charset="0"/>
              <a:cs typeface="Calibri Light" pitchFamily="34" charset="0"/>
            </a:endParaRPr>
          </a:p>
        </p:txBody>
      </p:sp>
      <p:sp>
        <p:nvSpPr>
          <p:cNvPr id="10" name="مستطيل: زوايا قطرية مستديرة 9">
            <a:extLst>
              <a:ext uri="{FF2B5EF4-FFF2-40B4-BE49-F238E27FC236}">
                <a16:creationId xmlns:a16="http://schemas.microsoft.com/office/drawing/2014/main" xmlns="" id="{B48B2984-43C1-49B4-B97F-61D20D254B25}"/>
              </a:ext>
            </a:extLst>
          </p:cNvPr>
          <p:cNvSpPr/>
          <p:nvPr/>
        </p:nvSpPr>
        <p:spPr>
          <a:xfrm>
            <a:off x="8604069" y="3582483"/>
            <a:ext cx="3327431" cy="69450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smtClean="0">
                <a:latin typeface="Calibri" pitchFamily="34" charset="0"/>
                <a:cs typeface="Calibri" pitchFamily="34" charset="0"/>
              </a:rPr>
              <a:t>ش</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ر</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ح</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 الب</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ي</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ت </a:t>
            </a:r>
            <a:endParaRPr lang="en-US" sz="3200" dirty="0">
              <a:latin typeface="Calibri" pitchFamily="34" charset="0"/>
              <a:cs typeface="Calibri" pitchFamily="34" charset="0"/>
            </a:endParaRPr>
          </a:p>
        </p:txBody>
      </p:sp>
      <p:sp>
        <p:nvSpPr>
          <p:cNvPr id="11" name="سهم: لأسفل 10">
            <a:extLst>
              <a:ext uri="{FF2B5EF4-FFF2-40B4-BE49-F238E27FC236}">
                <a16:creationId xmlns:a16="http://schemas.microsoft.com/office/drawing/2014/main" xmlns="" id="{D8DE874C-4ED7-40D0-8763-110E0D55F811}"/>
              </a:ext>
            </a:extLst>
          </p:cNvPr>
          <p:cNvSpPr/>
          <p:nvPr/>
        </p:nvSpPr>
        <p:spPr>
          <a:xfrm>
            <a:off x="7910774" y="3600985"/>
            <a:ext cx="484632" cy="69450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343" y="1386128"/>
            <a:ext cx="3074126" cy="2890863"/>
          </a:xfrm>
          <a:prstGeom prst="rect">
            <a:avLst/>
          </a:prstGeom>
        </p:spPr>
      </p:pic>
      <p:pic>
        <p:nvPicPr>
          <p:cNvPr id="13" name="صورة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99" y="1363935"/>
            <a:ext cx="3237344" cy="2913056"/>
          </a:xfrm>
          <a:prstGeom prst="rect">
            <a:avLst/>
          </a:prstGeom>
        </p:spPr>
      </p:pic>
      <p:sp>
        <p:nvSpPr>
          <p:cNvPr id="2" name="عنصر نائب للتذييل 1"/>
          <p:cNvSpPr>
            <a:spLocks noGrp="1"/>
          </p:cNvSpPr>
          <p:nvPr>
            <p:ph type="ftr" sz="quarter" idx="11"/>
          </p:nvPr>
        </p:nvSpPr>
        <p:spPr>
          <a:xfrm>
            <a:off x="3769973" y="6461758"/>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27850449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circle(in)">
                                      <p:cBhvr>
                                        <p:cTn id="5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xmlns="" id="{A67F7684-F149-4144-AD59-B0167A4C83B4}"/>
              </a:ext>
            </a:extLst>
          </p:cNvPr>
          <p:cNvSpPr/>
          <p:nvPr/>
        </p:nvSpPr>
        <p:spPr>
          <a:xfrm>
            <a:off x="9427671" y="348343"/>
            <a:ext cx="2583896" cy="8360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smtClean="0">
                <a:latin typeface="Calibri" pitchFamily="34" charset="0"/>
                <a:cs typeface="Calibri" pitchFamily="34" charset="0"/>
              </a:rPr>
              <a:t>الب</a:t>
            </a:r>
            <a:r>
              <a:rPr lang="ar-JO" sz="3600" dirty="0" smtClean="0">
                <a:latin typeface="Calibri" pitchFamily="34" charset="0"/>
                <a:cs typeface="Calibri" pitchFamily="34" charset="0"/>
              </a:rPr>
              <a:t>َ</a:t>
            </a:r>
            <a:r>
              <a:rPr lang="ar-EG" sz="3600" dirty="0" smtClean="0">
                <a:latin typeface="Calibri" pitchFamily="34" charset="0"/>
                <a:cs typeface="Calibri" pitchFamily="34" charset="0"/>
              </a:rPr>
              <a:t>ي</a:t>
            </a:r>
            <a:r>
              <a:rPr lang="ar-JO" sz="3600" dirty="0" smtClean="0">
                <a:latin typeface="Calibri" pitchFamily="34" charset="0"/>
                <a:cs typeface="Calibri" pitchFamily="34" charset="0"/>
              </a:rPr>
              <a:t>ْ</a:t>
            </a:r>
            <a:r>
              <a:rPr lang="ar-EG" sz="3600" dirty="0" smtClean="0">
                <a:latin typeface="Calibri" pitchFamily="34" charset="0"/>
                <a:cs typeface="Calibri" pitchFamily="34" charset="0"/>
              </a:rPr>
              <a:t>ت</a:t>
            </a:r>
            <a:r>
              <a:rPr lang="ar-JO" sz="3600" dirty="0" smtClean="0">
                <a:latin typeface="Calibri" pitchFamily="34" charset="0"/>
                <a:cs typeface="Calibri" pitchFamily="34" charset="0"/>
              </a:rPr>
              <a:t>ُ</a:t>
            </a:r>
            <a:r>
              <a:rPr lang="ar-EG" sz="3600" dirty="0" smtClean="0">
                <a:latin typeface="Calibri" pitchFamily="34" charset="0"/>
                <a:cs typeface="Calibri" pitchFamily="34" charset="0"/>
              </a:rPr>
              <a:t> الخام</a:t>
            </a:r>
            <a:r>
              <a:rPr lang="ar-JO" sz="3600" dirty="0" smtClean="0">
                <a:latin typeface="Calibri" pitchFamily="34" charset="0"/>
                <a:cs typeface="Calibri" pitchFamily="34" charset="0"/>
              </a:rPr>
              <a:t>ِ</a:t>
            </a:r>
            <a:r>
              <a:rPr lang="ar-EG" sz="3600" dirty="0" smtClean="0">
                <a:latin typeface="Calibri" pitchFamily="34" charset="0"/>
                <a:cs typeface="Calibri" pitchFamily="34" charset="0"/>
              </a:rPr>
              <a:t>س </a:t>
            </a:r>
            <a:endParaRPr lang="en-US" sz="3600" dirty="0">
              <a:latin typeface="Calibri" pitchFamily="34" charset="0"/>
              <a:cs typeface="Calibri" pitchFamily="34" charset="0"/>
            </a:endParaRPr>
          </a:p>
        </p:txBody>
      </p:sp>
      <p:sp>
        <p:nvSpPr>
          <p:cNvPr id="5" name="مستطيل: زوايا مستديرة 4">
            <a:extLst>
              <a:ext uri="{FF2B5EF4-FFF2-40B4-BE49-F238E27FC236}">
                <a16:creationId xmlns:a16="http://schemas.microsoft.com/office/drawing/2014/main" xmlns="" id="{163D709B-D039-4771-BF0C-5E44E33E3A43}"/>
              </a:ext>
            </a:extLst>
          </p:cNvPr>
          <p:cNvSpPr/>
          <p:nvPr/>
        </p:nvSpPr>
        <p:spPr>
          <a:xfrm>
            <a:off x="9042591" y="1314538"/>
            <a:ext cx="2968977" cy="6597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smtClean="0">
                <a:latin typeface="Calibri" pitchFamily="34" charset="0"/>
                <a:cs typeface="Calibri" pitchFamily="34" charset="0"/>
              </a:rPr>
              <a:t>الم</a:t>
            </a:r>
            <a:r>
              <a:rPr lang="ar-JO" sz="3600" dirty="0" smtClean="0">
                <a:latin typeface="Calibri" pitchFamily="34" charset="0"/>
                <a:cs typeface="Calibri" pitchFamily="34" charset="0"/>
              </a:rPr>
              <a:t>ُ</a:t>
            </a:r>
            <a:r>
              <a:rPr lang="ar-EG" sz="3600" dirty="0" smtClean="0">
                <a:latin typeface="Calibri" pitchFamily="34" charset="0"/>
                <a:cs typeface="Calibri" pitchFamily="34" charset="0"/>
              </a:rPr>
              <a:t>ف</a:t>
            </a:r>
            <a:r>
              <a:rPr lang="ar-JO" sz="3600" dirty="0" smtClean="0">
                <a:latin typeface="Calibri" pitchFamily="34" charset="0"/>
                <a:cs typeface="Calibri" pitchFamily="34" charset="0"/>
              </a:rPr>
              <a:t>ْ</a:t>
            </a:r>
            <a:r>
              <a:rPr lang="ar-EG" sz="3600" dirty="0" smtClean="0">
                <a:latin typeface="Calibri" pitchFamily="34" charset="0"/>
                <a:cs typeface="Calibri" pitchFamily="34" charset="0"/>
              </a:rPr>
              <a:t>ر</a:t>
            </a:r>
            <a:r>
              <a:rPr lang="ar-JO" sz="3600" dirty="0" smtClean="0">
                <a:latin typeface="Calibri" pitchFamily="34" charset="0"/>
                <a:cs typeface="Calibri" pitchFamily="34" charset="0"/>
              </a:rPr>
              <a:t>َ</a:t>
            </a:r>
            <a:r>
              <a:rPr lang="ar-EG" sz="3600" dirty="0" err="1" smtClean="0">
                <a:latin typeface="Calibri" pitchFamily="34" charset="0"/>
                <a:cs typeface="Calibri" pitchFamily="34" charset="0"/>
              </a:rPr>
              <a:t>دات</a:t>
            </a:r>
            <a:r>
              <a:rPr lang="ar-EG" sz="3600" dirty="0" smtClean="0">
                <a:latin typeface="Calibri" pitchFamily="34" charset="0"/>
                <a:cs typeface="Calibri" pitchFamily="34" charset="0"/>
              </a:rPr>
              <a:t> </a:t>
            </a:r>
            <a:endParaRPr lang="en-US" sz="2800" dirty="0">
              <a:latin typeface="Calibri" pitchFamily="34" charset="0"/>
              <a:cs typeface="Calibri" pitchFamily="34" charset="0"/>
            </a:endParaRPr>
          </a:p>
        </p:txBody>
      </p:sp>
      <p:sp>
        <p:nvSpPr>
          <p:cNvPr id="6" name="مستطيل: زوايا مستديرة 5">
            <a:extLst>
              <a:ext uri="{FF2B5EF4-FFF2-40B4-BE49-F238E27FC236}">
                <a16:creationId xmlns:a16="http://schemas.microsoft.com/office/drawing/2014/main" xmlns="" id="{6D346424-22A9-49C0-890D-81FDD329D49F}"/>
              </a:ext>
            </a:extLst>
          </p:cNvPr>
          <p:cNvSpPr/>
          <p:nvPr/>
        </p:nvSpPr>
        <p:spPr>
          <a:xfrm>
            <a:off x="345103" y="5765074"/>
            <a:ext cx="11666464" cy="6618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3200" dirty="0" smtClean="0">
                <a:solidFill>
                  <a:srgbClr val="FF0000"/>
                </a:solidFill>
                <a:latin typeface="Calibri Light" pitchFamily="34" charset="0"/>
                <a:ea typeface="+mj-ea"/>
                <a:cs typeface="Calibri Light" pitchFamily="34" charset="0"/>
              </a:rPr>
              <a:t>الصّورَةُ الفَنِّيَّة: </a:t>
            </a:r>
            <a:r>
              <a:rPr lang="ar-JO" sz="3200" dirty="0" smtClean="0">
                <a:solidFill>
                  <a:prstClr val="black"/>
                </a:solidFill>
                <a:latin typeface="Calibri Light" pitchFamily="34" charset="0"/>
                <a:ea typeface="+mj-ea"/>
                <a:cs typeface="Calibri Light" pitchFamily="34" charset="0"/>
              </a:rPr>
              <a:t>شَبَّهَ الشَّاعِرُ الدُّنْيا بِالظِّلِّ </a:t>
            </a:r>
            <a:r>
              <a:rPr lang="ar-JO" sz="3200" dirty="0">
                <a:solidFill>
                  <a:prstClr val="black"/>
                </a:solidFill>
                <a:latin typeface="Calibri Light" pitchFamily="34" charset="0"/>
                <a:ea typeface="+mj-ea"/>
                <a:cs typeface="Calibri Light" pitchFamily="34" charset="0"/>
              </a:rPr>
              <a:t>الذي </a:t>
            </a:r>
            <a:r>
              <a:rPr lang="ar-JO" sz="3200" dirty="0" smtClean="0">
                <a:solidFill>
                  <a:prstClr val="black"/>
                </a:solidFill>
                <a:latin typeface="Calibri Light" pitchFamily="34" charset="0"/>
                <a:ea typeface="+mj-ea"/>
                <a:cs typeface="Calibri Light" pitchFamily="34" charset="0"/>
              </a:rPr>
              <a:t>يَزولُ وَيَتَنَقَّلُ وَيَتَحَرَّكُ؛ فَالدُّنْيا غَيْرُ دائِمَةٍ .</a:t>
            </a:r>
            <a:r>
              <a:rPr lang="ar-JO"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7" name="Rectangle 5">
            <a:extLst>
              <a:ext uri="{FF2B5EF4-FFF2-40B4-BE49-F238E27FC236}">
                <a16:creationId xmlns:a16="http://schemas.microsoft.com/office/drawing/2014/main" xmlns="" id="{BC7BC032-81D2-4103-9C45-F7EEEACB82CF}"/>
              </a:ext>
            </a:extLst>
          </p:cNvPr>
          <p:cNvSpPr/>
          <p:nvPr/>
        </p:nvSpPr>
        <p:spPr>
          <a:xfrm>
            <a:off x="345104" y="348342"/>
            <a:ext cx="8892916" cy="836023"/>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ar-JO" sz="3200" dirty="0" smtClean="0">
                <a:solidFill>
                  <a:prstClr val="black"/>
                </a:solidFill>
                <a:latin typeface="Calibri" pitchFamily="34" charset="0"/>
                <a:cs typeface="Calibri" pitchFamily="34" charset="0"/>
              </a:rPr>
              <a:t>تَرْجو البَقاءَ بِدارٍ </a:t>
            </a:r>
            <a:r>
              <a:rPr lang="ar-JO" sz="3200" dirty="0">
                <a:solidFill>
                  <a:prstClr val="black"/>
                </a:solidFill>
                <a:latin typeface="Calibri" pitchFamily="34" charset="0"/>
                <a:cs typeface="Calibri" pitchFamily="34" charset="0"/>
              </a:rPr>
              <a:t>لا </a:t>
            </a:r>
            <a:r>
              <a:rPr lang="ar-JO" sz="3200" dirty="0" smtClean="0">
                <a:solidFill>
                  <a:prstClr val="black"/>
                </a:solidFill>
                <a:latin typeface="Calibri" pitchFamily="34" charset="0"/>
                <a:cs typeface="Calibri" pitchFamily="34" charset="0"/>
              </a:rPr>
              <a:t>ثَباتَ لَها          فَهَلْ سَمِعْتَ بِظِلٍّ غَيْرِ مُنْتَقِلِ</a:t>
            </a:r>
            <a:endParaRPr lang="ar-JO" sz="3200" dirty="0">
              <a:solidFill>
                <a:prstClr val="black"/>
              </a:solidFill>
              <a:latin typeface="Calibri" pitchFamily="34" charset="0"/>
              <a:cs typeface="Calibri" pitchFamily="34" charset="0"/>
            </a:endParaRPr>
          </a:p>
        </p:txBody>
      </p:sp>
      <p:sp>
        <p:nvSpPr>
          <p:cNvPr id="8" name="مستطيل: زوايا قطرية مستديرة 7">
            <a:extLst>
              <a:ext uri="{FF2B5EF4-FFF2-40B4-BE49-F238E27FC236}">
                <a16:creationId xmlns:a16="http://schemas.microsoft.com/office/drawing/2014/main" xmlns="" id="{E26A051F-17C4-4BA9-BD49-2C72A333A95A}"/>
              </a:ext>
            </a:extLst>
          </p:cNvPr>
          <p:cNvSpPr/>
          <p:nvPr/>
        </p:nvSpPr>
        <p:spPr>
          <a:xfrm>
            <a:off x="9042589" y="3304024"/>
            <a:ext cx="2968978" cy="654912"/>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smtClean="0">
                <a:latin typeface="Calibri Light" pitchFamily="34" charset="0"/>
                <a:cs typeface="Calibri Light" pitchFamily="34" charset="0"/>
              </a:rPr>
              <a:t>ش</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ECEFB1F2-460B-4EBB-8A38-AEAB9A81692B}"/>
              </a:ext>
            </a:extLst>
          </p:cNvPr>
          <p:cNvSpPr/>
          <p:nvPr/>
        </p:nvSpPr>
        <p:spPr>
          <a:xfrm>
            <a:off x="345104" y="4537167"/>
            <a:ext cx="11666464" cy="113211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200" dirty="0" smtClean="0">
                <a:latin typeface="Calibri Light" pitchFamily="34" charset="0"/>
                <a:cs typeface="Calibri Light" pitchFamily="34" charset="0"/>
              </a:rPr>
              <a:t>أَتَرْجو بِكَسَلِكَ وَقِلَّةِ هِمَّتِكَ البَقاءَ وَالخُلُودَ بِدارِ الدُّنْيا؛ وَهِيَ في نَفْسِها لا بَقاءَ لَها وَهِيَ أَشْبَهُ شيءٍ بِالظِّلِّ الذي يَذْهَبُ وَيَتَنَقَّلُ، وَالتي سَنَنْتَقِلُ مِنْها </a:t>
            </a:r>
            <a:r>
              <a:rPr lang="ar-JO" sz="3200" dirty="0">
                <a:latin typeface="Calibri Light" pitchFamily="34" charset="0"/>
                <a:cs typeface="Calibri Light" pitchFamily="34" charset="0"/>
              </a:rPr>
              <a:t>إلى </a:t>
            </a:r>
            <a:r>
              <a:rPr lang="ar-JO" sz="3200" dirty="0" smtClean="0">
                <a:latin typeface="Calibri Light" pitchFamily="34" charset="0"/>
                <a:cs typeface="Calibri Light" pitchFamily="34" charset="0"/>
              </a:rPr>
              <a:t>الدَّارِ الآخِرَةِ الباقِيَةِ.</a:t>
            </a:r>
            <a:endParaRPr lang="en-US" sz="3200" dirty="0">
              <a:latin typeface="Calibri Light" pitchFamily="34" charset="0"/>
              <a:cs typeface="Calibri Light" pitchFamily="34" charset="0"/>
            </a:endParaRPr>
          </a:p>
        </p:txBody>
      </p:sp>
      <p:sp>
        <p:nvSpPr>
          <p:cNvPr id="10" name="مستطيل: زوايا قطرية مستديرة 9">
            <a:extLst>
              <a:ext uri="{FF2B5EF4-FFF2-40B4-BE49-F238E27FC236}">
                <a16:creationId xmlns:a16="http://schemas.microsoft.com/office/drawing/2014/main" xmlns="" id="{D51D10AF-44F5-4809-969C-35FE5C2BBC7D}"/>
              </a:ext>
            </a:extLst>
          </p:cNvPr>
          <p:cNvSpPr/>
          <p:nvPr/>
        </p:nvSpPr>
        <p:spPr>
          <a:xfrm>
            <a:off x="5425440" y="1314538"/>
            <a:ext cx="3431178" cy="124157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600" dirty="0" smtClean="0">
                <a:latin typeface="Calibri Light" pitchFamily="34" charset="0"/>
                <a:cs typeface="Calibri Light" pitchFamily="34" charset="0"/>
              </a:rPr>
              <a:t>بِدارٍ لا ثَباتَ لَها </a:t>
            </a:r>
            <a:br>
              <a:rPr lang="ar-JO" sz="3600" dirty="0" smtClean="0">
                <a:latin typeface="Calibri Light" pitchFamily="34" charset="0"/>
                <a:cs typeface="Calibri Light" pitchFamily="34" charset="0"/>
              </a:rPr>
            </a:br>
            <a:r>
              <a:rPr lang="ar-JO" sz="3600" dirty="0" smtClean="0">
                <a:latin typeface="Calibri Light" pitchFamily="34" charset="0"/>
                <a:cs typeface="Calibri Light" pitchFamily="34" charset="0"/>
              </a:rPr>
              <a:t>يُقْصَدُ بِها  (</a:t>
            </a:r>
            <a:r>
              <a:rPr lang="ar-JO" sz="3600" dirty="0" smtClean="0">
                <a:solidFill>
                  <a:srgbClr val="FF0000"/>
                </a:solidFill>
                <a:latin typeface="Calibri Light" pitchFamily="34" charset="0"/>
                <a:cs typeface="Calibri Light" pitchFamily="34" charset="0"/>
              </a:rPr>
              <a:t>الدُّنْيا</a:t>
            </a:r>
            <a:r>
              <a:rPr lang="ar-JO" sz="3600" dirty="0" smtClean="0">
                <a:latin typeface="Calibri Light" pitchFamily="34" charset="0"/>
                <a:cs typeface="Calibri Light" pitchFamily="34" charset="0"/>
              </a:rPr>
              <a:t>)</a:t>
            </a:r>
            <a:endParaRPr lang="en-US" sz="5400" dirty="0">
              <a:latin typeface="Calibri Light" pitchFamily="34" charset="0"/>
              <a:cs typeface="Calibri Light" pitchFamily="34" charset="0"/>
            </a:endParaRPr>
          </a:p>
        </p:txBody>
      </p:sp>
      <p:sp>
        <p:nvSpPr>
          <p:cNvPr id="11" name="مستطيل: زوايا قطرية مستديرة 10">
            <a:extLst>
              <a:ext uri="{FF2B5EF4-FFF2-40B4-BE49-F238E27FC236}">
                <a16:creationId xmlns:a16="http://schemas.microsoft.com/office/drawing/2014/main" xmlns="" id="{B49DFF1E-5ED6-46FA-A99B-0971E158EA86}"/>
              </a:ext>
            </a:extLst>
          </p:cNvPr>
          <p:cNvSpPr/>
          <p:nvPr/>
        </p:nvSpPr>
        <p:spPr>
          <a:xfrm>
            <a:off x="9042590" y="2071221"/>
            <a:ext cx="2968977" cy="1047627"/>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dirty="0">
                <a:latin typeface="Calibri Light" pitchFamily="34" charset="0"/>
                <a:cs typeface="Calibri Light" pitchFamily="34" charset="0"/>
              </a:rPr>
              <a:t> </a:t>
            </a:r>
            <a:r>
              <a:rPr lang="ar-JO" sz="3200" dirty="0" smtClean="0">
                <a:solidFill>
                  <a:srgbClr val="C00000"/>
                </a:solidFill>
                <a:latin typeface="Calibri Light" pitchFamily="34" charset="0"/>
                <a:cs typeface="Calibri Light" pitchFamily="34" charset="0"/>
              </a:rPr>
              <a:t>ظِلّ</a:t>
            </a:r>
            <a:r>
              <a:rPr lang="ar-JO" sz="3200" dirty="0" smtClean="0">
                <a:latin typeface="Calibri Light" pitchFamily="34" charset="0"/>
                <a:cs typeface="Calibri Light" pitchFamily="34" charset="0"/>
              </a:rPr>
              <a:t>: جَمْعُها ظِلال ظُلُول/ أَظْلال</a:t>
            </a:r>
            <a:endParaRPr lang="en-US" sz="3200" dirty="0">
              <a:latin typeface="Calibri Light" pitchFamily="34" charset="0"/>
              <a:cs typeface="Calibri Light" pitchFamily="34" charset="0"/>
            </a:endParaRPr>
          </a:p>
        </p:txBody>
      </p:sp>
      <p:sp>
        <p:nvSpPr>
          <p:cNvPr id="12" name="سهم: لأسفل 11">
            <a:extLst>
              <a:ext uri="{FF2B5EF4-FFF2-40B4-BE49-F238E27FC236}">
                <a16:creationId xmlns:a16="http://schemas.microsoft.com/office/drawing/2014/main" xmlns="" id="{FE063F2E-3366-4B3A-9BED-BBE38210E588}"/>
              </a:ext>
            </a:extLst>
          </p:cNvPr>
          <p:cNvSpPr/>
          <p:nvPr/>
        </p:nvSpPr>
        <p:spPr>
          <a:xfrm>
            <a:off x="10284763" y="3969338"/>
            <a:ext cx="484632" cy="50686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04" y="1353459"/>
            <a:ext cx="4897456" cy="3122746"/>
          </a:xfrm>
          <a:prstGeom prst="rect">
            <a:avLst/>
          </a:prstGeom>
        </p:spPr>
      </p:pic>
      <p:sp>
        <p:nvSpPr>
          <p:cNvPr id="13" name="مستطيل: زوايا قطرية مستديرة 9">
            <a:extLst>
              <a:ext uri="{FF2B5EF4-FFF2-40B4-BE49-F238E27FC236}">
                <a16:creationId xmlns:a16="http://schemas.microsoft.com/office/drawing/2014/main" xmlns="" id="{D51D10AF-44F5-4809-969C-35FE5C2BBC7D}"/>
              </a:ext>
            </a:extLst>
          </p:cNvPr>
          <p:cNvSpPr/>
          <p:nvPr/>
        </p:nvSpPr>
        <p:spPr>
          <a:xfrm>
            <a:off x="5425440" y="2680711"/>
            <a:ext cx="3431178" cy="124662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600" dirty="0" smtClean="0">
                <a:latin typeface="Calibri Light" pitchFamily="34" charset="0"/>
                <a:cs typeface="Calibri Light" pitchFamily="34" charset="0"/>
              </a:rPr>
              <a:t>هذا البَيْتُ يَصْلُحُ أَنْ يَكُونَ ( </a:t>
            </a:r>
            <a:r>
              <a:rPr lang="ar-JO" sz="3600" dirty="0" smtClean="0">
                <a:solidFill>
                  <a:srgbClr val="FF0000"/>
                </a:solidFill>
                <a:latin typeface="Calibri Light" pitchFamily="34" charset="0"/>
                <a:cs typeface="Calibri Light" pitchFamily="34" charset="0"/>
              </a:rPr>
              <a:t>حِكْمَةً</a:t>
            </a:r>
            <a:r>
              <a:rPr lang="ar-JO" sz="3600" dirty="0" smtClean="0">
                <a:latin typeface="Calibri Light" pitchFamily="34" charset="0"/>
                <a:cs typeface="Calibri Light" pitchFamily="34" charset="0"/>
              </a:rPr>
              <a:t> )</a:t>
            </a:r>
            <a:endParaRPr lang="en-US" sz="5400" dirty="0">
              <a:latin typeface="Calibri Light" pitchFamily="34" charset="0"/>
              <a:cs typeface="Calibri Light" pitchFamily="34" charset="0"/>
            </a:endParaRPr>
          </a:p>
        </p:txBody>
      </p:sp>
      <p:sp>
        <p:nvSpPr>
          <p:cNvPr id="3" name="عنصر نائب للتذييل 2"/>
          <p:cNvSpPr>
            <a:spLocks noGrp="1"/>
          </p:cNvSpPr>
          <p:nvPr>
            <p:ph type="ftr" sz="quarter" idx="11"/>
          </p:nvPr>
        </p:nvSpPr>
        <p:spPr>
          <a:xfrm>
            <a:off x="4153150" y="6491012"/>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2319732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style.rotation</p:attrName>
                                        </p:attrNameLst>
                                      </p:cBhvr>
                                      <p:tavLst>
                                        <p:tav tm="0">
                                          <p:val>
                                            <p:fltVal val="90"/>
                                          </p:val>
                                        </p:tav>
                                        <p:tav tm="100000">
                                          <p:val>
                                            <p:fltVal val="0"/>
                                          </p:val>
                                        </p:tav>
                                      </p:tavLst>
                                    </p:anim>
                                    <p:animEffect transition="in" filter="fade">
                                      <p:cBhvr>
                                        <p:cTn id="57" dur="1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grpId="1"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2000"/>
                                        <p:tgtEl>
                                          <p:spTgt spid="6"/>
                                        </p:tgtEl>
                                      </p:cBhvr>
                                    </p:animEffect>
                                    <p:anim calcmode="lin" valueType="num">
                                      <p:cBhvr>
                                        <p:cTn id="75" dur="2000" fill="hold"/>
                                        <p:tgtEl>
                                          <p:spTgt spid="6"/>
                                        </p:tgtEl>
                                        <p:attrNameLst>
                                          <p:attrName>ppt_w</p:attrName>
                                        </p:attrNameLst>
                                      </p:cBhvr>
                                      <p:tavLst>
                                        <p:tav tm="0" fmla="#ppt_w*sin(2.5*pi*$)">
                                          <p:val>
                                            <p:fltVal val="0"/>
                                          </p:val>
                                        </p:tav>
                                        <p:tav tm="100000">
                                          <p:val>
                                            <p:fltVal val="1"/>
                                          </p:val>
                                        </p:tav>
                                      </p:tavLst>
                                    </p:anim>
                                    <p:anim calcmode="lin" valueType="num">
                                      <p:cBhvr>
                                        <p:cTn id="7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1"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xmlns="" id="{7731831F-5747-4D7D-A7DE-D12A5BC8DEAD}"/>
              </a:ext>
            </a:extLst>
          </p:cNvPr>
          <p:cNvSpPr/>
          <p:nvPr/>
        </p:nvSpPr>
        <p:spPr>
          <a:xfrm>
            <a:off x="9087958" y="513341"/>
            <a:ext cx="2996798" cy="627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smtClean="0">
                <a:latin typeface="Calibri Light" pitchFamily="34" charset="0"/>
                <a:cs typeface="Calibri Light" pitchFamily="34" charset="0"/>
              </a:rPr>
              <a:t>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الس</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اد</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س </a:t>
            </a:r>
            <a:endParaRPr lang="en-US" sz="3600" dirty="0">
              <a:latin typeface="Calibri Light" pitchFamily="34" charset="0"/>
              <a:cs typeface="Calibri Light" pitchFamily="34" charset="0"/>
            </a:endParaRPr>
          </a:p>
        </p:txBody>
      </p:sp>
      <p:sp>
        <p:nvSpPr>
          <p:cNvPr id="5" name="Rectangle 3">
            <a:extLst>
              <a:ext uri="{FF2B5EF4-FFF2-40B4-BE49-F238E27FC236}">
                <a16:creationId xmlns:a16="http://schemas.microsoft.com/office/drawing/2014/main" xmlns="" id="{7B707810-BF75-4ED9-8FAD-296C31A20247}"/>
              </a:ext>
            </a:extLst>
          </p:cNvPr>
          <p:cNvSpPr/>
          <p:nvPr/>
        </p:nvSpPr>
        <p:spPr>
          <a:xfrm>
            <a:off x="229165" y="313508"/>
            <a:ext cx="8766790" cy="826891"/>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200" dirty="0" smtClean="0">
                <a:solidFill>
                  <a:prstClr val="black"/>
                </a:solidFill>
                <a:latin typeface="Calibri" pitchFamily="34" charset="0"/>
                <a:cs typeface="Calibri" pitchFamily="34" charset="0"/>
              </a:rPr>
              <a:t>إنَّ </a:t>
            </a:r>
            <a:r>
              <a:rPr lang="ar-JO" sz="3200" dirty="0">
                <a:solidFill>
                  <a:prstClr val="black"/>
                </a:solidFill>
                <a:latin typeface="Calibri" pitchFamily="34" charset="0"/>
                <a:cs typeface="Calibri" pitchFamily="34" charset="0"/>
              </a:rPr>
              <a:t>العُلا </a:t>
            </a:r>
            <a:r>
              <a:rPr lang="ar-JO" sz="3200" dirty="0" smtClean="0">
                <a:solidFill>
                  <a:prstClr val="black"/>
                </a:solidFill>
                <a:latin typeface="Calibri" pitchFamily="34" charset="0"/>
                <a:cs typeface="Calibri" pitchFamily="34" charset="0"/>
              </a:rPr>
              <a:t>حَدَّثَتْني وَهِيَ صادِقَةٌ         فِيما تُحَدِّثُ </a:t>
            </a:r>
            <a:r>
              <a:rPr lang="ar-JO" sz="3200" dirty="0">
                <a:solidFill>
                  <a:prstClr val="black"/>
                </a:solidFill>
                <a:latin typeface="Calibri" pitchFamily="34" charset="0"/>
                <a:cs typeface="Calibri" pitchFamily="34" charset="0"/>
              </a:rPr>
              <a:t>أنَّ العِزَّ في النُّقَلِ</a:t>
            </a:r>
            <a:endParaRPr lang="ar-EG" sz="3200" dirty="0"/>
          </a:p>
        </p:txBody>
      </p:sp>
      <p:sp>
        <p:nvSpPr>
          <p:cNvPr id="6" name="مستطيل: زوايا قطرية مستديرة 5">
            <a:extLst>
              <a:ext uri="{FF2B5EF4-FFF2-40B4-BE49-F238E27FC236}">
                <a16:creationId xmlns:a16="http://schemas.microsoft.com/office/drawing/2014/main" xmlns="" id="{9A413CBA-A72D-40D1-B485-E487CA9E5927}"/>
              </a:ext>
            </a:extLst>
          </p:cNvPr>
          <p:cNvSpPr/>
          <p:nvPr/>
        </p:nvSpPr>
        <p:spPr>
          <a:xfrm>
            <a:off x="5243834" y="1316130"/>
            <a:ext cx="2996798" cy="1315742"/>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3600" dirty="0" smtClean="0">
                <a:latin typeface="Calibri Light" pitchFamily="34" charset="0"/>
                <a:cs typeface="Calibri Light" pitchFamily="34" charset="0"/>
              </a:rPr>
              <a:t>ش</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8" name="مستطيل: زوايا قطرية مستديرة 7">
            <a:extLst>
              <a:ext uri="{FF2B5EF4-FFF2-40B4-BE49-F238E27FC236}">
                <a16:creationId xmlns:a16="http://schemas.microsoft.com/office/drawing/2014/main" xmlns="" id="{3046FD80-056E-4C50-A26E-2E37DDAB6515}"/>
              </a:ext>
            </a:extLst>
          </p:cNvPr>
          <p:cNvSpPr/>
          <p:nvPr/>
        </p:nvSpPr>
        <p:spPr>
          <a:xfrm>
            <a:off x="107244" y="4060826"/>
            <a:ext cx="11977512" cy="127752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2800" dirty="0" smtClean="0">
                <a:latin typeface="Calibri Light" pitchFamily="34" charset="0"/>
                <a:cs typeface="Calibri Light" pitchFamily="34" charset="0"/>
              </a:rPr>
              <a:t>لا يَرْضى الشَّاعِرُ أنْ يُقيمَ في مَكانٍ واحِدٍ لِأَنَّ هذا في نَظَرِهِ يُورِثُ الخُمولَ، فَلا بُدَّ مِنْ التَّنَقُّلِ وَالتَّرْحالِ لِيَنالَ الشَّرَفَ وَالعُلا ، فَقَدْ يُحَقِّقُ بِهَذا التَّرْحالِ العِلْمَ وَالمالَ وَالتَّعَرُّفَ عَلى أَشْخاصٍ آخَرينَ . </a:t>
            </a:r>
            <a:endParaRPr lang="ar-EG" sz="2800" dirty="0">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7E47767E-7CB1-4359-AE92-9BCBF50A0CA8}"/>
              </a:ext>
            </a:extLst>
          </p:cNvPr>
          <p:cNvSpPr/>
          <p:nvPr/>
        </p:nvSpPr>
        <p:spPr>
          <a:xfrm>
            <a:off x="6200503" y="2769326"/>
            <a:ext cx="992777" cy="102761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مستطيل: زوايا مستديرة 1">
            <a:extLst>
              <a:ext uri="{FF2B5EF4-FFF2-40B4-BE49-F238E27FC236}">
                <a16:creationId xmlns:a16="http://schemas.microsoft.com/office/drawing/2014/main" xmlns="" id="{D87B261A-DA6A-4D63-8F22-49A6AA676C5E}"/>
              </a:ext>
            </a:extLst>
          </p:cNvPr>
          <p:cNvSpPr/>
          <p:nvPr/>
        </p:nvSpPr>
        <p:spPr>
          <a:xfrm>
            <a:off x="9087958" y="1316130"/>
            <a:ext cx="2996798" cy="6314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smtClean="0">
                <a:latin typeface="Calibri Light" pitchFamily="34" charset="0"/>
                <a:cs typeface="Calibri Light" pitchFamily="34" charset="0"/>
              </a:rPr>
              <a:t>الم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ف</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دات</a:t>
            </a:r>
            <a:r>
              <a:rPr lang="ar-EG" sz="3600" dirty="0" smtClean="0">
                <a:latin typeface="Calibri Light" pitchFamily="34" charset="0"/>
                <a:cs typeface="Calibri Light" pitchFamily="34" charset="0"/>
              </a:rPr>
              <a:t> </a:t>
            </a:r>
            <a:endParaRPr lang="en-US" sz="4000" dirty="0">
              <a:latin typeface="Calibri Light" pitchFamily="34" charset="0"/>
              <a:cs typeface="Calibri Light" pitchFamily="34" charset="0"/>
            </a:endParaRPr>
          </a:p>
        </p:txBody>
      </p:sp>
      <p:sp>
        <p:nvSpPr>
          <p:cNvPr id="9" name="مستطيل: زوايا مستديرة 8">
            <a:extLst>
              <a:ext uri="{FF2B5EF4-FFF2-40B4-BE49-F238E27FC236}">
                <a16:creationId xmlns:a16="http://schemas.microsoft.com/office/drawing/2014/main" xmlns="" id="{A77A0F85-4A2F-4003-AA59-5D22B7D66CE7}"/>
              </a:ext>
            </a:extLst>
          </p:cNvPr>
          <p:cNvSpPr/>
          <p:nvPr/>
        </p:nvSpPr>
        <p:spPr>
          <a:xfrm>
            <a:off x="9087958" y="2089445"/>
            <a:ext cx="2996798" cy="17074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2800" b="1" dirty="0" smtClean="0">
                <a:solidFill>
                  <a:srgbClr val="FF0000"/>
                </a:solidFill>
                <a:latin typeface="Calibri Light" pitchFamily="34" charset="0"/>
                <a:cs typeface="Calibri Light" pitchFamily="34" charset="0"/>
              </a:rPr>
              <a:t>العُلا</a:t>
            </a:r>
            <a:r>
              <a:rPr lang="ar-JO" sz="2800" dirty="0" smtClean="0">
                <a:latin typeface="Calibri Light" pitchFamily="34" charset="0"/>
                <a:cs typeface="Calibri Light" pitchFamily="34" charset="0"/>
              </a:rPr>
              <a:t>: المَجْدُ وَالرِّفْعَةُ. </a:t>
            </a:r>
          </a:p>
          <a:p>
            <a:pPr algn="ctr"/>
            <a:r>
              <a:rPr lang="ar-JO" sz="2800" b="1" dirty="0" smtClean="0">
                <a:solidFill>
                  <a:srgbClr val="FF0000"/>
                </a:solidFill>
                <a:latin typeface="Calibri Light" pitchFamily="34" charset="0"/>
                <a:cs typeface="Calibri Light" pitchFamily="34" charset="0"/>
              </a:rPr>
              <a:t>النُّقَل</a:t>
            </a:r>
            <a:r>
              <a:rPr lang="ar-JO" sz="2800" dirty="0" smtClean="0">
                <a:latin typeface="Calibri Light" pitchFamily="34" charset="0"/>
                <a:cs typeface="Calibri Light" pitchFamily="34" charset="0"/>
              </a:rPr>
              <a:t>: الانْتِقالُ مِنْ مَكانٍ </a:t>
            </a:r>
            <a:r>
              <a:rPr lang="en-US" sz="2800" dirty="0" smtClean="0">
                <a:latin typeface="Calibri Light" pitchFamily="34" charset="0"/>
                <a:cs typeface="Calibri Light" pitchFamily="34" charset="0"/>
              </a:rPr>
              <a:t> </a:t>
            </a:r>
            <a:r>
              <a:rPr lang="ar-JO" sz="2800" dirty="0" smtClean="0">
                <a:latin typeface="Calibri Light" pitchFamily="34" charset="0"/>
                <a:cs typeface="Calibri Light" pitchFamily="34" charset="0"/>
              </a:rPr>
              <a:t> لِآخَرَ( الاغْتِراب ).</a:t>
            </a:r>
            <a:endParaRPr lang="en-US" sz="2800" dirty="0">
              <a:latin typeface="Calibri Light" pitchFamily="34" charset="0"/>
              <a:cs typeface="Calibri Light" pitchFamily="34" charset="0"/>
            </a:endParaRPr>
          </a:p>
        </p:txBody>
      </p:sp>
      <p:sp>
        <p:nvSpPr>
          <p:cNvPr id="11" name="مستطيل: زوايا مستديرة 1">
            <a:extLst>
              <a:ext uri="{FF2B5EF4-FFF2-40B4-BE49-F238E27FC236}">
                <a16:creationId xmlns:a16="http://schemas.microsoft.com/office/drawing/2014/main" xmlns="" id="{D87B261A-DA6A-4D63-8F22-49A6AA676C5E}"/>
              </a:ext>
            </a:extLst>
          </p:cNvPr>
          <p:cNvSpPr/>
          <p:nvPr/>
        </p:nvSpPr>
        <p:spPr>
          <a:xfrm>
            <a:off x="107244" y="5477692"/>
            <a:ext cx="11910585" cy="73151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2800" b="1" dirty="0" smtClean="0">
                <a:solidFill>
                  <a:srgbClr val="FF0000"/>
                </a:solidFill>
                <a:latin typeface="Calibri Light" pitchFamily="34" charset="0"/>
                <a:cs typeface="Calibri Light" pitchFamily="34" charset="0"/>
              </a:rPr>
              <a:t>الصُّورَةُ الفَنِّـــــيَّةُ: </a:t>
            </a:r>
            <a:r>
              <a:rPr lang="ar-JO" sz="2800" dirty="0" smtClean="0">
                <a:latin typeface="Calibri Light" pitchFamily="34" charset="0"/>
                <a:cs typeface="Calibri Light" pitchFamily="34" charset="0"/>
              </a:rPr>
              <a:t>صَوَّرَ الشَّاعِرُ العُلا بِالمَرْأَةِ </a:t>
            </a:r>
            <a:r>
              <a:rPr lang="ar-JO" sz="2800" dirty="0">
                <a:latin typeface="Calibri Light" pitchFamily="34" charset="0"/>
                <a:cs typeface="Calibri Light" pitchFamily="34" charset="0"/>
              </a:rPr>
              <a:t>التي </a:t>
            </a:r>
            <a:r>
              <a:rPr lang="ar-JO" sz="2800" dirty="0" smtClean="0">
                <a:latin typeface="Calibri Light" pitchFamily="34" charset="0"/>
                <a:cs typeface="Calibri Light" pitchFamily="34" charset="0"/>
              </a:rPr>
              <a:t>تُحَدِّثُهُ أَحادِيثَ صادِقَةً، وَمِنْها نَيْلُ الهَدَفَ بِالتَّنَقُّلِ وَالتَّرْحالِ </a:t>
            </a:r>
            <a:endParaRPr lang="en-US" sz="2800" dirty="0">
              <a:latin typeface="Calibri Light" pitchFamily="34" charset="0"/>
              <a:cs typeface="Calibri Light" pitchFamily="34"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65" y="1316129"/>
            <a:ext cx="4656344" cy="2480807"/>
          </a:xfrm>
          <a:prstGeom prst="rect">
            <a:avLst/>
          </a:prstGeom>
        </p:spPr>
      </p:pic>
      <p:sp>
        <p:nvSpPr>
          <p:cNvPr id="7" name="عنصر نائب للتذييل 6"/>
          <p:cNvSpPr>
            <a:spLocks noGrp="1"/>
          </p:cNvSpPr>
          <p:nvPr>
            <p:ph type="ftr" sz="quarter" idx="11"/>
          </p:nvPr>
        </p:nvSpPr>
        <p:spPr>
          <a:xfrm>
            <a:off x="4166102" y="6403925"/>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35285788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heel(1)">
                                      <p:cBhvr>
                                        <p:cTn id="40" dur="2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style.rotation</p:attrName>
                                        </p:attrNameLst>
                                      </p:cBhvr>
                                      <p:tavLst>
                                        <p:tav tm="0">
                                          <p:val>
                                            <p:fltVal val="90"/>
                                          </p:val>
                                        </p:tav>
                                        <p:tav tm="100000">
                                          <p:val>
                                            <p:fltVal val="0"/>
                                          </p:val>
                                        </p:tav>
                                      </p:tavLst>
                                    </p:anim>
                                    <p:animEffect transition="in" filter="fade">
                                      <p:cBhvr>
                                        <p:cTn id="63" dur="1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80">
                                          <p:stCondLst>
                                            <p:cond delay="0"/>
                                          </p:stCondLst>
                                        </p:cTn>
                                        <p:tgtEl>
                                          <p:spTgt spid="11"/>
                                        </p:tgtEl>
                                      </p:cBhvr>
                                    </p:animEffect>
                                    <p:anim calcmode="lin" valueType="num">
                                      <p:cBhvr>
                                        <p:cTn id="6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4" dur="26">
                                          <p:stCondLst>
                                            <p:cond delay="650"/>
                                          </p:stCondLst>
                                        </p:cTn>
                                        <p:tgtEl>
                                          <p:spTgt spid="11"/>
                                        </p:tgtEl>
                                      </p:cBhvr>
                                      <p:to x="100000" y="60000"/>
                                    </p:animScale>
                                    <p:animScale>
                                      <p:cBhvr>
                                        <p:cTn id="75" dur="166" decel="50000">
                                          <p:stCondLst>
                                            <p:cond delay="676"/>
                                          </p:stCondLst>
                                        </p:cTn>
                                        <p:tgtEl>
                                          <p:spTgt spid="11"/>
                                        </p:tgtEl>
                                      </p:cBhvr>
                                      <p:to x="100000" y="100000"/>
                                    </p:animScale>
                                    <p:animScale>
                                      <p:cBhvr>
                                        <p:cTn id="76" dur="26">
                                          <p:stCondLst>
                                            <p:cond delay="1312"/>
                                          </p:stCondLst>
                                        </p:cTn>
                                        <p:tgtEl>
                                          <p:spTgt spid="11"/>
                                        </p:tgtEl>
                                      </p:cBhvr>
                                      <p:to x="100000" y="80000"/>
                                    </p:animScale>
                                    <p:animScale>
                                      <p:cBhvr>
                                        <p:cTn id="77" dur="166" decel="50000">
                                          <p:stCondLst>
                                            <p:cond delay="1338"/>
                                          </p:stCondLst>
                                        </p:cTn>
                                        <p:tgtEl>
                                          <p:spTgt spid="11"/>
                                        </p:tgtEl>
                                      </p:cBhvr>
                                      <p:to x="100000" y="100000"/>
                                    </p:animScale>
                                    <p:animScale>
                                      <p:cBhvr>
                                        <p:cTn id="78" dur="26">
                                          <p:stCondLst>
                                            <p:cond delay="1642"/>
                                          </p:stCondLst>
                                        </p:cTn>
                                        <p:tgtEl>
                                          <p:spTgt spid="11"/>
                                        </p:tgtEl>
                                      </p:cBhvr>
                                      <p:to x="100000" y="90000"/>
                                    </p:animScale>
                                    <p:animScale>
                                      <p:cBhvr>
                                        <p:cTn id="79" dur="166" decel="50000">
                                          <p:stCondLst>
                                            <p:cond delay="1668"/>
                                          </p:stCondLst>
                                        </p:cTn>
                                        <p:tgtEl>
                                          <p:spTgt spid="11"/>
                                        </p:tgtEl>
                                      </p:cBhvr>
                                      <p:to x="100000" y="100000"/>
                                    </p:animScale>
                                    <p:animScale>
                                      <p:cBhvr>
                                        <p:cTn id="80" dur="26">
                                          <p:stCondLst>
                                            <p:cond delay="1808"/>
                                          </p:stCondLst>
                                        </p:cTn>
                                        <p:tgtEl>
                                          <p:spTgt spid="11"/>
                                        </p:tgtEl>
                                      </p:cBhvr>
                                      <p:to x="100000" y="95000"/>
                                    </p:animScale>
                                    <p:animScale>
                                      <p:cBhvr>
                                        <p:cTn id="8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2"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9CF02FE2-43EF-4DE1-8A56-A1E7D0504D3D}"/>
              </a:ext>
            </a:extLst>
          </p:cNvPr>
          <p:cNvSpPr/>
          <p:nvPr/>
        </p:nvSpPr>
        <p:spPr>
          <a:xfrm>
            <a:off x="9223939" y="358539"/>
            <a:ext cx="2883505" cy="77208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dirty="0" smtClean="0">
                <a:latin typeface="Calibri Light" pitchFamily="34" charset="0"/>
                <a:cs typeface="Calibri Light" pitchFamily="34" charset="0"/>
              </a:rPr>
              <a:t>الب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الس</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 </a:t>
            </a:r>
            <a:endParaRPr lang="en-US" sz="3200" dirty="0">
              <a:latin typeface="Calibri Light" pitchFamily="34" charset="0"/>
              <a:cs typeface="Calibri Light" pitchFamily="34" charset="0"/>
            </a:endParaRPr>
          </a:p>
        </p:txBody>
      </p:sp>
      <p:sp>
        <p:nvSpPr>
          <p:cNvPr id="5" name="Rectangle 4">
            <a:extLst>
              <a:ext uri="{FF2B5EF4-FFF2-40B4-BE49-F238E27FC236}">
                <a16:creationId xmlns:a16="http://schemas.microsoft.com/office/drawing/2014/main" xmlns="" id="{762D0822-4B9F-44D4-8576-9259E581EC0C}"/>
              </a:ext>
            </a:extLst>
          </p:cNvPr>
          <p:cNvSpPr/>
          <p:nvPr/>
        </p:nvSpPr>
        <p:spPr>
          <a:xfrm>
            <a:off x="164124" y="358539"/>
            <a:ext cx="8807860" cy="772086"/>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200" dirty="0" smtClean="0">
                <a:latin typeface="Calibri" pitchFamily="34" charset="0"/>
                <a:cs typeface="Calibri" pitchFamily="34" charset="0"/>
              </a:rPr>
              <a:t>أُعَلِّلُ النَّفْسَ بِالآمالِ أَرْقُبُها        مَا أَضْيَقَ العَيْشَ لَوْلا فُسْحَةُ الأَمَلِ</a:t>
            </a:r>
            <a:endParaRPr lang="ar-EG" sz="3200" dirty="0"/>
          </a:p>
        </p:txBody>
      </p:sp>
      <p:sp>
        <p:nvSpPr>
          <p:cNvPr id="6" name="مستطيل: زوايا قطرية مستديرة 5">
            <a:extLst>
              <a:ext uri="{FF2B5EF4-FFF2-40B4-BE49-F238E27FC236}">
                <a16:creationId xmlns:a16="http://schemas.microsoft.com/office/drawing/2014/main" xmlns="" id="{506361EA-370C-436B-9442-325AABAD07C2}"/>
              </a:ext>
            </a:extLst>
          </p:cNvPr>
          <p:cNvSpPr/>
          <p:nvPr/>
        </p:nvSpPr>
        <p:spPr>
          <a:xfrm>
            <a:off x="10075817" y="4798403"/>
            <a:ext cx="2001553" cy="159368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smtClean="0">
                <a:latin typeface="Calibri Light" pitchFamily="34" charset="0"/>
                <a:cs typeface="Calibri Light" pitchFamily="34" charset="0"/>
              </a:rPr>
              <a:t>ش</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7" name="مستطيل: زوايا قطرية مستديرة 6">
            <a:extLst>
              <a:ext uri="{FF2B5EF4-FFF2-40B4-BE49-F238E27FC236}">
                <a16:creationId xmlns:a16="http://schemas.microsoft.com/office/drawing/2014/main" xmlns="" id="{3AD6BB96-4BDA-4F7E-A19A-7CD90CB5059B}"/>
              </a:ext>
            </a:extLst>
          </p:cNvPr>
          <p:cNvSpPr/>
          <p:nvPr/>
        </p:nvSpPr>
        <p:spPr>
          <a:xfrm>
            <a:off x="129290" y="4798404"/>
            <a:ext cx="8842694" cy="159368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3200" dirty="0">
                <a:latin typeface="Calibri Light" pitchFamily="34" charset="0"/>
                <a:cs typeface="Calibri Light" pitchFamily="34" charset="0"/>
              </a:rPr>
              <a:t> </a:t>
            </a:r>
            <a:r>
              <a:rPr lang="ar-JO" sz="3200" dirty="0" smtClean="0">
                <a:latin typeface="Calibri Light" pitchFamily="34" charset="0"/>
                <a:cs typeface="Calibri Light" pitchFamily="34" charset="0"/>
              </a:rPr>
              <a:t>يَقولُ الشَّاعِر: إِنَّهُ يَهْدِفُ إِلى تَحْقيقِ آمالِهِ </a:t>
            </a:r>
            <a:r>
              <a:rPr lang="ar-JO" sz="3200" dirty="0">
                <a:latin typeface="Calibri Light" pitchFamily="34" charset="0"/>
                <a:cs typeface="Calibri Light" pitchFamily="34" charset="0"/>
              </a:rPr>
              <a:t>التي </a:t>
            </a:r>
            <a:r>
              <a:rPr lang="ar-JO" sz="3200" dirty="0" smtClean="0">
                <a:latin typeface="Calibri Light" pitchFamily="34" charset="0"/>
                <a:cs typeface="Calibri Light" pitchFamily="34" charset="0"/>
              </a:rPr>
              <a:t>يَتَوَقَّعُ حُصولَها يَوْمًا بَعْدَ يَوْمٍ وَإِنَّ تَحْقيقَ الهَدَفِ يَتَطَلَّبُ رُوحَــًا مَليئَةً بِالآمالِ وَالثِّقَةِ. </a:t>
            </a:r>
            <a:endParaRPr lang="en-US" sz="3200" dirty="0">
              <a:latin typeface="Calibri Light" pitchFamily="34" charset="0"/>
              <a:cs typeface="Calibri Light" pitchFamily="34" charset="0"/>
            </a:endParaRPr>
          </a:p>
        </p:txBody>
      </p:sp>
      <p:sp>
        <p:nvSpPr>
          <p:cNvPr id="8" name="سهم: لأسفل 7">
            <a:extLst>
              <a:ext uri="{FF2B5EF4-FFF2-40B4-BE49-F238E27FC236}">
                <a16:creationId xmlns:a16="http://schemas.microsoft.com/office/drawing/2014/main" xmlns="" id="{25A49B42-486D-4C4F-9464-D51B7B8C7E87}"/>
              </a:ext>
            </a:extLst>
          </p:cNvPr>
          <p:cNvSpPr/>
          <p:nvPr/>
        </p:nvSpPr>
        <p:spPr>
          <a:xfrm rot="5400000">
            <a:off x="9311843" y="5153974"/>
            <a:ext cx="484632" cy="820318"/>
          </a:xfrm>
          <a:prstGeom prst="downArrow">
            <a:avLst>
              <a:gd name="adj1" fmla="val 56873"/>
              <a:gd name="adj2" fmla="val 6283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مستطيل 1">
            <a:extLst>
              <a:ext uri="{FF2B5EF4-FFF2-40B4-BE49-F238E27FC236}">
                <a16:creationId xmlns:a16="http://schemas.microsoft.com/office/drawing/2014/main" xmlns="" id="{46357283-6889-44ED-A081-35AE1BBC4CAE}"/>
              </a:ext>
            </a:extLst>
          </p:cNvPr>
          <p:cNvSpPr/>
          <p:nvPr/>
        </p:nvSpPr>
        <p:spPr>
          <a:xfrm>
            <a:off x="9208901" y="1257240"/>
            <a:ext cx="2883505" cy="6531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smtClean="0">
                <a:latin typeface="Calibri Light" pitchFamily="34" charset="0"/>
                <a:cs typeface="Calibri Light" pitchFamily="34" charset="0"/>
              </a:rPr>
              <a:t>الم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دات</a:t>
            </a:r>
            <a:endParaRPr lang="en-US" sz="2000" dirty="0">
              <a:latin typeface="Calibri Light" pitchFamily="34" charset="0"/>
              <a:cs typeface="Calibri Light" pitchFamily="34" charset="0"/>
            </a:endParaRPr>
          </a:p>
        </p:txBody>
      </p:sp>
      <p:sp>
        <p:nvSpPr>
          <p:cNvPr id="9" name="مستطيل 8">
            <a:extLst>
              <a:ext uri="{FF2B5EF4-FFF2-40B4-BE49-F238E27FC236}">
                <a16:creationId xmlns:a16="http://schemas.microsoft.com/office/drawing/2014/main" xmlns="" id="{DDB9B33C-DEE7-4D6C-81B6-E3BE564D66BD}"/>
              </a:ext>
            </a:extLst>
          </p:cNvPr>
          <p:cNvSpPr/>
          <p:nvPr/>
        </p:nvSpPr>
        <p:spPr>
          <a:xfrm>
            <a:off x="9208901" y="1958333"/>
            <a:ext cx="2868469" cy="6461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2800" dirty="0" smtClean="0">
                <a:solidFill>
                  <a:srgbClr val="FF0000"/>
                </a:solidFill>
                <a:latin typeface="Calibri Light" pitchFamily="34" charset="0"/>
                <a:cs typeface="Calibri Light" pitchFamily="34" charset="0"/>
              </a:rPr>
              <a:t>فُسْحَة</a:t>
            </a:r>
            <a:r>
              <a:rPr lang="ar-JO" sz="2800" dirty="0" smtClean="0">
                <a:latin typeface="Calibri Light" pitchFamily="34" charset="0"/>
                <a:cs typeface="Calibri Light" pitchFamily="34" charset="0"/>
              </a:rPr>
              <a:t>: سَعَة</a:t>
            </a:r>
            <a:endParaRPr lang="en-US" sz="2800" dirty="0">
              <a:latin typeface="Calibri Light" pitchFamily="34" charset="0"/>
              <a:cs typeface="Calibri Light" pitchFamily="34" charset="0"/>
            </a:endParaRPr>
          </a:p>
        </p:txBody>
      </p:sp>
      <p:sp>
        <p:nvSpPr>
          <p:cNvPr id="10" name="مستطيل 9">
            <a:extLst>
              <a:ext uri="{FF2B5EF4-FFF2-40B4-BE49-F238E27FC236}">
                <a16:creationId xmlns:a16="http://schemas.microsoft.com/office/drawing/2014/main" xmlns="" id="{C2E5F35A-95C2-4472-8C72-90C49119C3CD}"/>
              </a:ext>
            </a:extLst>
          </p:cNvPr>
          <p:cNvSpPr/>
          <p:nvPr/>
        </p:nvSpPr>
        <p:spPr>
          <a:xfrm>
            <a:off x="9208901" y="2677636"/>
            <a:ext cx="2898543" cy="6531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2800" dirty="0" smtClean="0">
                <a:solidFill>
                  <a:srgbClr val="FF0000"/>
                </a:solidFill>
                <a:latin typeface="Calibri" pitchFamily="34" charset="0"/>
                <a:cs typeface="Calibri" pitchFamily="34" charset="0"/>
              </a:rPr>
              <a:t>أُعَلِّلُ</a:t>
            </a:r>
            <a:r>
              <a:rPr lang="ar-JO" sz="2800" dirty="0" smtClean="0">
                <a:solidFill>
                  <a:prstClr val="black"/>
                </a:solidFill>
                <a:latin typeface="Calibri" pitchFamily="34" charset="0"/>
                <a:cs typeface="Calibri" pitchFamily="34" charset="0"/>
              </a:rPr>
              <a:t>: أَتَصَبَّرُ ، وَأَتَلَهّى</a:t>
            </a:r>
            <a:endParaRPr lang="en-US" sz="2400" dirty="0"/>
          </a:p>
        </p:txBody>
      </p:sp>
      <p:pic>
        <p:nvPicPr>
          <p:cNvPr id="11" name="صورة 10">
            <a:extLst>
              <a:ext uri="{FF2B5EF4-FFF2-40B4-BE49-F238E27FC236}">
                <a16:creationId xmlns:a16="http://schemas.microsoft.com/office/drawing/2014/main" xmlns="" id="{D2D53CD7-F5CF-4B18-B73A-BA6D3FC75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4" y="1278557"/>
            <a:ext cx="4075288" cy="2920078"/>
          </a:xfrm>
          <a:prstGeom prst="rect">
            <a:avLst/>
          </a:prstGeom>
        </p:spPr>
      </p:pic>
      <p:sp>
        <p:nvSpPr>
          <p:cNvPr id="12" name="مستطيل 11">
            <a:extLst>
              <a:ext uri="{FF2B5EF4-FFF2-40B4-BE49-F238E27FC236}">
                <a16:creationId xmlns:a16="http://schemas.microsoft.com/office/drawing/2014/main" xmlns="" id="{DDB9B33C-DEE7-4D6C-81B6-E3BE564D66BD}"/>
              </a:ext>
            </a:extLst>
          </p:cNvPr>
          <p:cNvSpPr/>
          <p:nvPr/>
        </p:nvSpPr>
        <p:spPr>
          <a:xfrm>
            <a:off x="9208901" y="3411221"/>
            <a:ext cx="2883505" cy="5685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2800" dirty="0" smtClean="0">
                <a:solidFill>
                  <a:srgbClr val="FF0000"/>
                </a:solidFill>
                <a:latin typeface="Calibri Light" pitchFamily="34" charset="0"/>
                <a:cs typeface="Calibri Light" pitchFamily="34" charset="0"/>
              </a:rPr>
              <a:t>أَرْقُبُها</a:t>
            </a:r>
            <a:r>
              <a:rPr lang="ar-JO" sz="2800" dirty="0" smtClean="0">
                <a:latin typeface="Calibri Light" pitchFamily="34" charset="0"/>
                <a:cs typeface="Calibri Light" pitchFamily="34" charset="0"/>
              </a:rPr>
              <a:t>: أُراقِبُها</a:t>
            </a:r>
            <a:endParaRPr lang="en-US" sz="2800" dirty="0">
              <a:latin typeface="Calibri Light" pitchFamily="34" charset="0"/>
              <a:cs typeface="Calibri Light" pitchFamily="34" charset="0"/>
            </a:endParaRPr>
          </a:p>
        </p:txBody>
      </p:sp>
      <p:sp>
        <p:nvSpPr>
          <p:cNvPr id="14" name="مستطيل: زوايا قطرية مستديرة 9">
            <a:extLst>
              <a:ext uri="{FF2B5EF4-FFF2-40B4-BE49-F238E27FC236}">
                <a16:creationId xmlns:a16="http://schemas.microsoft.com/office/drawing/2014/main" xmlns="" id="{D51D10AF-44F5-4809-969C-35FE5C2BBC7D}"/>
              </a:ext>
            </a:extLst>
          </p:cNvPr>
          <p:cNvSpPr/>
          <p:nvPr/>
        </p:nvSpPr>
        <p:spPr>
          <a:xfrm>
            <a:off x="4432664" y="1319439"/>
            <a:ext cx="4539320" cy="77932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2800" dirty="0" smtClean="0">
                <a:latin typeface="Calibri Light" pitchFamily="34" charset="0"/>
                <a:cs typeface="Calibri Light" pitchFamily="34" charset="0"/>
              </a:rPr>
              <a:t>هَذا البَيْتُ يَصْلُحُ أَنْ يَكُونَ ( </a:t>
            </a:r>
            <a:r>
              <a:rPr lang="ar-JO" sz="2800" dirty="0" smtClean="0">
                <a:solidFill>
                  <a:srgbClr val="FF0000"/>
                </a:solidFill>
                <a:latin typeface="Calibri Light" pitchFamily="34" charset="0"/>
                <a:cs typeface="Calibri Light" pitchFamily="34" charset="0"/>
              </a:rPr>
              <a:t>حِكْمَةً</a:t>
            </a:r>
            <a:r>
              <a:rPr lang="ar-JO" sz="2800" dirty="0" smtClean="0">
                <a:latin typeface="Calibri Light" pitchFamily="34" charset="0"/>
                <a:cs typeface="Calibri Light" pitchFamily="34" charset="0"/>
              </a:rPr>
              <a:t> )</a:t>
            </a:r>
            <a:endParaRPr lang="en-US" sz="4400" dirty="0">
              <a:latin typeface="Calibri Light" pitchFamily="34" charset="0"/>
              <a:cs typeface="Calibri Light" pitchFamily="34" charset="0"/>
            </a:endParaRPr>
          </a:p>
        </p:txBody>
      </p:sp>
      <p:sp>
        <p:nvSpPr>
          <p:cNvPr id="15" name="مستطيل 14">
            <a:extLst>
              <a:ext uri="{FF2B5EF4-FFF2-40B4-BE49-F238E27FC236}">
                <a16:creationId xmlns:a16="http://schemas.microsoft.com/office/drawing/2014/main" xmlns="" id="{C2E5F35A-95C2-4472-8C72-90C49119C3CD}"/>
              </a:ext>
            </a:extLst>
          </p:cNvPr>
          <p:cNvSpPr/>
          <p:nvPr/>
        </p:nvSpPr>
        <p:spPr>
          <a:xfrm>
            <a:off x="9208902" y="4088657"/>
            <a:ext cx="2883504" cy="58784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ar-JO" sz="2800" dirty="0">
                <a:solidFill>
                  <a:srgbClr val="FF0000"/>
                </a:solidFill>
                <a:latin typeface="Calibri Light" pitchFamily="34" charset="0"/>
                <a:cs typeface="Calibri Light" pitchFamily="34" charset="0"/>
              </a:rPr>
              <a:t>الآمال</a:t>
            </a:r>
            <a:r>
              <a:rPr lang="ar-JO" sz="2800" dirty="0">
                <a:solidFill>
                  <a:prstClr val="black"/>
                </a:solidFill>
                <a:latin typeface="Calibri Light" pitchFamily="34" charset="0"/>
                <a:cs typeface="Calibri Light" pitchFamily="34" charset="0"/>
              </a:rPr>
              <a:t> : </a:t>
            </a:r>
            <a:r>
              <a:rPr lang="ar-JO" sz="2800" dirty="0" smtClean="0">
                <a:solidFill>
                  <a:prstClr val="black"/>
                </a:solidFill>
                <a:latin typeface="Calibri Light" pitchFamily="34" charset="0"/>
                <a:cs typeface="Calibri Light" pitchFamily="34" charset="0"/>
              </a:rPr>
              <a:t>التَّفاؤُل</a:t>
            </a:r>
            <a:endParaRPr lang="en-US" sz="2800" dirty="0">
              <a:solidFill>
                <a:prstClr val="black"/>
              </a:solidFill>
              <a:latin typeface="Calibri Light" pitchFamily="34" charset="0"/>
              <a:cs typeface="Calibri Light" pitchFamily="34" charset="0"/>
            </a:endParaRPr>
          </a:p>
        </p:txBody>
      </p:sp>
      <p:sp>
        <p:nvSpPr>
          <p:cNvPr id="16" name="مستطيل 15">
            <a:extLst>
              <a:ext uri="{FF2B5EF4-FFF2-40B4-BE49-F238E27FC236}">
                <a16:creationId xmlns:a16="http://schemas.microsoft.com/office/drawing/2014/main" xmlns="" id="{46357283-6889-44ED-A081-35AE1BBC4CAE}"/>
              </a:ext>
            </a:extLst>
          </p:cNvPr>
          <p:cNvSpPr/>
          <p:nvPr/>
        </p:nvSpPr>
        <p:spPr>
          <a:xfrm>
            <a:off x="4441371" y="2320162"/>
            <a:ext cx="4530613" cy="23563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3200" dirty="0" smtClean="0">
                <a:solidFill>
                  <a:srgbClr val="FF0000"/>
                </a:solidFill>
                <a:latin typeface="Calibri Light" pitchFamily="34" charset="0"/>
                <a:cs typeface="Calibri Light" pitchFamily="34" charset="0"/>
              </a:rPr>
              <a:t>الصُّورَةُ الفَنِّيَّةُ: </a:t>
            </a:r>
            <a:r>
              <a:rPr lang="ar-JO" sz="3200" dirty="0" smtClean="0">
                <a:latin typeface="Calibri Light" pitchFamily="34" charset="0"/>
                <a:cs typeface="Calibri Light" pitchFamily="34" charset="0"/>
              </a:rPr>
              <a:t>شَبَّهَ الشَّاعِرُ النَّفْسَ بِشَخْصٍ ضاقَ صَدْرُهُ</a:t>
            </a:r>
          </a:p>
          <a:p>
            <a:pPr algn="ctr"/>
            <a:r>
              <a:rPr lang="ar-JO" sz="3200" dirty="0" smtClean="0">
                <a:latin typeface="Calibri Light" pitchFamily="34" charset="0"/>
                <a:cs typeface="Calibri Light" pitchFamily="34" charset="0"/>
              </a:rPr>
              <a:t>وَشَبَّهَ الأَمَلَ بِالمُتَنَفَّسِ لِهذا الضِّيقِ.</a:t>
            </a:r>
            <a:endParaRPr lang="en-US" sz="3200" dirty="0">
              <a:latin typeface="Calibri Light" pitchFamily="34" charset="0"/>
              <a:cs typeface="Calibri Light" pitchFamily="34" charset="0"/>
            </a:endParaRPr>
          </a:p>
        </p:txBody>
      </p:sp>
      <p:sp>
        <p:nvSpPr>
          <p:cNvPr id="3" name="عنصر نائب للتذييل 2"/>
          <p:cNvSpPr>
            <a:spLocks noGrp="1"/>
          </p:cNvSpPr>
          <p:nvPr>
            <p:ph type="ftr" sz="quarter" idx="11"/>
          </p:nvPr>
        </p:nvSpPr>
        <p:spPr>
          <a:xfrm>
            <a:off x="3613218" y="6514010"/>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34742382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randombar(horizontal)">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1000" fill="hold"/>
                                        <p:tgtEl>
                                          <p:spTgt spid="7"/>
                                        </p:tgtEl>
                                        <p:attrNameLst>
                                          <p:attrName>ppt_w</p:attrName>
                                        </p:attrNameLst>
                                      </p:cBhvr>
                                      <p:tavLst>
                                        <p:tav tm="0">
                                          <p:val>
                                            <p:fltVal val="0"/>
                                          </p:val>
                                        </p:tav>
                                        <p:tav tm="100000">
                                          <p:val>
                                            <p:strVal val="#ppt_w"/>
                                          </p:val>
                                        </p:tav>
                                      </p:tavLst>
                                    </p:anim>
                                    <p:anim calcmode="lin" valueType="num">
                                      <p:cBhvr>
                                        <p:cTn id="75" dur="1000" fill="hold"/>
                                        <p:tgtEl>
                                          <p:spTgt spid="7"/>
                                        </p:tgtEl>
                                        <p:attrNameLst>
                                          <p:attrName>ppt_h</p:attrName>
                                        </p:attrNameLst>
                                      </p:cBhvr>
                                      <p:tavLst>
                                        <p:tav tm="0">
                                          <p:val>
                                            <p:fltVal val="0"/>
                                          </p:val>
                                        </p:tav>
                                        <p:tav tm="100000">
                                          <p:val>
                                            <p:strVal val="#ppt_h"/>
                                          </p:val>
                                        </p:tav>
                                      </p:tavLst>
                                    </p:anim>
                                    <p:anim calcmode="lin" valueType="num">
                                      <p:cBhvr>
                                        <p:cTn id="76" dur="1000" fill="hold"/>
                                        <p:tgtEl>
                                          <p:spTgt spid="7"/>
                                        </p:tgtEl>
                                        <p:attrNameLst>
                                          <p:attrName>style.rotation</p:attrName>
                                        </p:attrNameLst>
                                      </p:cBhvr>
                                      <p:tavLst>
                                        <p:tav tm="0">
                                          <p:val>
                                            <p:fltVal val="90"/>
                                          </p:val>
                                        </p:tav>
                                        <p:tav tm="100000">
                                          <p:val>
                                            <p:fltVal val="0"/>
                                          </p:val>
                                        </p:tav>
                                      </p:tavLst>
                                    </p:anim>
                                    <p:animEffect transition="in" filter="fade">
                                      <p:cBhvr>
                                        <p:cTn id="77" dur="10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1000" fill="hold"/>
                                        <p:tgtEl>
                                          <p:spTgt spid="16"/>
                                        </p:tgtEl>
                                        <p:attrNameLst>
                                          <p:attrName>ppt_w</p:attrName>
                                        </p:attrNameLst>
                                      </p:cBhvr>
                                      <p:tavLst>
                                        <p:tav tm="0">
                                          <p:val>
                                            <p:fltVal val="0"/>
                                          </p:val>
                                        </p:tav>
                                        <p:tav tm="100000">
                                          <p:val>
                                            <p:strVal val="#ppt_w"/>
                                          </p:val>
                                        </p:tav>
                                      </p:tavLst>
                                    </p:anim>
                                    <p:anim calcmode="lin" valueType="num">
                                      <p:cBhvr>
                                        <p:cTn id="83" dur="1000" fill="hold"/>
                                        <p:tgtEl>
                                          <p:spTgt spid="16"/>
                                        </p:tgtEl>
                                        <p:attrNameLst>
                                          <p:attrName>ppt_h</p:attrName>
                                        </p:attrNameLst>
                                      </p:cBhvr>
                                      <p:tavLst>
                                        <p:tav tm="0">
                                          <p:val>
                                            <p:fltVal val="0"/>
                                          </p:val>
                                        </p:tav>
                                        <p:tav tm="100000">
                                          <p:val>
                                            <p:strVal val="#ppt_h"/>
                                          </p:val>
                                        </p:tav>
                                      </p:tavLst>
                                    </p:anim>
                                    <p:anim calcmode="lin" valueType="num">
                                      <p:cBhvr>
                                        <p:cTn id="84" dur="1000" fill="hold"/>
                                        <p:tgtEl>
                                          <p:spTgt spid="16"/>
                                        </p:tgtEl>
                                        <p:attrNameLst>
                                          <p:attrName>style.rotation</p:attrName>
                                        </p:attrNameLst>
                                      </p:cBhvr>
                                      <p:tavLst>
                                        <p:tav tm="0">
                                          <p:val>
                                            <p:fltVal val="90"/>
                                          </p:val>
                                        </p:tav>
                                        <p:tav tm="100000">
                                          <p:val>
                                            <p:fltVal val="0"/>
                                          </p:val>
                                        </p:tav>
                                      </p:tavLst>
                                    </p:anim>
                                    <p:animEffect transition="in" filter="fade">
                                      <p:cBhvr>
                                        <p:cTn id="8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 grpId="0" animBg="1"/>
      <p:bldP spid="9" grpId="0" animBg="1"/>
      <p:bldP spid="10" grpId="0" animBg="1"/>
      <p:bldP spid="12"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41D3A194-8A1A-4107-B72C-538DA59C731F}"/>
              </a:ext>
            </a:extLst>
          </p:cNvPr>
          <p:cNvSpPr/>
          <p:nvPr/>
        </p:nvSpPr>
        <p:spPr>
          <a:xfrm>
            <a:off x="9405257" y="373214"/>
            <a:ext cx="2281646" cy="811152"/>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dirty="0" smtClean="0">
                <a:latin typeface="Calibri" pitchFamily="34" charset="0"/>
                <a:cs typeface="Calibri" pitchFamily="34" charset="0"/>
              </a:rPr>
              <a:t>الب</a:t>
            </a:r>
            <a:r>
              <a:rPr lang="ar-JO" sz="3200" dirty="0">
                <a:latin typeface="Calibri" pitchFamily="34" charset="0"/>
                <a:cs typeface="Calibri" pitchFamily="34" charset="0"/>
              </a:rPr>
              <a:t>َ</a:t>
            </a:r>
            <a:r>
              <a:rPr lang="ar-EG" sz="3200" dirty="0" smtClean="0">
                <a:latin typeface="Calibri" pitchFamily="34" charset="0"/>
                <a:cs typeface="Calibri" pitchFamily="34" charset="0"/>
              </a:rPr>
              <a:t>ي</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ت</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 الث</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ام</a:t>
            </a:r>
            <a:r>
              <a:rPr lang="ar-JO" sz="3200" dirty="0" smtClean="0">
                <a:latin typeface="Calibri" pitchFamily="34" charset="0"/>
                <a:cs typeface="Calibri" pitchFamily="34" charset="0"/>
              </a:rPr>
              <a:t>ِ</a:t>
            </a:r>
            <a:r>
              <a:rPr lang="ar-EG" sz="3200" dirty="0" smtClean="0">
                <a:latin typeface="Calibri" pitchFamily="34" charset="0"/>
                <a:cs typeface="Calibri" pitchFamily="34" charset="0"/>
              </a:rPr>
              <a:t>ن </a:t>
            </a:r>
            <a:endParaRPr lang="en-US" sz="3200" dirty="0">
              <a:latin typeface="Calibri" pitchFamily="34" charset="0"/>
              <a:cs typeface="Calibri" pitchFamily="34" charset="0"/>
            </a:endParaRPr>
          </a:p>
        </p:txBody>
      </p:sp>
      <p:sp>
        <p:nvSpPr>
          <p:cNvPr id="5" name="مستطيل: زوايا قطرية مستديرة 4">
            <a:extLst>
              <a:ext uri="{FF2B5EF4-FFF2-40B4-BE49-F238E27FC236}">
                <a16:creationId xmlns:a16="http://schemas.microsoft.com/office/drawing/2014/main" xmlns="" id="{9B086CCC-C8B6-452D-B691-C6D6E7119965}"/>
              </a:ext>
            </a:extLst>
          </p:cNvPr>
          <p:cNvSpPr/>
          <p:nvPr/>
        </p:nvSpPr>
        <p:spPr>
          <a:xfrm>
            <a:off x="4442258" y="1367245"/>
            <a:ext cx="4492734" cy="79571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200" dirty="0" smtClean="0">
                <a:solidFill>
                  <a:srgbClr val="FF0000"/>
                </a:solidFill>
                <a:latin typeface="Calibri Light" pitchFamily="34" charset="0"/>
                <a:cs typeface="Calibri Light" pitchFamily="34" charset="0"/>
              </a:rPr>
              <a:t>لَمْ أرْتَضِ</a:t>
            </a:r>
            <a:r>
              <a:rPr lang="ar-JO" sz="3200" dirty="0" smtClean="0">
                <a:solidFill>
                  <a:prstClr val="black"/>
                </a:solidFill>
                <a:latin typeface="Calibri Light" pitchFamily="34" charset="0"/>
                <a:cs typeface="Calibri Light" pitchFamily="34" charset="0"/>
              </a:rPr>
              <a:t>: لمْ أرْغَبْ</a:t>
            </a:r>
            <a:endParaRPr lang="en-US" sz="36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A733670D-61BB-4B07-A13B-781CDA12EB33}"/>
              </a:ext>
            </a:extLst>
          </p:cNvPr>
          <p:cNvSpPr/>
          <p:nvPr/>
        </p:nvSpPr>
        <p:spPr>
          <a:xfrm>
            <a:off x="9405256" y="1367245"/>
            <a:ext cx="2281647" cy="879566"/>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EG" sz="4000" dirty="0" smtClean="0">
                <a:latin typeface="Calibri Light" pitchFamily="34" charset="0"/>
                <a:cs typeface="Calibri Light" pitchFamily="34" charset="0"/>
              </a:rPr>
              <a:t>الم</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ف</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ر</a:t>
            </a:r>
            <a:r>
              <a:rPr lang="ar-JO" sz="4000" dirty="0" smtClean="0">
                <a:latin typeface="Calibri Light" pitchFamily="34" charset="0"/>
                <a:cs typeface="Calibri Light" pitchFamily="34" charset="0"/>
              </a:rPr>
              <a:t>َ</a:t>
            </a:r>
            <a:r>
              <a:rPr lang="ar-EG" sz="4000" dirty="0" err="1" smtClean="0">
                <a:latin typeface="Calibri Light" pitchFamily="34" charset="0"/>
                <a:cs typeface="Calibri Light" pitchFamily="34" charset="0"/>
              </a:rPr>
              <a:t>دات</a:t>
            </a:r>
            <a:endParaRPr lang="en-US" sz="2800" dirty="0">
              <a:latin typeface="Calibri Light" pitchFamily="34" charset="0"/>
              <a:cs typeface="Calibri Light" pitchFamily="34" charset="0"/>
            </a:endParaRPr>
          </a:p>
        </p:txBody>
      </p:sp>
      <p:sp>
        <p:nvSpPr>
          <p:cNvPr id="7" name="Rectangle 5">
            <a:extLst>
              <a:ext uri="{FF2B5EF4-FFF2-40B4-BE49-F238E27FC236}">
                <a16:creationId xmlns:a16="http://schemas.microsoft.com/office/drawing/2014/main" xmlns="" id="{4459F8D2-1BB9-484E-AD27-84519E41E17A}"/>
              </a:ext>
            </a:extLst>
          </p:cNvPr>
          <p:cNvSpPr/>
          <p:nvPr/>
        </p:nvSpPr>
        <p:spPr>
          <a:xfrm>
            <a:off x="304800" y="373214"/>
            <a:ext cx="8699863" cy="811152"/>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ar-JO" sz="3200" dirty="0" smtClean="0">
                <a:solidFill>
                  <a:prstClr val="black"/>
                </a:solidFill>
                <a:latin typeface="Calibri" pitchFamily="34" charset="0"/>
                <a:cs typeface="Calibri" pitchFamily="34" charset="0"/>
              </a:rPr>
              <a:t>لَمْ أرْتَضِ العَيْشَ وَالأَيْامُ مُقْبِلَةٌ    فَكَيْفَ أَرْضى وَقَدْ وَلَّتْ </a:t>
            </a:r>
            <a:r>
              <a:rPr lang="ar-JO" sz="3200" dirty="0">
                <a:solidFill>
                  <a:prstClr val="black"/>
                </a:solidFill>
                <a:latin typeface="Calibri" pitchFamily="34" charset="0"/>
                <a:cs typeface="Calibri" pitchFamily="34" charset="0"/>
              </a:rPr>
              <a:t>على عَجَلِ</a:t>
            </a:r>
          </a:p>
        </p:txBody>
      </p:sp>
      <p:sp>
        <p:nvSpPr>
          <p:cNvPr id="8" name="مستطيل: زوايا قطرية مستديرة 7">
            <a:extLst>
              <a:ext uri="{FF2B5EF4-FFF2-40B4-BE49-F238E27FC236}">
                <a16:creationId xmlns:a16="http://schemas.microsoft.com/office/drawing/2014/main" xmlns="" id="{05AE9212-B4D4-4E28-8516-FE86D0E6D3F8}"/>
              </a:ext>
            </a:extLst>
          </p:cNvPr>
          <p:cNvSpPr/>
          <p:nvPr/>
        </p:nvSpPr>
        <p:spPr>
          <a:xfrm>
            <a:off x="9405257" y="2532441"/>
            <a:ext cx="2281646"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smtClean="0">
                <a:latin typeface="Calibri Light" pitchFamily="34" charset="0"/>
                <a:cs typeface="Calibri Light" pitchFamily="34" charset="0"/>
              </a:rPr>
              <a:t>ش</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ر</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ح</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 الب</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ي</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ت</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 </a:t>
            </a:r>
            <a:endParaRPr lang="en-US" sz="40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4A2A1BDE-433C-4126-8927-57E161EF91BC}"/>
              </a:ext>
            </a:extLst>
          </p:cNvPr>
          <p:cNvSpPr/>
          <p:nvPr/>
        </p:nvSpPr>
        <p:spPr>
          <a:xfrm>
            <a:off x="304800" y="4772297"/>
            <a:ext cx="11382103" cy="1802675"/>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3600" dirty="0" smtClean="0">
                <a:latin typeface="Calibri Light" pitchFamily="34" charset="0"/>
                <a:cs typeface="Calibri Light" pitchFamily="34" charset="0"/>
              </a:rPr>
              <a:t>يَقولُ إِنَّهُ لَمْ يَرْضَ بِالحَياةِ وَهِيَ جَميلَةٌ وَمُقْبِلَةٌ عَلَيْهِ وَهُوَ في رَيْعانِ شَبابِهِ فَكَيْفَ سَيَرْضى بِها وَقَدْ ذَهَبَتْ مُسْرِعَةً وَقَدْ كَبُرَ في السِّنِّ وَلَمْ يَعُدِ النَّعيمُ كَما كانَ </a:t>
            </a:r>
            <a:r>
              <a:rPr lang="ar-JO" sz="3600" dirty="0">
                <a:latin typeface="Calibri Light" pitchFamily="34" charset="0"/>
                <a:cs typeface="Calibri Light" pitchFamily="34" charset="0"/>
              </a:rPr>
              <a:t>.</a:t>
            </a:r>
            <a:endParaRPr lang="en-US" sz="3600" dirty="0">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DE267406-88D2-4003-9D12-A15C4268120E}"/>
              </a:ext>
            </a:extLst>
          </p:cNvPr>
          <p:cNvSpPr/>
          <p:nvPr/>
        </p:nvSpPr>
        <p:spPr>
          <a:xfrm>
            <a:off x="10383357" y="3528691"/>
            <a:ext cx="649917" cy="106767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مستطيل: زوايا قطرية مستديرة 4">
            <a:extLst>
              <a:ext uri="{FF2B5EF4-FFF2-40B4-BE49-F238E27FC236}">
                <a16:creationId xmlns:a16="http://schemas.microsoft.com/office/drawing/2014/main" xmlns="" id="{9B086CCC-C8B6-452D-B691-C6D6E7119965}"/>
              </a:ext>
            </a:extLst>
          </p:cNvPr>
          <p:cNvSpPr/>
          <p:nvPr/>
        </p:nvSpPr>
        <p:spPr>
          <a:xfrm>
            <a:off x="4442258" y="2387633"/>
            <a:ext cx="4492734" cy="99824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2800" dirty="0" smtClean="0">
                <a:solidFill>
                  <a:srgbClr val="FF0000"/>
                </a:solidFill>
                <a:latin typeface="Calibri Light" pitchFamily="34" charset="0"/>
                <a:cs typeface="Calibri Light" pitchFamily="34" charset="0"/>
              </a:rPr>
              <a:t>والأيامُ مُقْبِلَةٌ</a:t>
            </a:r>
            <a:r>
              <a:rPr lang="ar-JO" sz="2800" dirty="0" smtClean="0">
                <a:solidFill>
                  <a:prstClr val="black"/>
                </a:solidFill>
                <a:latin typeface="Calibri Light" pitchFamily="34" charset="0"/>
                <a:cs typeface="Calibri Light" pitchFamily="34" charset="0"/>
              </a:rPr>
              <a:t>: يُقْصَدُ بِها أَيَّامَ الشَّبابِ</a:t>
            </a:r>
            <a:endParaRPr lang="en-US" sz="3200" dirty="0">
              <a:latin typeface="Calibri Light" pitchFamily="34" charset="0"/>
              <a:cs typeface="Calibri Light" pitchFamily="34" charset="0"/>
            </a:endParaRPr>
          </a:p>
        </p:txBody>
      </p:sp>
      <p:sp>
        <p:nvSpPr>
          <p:cNvPr id="13" name="مستطيل: زوايا قطرية مستديرة 5">
            <a:extLst>
              <a:ext uri="{FF2B5EF4-FFF2-40B4-BE49-F238E27FC236}">
                <a16:creationId xmlns:a16="http://schemas.microsoft.com/office/drawing/2014/main" xmlns="" id="{9A413CBA-A72D-40D1-B485-E487CA9E5927}"/>
              </a:ext>
            </a:extLst>
          </p:cNvPr>
          <p:cNvSpPr/>
          <p:nvPr/>
        </p:nvSpPr>
        <p:spPr>
          <a:xfrm>
            <a:off x="4442258" y="3626244"/>
            <a:ext cx="4492734" cy="872572"/>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600" dirty="0" smtClean="0">
                <a:solidFill>
                  <a:srgbClr val="FF0000"/>
                </a:solidFill>
                <a:latin typeface="Calibri Light" pitchFamily="34" charset="0"/>
                <a:cs typeface="Calibri Light" pitchFamily="34" charset="0"/>
              </a:rPr>
              <a:t>وَلَّتْ</a:t>
            </a:r>
            <a:r>
              <a:rPr lang="ar-JO" sz="3600" dirty="0" smtClean="0">
                <a:latin typeface="Calibri Light" pitchFamily="34" charset="0"/>
                <a:cs typeface="Calibri Light" pitchFamily="34" charset="0"/>
              </a:rPr>
              <a:t>: ذَهَبَتْ / </a:t>
            </a:r>
            <a:r>
              <a:rPr lang="ar-JO" sz="3600" dirty="0" smtClean="0">
                <a:solidFill>
                  <a:srgbClr val="FF0000"/>
                </a:solidFill>
                <a:latin typeface="Calibri Light" pitchFamily="34" charset="0"/>
                <a:cs typeface="Calibri Light" pitchFamily="34" charset="0"/>
              </a:rPr>
              <a:t>عَجَلِ</a:t>
            </a:r>
            <a:r>
              <a:rPr lang="ar-JO" sz="3600" dirty="0" smtClean="0">
                <a:latin typeface="Calibri Light" pitchFamily="34" charset="0"/>
                <a:cs typeface="Calibri Light" pitchFamily="34" charset="0"/>
              </a:rPr>
              <a:t>: مُسْرِعَةً</a:t>
            </a:r>
            <a:endParaRPr lang="en-US" sz="3600" dirty="0">
              <a:latin typeface="Calibri Light" pitchFamily="34" charset="0"/>
              <a:cs typeface="Calibri Light" pitchFamily="34" charset="0"/>
            </a:endParaRPr>
          </a:p>
        </p:txBody>
      </p:sp>
      <p:pic>
        <p:nvPicPr>
          <p:cNvPr id="14" name="صورة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67245"/>
            <a:ext cx="3831770" cy="3131570"/>
          </a:xfrm>
          <a:prstGeom prst="rect">
            <a:avLst/>
          </a:prstGeom>
        </p:spPr>
      </p:pic>
      <p:sp>
        <p:nvSpPr>
          <p:cNvPr id="2" name="عنصر نائب للتذييل 1"/>
          <p:cNvSpPr>
            <a:spLocks noGrp="1"/>
          </p:cNvSpPr>
          <p:nvPr>
            <p:ph type="ftr" sz="quarter" idx="11"/>
          </p:nvPr>
        </p:nvSpPr>
        <p:spPr>
          <a:xfrm rot="16200000">
            <a:off x="10062931" y="2150711"/>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131571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fltVal val="0"/>
                                          </p:val>
                                        </p:tav>
                                        <p:tav tm="100000">
                                          <p:val>
                                            <p:strVal val="#ppt_w"/>
                                          </p:val>
                                        </p:tav>
                                      </p:tavLst>
                                    </p:anim>
                                    <p:anim calcmode="lin" valueType="num">
                                      <p:cBhvr>
                                        <p:cTn id="66" dur="1000" fill="hold"/>
                                        <p:tgtEl>
                                          <p:spTgt spid="9"/>
                                        </p:tgtEl>
                                        <p:attrNameLst>
                                          <p:attrName>ppt_h</p:attrName>
                                        </p:attrNameLst>
                                      </p:cBhvr>
                                      <p:tavLst>
                                        <p:tav tm="0">
                                          <p:val>
                                            <p:fltVal val="0"/>
                                          </p:val>
                                        </p:tav>
                                        <p:tav tm="100000">
                                          <p:val>
                                            <p:strVal val="#ppt_h"/>
                                          </p:val>
                                        </p:tav>
                                      </p:tavLst>
                                    </p:anim>
                                    <p:anim calcmode="lin" valueType="num">
                                      <p:cBhvr>
                                        <p:cTn id="67" dur="1000" fill="hold"/>
                                        <p:tgtEl>
                                          <p:spTgt spid="9"/>
                                        </p:tgtEl>
                                        <p:attrNameLst>
                                          <p:attrName>style.rotation</p:attrName>
                                        </p:attrNameLst>
                                      </p:cBhvr>
                                      <p:tavLst>
                                        <p:tav tm="0">
                                          <p:val>
                                            <p:fltVal val="90"/>
                                          </p:val>
                                        </p:tav>
                                        <p:tav tm="100000">
                                          <p:val>
                                            <p:fltVal val="0"/>
                                          </p:val>
                                        </p:tav>
                                      </p:tavLst>
                                    </p:anim>
                                    <p:animEffect transition="in" filter="fade">
                                      <p:cBhvr>
                                        <p:cTn id="6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36A82520-D806-4448-B990-69B69D58BEDC}"/>
              </a:ext>
            </a:extLst>
          </p:cNvPr>
          <p:cNvSpPr/>
          <p:nvPr/>
        </p:nvSpPr>
        <p:spPr>
          <a:xfrm>
            <a:off x="9364608" y="426720"/>
            <a:ext cx="2684755" cy="753699"/>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600" dirty="0" smtClean="0">
                <a:latin typeface="Calibri Light" pitchFamily="34" charset="0"/>
                <a:cs typeface="Calibri Light" pitchFamily="34" charset="0"/>
              </a:rPr>
              <a:t>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اس</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 </a:t>
            </a:r>
            <a:endParaRPr lang="en-US" sz="3600" dirty="0">
              <a:latin typeface="Calibri Light" pitchFamily="34" charset="0"/>
              <a:cs typeface="Calibri Light" pitchFamily="34" charset="0"/>
            </a:endParaRPr>
          </a:p>
        </p:txBody>
      </p:sp>
      <p:sp>
        <p:nvSpPr>
          <p:cNvPr id="5" name="Rectangle 6">
            <a:extLst>
              <a:ext uri="{FF2B5EF4-FFF2-40B4-BE49-F238E27FC236}">
                <a16:creationId xmlns:a16="http://schemas.microsoft.com/office/drawing/2014/main" xmlns="" id="{87F33CEC-F1FF-4C43-87D9-E9103D50D43A}"/>
              </a:ext>
            </a:extLst>
          </p:cNvPr>
          <p:cNvSpPr/>
          <p:nvPr/>
        </p:nvSpPr>
        <p:spPr>
          <a:xfrm>
            <a:off x="296091" y="426719"/>
            <a:ext cx="8917578" cy="75369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ar-JO" sz="3200" dirty="0" smtClean="0">
                <a:solidFill>
                  <a:prstClr val="black"/>
                </a:solidFill>
                <a:latin typeface="Calibri" pitchFamily="34" charset="0"/>
                <a:cs typeface="Calibri" pitchFamily="34" charset="0"/>
              </a:rPr>
              <a:t>غالَـى بِنَفْسِيَ عِرْفاني بِقيمَتِها       فَصُنْتُها عَنْ رَخيصِ القَدْرِ مُبْتَذَلِ</a:t>
            </a:r>
            <a:endParaRPr lang="ar-JO" sz="3200" dirty="0">
              <a:solidFill>
                <a:prstClr val="black"/>
              </a:solidFill>
              <a:latin typeface="Calibri" pitchFamily="34" charset="0"/>
              <a:cs typeface="Calibri" pitchFamily="34" charset="0"/>
            </a:endParaRPr>
          </a:p>
        </p:txBody>
      </p:sp>
      <p:sp>
        <p:nvSpPr>
          <p:cNvPr id="6" name="مستطيل: زوايا قطرية مستديرة 5">
            <a:extLst>
              <a:ext uri="{FF2B5EF4-FFF2-40B4-BE49-F238E27FC236}">
                <a16:creationId xmlns:a16="http://schemas.microsoft.com/office/drawing/2014/main" xmlns="" id="{24216F53-C13D-4AC3-B694-DA631A1DC1BA}"/>
              </a:ext>
            </a:extLst>
          </p:cNvPr>
          <p:cNvSpPr/>
          <p:nvPr/>
        </p:nvSpPr>
        <p:spPr>
          <a:xfrm>
            <a:off x="7167154" y="1374327"/>
            <a:ext cx="4884037" cy="663479"/>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smtClean="0">
                <a:latin typeface="Calibri Light" pitchFamily="34" charset="0"/>
                <a:cs typeface="Calibri Light" pitchFamily="34" charset="0"/>
              </a:rPr>
              <a:t>الم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ف</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دات</a:t>
            </a:r>
            <a:r>
              <a:rPr lang="ar-EG" sz="3200" dirty="0" smtClean="0"/>
              <a:t> </a:t>
            </a:r>
            <a:endParaRPr lang="en-US" sz="3200" dirty="0"/>
          </a:p>
        </p:txBody>
      </p:sp>
      <p:sp>
        <p:nvSpPr>
          <p:cNvPr id="7" name="مستطيل: زوايا قطرية مستديرة 6">
            <a:extLst>
              <a:ext uri="{FF2B5EF4-FFF2-40B4-BE49-F238E27FC236}">
                <a16:creationId xmlns:a16="http://schemas.microsoft.com/office/drawing/2014/main" xmlns="" id="{E285171D-FFD7-4BEB-A753-C9415E04DDEC}"/>
              </a:ext>
            </a:extLst>
          </p:cNvPr>
          <p:cNvSpPr/>
          <p:nvPr/>
        </p:nvSpPr>
        <p:spPr>
          <a:xfrm>
            <a:off x="7167154" y="2176142"/>
            <a:ext cx="4884037" cy="697687"/>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200" dirty="0" smtClean="0">
                <a:solidFill>
                  <a:srgbClr val="FF0000"/>
                </a:solidFill>
                <a:latin typeface="Calibri Light" pitchFamily="34" charset="0"/>
                <a:cs typeface="Calibri Light" pitchFamily="34" charset="0"/>
              </a:rPr>
              <a:t>عِرْفاني</a:t>
            </a:r>
            <a:r>
              <a:rPr lang="ar-JO" sz="3200" dirty="0" smtClean="0">
                <a:latin typeface="Calibri Light" pitchFamily="34" charset="0"/>
                <a:cs typeface="Calibri Light" pitchFamily="34" charset="0"/>
              </a:rPr>
              <a:t>: تَقْديرُ الشَّيْءِ وَالاعْتِرافِ بِهِ</a:t>
            </a:r>
            <a:endParaRPr lang="en-US" sz="3200" dirty="0">
              <a:latin typeface="Calibri Light" pitchFamily="34" charset="0"/>
              <a:cs typeface="Calibri Light" pitchFamily="34" charset="0"/>
            </a:endParaRPr>
          </a:p>
        </p:txBody>
      </p:sp>
      <p:sp>
        <p:nvSpPr>
          <p:cNvPr id="8" name="مستطيل: زوايا قطرية مستديرة 7">
            <a:extLst>
              <a:ext uri="{FF2B5EF4-FFF2-40B4-BE49-F238E27FC236}">
                <a16:creationId xmlns:a16="http://schemas.microsoft.com/office/drawing/2014/main" xmlns="" id="{3A43E8B0-7F13-4F1F-898F-86201FDEAD1A}"/>
              </a:ext>
            </a:extLst>
          </p:cNvPr>
          <p:cNvSpPr/>
          <p:nvPr/>
        </p:nvSpPr>
        <p:spPr>
          <a:xfrm>
            <a:off x="116960" y="4886515"/>
            <a:ext cx="8718696" cy="1575245"/>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JO" sz="3200" dirty="0" smtClean="0">
                <a:latin typeface="Calibri Light" pitchFamily="34" charset="0"/>
                <a:cs typeface="Calibri Light" pitchFamily="34" charset="0"/>
              </a:rPr>
              <a:t> غَلَتْ نَفْسُ الشّاعِرِ عَلَيْهِ لِمَعْرِفَتِهِ بِقَدْرِها</a:t>
            </a:r>
            <a:r>
              <a:rPr lang="ar-JO" sz="3200" dirty="0">
                <a:latin typeface="Calibri Light" pitchFamily="34" charset="0"/>
                <a:cs typeface="Calibri Light" pitchFamily="34" charset="0"/>
              </a:rPr>
              <a:t>، </a:t>
            </a:r>
            <a:r>
              <a:rPr lang="ar-JO" sz="3200" dirty="0" smtClean="0">
                <a:latin typeface="Calibri Light" pitchFamily="34" charset="0"/>
                <a:cs typeface="Calibri Light" pitchFamily="34" charset="0"/>
              </a:rPr>
              <a:t>وَتَحَقُّقِهِ مِنْ عُلُوِّ شَأْنِها</a:t>
            </a:r>
            <a:r>
              <a:rPr lang="ar-JO" sz="3200" dirty="0">
                <a:latin typeface="Calibri Light" pitchFamily="34" charset="0"/>
                <a:cs typeface="Calibri Light" pitchFamily="34" charset="0"/>
              </a:rPr>
              <a:t>، </a:t>
            </a:r>
            <a:r>
              <a:rPr lang="ar-JO" sz="3200" dirty="0" smtClean="0">
                <a:latin typeface="Calibri Light" pitchFamily="34" charset="0"/>
                <a:cs typeface="Calibri Light" pitchFamily="34" charset="0"/>
              </a:rPr>
              <a:t>وَلِهذا اسْتَحَقْتْ نَفْسُهُ الصَّوْنَ مِنْ كُلِّ ذِي قَدْرٍ مُبْتَذَلٍ رَخيصْ.</a:t>
            </a:r>
            <a:endParaRPr lang="en-US" sz="3200" dirty="0">
              <a:latin typeface="Calibri Light" pitchFamily="34" charset="0"/>
              <a:cs typeface="Calibri Light" pitchFamily="34" charset="0"/>
            </a:endParaRPr>
          </a:p>
        </p:txBody>
      </p:sp>
      <p:sp>
        <p:nvSpPr>
          <p:cNvPr id="10" name="مستطيل: زوايا قطرية مستديرة 9">
            <a:extLst>
              <a:ext uri="{FF2B5EF4-FFF2-40B4-BE49-F238E27FC236}">
                <a16:creationId xmlns:a16="http://schemas.microsoft.com/office/drawing/2014/main" xmlns="" id="{1522D405-F7E9-4B93-8B7B-995316FBAE89}"/>
              </a:ext>
            </a:extLst>
          </p:cNvPr>
          <p:cNvSpPr/>
          <p:nvPr/>
        </p:nvSpPr>
        <p:spPr>
          <a:xfrm>
            <a:off x="9858103" y="4886514"/>
            <a:ext cx="2193089" cy="1575246"/>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400" dirty="0" smtClean="0">
                <a:latin typeface="Calibri Light" pitchFamily="34" charset="0"/>
                <a:cs typeface="Calibri Light" pitchFamily="34" charset="0"/>
              </a:rPr>
              <a:t>ش</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ر</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ح</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الب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ي</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ت</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a:t>
            </a:r>
            <a:endParaRPr lang="en-US" sz="4400" dirty="0">
              <a:latin typeface="Calibri Light" pitchFamily="34" charset="0"/>
              <a:cs typeface="Calibri Light" pitchFamily="34" charset="0"/>
            </a:endParaRPr>
          </a:p>
        </p:txBody>
      </p:sp>
      <p:sp>
        <p:nvSpPr>
          <p:cNvPr id="11" name="سهم: لليسار 10">
            <a:extLst>
              <a:ext uri="{FF2B5EF4-FFF2-40B4-BE49-F238E27FC236}">
                <a16:creationId xmlns:a16="http://schemas.microsoft.com/office/drawing/2014/main" xmlns="" id="{54C41501-DCDC-4871-8A47-BA1223A6A25E}"/>
              </a:ext>
            </a:extLst>
          </p:cNvPr>
          <p:cNvSpPr/>
          <p:nvPr/>
        </p:nvSpPr>
        <p:spPr>
          <a:xfrm>
            <a:off x="9049575" y="5543568"/>
            <a:ext cx="651774" cy="484632"/>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3" name="مستطيل: زوايا قطرية مستديرة 9">
            <a:extLst>
              <a:ext uri="{FF2B5EF4-FFF2-40B4-BE49-F238E27FC236}">
                <a16:creationId xmlns:a16="http://schemas.microsoft.com/office/drawing/2014/main" xmlns="" id="{1522D405-F7E9-4B93-8B7B-995316FBAE89}"/>
              </a:ext>
            </a:extLst>
          </p:cNvPr>
          <p:cNvSpPr/>
          <p:nvPr/>
        </p:nvSpPr>
        <p:spPr>
          <a:xfrm>
            <a:off x="7167154" y="3037860"/>
            <a:ext cx="4884038" cy="75037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3200" dirty="0" smtClean="0">
                <a:solidFill>
                  <a:srgbClr val="FF0000"/>
                </a:solidFill>
                <a:latin typeface="Calibri Light" pitchFamily="34" charset="0"/>
                <a:cs typeface="Calibri Light" pitchFamily="34" charset="0"/>
              </a:rPr>
              <a:t>فَصُنْتُها</a:t>
            </a:r>
            <a:r>
              <a:rPr lang="ar-JO" sz="3200" dirty="0">
                <a:latin typeface="Calibri Light" pitchFamily="34" charset="0"/>
                <a:cs typeface="Calibri Light" pitchFamily="34" charset="0"/>
              </a:rPr>
              <a:t>: </a:t>
            </a:r>
            <a:r>
              <a:rPr lang="ar-JO" sz="3200" dirty="0" smtClean="0">
                <a:latin typeface="Calibri Light" pitchFamily="34" charset="0"/>
                <a:cs typeface="Calibri Light" pitchFamily="34" charset="0"/>
              </a:rPr>
              <a:t>حَفِظْتُها</a:t>
            </a:r>
            <a:r>
              <a:rPr lang="ar-JO" sz="3600" dirty="0" smtClean="0"/>
              <a:t> </a:t>
            </a:r>
            <a:endParaRPr lang="en-US" sz="3600" dirty="0"/>
          </a:p>
        </p:txBody>
      </p:sp>
      <p:sp>
        <p:nvSpPr>
          <p:cNvPr id="14" name="مستطيل: زوايا قطرية مستديرة 6">
            <a:extLst>
              <a:ext uri="{FF2B5EF4-FFF2-40B4-BE49-F238E27FC236}">
                <a16:creationId xmlns:a16="http://schemas.microsoft.com/office/drawing/2014/main" xmlns="" id="{E285171D-FFD7-4BEB-A753-C9415E04DDEC}"/>
              </a:ext>
            </a:extLst>
          </p:cNvPr>
          <p:cNvSpPr/>
          <p:nvPr/>
        </p:nvSpPr>
        <p:spPr>
          <a:xfrm>
            <a:off x="7165326" y="3917856"/>
            <a:ext cx="4884037" cy="697687"/>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200" dirty="0" smtClean="0">
                <a:solidFill>
                  <a:srgbClr val="FF0000"/>
                </a:solidFill>
                <a:latin typeface="Calibri Light" pitchFamily="34" charset="0"/>
                <a:cs typeface="Calibri Light" pitchFamily="34" charset="0"/>
              </a:rPr>
              <a:t>مُبْتَذَلِ</a:t>
            </a:r>
            <a:r>
              <a:rPr lang="ar-JO" sz="3200" dirty="0" smtClean="0">
                <a:latin typeface="Calibri Light" pitchFamily="34" charset="0"/>
                <a:cs typeface="Calibri Light" pitchFamily="34" charset="0"/>
              </a:rPr>
              <a:t>: رَخيصٍ وَحَقير</a:t>
            </a:r>
            <a:endParaRPr lang="en-US" sz="3200" dirty="0">
              <a:latin typeface="Calibri Light" pitchFamily="34" charset="0"/>
              <a:cs typeface="Calibri Light" pitchFamily="34"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1" y="1309925"/>
            <a:ext cx="6548846" cy="3305618"/>
          </a:xfrm>
          <a:prstGeom prst="rect">
            <a:avLst/>
          </a:prstGeom>
        </p:spPr>
      </p:pic>
      <p:sp>
        <p:nvSpPr>
          <p:cNvPr id="3" name="عنصر نائب للتذييل 2"/>
          <p:cNvSpPr>
            <a:spLocks noGrp="1"/>
          </p:cNvSpPr>
          <p:nvPr>
            <p:ph type="ftr" sz="quarter" idx="11"/>
          </p:nvPr>
        </p:nvSpPr>
        <p:spPr>
          <a:xfrm>
            <a:off x="3090705" y="6461760"/>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3155800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9158B95F-BE37-4585-B694-6DE1012C483B}"/>
              </a:ext>
            </a:extLst>
          </p:cNvPr>
          <p:cNvSpPr/>
          <p:nvPr/>
        </p:nvSpPr>
        <p:spPr>
          <a:xfrm>
            <a:off x="9157861" y="418011"/>
            <a:ext cx="2511625" cy="72771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dirty="0" smtClean="0">
                <a:solidFill>
                  <a:prstClr val="black"/>
                </a:solidFill>
                <a:latin typeface="Calibri" pitchFamily="34" charset="0"/>
                <a:cs typeface="Calibri" pitchFamily="34" charset="0"/>
              </a:rPr>
              <a:t>الب</a:t>
            </a:r>
            <a:r>
              <a:rPr lang="ar-JO" sz="3200" dirty="0" smtClean="0">
                <a:solidFill>
                  <a:prstClr val="black"/>
                </a:solidFill>
                <a:latin typeface="Calibri" pitchFamily="34" charset="0"/>
                <a:cs typeface="Calibri" pitchFamily="34" charset="0"/>
              </a:rPr>
              <a:t>َ</a:t>
            </a:r>
            <a:r>
              <a:rPr lang="ar-EG" sz="3200" dirty="0" smtClean="0">
                <a:solidFill>
                  <a:prstClr val="black"/>
                </a:solidFill>
                <a:latin typeface="Calibri" pitchFamily="34" charset="0"/>
                <a:cs typeface="Calibri" pitchFamily="34" charset="0"/>
              </a:rPr>
              <a:t>ي</a:t>
            </a:r>
            <a:r>
              <a:rPr lang="ar-JO" sz="3200" dirty="0" smtClean="0">
                <a:solidFill>
                  <a:prstClr val="black"/>
                </a:solidFill>
                <a:latin typeface="Calibri" pitchFamily="34" charset="0"/>
                <a:cs typeface="Calibri" pitchFamily="34" charset="0"/>
              </a:rPr>
              <a:t>ْ</a:t>
            </a:r>
            <a:r>
              <a:rPr lang="ar-EG" sz="3200" dirty="0" smtClean="0">
                <a:solidFill>
                  <a:prstClr val="black"/>
                </a:solidFill>
                <a:latin typeface="Calibri" pitchFamily="34" charset="0"/>
                <a:cs typeface="Calibri" pitchFamily="34" charset="0"/>
              </a:rPr>
              <a:t>ت</a:t>
            </a:r>
            <a:r>
              <a:rPr lang="ar-JO" sz="3200" dirty="0" smtClean="0">
                <a:solidFill>
                  <a:prstClr val="black"/>
                </a:solidFill>
                <a:latin typeface="Calibri" pitchFamily="34" charset="0"/>
                <a:cs typeface="Calibri" pitchFamily="34" charset="0"/>
              </a:rPr>
              <a:t>ُ</a:t>
            </a:r>
            <a:r>
              <a:rPr lang="ar-EG" sz="3200" dirty="0" smtClean="0">
                <a:solidFill>
                  <a:prstClr val="black"/>
                </a:solidFill>
                <a:latin typeface="Calibri" pitchFamily="34" charset="0"/>
                <a:cs typeface="Calibri" pitchFamily="34" charset="0"/>
              </a:rPr>
              <a:t> العاشر</a:t>
            </a:r>
            <a:r>
              <a:rPr lang="ar-JO" sz="3200" dirty="0" smtClean="0">
                <a:solidFill>
                  <a:prstClr val="black"/>
                </a:solidFill>
                <a:latin typeface="Calibri" pitchFamily="34" charset="0"/>
                <a:cs typeface="Calibri" pitchFamily="34" charset="0"/>
              </a:rPr>
              <a:t>ِ</a:t>
            </a:r>
            <a:endParaRPr lang="en-US" sz="3200" dirty="0">
              <a:solidFill>
                <a:prstClr val="black"/>
              </a:solidFill>
              <a:latin typeface="Calibri" pitchFamily="34" charset="0"/>
              <a:cs typeface="Calibri" pitchFamily="34" charset="0"/>
            </a:endParaRPr>
          </a:p>
        </p:txBody>
      </p:sp>
      <p:sp>
        <p:nvSpPr>
          <p:cNvPr id="5" name="مستطيل: زوايا قطرية مستديرة 4">
            <a:extLst>
              <a:ext uri="{FF2B5EF4-FFF2-40B4-BE49-F238E27FC236}">
                <a16:creationId xmlns:a16="http://schemas.microsoft.com/office/drawing/2014/main" xmlns="" id="{DCC8212D-1718-4B5E-8B90-38140118E42A}"/>
              </a:ext>
            </a:extLst>
          </p:cNvPr>
          <p:cNvSpPr/>
          <p:nvPr/>
        </p:nvSpPr>
        <p:spPr>
          <a:xfrm>
            <a:off x="9157861" y="1319439"/>
            <a:ext cx="2511625" cy="77932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4000" dirty="0" smtClean="0">
                <a:solidFill>
                  <a:prstClr val="black"/>
                </a:solidFill>
                <a:latin typeface="Calibri" pitchFamily="34" charset="0"/>
                <a:cs typeface="Calibri" pitchFamily="34" charset="0"/>
              </a:rPr>
              <a:t>الم</a:t>
            </a:r>
            <a:r>
              <a:rPr lang="ar-JO" sz="4000" dirty="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ف</a:t>
            </a:r>
            <a:r>
              <a:rPr lang="ar-JO" sz="4000" dirty="0" smtClean="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ر</a:t>
            </a:r>
            <a:r>
              <a:rPr lang="ar-JO" sz="4000" dirty="0" smtClean="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دات</a:t>
            </a:r>
            <a:r>
              <a:rPr lang="ar-EG" sz="3200" dirty="0" smtClean="0">
                <a:solidFill>
                  <a:prstClr val="black"/>
                </a:solidFill>
                <a:latin typeface="Calibri" pitchFamily="34" charset="0"/>
                <a:cs typeface="Calibri" pitchFamily="34" charset="0"/>
              </a:rPr>
              <a:t> </a:t>
            </a:r>
            <a:endParaRPr lang="en-US" sz="3200" dirty="0">
              <a:solidFill>
                <a:prstClr val="black"/>
              </a:solidFill>
              <a:latin typeface="Calibri" pitchFamily="34" charset="0"/>
              <a:cs typeface="Calibri" pitchFamily="34" charset="0"/>
            </a:endParaRPr>
          </a:p>
        </p:txBody>
      </p:sp>
      <p:sp>
        <p:nvSpPr>
          <p:cNvPr id="6" name="مستطيل: زوايا قطرية مستديرة 5">
            <a:extLst>
              <a:ext uri="{FF2B5EF4-FFF2-40B4-BE49-F238E27FC236}">
                <a16:creationId xmlns:a16="http://schemas.microsoft.com/office/drawing/2014/main" xmlns="" id="{A911DD1E-DEA9-476C-AAF2-C52D39B5B54C}"/>
              </a:ext>
            </a:extLst>
          </p:cNvPr>
          <p:cNvSpPr/>
          <p:nvPr/>
        </p:nvSpPr>
        <p:spPr>
          <a:xfrm>
            <a:off x="9157861" y="2185403"/>
            <a:ext cx="2511625" cy="109772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200" dirty="0">
                <a:solidFill>
                  <a:srgbClr val="FF0000"/>
                </a:solidFill>
                <a:latin typeface="Calibri" pitchFamily="34" charset="0"/>
                <a:cs typeface="Calibri" pitchFamily="34" charset="0"/>
              </a:rPr>
              <a:t>لا </a:t>
            </a:r>
            <a:r>
              <a:rPr lang="ar-JO" sz="3200" dirty="0" smtClean="0">
                <a:solidFill>
                  <a:srgbClr val="FF0000"/>
                </a:solidFill>
                <a:latin typeface="Calibri" pitchFamily="34" charset="0"/>
                <a:cs typeface="Calibri" pitchFamily="34" charset="0"/>
              </a:rPr>
              <a:t>يُعوِّلُ:</a:t>
            </a:r>
            <a:r>
              <a:rPr lang="ar-JO" sz="3200" dirty="0" smtClean="0">
                <a:solidFill>
                  <a:prstClr val="black"/>
                </a:solidFill>
                <a:latin typeface="Calibri" pitchFamily="34" charset="0"/>
                <a:cs typeface="Calibri" pitchFamily="34" charset="0"/>
              </a:rPr>
              <a:t> لا يَعْتَمِد</a:t>
            </a:r>
            <a:endParaRPr lang="en-US" sz="3600" dirty="0"/>
          </a:p>
        </p:txBody>
      </p:sp>
      <p:sp>
        <p:nvSpPr>
          <p:cNvPr id="7" name="Rectangle 7">
            <a:extLst>
              <a:ext uri="{FF2B5EF4-FFF2-40B4-BE49-F238E27FC236}">
                <a16:creationId xmlns:a16="http://schemas.microsoft.com/office/drawing/2014/main" xmlns="" id="{A7398A19-122D-40C6-AEF0-34CE9F3CDD9C}"/>
              </a:ext>
            </a:extLst>
          </p:cNvPr>
          <p:cNvSpPr/>
          <p:nvPr/>
        </p:nvSpPr>
        <p:spPr>
          <a:xfrm>
            <a:off x="214230" y="418011"/>
            <a:ext cx="8691155" cy="727716"/>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ar-JO" sz="3200" dirty="0" smtClean="0">
                <a:solidFill>
                  <a:prstClr val="black"/>
                </a:solidFill>
                <a:latin typeface="Calibri" pitchFamily="34" charset="0"/>
                <a:cs typeface="Calibri" pitchFamily="34" charset="0"/>
              </a:rPr>
              <a:t>فإنَّما رَجُلُ الدُّنْيا وَواحِدُها        </a:t>
            </a:r>
            <a:r>
              <a:rPr lang="ar-JO" sz="3200" dirty="0">
                <a:solidFill>
                  <a:prstClr val="black"/>
                </a:solidFill>
                <a:latin typeface="Calibri" pitchFamily="34" charset="0"/>
                <a:cs typeface="Calibri" pitchFamily="34" charset="0"/>
              </a:rPr>
              <a:t>مَنْ لا يُعوِّلُ في </a:t>
            </a:r>
            <a:r>
              <a:rPr lang="ar-JO" sz="3200" dirty="0" smtClean="0">
                <a:solidFill>
                  <a:prstClr val="black"/>
                </a:solidFill>
                <a:latin typeface="Calibri" pitchFamily="34" charset="0"/>
                <a:cs typeface="Calibri" pitchFamily="34" charset="0"/>
              </a:rPr>
              <a:t>الدُّنْيا عَلى </a:t>
            </a:r>
            <a:r>
              <a:rPr lang="ar-JO" sz="3200" dirty="0">
                <a:solidFill>
                  <a:prstClr val="black"/>
                </a:solidFill>
                <a:latin typeface="Calibri" pitchFamily="34" charset="0"/>
                <a:cs typeface="Calibri" pitchFamily="34" charset="0"/>
              </a:rPr>
              <a:t>رَجُلِ</a:t>
            </a:r>
          </a:p>
        </p:txBody>
      </p:sp>
      <p:sp>
        <p:nvSpPr>
          <p:cNvPr id="8" name="مستطيل: زوايا قطرية مستديرة 7">
            <a:extLst>
              <a:ext uri="{FF2B5EF4-FFF2-40B4-BE49-F238E27FC236}">
                <a16:creationId xmlns:a16="http://schemas.microsoft.com/office/drawing/2014/main" xmlns="" id="{31854EB9-966A-40D5-9540-541B671CEC84}"/>
              </a:ext>
            </a:extLst>
          </p:cNvPr>
          <p:cNvSpPr/>
          <p:nvPr/>
        </p:nvSpPr>
        <p:spPr>
          <a:xfrm>
            <a:off x="9157861" y="3500846"/>
            <a:ext cx="2511625"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smtClean="0">
                <a:solidFill>
                  <a:prstClr val="black"/>
                </a:solidFill>
                <a:latin typeface="Calibri" pitchFamily="34" charset="0"/>
                <a:cs typeface="Calibri" pitchFamily="34" charset="0"/>
              </a:rPr>
              <a:t>ش</a:t>
            </a:r>
            <a:r>
              <a:rPr lang="ar-JO" sz="4000" dirty="0" smtClean="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ر</a:t>
            </a:r>
            <a:r>
              <a:rPr lang="ar-JO" sz="4000" dirty="0" smtClean="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ح</a:t>
            </a:r>
            <a:r>
              <a:rPr lang="ar-JO" sz="4000" dirty="0" smtClean="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 الب</a:t>
            </a:r>
            <a:r>
              <a:rPr lang="ar-JO" sz="4000" dirty="0" smtClean="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ي</a:t>
            </a:r>
            <a:r>
              <a:rPr lang="ar-JO" sz="4000" dirty="0" smtClean="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ت</a:t>
            </a:r>
            <a:r>
              <a:rPr lang="ar-JO" sz="4000" dirty="0" smtClean="0">
                <a:solidFill>
                  <a:prstClr val="black"/>
                </a:solidFill>
                <a:latin typeface="Calibri" pitchFamily="34" charset="0"/>
                <a:cs typeface="Calibri" pitchFamily="34" charset="0"/>
              </a:rPr>
              <a:t>ِ</a:t>
            </a:r>
            <a:r>
              <a:rPr lang="ar-EG" sz="4000" dirty="0" smtClean="0">
                <a:solidFill>
                  <a:prstClr val="black"/>
                </a:solidFill>
                <a:latin typeface="Calibri" pitchFamily="34" charset="0"/>
                <a:cs typeface="Calibri" pitchFamily="34" charset="0"/>
              </a:rPr>
              <a:t> </a:t>
            </a:r>
            <a:endParaRPr lang="en-US" sz="4000" dirty="0">
              <a:solidFill>
                <a:prstClr val="black"/>
              </a:solidFill>
              <a:latin typeface="Calibri" pitchFamily="34" charset="0"/>
              <a:cs typeface="Calibri" pitchFamily="34" charset="0"/>
            </a:endParaRPr>
          </a:p>
        </p:txBody>
      </p:sp>
      <p:sp>
        <p:nvSpPr>
          <p:cNvPr id="9" name="مستطيل: زوايا قطرية مستديرة 8">
            <a:extLst>
              <a:ext uri="{FF2B5EF4-FFF2-40B4-BE49-F238E27FC236}">
                <a16:creationId xmlns:a16="http://schemas.microsoft.com/office/drawing/2014/main" xmlns="" id="{71E2721E-0EBC-4EFE-A486-CA9BDF7820F2}"/>
              </a:ext>
            </a:extLst>
          </p:cNvPr>
          <p:cNvSpPr/>
          <p:nvPr/>
        </p:nvSpPr>
        <p:spPr>
          <a:xfrm>
            <a:off x="214231" y="5164183"/>
            <a:ext cx="11455255" cy="1489166"/>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3200" dirty="0" smtClean="0">
                <a:latin typeface="Calibri Light" pitchFamily="34" charset="0"/>
                <a:cs typeface="Calibri Light" pitchFamily="34" charset="0"/>
              </a:rPr>
              <a:t>يَقولُ إِنَّ رَجُلَ الدُّنْيا وَكامِلَ الرُّجولَةِ هُوَ الرَّجُلُ الحَكيمُ، وَهُوَ </a:t>
            </a:r>
            <a:r>
              <a:rPr lang="ar-JO" sz="3200" dirty="0">
                <a:latin typeface="Calibri Light" pitchFamily="34" charset="0"/>
                <a:cs typeface="Calibri Light" pitchFamily="34" charset="0"/>
              </a:rPr>
              <a:t>الذي </a:t>
            </a:r>
            <a:r>
              <a:rPr lang="ar-JO" sz="3200" dirty="0" smtClean="0">
                <a:latin typeface="Calibri Light" pitchFamily="34" charset="0"/>
                <a:cs typeface="Calibri Light" pitchFamily="34" charset="0"/>
              </a:rPr>
              <a:t>يَعْتَمِدُ </a:t>
            </a:r>
            <a:r>
              <a:rPr lang="ar-JO" sz="3200" dirty="0">
                <a:latin typeface="Calibri Light" pitchFamily="34" charset="0"/>
                <a:cs typeface="Calibri Light" pitchFamily="34" charset="0"/>
              </a:rPr>
              <a:t>على </a:t>
            </a:r>
            <a:r>
              <a:rPr lang="ar-JO" sz="3200" dirty="0" smtClean="0">
                <a:latin typeface="Calibri Light" pitchFamily="34" charset="0"/>
                <a:cs typeface="Calibri Light" pitchFamily="34" charset="0"/>
              </a:rPr>
              <a:t>نَفْسِهِ، وَلا يَعْتَمِدُ </a:t>
            </a:r>
            <a:r>
              <a:rPr lang="ar-JO" sz="3200" dirty="0">
                <a:latin typeface="Calibri Light" pitchFamily="34" charset="0"/>
                <a:cs typeface="Calibri Light" pitchFamily="34" charset="0"/>
              </a:rPr>
              <a:t>على </a:t>
            </a:r>
            <a:r>
              <a:rPr lang="ar-JO" sz="3200" dirty="0" smtClean="0">
                <a:latin typeface="Calibri Light" pitchFamily="34" charset="0"/>
                <a:cs typeface="Calibri Light" pitchFamily="34" charset="0"/>
              </a:rPr>
              <a:t>الآخَرينَ </a:t>
            </a:r>
            <a:r>
              <a:rPr lang="ar-JO" sz="3200" dirty="0">
                <a:latin typeface="Calibri Light" pitchFamily="34" charset="0"/>
                <a:cs typeface="Calibri Light" pitchFamily="34" charset="0"/>
              </a:rPr>
              <a:t>في </a:t>
            </a:r>
            <a:r>
              <a:rPr lang="ar-JO" sz="3200" dirty="0" smtClean="0">
                <a:latin typeface="Calibri Light" pitchFamily="34" charset="0"/>
                <a:cs typeface="Calibri Light" pitchFamily="34" charset="0"/>
              </a:rPr>
              <a:t>تَحْقيقِ أَهْدافِهِ </a:t>
            </a:r>
            <a:r>
              <a:rPr lang="ar-JO" sz="3200" dirty="0">
                <a:latin typeface="Calibri Light" pitchFamily="34" charset="0"/>
                <a:cs typeface="Calibri Light" pitchFamily="34" charset="0"/>
              </a:rPr>
              <a:t>.</a:t>
            </a:r>
            <a:endParaRPr lang="en-US" sz="3200" dirty="0">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F1C38A00-6166-4366-A580-7C944945C240}"/>
              </a:ext>
            </a:extLst>
          </p:cNvPr>
          <p:cNvSpPr/>
          <p:nvPr/>
        </p:nvSpPr>
        <p:spPr>
          <a:xfrm>
            <a:off x="10336687" y="4415246"/>
            <a:ext cx="484632" cy="59999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مستطيل: زوايا قطرية مستديرة 9">
            <a:extLst>
              <a:ext uri="{FF2B5EF4-FFF2-40B4-BE49-F238E27FC236}">
                <a16:creationId xmlns:a16="http://schemas.microsoft.com/office/drawing/2014/main" xmlns="" id="{D51D10AF-44F5-4809-969C-35FE5C2BBC7D}"/>
              </a:ext>
            </a:extLst>
          </p:cNvPr>
          <p:cNvSpPr/>
          <p:nvPr/>
        </p:nvSpPr>
        <p:spPr>
          <a:xfrm>
            <a:off x="4641669" y="1319439"/>
            <a:ext cx="4251495" cy="77932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2800" dirty="0" smtClean="0">
                <a:latin typeface="Calibri Light" pitchFamily="34" charset="0"/>
                <a:cs typeface="Calibri Light" pitchFamily="34" charset="0"/>
              </a:rPr>
              <a:t>هَذا البَيْتُ يَصْلُحُ أَنْ يَكُونَ ( </a:t>
            </a:r>
            <a:r>
              <a:rPr lang="ar-JO" sz="2800" dirty="0" smtClean="0">
                <a:solidFill>
                  <a:srgbClr val="FF0000"/>
                </a:solidFill>
                <a:latin typeface="Calibri Light" pitchFamily="34" charset="0"/>
                <a:cs typeface="Calibri Light" pitchFamily="34" charset="0"/>
              </a:rPr>
              <a:t>حِكْمَةً</a:t>
            </a:r>
            <a:r>
              <a:rPr lang="ar-JO" sz="2800" dirty="0" smtClean="0">
                <a:latin typeface="Calibri Light" pitchFamily="34" charset="0"/>
                <a:cs typeface="Calibri Light" pitchFamily="34" charset="0"/>
              </a:rPr>
              <a:t> )</a:t>
            </a:r>
            <a:endParaRPr lang="en-US" sz="4400" dirty="0">
              <a:latin typeface="Calibri Light" pitchFamily="34" charset="0"/>
              <a:cs typeface="Calibri Light" pitchFamily="34" charset="0"/>
            </a:endParaRPr>
          </a:p>
        </p:txBody>
      </p:sp>
      <p:sp>
        <p:nvSpPr>
          <p:cNvPr id="12" name="مستطيل: زوايا قطرية مستديرة 4">
            <a:extLst>
              <a:ext uri="{FF2B5EF4-FFF2-40B4-BE49-F238E27FC236}">
                <a16:creationId xmlns:a16="http://schemas.microsoft.com/office/drawing/2014/main" xmlns="" id="{DCC8212D-1718-4B5E-8B90-38140118E42A}"/>
              </a:ext>
            </a:extLst>
          </p:cNvPr>
          <p:cNvSpPr/>
          <p:nvPr/>
        </p:nvSpPr>
        <p:spPr>
          <a:xfrm>
            <a:off x="4641670" y="2185404"/>
            <a:ext cx="4263716" cy="749386"/>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3200" dirty="0" smtClean="0">
                <a:latin typeface="Calibri Light" pitchFamily="34" charset="0"/>
                <a:cs typeface="Calibri Light" pitchFamily="34" charset="0"/>
              </a:rPr>
              <a:t>يُقْصَدُ </a:t>
            </a:r>
            <a:r>
              <a:rPr lang="ar-JO" sz="2800" dirty="0" smtClean="0">
                <a:solidFill>
                  <a:prstClr val="black"/>
                </a:solidFill>
                <a:latin typeface="Calibri Light" pitchFamily="34" charset="0"/>
                <a:cs typeface="Calibri Light" pitchFamily="34" charset="0"/>
              </a:rPr>
              <a:t>بِرَجُلُ الدُّنْيا: </a:t>
            </a:r>
            <a:r>
              <a:rPr lang="ar-JO" sz="2800" dirty="0" smtClean="0">
                <a:solidFill>
                  <a:srgbClr val="FF0000"/>
                </a:solidFill>
                <a:latin typeface="Calibri Light" pitchFamily="34" charset="0"/>
                <a:cs typeface="Calibri Light" pitchFamily="34" charset="0"/>
              </a:rPr>
              <a:t>الرَّجُلُ الحَكيمُ </a:t>
            </a:r>
            <a:endParaRPr lang="en-US" sz="3200" dirty="0">
              <a:solidFill>
                <a:srgbClr val="FF0000"/>
              </a:solidFill>
              <a:latin typeface="Calibri Light" pitchFamily="34" charset="0"/>
              <a:cs typeface="Calibri Light" pitchFamily="34" charset="0"/>
            </a:endParaRPr>
          </a:p>
        </p:txBody>
      </p:sp>
      <p:pic>
        <p:nvPicPr>
          <p:cNvPr id="14" name="صورة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379" y="3048674"/>
            <a:ext cx="4255006" cy="1987550"/>
          </a:xfrm>
          <a:prstGeom prst="rect">
            <a:avLst/>
          </a:prstGeom>
        </p:spPr>
      </p:pic>
      <p:pic>
        <p:nvPicPr>
          <p:cNvPr id="15" name="صورة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0" y="1363229"/>
            <a:ext cx="4279393" cy="3652012"/>
          </a:xfrm>
          <a:prstGeom prst="rect">
            <a:avLst/>
          </a:prstGeom>
        </p:spPr>
      </p:pic>
      <p:sp>
        <p:nvSpPr>
          <p:cNvPr id="2" name="عنصر نائب للتذييل 1"/>
          <p:cNvSpPr>
            <a:spLocks noGrp="1"/>
          </p:cNvSpPr>
          <p:nvPr>
            <p:ph type="ftr" sz="quarter" idx="11"/>
          </p:nvPr>
        </p:nvSpPr>
        <p:spPr>
          <a:xfrm rot="16200000">
            <a:off x="9996602" y="2195508"/>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1024960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2000"/>
                                        <p:tgtEl>
                                          <p:spTgt spid="15"/>
                                        </p:tgtEl>
                                      </p:cBhvr>
                                    </p:animEffect>
                                    <p:anim calcmode="lin" valueType="num">
                                      <p:cBhvr>
                                        <p:cTn id="70" dur="2000" fill="hold"/>
                                        <p:tgtEl>
                                          <p:spTgt spid="15"/>
                                        </p:tgtEl>
                                        <p:attrNameLst>
                                          <p:attrName>ppt_w</p:attrName>
                                        </p:attrNameLst>
                                      </p:cBhvr>
                                      <p:tavLst>
                                        <p:tav tm="0" fmla="#ppt_w*sin(2.5*pi*$)">
                                          <p:val>
                                            <p:fltVal val="0"/>
                                          </p:val>
                                        </p:tav>
                                        <p:tav tm="100000">
                                          <p:val>
                                            <p:fltVal val="1"/>
                                          </p:val>
                                        </p:tav>
                                      </p:tavLst>
                                    </p:anim>
                                    <p:anim calcmode="lin" valueType="num">
                                      <p:cBhvr>
                                        <p:cTn id="7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1000" fill="hold"/>
                                        <p:tgtEl>
                                          <p:spTgt spid="8"/>
                                        </p:tgtEl>
                                        <p:attrNameLst>
                                          <p:attrName>ppt_w</p:attrName>
                                        </p:attrNameLst>
                                      </p:cBhvr>
                                      <p:tavLst>
                                        <p:tav tm="0">
                                          <p:val>
                                            <p:fltVal val="0"/>
                                          </p:val>
                                        </p:tav>
                                        <p:tav tm="100000">
                                          <p:val>
                                            <p:strVal val="#ppt_w"/>
                                          </p:val>
                                        </p:tav>
                                      </p:tavLst>
                                    </p:anim>
                                    <p:anim calcmode="lin" valueType="num">
                                      <p:cBhvr>
                                        <p:cTn id="77" dur="1000" fill="hold"/>
                                        <p:tgtEl>
                                          <p:spTgt spid="8"/>
                                        </p:tgtEl>
                                        <p:attrNameLst>
                                          <p:attrName>ppt_h</p:attrName>
                                        </p:attrNameLst>
                                      </p:cBhvr>
                                      <p:tavLst>
                                        <p:tav tm="0">
                                          <p:val>
                                            <p:fltVal val="0"/>
                                          </p:val>
                                        </p:tav>
                                        <p:tav tm="100000">
                                          <p:val>
                                            <p:strVal val="#ppt_h"/>
                                          </p:val>
                                        </p:tav>
                                      </p:tavLst>
                                    </p:anim>
                                    <p:anim calcmode="lin" valueType="num">
                                      <p:cBhvr>
                                        <p:cTn id="78" dur="1000" fill="hold"/>
                                        <p:tgtEl>
                                          <p:spTgt spid="8"/>
                                        </p:tgtEl>
                                        <p:attrNameLst>
                                          <p:attrName>style.rotation</p:attrName>
                                        </p:attrNameLst>
                                      </p:cBhvr>
                                      <p:tavLst>
                                        <p:tav tm="0">
                                          <p:val>
                                            <p:fltVal val="90"/>
                                          </p:val>
                                        </p:tav>
                                        <p:tav tm="100000">
                                          <p:val>
                                            <p:fltVal val="0"/>
                                          </p:val>
                                        </p:tav>
                                      </p:tavLst>
                                    </p:anim>
                                    <p:animEffect transition="in" filter="fade">
                                      <p:cBhvr>
                                        <p:cTn id="79" dur="10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1000" fill="hold"/>
                                        <p:tgtEl>
                                          <p:spTgt spid="10"/>
                                        </p:tgtEl>
                                        <p:attrNameLst>
                                          <p:attrName>ppt_w</p:attrName>
                                        </p:attrNameLst>
                                      </p:cBhvr>
                                      <p:tavLst>
                                        <p:tav tm="0">
                                          <p:val>
                                            <p:fltVal val="0"/>
                                          </p:val>
                                        </p:tav>
                                        <p:tav tm="100000">
                                          <p:val>
                                            <p:strVal val="#ppt_w"/>
                                          </p:val>
                                        </p:tav>
                                      </p:tavLst>
                                    </p:anim>
                                    <p:anim calcmode="lin" valueType="num">
                                      <p:cBhvr>
                                        <p:cTn id="85" dur="1000" fill="hold"/>
                                        <p:tgtEl>
                                          <p:spTgt spid="10"/>
                                        </p:tgtEl>
                                        <p:attrNameLst>
                                          <p:attrName>ppt_h</p:attrName>
                                        </p:attrNameLst>
                                      </p:cBhvr>
                                      <p:tavLst>
                                        <p:tav tm="0">
                                          <p:val>
                                            <p:fltVal val="0"/>
                                          </p:val>
                                        </p:tav>
                                        <p:tav tm="100000">
                                          <p:val>
                                            <p:strVal val="#ppt_h"/>
                                          </p:val>
                                        </p:tav>
                                      </p:tavLst>
                                    </p:anim>
                                    <p:anim calcmode="lin" valueType="num">
                                      <p:cBhvr>
                                        <p:cTn id="86" dur="1000" fill="hold"/>
                                        <p:tgtEl>
                                          <p:spTgt spid="10"/>
                                        </p:tgtEl>
                                        <p:attrNameLst>
                                          <p:attrName>style.rotation</p:attrName>
                                        </p:attrNameLst>
                                      </p:cBhvr>
                                      <p:tavLst>
                                        <p:tav tm="0">
                                          <p:val>
                                            <p:fltVal val="90"/>
                                          </p:val>
                                        </p:tav>
                                        <p:tav tm="100000">
                                          <p:val>
                                            <p:fltVal val="0"/>
                                          </p:val>
                                        </p:tav>
                                      </p:tavLst>
                                    </p:anim>
                                    <p:animEffect transition="in" filter="fade">
                                      <p:cBhvr>
                                        <p:cTn id="87" dur="10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p:cTn id="92" dur="500" fill="hold"/>
                                        <p:tgtEl>
                                          <p:spTgt spid="9"/>
                                        </p:tgtEl>
                                        <p:attrNameLst>
                                          <p:attrName>ppt_w</p:attrName>
                                        </p:attrNameLst>
                                      </p:cBhvr>
                                      <p:tavLst>
                                        <p:tav tm="0">
                                          <p:val>
                                            <p:fltVal val="0"/>
                                          </p:val>
                                        </p:tav>
                                        <p:tav tm="100000">
                                          <p:val>
                                            <p:strVal val="#ppt_w"/>
                                          </p:val>
                                        </p:tav>
                                      </p:tavLst>
                                    </p:anim>
                                    <p:anim calcmode="lin" valueType="num">
                                      <p:cBhvr>
                                        <p:cTn id="93" dur="500" fill="hold"/>
                                        <p:tgtEl>
                                          <p:spTgt spid="9"/>
                                        </p:tgtEl>
                                        <p:attrNameLst>
                                          <p:attrName>ppt_h</p:attrName>
                                        </p:attrNameLst>
                                      </p:cBhvr>
                                      <p:tavLst>
                                        <p:tav tm="0">
                                          <p:val>
                                            <p:fltVal val="0"/>
                                          </p:val>
                                        </p:tav>
                                        <p:tav tm="100000">
                                          <p:val>
                                            <p:strVal val="#ppt_h"/>
                                          </p:val>
                                        </p:tav>
                                      </p:tavLst>
                                    </p:anim>
                                    <p:animEffect transition="in" filter="fade">
                                      <p:cBhvr>
                                        <p:cTn id="9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D855976C-CEB1-467D-8C86-DA1F82B4B1FD}"/>
              </a:ext>
            </a:extLst>
          </p:cNvPr>
          <p:cNvSpPr/>
          <p:nvPr/>
        </p:nvSpPr>
        <p:spPr>
          <a:xfrm>
            <a:off x="3931436" y="344473"/>
            <a:ext cx="4481688" cy="89214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4000" dirty="0" smtClean="0">
                <a:latin typeface="Calibri Light" pitchFamily="34" charset="0"/>
                <a:cs typeface="Calibri Light" pitchFamily="34" charset="0"/>
              </a:rPr>
              <a:t>الأَفْكارُ الرَّئيسة</a:t>
            </a:r>
            <a:endParaRPr lang="en-US" sz="4000" dirty="0">
              <a:latin typeface="Calibri Light" pitchFamily="34" charset="0"/>
              <a:cs typeface="Calibri Light" pitchFamily="34" charset="0"/>
            </a:endParaRPr>
          </a:p>
        </p:txBody>
      </p:sp>
      <p:sp>
        <p:nvSpPr>
          <p:cNvPr id="5" name="مستطيل: زوايا قطرية مستديرة 4">
            <a:extLst>
              <a:ext uri="{FF2B5EF4-FFF2-40B4-BE49-F238E27FC236}">
                <a16:creationId xmlns:a16="http://schemas.microsoft.com/office/drawing/2014/main" xmlns="" id="{1086D57D-83F8-4070-B4A4-998F3E94C314}"/>
              </a:ext>
            </a:extLst>
          </p:cNvPr>
          <p:cNvSpPr/>
          <p:nvPr/>
        </p:nvSpPr>
        <p:spPr>
          <a:xfrm>
            <a:off x="8259115" y="1563828"/>
            <a:ext cx="3353926" cy="733778"/>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200" dirty="0" smtClean="0">
                <a:latin typeface="Calibri Light" pitchFamily="34" charset="0"/>
                <a:cs typeface="Calibri Light" pitchFamily="34" charset="0"/>
              </a:rPr>
              <a:t>الأَبْيات (</a:t>
            </a:r>
            <a:r>
              <a:rPr lang="ar-JO" sz="3200" dirty="0">
                <a:latin typeface="Calibri Light" pitchFamily="34" charset="0"/>
                <a:cs typeface="Calibri Light" pitchFamily="34" charset="0"/>
              </a:rPr>
              <a:t> </a:t>
            </a:r>
            <a:r>
              <a:rPr lang="ar-JO" sz="3200" dirty="0" smtClean="0">
                <a:latin typeface="Calibri Light" pitchFamily="34" charset="0"/>
                <a:cs typeface="Calibri Light" pitchFamily="34" charset="0"/>
              </a:rPr>
              <a:t>1 – </a:t>
            </a:r>
            <a:r>
              <a:rPr lang="ar-JO" sz="3200" dirty="0">
                <a:latin typeface="Calibri Light" pitchFamily="34" charset="0"/>
                <a:cs typeface="Calibri Light" pitchFamily="34" charset="0"/>
              </a:rPr>
              <a:t>2 )</a:t>
            </a:r>
            <a:endParaRPr lang="en-US" sz="32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B193D322-E867-487B-B3F5-D7AD3720C315}"/>
              </a:ext>
            </a:extLst>
          </p:cNvPr>
          <p:cNvSpPr/>
          <p:nvPr/>
        </p:nvSpPr>
        <p:spPr>
          <a:xfrm>
            <a:off x="431398" y="4210756"/>
            <a:ext cx="6248079" cy="73377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3200" dirty="0" smtClean="0">
                <a:latin typeface="Calibri Light" pitchFamily="34" charset="0"/>
                <a:cs typeface="Calibri Light" pitchFamily="34" charset="0"/>
              </a:rPr>
              <a:t>طُموحُ الشّاعِرِ وَسَعْيِهِ نَحْوَ المَعالي</a:t>
            </a:r>
            <a:endParaRPr lang="en-US" sz="3200" dirty="0">
              <a:latin typeface="Calibri Light" pitchFamily="34" charset="0"/>
              <a:cs typeface="Calibri Light" pitchFamily="34" charset="0"/>
            </a:endParaRPr>
          </a:p>
        </p:txBody>
      </p:sp>
      <p:sp>
        <p:nvSpPr>
          <p:cNvPr id="7" name="مستطيل: زوايا قطرية مستديرة 6">
            <a:extLst>
              <a:ext uri="{FF2B5EF4-FFF2-40B4-BE49-F238E27FC236}">
                <a16:creationId xmlns:a16="http://schemas.microsoft.com/office/drawing/2014/main" xmlns="" id="{B50FC9B8-3CE3-4BC6-B0AE-AFAE815A2B66}"/>
              </a:ext>
            </a:extLst>
          </p:cNvPr>
          <p:cNvSpPr/>
          <p:nvPr/>
        </p:nvSpPr>
        <p:spPr>
          <a:xfrm>
            <a:off x="431397" y="2880273"/>
            <a:ext cx="6248078" cy="73377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3200" dirty="0" smtClean="0">
                <a:latin typeface="Calibri Light" pitchFamily="34" charset="0"/>
                <a:cs typeface="Calibri Light" pitchFamily="34" charset="0"/>
              </a:rPr>
              <a:t>الصُّورةُ </a:t>
            </a:r>
            <a:r>
              <a:rPr lang="ar-JO" sz="3200" dirty="0">
                <a:latin typeface="Calibri Light" pitchFamily="34" charset="0"/>
                <a:cs typeface="Calibri Light" pitchFamily="34" charset="0"/>
              </a:rPr>
              <a:t>التي </a:t>
            </a:r>
            <a:r>
              <a:rPr lang="ar-JO" sz="3200" dirty="0" smtClean="0">
                <a:latin typeface="Calibri Light" pitchFamily="34" charset="0"/>
                <a:cs typeface="Calibri Light" pitchFamily="34" charset="0"/>
              </a:rPr>
              <a:t>رَسَمَها الشَّاعِرُ للِإِنْسانِ الكَسول</a:t>
            </a:r>
            <a:endParaRPr lang="en-US" sz="32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C2962D6C-1CDE-46F1-B733-62C37C446BA4}"/>
              </a:ext>
            </a:extLst>
          </p:cNvPr>
          <p:cNvSpPr/>
          <p:nvPr/>
        </p:nvSpPr>
        <p:spPr>
          <a:xfrm>
            <a:off x="431401" y="5416283"/>
            <a:ext cx="6248074" cy="7480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3200" dirty="0" smtClean="0">
                <a:latin typeface="Calibri Light" pitchFamily="34" charset="0"/>
                <a:cs typeface="Calibri Light" pitchFamily="34" charset="0"/>
              </a:rPr>
              <a:t>صِراعُ الشّاعِرِ في أَيّامِهِ وَاعْتِمادِهِ على ذاتِه</a:t>
            </a:r>
            <a:endParaRPr lang="en-US" sz="3200" dirty="0">
              <a:latin typeface="Calibri Light" pitchFamily="34" charset="0"/>
              <a:cs typeface="Calibri Light" pitchFamily="34" charset="0"/>
            </a:endParaRPr>
          </a:p>
        </p:txBody>
      </p:sp>
      <p:sp>
        <p:nvSpPr>
          <p:cNvPr id="8" name="مستطيل: زوايا قطرية مستديرة 4">
            <a:extLst>
              <a:ext uri="{FF2B5EF4-FFF2-40B4-BE49-F238E27FC236}">
                <a16:creationId xmlns:a16="http://schemas.microsoft.com/office/drawing/2014/main" xmlns="" id="{1086D57D-83F8-4070-B4A4-998F3E94C314}"/>
              </a:ext>
            </a:extLst>
          </p:cNvPr>
          <p:cNvSpPr/>
          <p:nvPr/>
        </p:nvSpPr>
        <p:spPr>
          <a:xfrm>
            <a:off x="431398" y="1563828"/>
            <a:ext cx="6248077" cy="733778"/>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200" dirty="0" smtClean="0">
                <a:latin typeface="Calibri Light" pitchFamily="34" charset="0"/>
                <a:cs typeface="Calibri Light" pitchFamily="34" charset="0"/>
              </a:rPr>
              <a:t>افْتِخارُ الشّاعِرِ بِنَفْسِهِ لِسَدادِ رَأْيِه</a:t>
            </a:r>
            <a:endParaRPr lang="en-US" sz="3200" dirty="0">
              <a:latin typeface="Calibri Light" pitchFamily="34" charset="0"/>
              <a:cs typeface="Calibri Light" pitchFamily="34" charset="0"/>
            </a:endParaRPr>
          </a:p>
        </p:txBody>
      </p:sp>
      <p:sp>
        <p:nvSpPr>
          <p:cNvPr id="10" name="مستطيل: زوايا قطرية مستديرة 6">
            <a:extLst>
              <a:ext uri="{FF2B5EF4-FFF2-40B4-BE49-F238E27FC236}">
                <a16:creationId xmlns:a16="http://schemas.microsoft.com/office/drawing/2014/main" xmlns="" id="{B50FC9B8-3CE3-4BC6-B0AE-AFAE815A2B66}"/>
              </a:ext>
            </a:extLst>
          </p:cNvPr>
          <p:cNvSpPr/>
          <p:nvPr/>
        </p:nvSpPr>
        <p:spPr>
          <a:xfrm>
            <a:off x="8259115" y="2880273"/>
            <a:ext cx="3353927" cy="73377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ar-JO" sz="3200" dirty="0" smtClean="0">
                <a:latin typeface="Calibri Light" pitchFamily="34" charset="0"/>
                <a:cs typeface="Calibri Light" pitchFamily="34" charset="0"/>
              </a:rPr>
              <a:t>الأَبْيات ( 3 </a:t>
            </a:r>
            <a:r>
              <a:rPr lang="ar-JO" sz="3200" dirty="0">
                <a:latin typeface="Calibri Light" pitchFamily="34" charset="0"/>
                <a:cs typeface="Calibri Light" pitchFamily="34" charset="0"/>
              </a:rPr>
              <a:t>– 4 - 5 )</a:t>
            </a:r>
            <a:endParaRPr lang="en-US" sz="3200" dirty="0">
              <a:latin typeface="Calibri Light" pitchFamily="34" charset="0"/>
              <a:cs typeface="Calibri Light" pitchFamily="34" charset="0"/>
            </a:endParaRPr>
          </a:p>
        </p:txBody>
      </p:sp>
      <p:sp>
        <p:nvSpPr>
          <p:cNvPr id="11" name="مستطيل: زوايا قطرية مستديرة 5">
            <a:extLst>
              <a:ext uri="{FF2B5EF4-FFF2-40B4-BE49-F238E27FC236}">
                <a16:creationId xmlns:a16="http://schemas.microsoft.com/office/drawing/2014/main" xmlns="" id="{B193D322-E867-487B-B3F5-D7AD3720C315}"/>
              </a:ext>
            </a:extLst>
          </p:cNvPr>
          <p:cNvSpPr/>
          <p:nvPr/>
        </p:nvSpPr>
        <p:spPr>
          <a:xfrm>
            <a:off x="8259115" y="4210756"/>
            <a:ext cx="3353928" cy="73377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3200" dirty="0" smtClean="0">
                <a:latin typeface="Calibri Light" pitchFamily="34" charset="0"/>
                <a:cs typeface="Calibri Light" pitchFamily="34" charset="0"/>
              </a:rPr>
              <a:t>الأَبْيات ( 6 </a:t>
            </a:r>
            <a:r>
              <a:rPr lang="ar-JO" sz="3200" dirty="0">
                <a:latin typeface="Calibri Light" pitchFamily="34" charset="0"/>
                <a:cs typeface="Calibri Light" pitchFamily="34" charset="0"/>
              </a:rPr>
              <a:t>– 7 )</a:t>
            </a:r>
            <a:endParaRPr lang="en-US" sz="3200" dirty="0">
              <a:latin typeface="Calibri Light" pitchFamily="34" charset="0"/>
              <a:cs typeface="Calibri Light" pitchFamily="34" charset="0"/>
            </a:endParaRPr>
          </a:p>
        </p:txBody>
      </p:sp>
      <p:sp>
        <p:nvSpPr>
          <p:cNvPr id="12" name="مستطيل: زوايا قطرية مستديرة 8">
            <a:extLst>
              <a:ext uri="{FF2B5EF4-FFF2-40B4-BE49-F238E27FC236}">
                <a16:creationId xmlns:a16="http://schemas.microsoft.com/office/drawing/2014/main" xmlns="" id="{C2962D6C-1CDE-46F1-B733-62C37C446BA4}"/>
              </a:ext>
            </a:extLst>
          </p:cNvPr>
          <p:cNvSpPr/>
          <p:nvPr/>
        </p:nvSpPr>
        <p:spPr>
          <a:xfrm>
            <a:off x="8259115" y="5416284"/>
            <a:ext cx="3353927" cy="7480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ar-JO" sz="3200" dirty="0" smtClean="0">
                <a:latin typeface="Calibri Light" pitchFamily="34" charset="0"/>
                <a:cs typeface="Calibri Light" pitchFamily="34" charset="0"/>
              </a:rPr>
              <a:t>الأَبْيات ( 8 </a:t>
            </a:r>
            <a:r>
              <a:rPr lang="ar-JO" sz="3200" dirty="0">
                <a:latin typeface="Calibri Light" pitchFamily="34" charset="0"/>
                <a:cs typeface="Calibri Light" pitchFamily="34" charset="0"/>
              </a:rPr>
              <a:t>– 9 - 10 )</a:t>
            </a:r>
            <a:endParaRPr lang="en-US" sz="3200" dirty="0">
              <a:latin typeface="Calibri Light" pitchFamily="34" charset="0"/>
              <a:cs typeface="Calibri Light" pitchFamily="34" charset="0"/>
            </a:endParaRPr>
          </a:p>
        </p:txBody>
      </p:sp>
      <p:sp>
        <p:nvSpPr>
          <p:cNvPr id="13" name="سهم: لأسفل 9">
            <a:extLst>
              <a:ext uri="{FF2B5EF4-FFF2-40B4-BE49-F238E27FC236}">
                <a16:creationId xmlns:a16="http://schemas.microsoft.com/office/drawing/2014/main" xmlns="" id="{F1C38A00-6166-4366-A580-7C944945C240}"/>
              </a:ext>
            </a:extLst>
          </p:cNvPr>
          <p:cNvSpPr/>
          <p:nvPr/>
        </p:nvSpPr>
        <p:spPr>
          <a:xfrm rot="5400000">
            <a:off x="7299223" y="1476733"/>
            <a:ext cx="409308" cy="92022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سهم: لأسفل 9">
            <a:extLst>
              <a:ext uri="{FF2B5EF4-FFF2-40B4-BE49-F238E27FC236}">
                <a16:creationId xmlns:a16="http://schemas.microsoft.com/office/drawing/2014/main" xmlns="" id="{F1C38A00-6166-4366-A580-7C944945C240}"/>
              </a:ext>
            </a:extLst>
          </p:cNvPr>
          <p:cNvSpPr/>
          <p:nvPr/>
        </p:nvSpPr>
        <p:spPr>
          <a:xfrm rot="5400000">
            <a:off x="7280394" y="2695333"/>
            <a:ext cx="446968" cy="92021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سهم: لأسفل 9">
            <a:extLst>
              <a:ext uri="{FF2B5EF4-FFF2-40B4-BE49-F238E27FC236}">
                <a16:creationId xmlns:a16="http://schemas.microsoft.com/office/drawing/2014/main" xmlns="" id="{F1C38A00-6166-4366-A580-7C944945C240}"/>
              </a:ext>
            </a:extLst>
          </p:cNvPr>
          <p:cNvSpPr/>
          <p:nvPr/>
        </p:nvSpPr>
        <p:spPr>
          <a:xfrm rot="5400000">
            <a:off x="7299225" y="3955300"/>
            <a:ext cx="409306" cy="92021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سهم: لأسفل 9">
            <a:extLst>
              <a:ext uri="{FF2B5EF4-FFF2-40B4-BE49-F238E27FC236}">
                <a16:creationId xmlns:a16="http://schemas.microsoft.com/office/drawing/2014/main" xmlns="" id="{F1C38A00-6166-4366-A580-7C944945C240}"/>
              </a:ext>
            </a:extLst>
          </p:cNvPr>
          <p:cNvSpPr/>
          <p:nvPr/>
        </p:nvSpPr>
        <p:spPr>
          <a:xfrm rot="5400000">
            <a:off x="7299225" y="5160827"/>
            <a:ext cx="409306" cy="92021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عنصر نائب للتذييل 1"/>
          <p:cNvSpPr>
            <a:spLocks noGrp="1"/>
          </p:cNvSpPr>
          <p:nvPr>
            <p:ph type="ftr" sz="quarter" idx="11"/>
          </p:nvPr>
        </p:nvSpPr>
        <p:spPr>
          <a:xfrm rot="16200000">
            <a:off x="10006793" y="3333985"/>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18822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fltVal val="0"/>
                                          </p:val>
                                        </p:tav>
                                        <p:tav tm="100000">
                                          <p:val>
                                            <p:strVal val="#ppt_w"/>
                                          </p:val>
                                        </p:tav>
                                      </p:tavLst>
                                    </p:anim>
                                    <p:anim calcmode="lin" valueType="num">
                                      <p:cBhvr>
                                        <p:cTn id="62" dur="1000" fill="hold"/>
                                        <p:tgtEl>
                                          <p:spTgt spid="15"/>
                                        </p:tgtEl>
                                        <p:attrNameLst>
                                          <p:attrName>ppt_h</p:attrName>
                                        </p:attrNameLst>
                                      </p:cBhvr>
                                      <p:tavLst>
                                        <p:tav tm="0">
                                          <p:val>
                                            <p:fltVal val="0"/>
                                          </p:val>
                                        </p:tav>
                                        <p:tav tm="100000">
                                          <p:val>
                                            <p:strVal val="#ppt_h"/>
                                          </p:val>
                                        </p:tav>
                                      </p:tavLst>
                                    </p:anim>
                                    <p:anim calcmode="lin" valueType="num">
                                      <p:cBhvr>
                                        <p:cTn id="63" dur="1000" fill="hold"/>
                                        <p:tgtEl>
                                          <p:spTgt spid="15"/>
                                        </p:tgtEl>
                                        <p:attrNameLst>
                                          <p:attrName>style.rotation</p:attrName>
                                        </p:attrNameLst>
                                      </p:cBhvr>
                                      <p:tavLst>
                                        <p:tav tm="0">
                                          <p:val>
                                            <p:fltVal val="90"/>
                                          </p:val>
                                        </p:tav>
                                        <p:tav tm="100000">
                                          <p:val>
                                            <p:fltVal val="0"/>
                                          </p:val>
                                        </p:tav>
                                      </p:tavLst>
                                    </p:anim>
                                    <p:animEffect transition="in" filter="fade">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circle(in)">
                                      <p:cBhvr>
                                        <p:cTn id="76" dur="20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 calcmode="lin" valueType="num">
                                      <p:cBhvr>
                                        <p:cTn id="83" dur="1000" fill="hold"/>
                                        <p:tgtEl>
                                          <p:spTgt spid="16"/>
                                        </p:tgtEl>
                                        <p:attrNameLst>
                                          <p:attrName>style.rotation</p:attrName>
                                        </p:attrNameLst>
                                      </p:cBhvr>
                                      <p:tavLst>
                                        <p:tav tm="0">
                                          <p:val>
                                            <p:fltVal val="90"/>
                                          </p:val>
                                        </p:tav>
                                        <p:tav tm="100000">
                                          <p:val>
                                            <p:fltVal val="0"/>
                                          </p:val>
                                        </p:tav>
                                      </p:tavLst>
                                    </p:anim>
                                    <p:animEffect transition="in" filter="fade">
                                      <p:cBhvr>
                                        <p:cTn id="84" dur="10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circle(in)">
                                      <p:cBhvr>
                                        <p:cTn id="8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15589" y="1254034"/>
            <a:ext cx="8525691" cy="2403566"/>
          </a:xfrm>
        </p:spPr>
        <p:txBody>
          <a:bodyPr/>
          <a:lstStyle/>
          <a:p>
            <a:pPr algn="ctr"/>
            <a:r>
              <a:rPr lang="ar-JO" sz="4800" dirty="0">
                <a:ln w="6350">
                  <a:solidFill>
                    <a:srgbClr val="FF388C">
                      <a:shade val="43000"/>
                    </a:srgbClr>
                  </a:solidFill>
                </a:ln>
                <a:solidFill>
                  <a:srgbClr val="E40059">
                    <a:lumMod val="60000"/>
                    <a:lumOff val="40000"/>
                  </a:srgbClr>
                </a:solidFill>
                <a:effectLst>
                  <a:outerShdw blurRad="26000" dist="26000" dir="14500000" algn="tl" rotWithShape="0">
                    <a:srgbClr val="000000">
                      <a:alpha val="40000"/>
                    </a:srgbClr>
                  </a:outerShdw>
                </a:effectLst>
                <a:cs typeface="Tahoma"/>
              </a:rPr>
              <a:t>مدارس الأمم الإبداعية</a:t>
            </a:r>
            <a:br>
              <a:rPr lang="ar-JO" sz="4800" dirty="0">
                <a:ln w="6350">
                  <a:solidFill>
                    <a:srgbClr val="FF388C">
                      <a:shade val="43000"/>
                    </a:srgbClr>
                  </a:solidFill>
                </a:ln>
                <a:solidFill>
                  <a:srgbClr val="E40059">
                    <a:lumMod val="60000"/>
                    <a:lumOff val="40000"/>
                  </a:srgbClr>
                </a:solidFill>
                <a:effectLst>
                  <a:outerShdw blurRad="26000" dist="26000" dir="14500000" algn="tl" rotWithShape="0">
                    <a:srgbClr val="000000">
                      <a:alpha val="40000"/>
                    </a:srgbClr>
                  </a:outerShdw>
                </a:effectLst>
                <a:cs typeface="Tahoma"/>
              </a:rPr>
            </a:br>
            <a:r>
              <a:rPr lang="ar-JO" sz="4800" dirty="0">
                <a:ln w="6350">
                  <a:solidFill>
                    <a:srgbClr val="FF388C">
                      <a:shade val="43000"/>
                    </a:srgbClr>
                  </a:solidFill>
                </a:ln>
                <a:solidFill>
                  <a:srgbClr val="E40059">
                    <a:lumMod val="60000"/>
                    <a:lumOff val="40000"/>
                  </a:srgbClr>
                </a:solidFill>
                <a:effectLst>
                  <a:outerShdw blurRad="26000" dist="26000" dir="14500000" algn="tl" rotWithShape="0">
                    <a:srgbClr val="000000">
                      <a:alpha val="40000"/>
                    </a:srgbClr>
                  </a:outerShdw>
                </a:effectLst>
                <a:cs typeface="Tahoma"/>
              </a:rPr>
              <a:t>بالقيم تحيا الأمم</a:t>
            </a:r>
            <a:endParaRPr lang="ar-JO" sz="4000" dirty="0"/>
          </a:p>
        </p:txBody>
      </p:sp>
      <p:sp>
        <p:nvSpPr>
          <p:cNvPr id="4" name="عنصر نائب للتذييل 3"/>
          <p:cNvSpPr>
            <a:spLocks noGrp="1"/>
          </p:cNvSpPr>
          <p:nvPr>
            <p:ph type="ftr" sz="quarter" idx="11"/>
          </p:nvPr>
        </p:nvSpPr>
        <p:spPr>
          <a:xfrm>
            <a:off x="3944144" y="6386509"/>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313327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C4836B1B-FBBB-4D97-98D0-A4A5A00FCA6B}"/>
              </a:ext>
            </a:extLst>
          </p:cNvPr>
          <p:cNvSpPr/>
          <p:nvPr/>
        </p:nvSpPr>
        <p:spPr>
          <a:xfrm>
            <a:off x="8079225" y="273329"/>
            <a:ext cx="3062683"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4400" dirty="0" smtClean="0">
                <a:solidFill>
                  <a:srgbClr val="7030A0"/>
                </a:solidFill>
                <a:effectLst>
                  <a:outerShdw blurRad="50800" dist="38100" dir="2700000" algn="tl" rotWithShape="0">
                    <a:prstClr val="black">
                      <a:alpha val="40000"/>
                    </a:prstClr>
                  </a:outerShdw>
                </a:effectLst>
                <a:latin typeface="Calibri Light" pitchFamily="34" charset="0"/>
                <a:cs typeface="Calibri Light" pitchFamily="34" charset="0"/>
              </a:rPr>
              <a:t>تَمَّ بِحَمْدِ الله</a:t>
            </a:r>
            <a:endParaRPr lang="en-US" sz="4400" dirty="0">
              <a:solidFill>
                <a:srgbClr val="7030A0"/>
              </a:solidFill>
              <a:effectLst>
                <a:outerShdw blurRad="50800" dist="38100" dir="2700000" algn="tl" rotWithShape="0">
                  <a:prstClr val="black">
                    <a:alpha val="40000"/>
                  </a:prstClr>
                </a:outerShdw>
              </a:effectLst>
              <a:latin typeface="Calibri Light" pitchFamily="34" charset="0"/>
              <a:cs typeface="Calibri Light" pitchFamily="34" charset="0"/>
            </a:endParaRPr>
          </a:p>
        </p:txBody>
      </p:sp>
      <p:sp>
        <p:nvSpPr>
          <p:cNvPr id="5" name="مستطيل: زوايا قطرية مستديرة 4">
            <a:extLst>
              <a:ext uri="{FF2B5EF4-FFF2-40B4-BE49-F238E27FC236}">
                <a16:creationId xmlns:a16="http://schemas.microsoft.com/office/drawing/2014/main" xmlns="" id="{06E1A5EB-E6FC-4141-8212-5EC795BCDC2E}"/>
              </a:ext>
            </a:extLst>
          </p:cNvPr>
          <p:cNvSpPr/>
          <p:nvPr/>
        </p:nvSpPr>
        <p:spPr>
          <a:xfrm>
            <a:off x="6792785" y="1358256"/>
            <a:ext cx="5132894" cy="1681035"/>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Light" pitchFamily="34" charset="0"/>
                <a:cs typeface="Calibri Light" pitchFamily="34" charset="0"/>
              </a:rPr>
              <a:t>أَشْكُرُكُمْ طُلابي </a:t>
            </a:r>
            <a:r>
              <a:rPr lang="ar-JO"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Light" pitchFamily="34" charset="0"/>
                <a:cs typeface="Calibri Light" pitchFamily="34" charset="0"/>
              </a:rPr>
              <a:t>على </a:t>
            </a:r>
            <a:r>
              <a:rPr lang="ar-JO"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Light" pitchFamily="34" charset="0"/>
                <a:cs typeface="Calibri Light" pitchFamily="34" charset="0"/>
              </a:rPr>
              <a:t>مُتابَعَتِكُم لِدُروسِكُم</a:t>
            </a:r>
            <a:r>
              <a:rPr lang="ar-JO"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Light" pitchFamily="34" charset="0"/>
                <a:cs typeface="Calibri Light" pitchFamily="34" charset="0"/>
              </a:rPr>
              <a:t/>
            </a:r>
            <a:br>
              <a:rPr lang="ar-JO"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Light" pitchFamily="34" charset="0"/>
                <a:cs typeface="Calibri Light" pitchFamily="34" charset="0"/>
              </a:rPr>
            </a:br>
            <a:r>
              <a:rPr lang="ar-JO"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Light" pitchFamily="34" charset="0"/>
                <a:cs typeface="Calibri Light" pitchFamily="34" charset="0"/>
              </a:rPr>
              <a:t>دُمْتُمْ سُعَداءَ بِالعِلْمِ وَالتُّقى</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BF3621FB-8CD7-4D44-8197-3C118D09FE43}"/>
              </a:ext>
            </a:extLst>
          </p:cNvPr>
          <p:cNvSpPr/>
          <p:nvPr/>
        </p:nvSpPr>
        <p:spPr>
          <a:xfrm>
            <a:off x="7828091" y="3269425"/>
            <a:ext cx="3313815" cy="9144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200" dirty="0" smtClean="0">
                <a:solidFill>
                  <a:schemeClr val="accent1">
                    <a:lumMod val="50000"/>
                  </a:schemeClr>
                </a:solidFill>
                <a:latin typeface="Calibri Light" pitchFamily="34" charset="0"/>
                <a:cs typeface="Calibri Light" pitchFamily="34" charset="0"/>
              </a:rPr>
              <a:t>مَعَ رَجائي لَكُمْ بِالتَّوْفيق</a:t>
            </a:r>
            <a:endParaRPr lang="en-US" sz="3200" dirty="0">
              <a:latin typeface="Calibri Light" pitchFamily="34" charset="0"/>
              <a:cs typeface="Calibri Light" pitchFamily="34" charset="0"/>
            </a:endParaRPr>
          </a:p>
        </p:txBody>
      </p:sp>
      <p:sp>
        <p:nvSpPr>
          <p:cNvPr id="10" name="دبوس زينة 9"/>
          <p:cNvSpPr/>
          <p:nvPr/>
        </p:nvSpPr>
        <p:spPr>
          <a:xfrm>
            <a:off x="7525571" y="4464418"/>
            <a:ext cx="3918857" cy="2027413"/>
          </a:xfrm>
          <a:prstGeom prst="plaqu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JO" sz="3600" dirty="0" smtClean="0">
                <a:solidFill>
                  <a:srgbClr val="FF0000"/>
                </a:solidFill>
                <a:latin typeface="Calibri Light" pitchFamily="34" charset="0"/>
                <a:cs typeface="Calibri Light" pitchFamily="34" charset="0"/>
              </a:rPr>
              <a:t>المُعَلِّمْ</a:t>
            </a:r>
          </a:p>
          <a:p>
            <a:pPr algn="ctr"/>
            <a:r>
              <a:rPr lang="ar-JO" sz="3600" dirty="0" smtClean="0">
                <a:solidFill>
                  <a:srgbClr val="FF0000"/>
                </a:solidFill>
                <a:latin typeface="Calibri Light" pitchFamily="34" charset="0"/>
                <a:cs typeface="Calibri Light" pitchFamily="34" charset="0"/>
              </a:rPr>
              <a:t>يُوسُفْ طالِبْ الرِّفاعِيّ</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97" y="273329"/>
            <a:ext cx="6093460" cy="6218501"/>
          </a:xfrm>
          <a:prstGeom prst="rect">
            <a:avLst/>
          </a:prstGeom>
          <a:ln>
            <a:noFill/>
          </a:ln>
          <a:effectLst>
            <a:softEdge rad="112500"/>
          </a:effectLst>
        </p:spPr>
      </p:pic>
    </p:spTree>
    <p:extLst>
      <p:ext uri="{BB962C8B-B14F-4D97-AF65-F5344CB8AC3E}">
        <p14:creationId xmlns:p14="http://schemas.microsoft.com/office/powerpoint/2010/main" val="270142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8"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9000" fill="hold"/>
                                        <p:tgtEl>
                                          <p:spTgt spid="2"/>
                                        </p:tgtEl>
                                        <p:attrNameLst>
                                          <p:attrName>ppt_x</p:attrName>
                                        </p:attrNameLst>
                                      </p:cBhvr>
                                      <p:tavLst>
                                        <p:tav tm="0">
                                          <p:val>
                                            <p:strVal val="#ppt_x"/>
                                          </p:val>
                                        </p:tav>
                                        <p:tav tm="100000">
                                          <p:val>
                                            <p:strVal val="#ppt_x"/>
                                          </p:val>
                                        </p:tav>
                                      </p:tavLst>
                                    </p:anim>
                                    <p:anim calcmode="lin" valueType="num">
                                      <p:cBhvr>
                                        <p:cTn id="46" dur="9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3074" y="1850871"/>
            <a:ext cx="3918857" cy="9144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ar-EG" sz="3200" b="1" dirty="0">
                <a:solidFill>
                  <a:schemeClr val="bg1">
                    <a:lumMod val="85000"/>
                    <a:lumOff val="15000"/>
                  </a:schemeClr>
                </a:solidFill>
                <a:latin typeface="Calibri Light" pitchFamily="34" charset="0"/>
                <a:cs typeface="Calibri Light" pitchFamily="34" charset="0"/>
              </a:rPr>
              <a:t>مد</a:t>
            </a:r>
            <a:r>
              <a:rPr lang="ar-JO" sz="3200" b="1" dirty="0">
                <a:solidFill>
                  <a:schemeClr val="bg1">
                    <a:lumMod val="85000"/>
                    <a:lumOff val="15000"/>
                  </a:schemeClr>
                </a:solidFill>
                <a:latin typeface="Calibri Light" pitchFamily="34" charset="0"/>
                <a:cs typeface="Calibri Light" pitchFamily="34" charset="0"/>
              </a:rPr>
              <a:t>ارس الأمم الإبداعية</a:t>
            </a:r>
            <a:r>
              <a:rPr lang="ar-EG" sz="3200" b="1" dirty="0">
                <a:solidFill>
                  <a:schemeClr val="bg1">
                    <a:lumMod val="85000"/>
                    <a:lumOff val="15000"/>
                  </a:schemeClr>
                </a:solidFill>
                <a:latin typeface="Calibri Light" pitchFamily="34" charset="0"/>
                <a:cs typeface="Calibri Light" pitchFamily="34" charset="0"/>
              </a:rPr>
              <a:t> </a:t>
            </a:r>
            <a:endParaRPr lang="en-US" sz="3200" b="1" dirty="0">
              <a:solidFill>
                <a:schemeClr val="bg1">
                  <a:lumMod val="85000"/>
                  <a:lumOff val="15000"/>
                </a:schemeClr>
              </a:solidFill>
              <a:latin typeface="Calibri Light" pitchFamily="34" charset="0"/>
              <a:cs typeface="Calibri Light" pitchFamily="34" charset="0"/>
            </a:endParaRPr>
          </a:p>
        </p:txBody>
      </p:sp>
      <p:sp>
        <p:nvSpPr>
          <p:cNvPr id="9" name="Rectangle 8"/>
          <p:cNvSpPr/>
          <p:nvPr/>
        </p:nvSpPr>
        <p:spPr>
          <a:xfrm>
            <a:off x="6532119" y="4081157"/>
            <a:ext cx="3740727" cy="1170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dirty="0">
                <a:latin typeface="Calibri Light" pitchFamily="34" charset="0"/>
                <a:cs typeface="Calibri Light" pitchFamily="34" charset="0"/>
              </a:rPr>
              <a:t>نص شعري بعنوان </a:t>
            </a:r>
            <a:endParaRPr lang="ar-JO" sz="3200" dirty="0">
              <a:latin typeface="Calibri Light" pitchFamily="34" charset="0"/>
              <a:cs typeface="Calibri Light" pitchFamily="34" charset="0"/>
            </a:endParaRPr>
          </a:p>
          <a:p>
            <a:pPr algn="ct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 </a:t>
            </a:r>
            <a:r>
              <a:rPr lang="ar-JO" sz="3200" dirty="0">
                <a:latin typeface="Calibri Light" pitchFamily="34" charset="0"/>
                <a:cs typeface="Calibri Light" pitchFamily="34" charset="0"/>
              </a:rPr>
              <a:t>من لامية العجم)</a:t>
            </a:r>
          </a:p>
        </p:txBody>
      </p:sp>
      <p:sp>
        <p:nvSpPr>
          <p:cNvPr id="11" name="Rectangle 10"/>
          <p:cNvSpPr/>
          <p:nvPr/>
        </p:nvSpPr>
        <p:spPr>
          <a:xfrm>
            <a:off x="6532119" y="1850870"/>
            <a:ext cx="3740727"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600" dirty="0" smtClean="0">
                <a:latin typeface="Calibri Light" pitchFamily="34" charset="0"/>
                <a:cs typeface="Calibri Light" pitchFamily="34" charset="0"/>
              </a:rPr>
              <a:t>الصف: العاشر</a:t>
            </a:r>
            <a:endParaRPr lang="en-US" sz="3600" dirty="0">
              <a:latin typeface="Calibri Light" pitchFamily="34" charset="0"/>
              <a:cs typeface="Calibri Light" pitchFamily="34" charset="0"/>
            </a:endParaRPr>
          </a:p>
        </p:txBody>
      </p:sp>
      <p:sp>
        <p:nvSpPr>
          <p:cNvPr id="14" name="Up Ribbon 13"/>
          <p:cNvSpPr/>
          <p:nvPr/>
        </p:nvSpPr>
        <p:spPr>
          <a:xfrm>
            <a:off x="2410786" y="410961"/>
            <a:ext cx="6670964" cy="1192600"/>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latin typeface="Calibri Light" pitchFamily="34" charset="0"/>
                <a:cs typeface="Calibri Light" pitchFamily="34" charset="0"/>
              </a:rPr>
              <a:t>اللغة العربية </a:t>
            </a:r>
            <a:endParaRPr lang="en-US" sz="3600" dirty="0">
              <a:latin typeface="Calibri Light" pitchFamily="34" charset="0"/>
              <a:cs typeface="Calibri Light" pitchFamily="34" charset="0"/>
            </a:endParaRPr>
          </a:p>
        </p:txBody>
      </p:sp>
      <p:sp>
        <p:nvSpPr>
          <p:cNvPr id="12" name="Rectangle 4"/>
          <p:cNvSpPr/>
          <p:nvPr/>
        </p:nvSpPr>
        <p:spPr>
          <a:xfrm>
            <a:off x="6532119" y="2963884"/>
            <a:ext cx="3740727"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2800" dirty="0">
                <a:latin typeface="Calibri Light" pitchFamily="34" charset="0"/>
                <a:cs typeface="Calibri Light" pitchFamily="34" charset="0"/>
              </a:rPr>
              <a:t>الوحدة : الثالثة ( علو الهمة )</a:t>
            </a:r>
          </a:p>
        </p:txBody>
      </p:sp>
      <p:sp>
        <p:nvSpPr>
          <p:cNvPr id="13" name="Rectangle 4"/>
          <p:cNvSpPr/>
          <p:nvPr/>
        </p:nvSpPr>
        <p:spPr>
          <a:xfrm>
            <a:off x="6532117" y="5573791"/>
            <a:ext cx="3740727"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2400" dirty="0"/>
              <a:t> </a:t>
            </a:r>
            <a:r>
              <a:rPr lang="ar-JO" sz="3600" dirty="0">
                <a:latin typeface="Calibri Light" pitchFamily="34" charset="0"/>
                <a:cs typeface="Calibri Light" pitchFamily="34" charset="0"/>
              </a:rPr>
              <a:t>الصفحة: ( 31 ) </a:t>
            </a:r>
          </a:p>
        </p:txBody>
      </p:sp>
      <p:sp>
        <p:nvSpPr>
          <p:cNvPr id="15" name="دبوس زينة 14"/>
          <p:cNvSpPr/>
          <p:nvPr/>
        </p:nvSpPr>
        <p:spPr>
          <a:xfrm>
            <a:off x="1193073" y="3450711"/>
            <a:ext cx="3918857" cy="2027413"/>
          </a:xfrm>
          <a:prstGeom prst="plaqu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JO" sz="3600" dirty="0" smtClean="0">
                <a:solidFill>
                  <a:srgbClr val="FF0000"/>
                </a:solidFill>
                <a:latin typeface="Calibri Light" pitchFamily="34" charset="0"/>
                <a:cs typeface="Calibri Light" pitchFamily="34" charset="0"/>
              </a:rPr>
              <a:t>المُعَلِّمْ</a:t>
            </a:r>
          </a:p>
          <a:p>
            <a:pPr algn="ctr"/>
            <a:r>
              <a:rPr lang="ar-JO" sz="3600" dirty="0" smtClean="0">
                <a:solidFill>
                  <a:srgbClr val="FF0000"/>
                </a:solidFill>
                <a:latin typeface="Calibri Light" pitchFamily="34" charset="0"/>
                <a:cs typeface="Calibri Light" pitchFamily="34" charset="0"/>
              </a:rPr>
              <a:t>يُوسُفْ طالِبْ الرِّفاعِيّ</a:t>
            </a:r>
          </a:p>
        </p:txBody>
      </p:sp>
    </p:spTree>
    <p:extLst>
      <p:ext uri="{BB962C8B-B14F-4D97-AF65-F5344CB8AC3E}">
        <p14:creationId xmlns:p14="http://schemas.microsoft.com/office/powerpoint/2010/main" val="27562392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80">
                                          <p:stCondLst>
                                            <p:cond delay="0"/>
                                          </p:stCondLst>
                                        </p:cTn>
                                        <p:tgtEl>
                                          <p:spTgt spid="15"/>
                                        </p:tgtEl>
                                      </p:cBhvr>
                                    </p:animEffect>
                                    <p:anim calcmode="lin" valueType="num">
                                      <p:cBhvr>
                                        <p:cTn id="4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2" dur="26">
                                          <p:stCondLst>
                                            <p:cond delay="650"/>
                                          </p:stCondLst>
                                        </p:cTn>
                                        <p:tgtEl>
                                          <p:spTgt spid="15"/>
                                        </p:tgtEl>
                                      </p:cBhvr>
                                      <p:to x="100000" y="60000"/>
                                    </p:animScale>
                                    <p:animScale>
                                      <p:cBhvr>
                                        <p:cTn id="53" dur="166" decel="50000">
                                          <p:stCondLst>
                                            <p:cond delay="676"/>
                                          </p:stCondLst>
                                        </p:cTn>
                                        <p:tgtEl>
                                          <p:spTgt spid="15"/>
                                        </p:tgtEl>
                                      </p:cBhvr>
                                      <p:to x="100000" y="100000"/>
                                    </p:animScale>
                                    <p:animScale>
                                      <p:cBhvr>
                                        <p:cTn id="54" dur="26">
                                          <p:stCondLst>
                                            <p:cond delay="1312"/>
                                          </p:stCondLst>
                                        </p:cTn>
                                        <p:tgtEl>
                                          <p:spTgt spid="15"/>
                                        </p:tgtEl>
                                      </p:cBhvr>
                                      <p:to x="100000" y="80000"/>
                                    </p:animScale>
                                    <p:animScale>
                                      <p:cBhvr>
                                        <p:cTn id="55" dur="166" decel="50000">
                                          <p:stCondLst>
                                            <p:cond delay="1338"/>
                                          </p:stCondLst>
                                        </p:cTn>
                                        <p:tgtEl>
                                          <p:spTgt spid="15"/>
                                        </p:tgtEl>
                                      </p:cBhvr>
                                      <p:to x="100000" y="100000"/>
                                    </p:animScale>
                                    <p:animScale>
                                      <p:cBhvr>
                                        <p:cTn id="56" dur="26">
                                          <p:stCondLst>
                                            <p:cond delay="1642"/>
                                          </p:stCondLst>
                                        </p:cTn>
                                        <p:tgtEl>
                                          <p:spTgt spid="15"/>
                                        </p:tgtEl>
                                      </p:cBhvr>
                                      <p:to x="100000" y="90000"/>
                                    </p:animScale>
                                    <p:animScale>
                                      <p:cBhvr>
                                        <p:cTn id="57" dur="166" decel="50000">
                                          <p:stCondLst>
                                            <p:cond delay="1668"/>
                                          </p:stCondLst>
                                        </p:cTn>
                                        <p:tgtEl>
                                          <p:spTgt spid="15"/>
                                        </p:tgtEl>
                                      </p:cBhvr>
                                      <p:to x="100000" y="100000"/>
                                    </p:animScale>
                                    <p:animScale>
                                      <p:cBhvr>
                                        <p:cTn id="58" dur="26">
                                          <p:stCondLst>
                                            <p:cond delay="1808"/>
                                          </p:stCondLst>
                                        </p:cTn>
                                        <p:tgtEl>
                                          <p:spTgt spid="15"/>
                                        </p:tgtEl>
                                      </p:cBhvr>
                                      <p:to x="100000" y="95000"/>
                                    </p:animScale>
                                    <p:animScale>
                                      <p:cBhvr>
                                        <p:cTn id="59"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90651" y="228599"/>
            <a:ext cx="6435635" cy="152182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4400" dirty="0" smtClean="0">
                <a:latin typeface="Calibri" pitchFamily="34" charset="0"/>
                <a:cs typeface="Calibri" pitchFamily="34" charset="0"/>
              </a:rPr>
              <a:t>الهَدَفَ الذَّهَبي</a:t>
            </a:r>
            <a:endParaRPr lang="en-US" sz="4400" dirty="0">
              <a:latin typeface="Calibri" pitchFamily="34" charset="0"/>
              <a:cs typeface="Calibri" pitchFamily="34" charset="0"/>
            </a:endParaRPr>
          </a:p>
        </p:txBody>
      </p:sp>
      <p:sp>
        <p:nvSpPr>
          <p:cNvPr id="7" name="Rectangle 6"/>
          <p:cNvSpPr/>
          <p:nvPr/>
        </p:nvSpPr>
        <p:spPr>
          <a:xfrm>
            <a:off x="1393770" y="2762595"/>
            <a:ext cx="8905006" cy="23493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6000" dirty="0" smtClean="0">
                <a:latin typeface="Calibri" pitchFamily="34" charset="0"/>
                <a:cs typeface="Calibri" pitchFamily="34" charset="0"/>
              </a:rPr>
              <a:t>أن</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 ي</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ح</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ل</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ل</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 </a:t>
            </a:r>
            <a:r>
              <a:rPr lang="ar-JO" sz="6000" dirty="0" smtClean="0">
                <a:latin typeface="Calibri" pitchFamily="34" charset="0"/>
                <a:cs typeface="Calibri" pitchFamily="34" charset="0"/>
              </a:rPr>
              <a:t>الطّالبُ</a:t>
            </a:r>
            <a:r>
              <a:rPr lang="ar-EG" sz="6000" dirty="0" smtClean="0">
                <a:latin typeface="Calibri" pitchFamily="34" charset="0"/>
                <a:cs typeface="Calibri" pitchFamily="34" charset="0"/>
              </a:rPr>
              <a:t> الن</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ص</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 الش</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ع</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ر</a:t>
            </a:r>
            <a:r>
              <a:rPr lang="ar-JO" sz="6000" dirty="0" smtClean="0">
                <a:latin typeface="Calibri" pitchFamily="34" charset="0"/>
                <a:cs typeface="Calibri" pitchFamily="34" charset="0"/>
              </a:rPr>
              <a:t>ِ</a:t>
            </a:r>
            <a:r>
              <a:rPr lang="ar-EG" sz="6000" dirty="0" smtClean="0">
                <a:latin typeface="Calibri" pitchFamily="34" charset="0"/>
                <a:cs typeface="Calibri" pitchFamily="34" charset="0"/>
              </a:rPr>
              <a:t>ي</a:t>
            </a:r>
            <a:r>
              <a:rPr lang="ar-JO" sz="6000" dirty="0" smtClean="0">
                <a:latin typeface="Calibri" pitchFamily="34" charset="0"/>
                <a:cs typeface="Calibri" pitchFamily="34" charset="0"/>
              </a:rPr>
              <a:t>َّ تحليلاً وافيًا</a:t>
            </a:r>
            <a:r>
              <a:rPr lang="ar-EG" sz="6000" dirty="0" smtClean="0">
                <a:latin typeface="Calibri" pitchFamily="34" charset="0"/>
                <a:cs typeface="Calibri" pitchFamily="34" charset="0"/>
              </a:rPr>
              <a:t> </a:t>
            </a:r>
            <a:endParaRPr lang="ar-JO" sz="6000" dirty="0" smtClean="0">
              <a:latin typeface="Calibri" pitchFamily="34" charset="0"/>
              <a:cs typeface="Calibri" pitchFamily="34" charset="0"/>
            </a:endParaRPr>
          </a:p>
        </p:txBody>
      </p:sp>
      <p:sp>
        <p:nvSpPr>
          <p:cNvPr id="2" name="عنصر نائب للتذييل 1"/>
          <p:cNvSpPr>
            <a:spLocks noGrp="1"/>
          </p:cNvSpPr>
          <p:nvPr>
            <p:ph type="ftr" sz="quarter" idx="11"/>
          </p:nvPr>
        </p:nvSpPr>
        <p:spPr>
          <a:xfrm>
            <a:off x="3916375" y="6491012"/>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10481311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17669" y="124691"/>
            <a:ext cx="4763588" cy="1625732"/>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200" dirty="0" smtClean="0">
                <a:latin typeface="Calibri" pitchFamily="34" charset="0"/>
                <a:cs typeface="Calibri" pitchFamily="34" charset="0"/>
              </a:rPr>
              <a:t>حَوْلَ الشّاعِر </a:t>
            </a:r>
          </a:p>
          <a:p>
            <a:pPr algn="ctr"/>
            <a:r>
              <a:rPr lang="ar-JO" sz="3200" dirty="0" smtClean="0">
                <a:latin typeface="Calibri" pitchFamily="34" charset="0"/>
                <a:cs typeface="Calibri" pitchFamily="34" charset="0"/>
              </a:rPr>
              <a:t>الطُّغْرائيّ</a:t>
            </a:r>
            <a:endParaRPr lang="en-US" sz="3200" dirty="0"/>
          </a:p>
        </p:txBody>
      </p:sp>
      <p:sp>
        <p:nvSpPr>
          <p:cNvPr id="5" name="Rectangle 4"/>
          <p:cNvSpPr/>
          <p:nvPr/>
        </p:nvSpPr>
        <p:spPr>
          <a:xfrm>
            <a:off x="187036" y="1872343"/>
            <a:ext cx="11679381" cy="1729443"/>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2800" b="1" dirty="0" smtClean="0">
                <a:latin typeface="Calibri Light" pitchFamily="34" charset="0"/>
                <a:cs typeface="Calibri Light" pitchFamily="34" charset="0"/>
              </a:rPr>
              <a:t>اسْمُهُ:  </a:t>
            </a:r>
            <a:r>
              <a:rPr lang="ar-JO" sz="2800" dirty="0" smtClean="0">
                <a:latin typeface="Calibri Light" pitchFamily="34" charset="0"/>
                <a:cs typeface="Calibri Light" pitchFamily="34" charset="0"/>
              </a:rPr>
              <a:t>هُوَ الحُسينُ بنُ عليّ بنُ مُحَمَّد الأصْبهانيّ </a:t>
            </a:r>
            <a:endParaRPr lang="ar-JO" sz="2800" dirty="0">
              <a:latin typeface="Calibri Light" pitchFamily="34" charset="0"/>
              <a:cs typeface="Calibri Light" pitchFamily="34" charset="0"/>
            </a:endParaRPr>
          </a:p>
          <a:p>
            <a:pPr algn="ctr"/>
            <a:r>
              <a:rPr lang="ar-JO" sz="2800" b="1" dirty="0" smtClean="0">
                <a:latin typeface="Calibri Light" pitchFamily="34" charset="0"/>
                <a:cs typeface="Calibri Light" pitchFamily="34" charset="0"/>
              </a:rPr>
              <a:t>عُمُرُهُ:  </a:t>
            </a:r>
            <a:r>
              <a:rPr lang="ar-JO" sz="2800" dirty="0" smtClean="0">
                <a:latin typeface="Calibri Light" pitchFamily="34" charset="0"/>
                <a:cs typeface="Calibri Light" pitchFamily="34" charset="0"/>
              </a:rPr>
              <a:t>وُلِدَ عامَ 455ه وتُوُفيَ عامَ 513ه  وَقَدْ ناهَزَ عُمُرُهُ الثّامِنةَ والخمسينَ عامًا .</a:t>
            </a:r>
          </a:p>
          <a:p>
            <a:pPr algn="ctr"/>
            <a:r>
              <a:rPr lang="ar-JO" sz="2800" b="1" dirty="0" smtClean="0">
                <a:latin typeface="Calibri Light" pitchFamily="34" charset="0"/>
                <a:cs typeface="Calibri Light" pitchFamily="34" charset="0"/>
              </a:rPr>
              <a:t>لُقِّبَ بالطّغْرائيّ: </a:t>
            </a:r>
            <a:r>
              <a:rPr lang="ar-JO" sz="2800" dirty="0" smtClean="0">
                <a:latin typeface="Calibri Light" pitchFamily="34" charset="0"/>
                <a:cs typeface="Calibri Light" pitchFamily="34" charset="0"/>
              </a:rPr>
              <a:t>نِسْبةً إلى الطُّغْراء؛ وَهُوَ ما يُكْتَبُ في أعْلى الكُتُبِ والرَّسائِلِ وَيَتَضَمَّنُ نُعوتَ الحاكِمِ وَأَلقابِه.</a:t>
            </a:r>
            <a:endParaRPr lang="en-US" sz="2800" dirty="0">
              <a:latin typeface="Calibri Light" pitchFamily="34" charset="0"/>
              <a:cs typeface="Calibri Light" pitchFamily="34" charset="0"/>
            </a:endParaRPr>
          </a:p>
        </p:txBody>
      </p:sp>
      <p:sp>
        <p:nvSpPr>
          <p:cNvPr id="9" name="Rectangle 8"/>
          <p:cNvSpPr/>
          <p:nvPr/>
        </p:nvSpPr>
        <p:spPr>
          <a:xfrm>
            <a:off x="3761508" y="4437266"/>
            <a:ext cx="8104907" cy="1205887"/>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600" dirty="0" smtClean="0">
                <a:latin typeface="Calibri Light" pitchFamily="34" charset="0"/>
                <a:cs typeface="Calibri Light" pitchFamily="34" charset="0"/>
              </a:rPr>
              <a:t>افْتِخارُ الشَّاعِرِ بِنَفْسِهِ وَذلكَ لِسَدادِ رَأْيِهِ وَطُموحِهِ نَحْوَ المَعالي وَذَمِّهِ لِلْكَسَلِ. </a:t>
            </a:r>
            <a:endParaRPr lang="en-US" sz="3600" dirty="0">
              <a:latin typeface="Calibri Light" pitchFamily="34" charset="0"/>
              <a:cs typeface="Calibri Light" pitchFamily="34" charset="0"/>
            </a:endParaRPr>
          </a:p>
        </p:txBody>
      </p:sp>
      <p:sp>
        <p:nvSpPr>
          <p:cNvPr id="10" name="Rectangle 9"/>
          <p:cNvSpPr/>
          <p:nvPr/>
        </p:nvSpPr>
        <p:spPr>
          <a:xfrm>
            <a:off x="3761509" y="5760773"/>
            <a:ext cx="8104908" cy="761947"/>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600" dirty="0" smtClean="0">
                <a:solidFill>
                  <a:schemeClr val="dk1"/>
                </a:solidFill>
                <a:latin typeface="Calibri Light" pitchFamily="34" charset="0"/>
                <a:cs typeface="Calibri Light" pitchFamily="34" charset="0"/>
              </a:rPr>
              <a:t>العاطِفَةُ الغالِبَةُ </a:t>
            </a:r>
            <a:r>
              <a:rPr lang="ar-JO" sz="3600" dirty="0">
                <a:solidFill>
                  <a:schemeClr val="dk1"/>
                </a:solidFill>
                <a:latin typeface="Calibri Light" pitchFamily="34" charset="0"/>
                <a:cs typeface="Calibri Light" pitchFamily="34" charset="0"/>
              </a:rPr>
              <a:t>في </a:t>
            </a:r>
            <a:r>
              <a:rPr lang="ar-JO" sz="3600" dirty="0" smtClean="0">
                <a:solidFill>
                  <a:schemeClr val="dk1"/>
                </a:solidFill>
                <a:latin typeface="Calibri Light" pitchFamily="34" charset="0"/>
                <a:cs typeface="Calibri Light" pitchFamily="34" charset="0"/>
              </a:rPr>
              <a:t>القَصيدَةِ </a:t>
            </a:r>
            <a:r>
              <a:rPr lang="ar-JO" sz="3600" dirty="0">
                <a:solidFill>
                  <a:schemeClr val="dk1"/>
                </a:solidFill>
                <a:latin typeface="Calibri Light" pitchFamily="34" charset="0"/>
                <a:cs typeface="Calibri Light" pitchFamily="34" charset="0"/>
              </a:rPr>
              <a:t>: </a:t>
            </a:r>
            <a:r>
              <a:rPr lang="ar-JO" sz="3600" dirty="0" smtClean="0">
                <a:solidFill>
                  <a:schemeClr val="dk1"/>
                </a:solidFill>
                <a:latin typeface="Calibri Light" pitchFamily="34" charset="0"/>
                <a:cs typeface="Calibri Light" pitchFamily="34" charset="0"/>
              </a:rPr>
              <a:t>عاطِفَةُ الفَخْرِ</a:t>
            </a:r>
            <a:endParaRPr lang="en-US" sz="3600" dirty="0">
              <a:solidFill>
                <a:schemeClr val="dk1"/>
              </a:solidFill>
              <a:latin typeface="Calibri Light" pitchFamily="34" charset="0"/>
              <a:cs typeface="Calibri Light" pitchFamily="34" charset="0"/>
            </a:endParaRPr>
          </a:p>
        </p:txBody>
      </p:sp>
      <p:sp>
        <p:nvSpPr>
          <p:cNvPr id="11" name="Rectangle 10"/>
          <p:cNvSpPr/>
          <p:nvPr/>
        </p:nvSpPr>
        <p:spPr>
          <a:xfrm>
            <a:off x="3761509" y="3698547"/>
            <a:ext cx="8104908" cy="593578"/>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smtClean="0">
                <a:latin typeface="Calibri Light" pitchFamily="34" charset="0"/>
                <a:cs typeface="Calibri Light" pitchFamily="34" charset="0"/>
              </a:rPr>
              <a:t>الف</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ك</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ة</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العام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ة</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ق</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صيد</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ة</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endParaRPr lang="en-US" sz="3200" dirty="0">
              <a:latin typeface="Calibri Light" pitchFamily="34" charset="0"/>
              <a:cs typeface="Calibri Light" pitchFamily="34"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 y="3698546"/>
            <a:ext cx="3383478" cy="2824174"/>
          </a:xfrm>
          <a:prstGeom prst="rect">
            <a:avLst/>
          </a:prstGeom>
        </p:spPr>
      </p:pic>
      <p:sp>
        <p:nvSpPr>
          <p:cNvPr id="3" name="عنصر نائب للتذييل 2"/>
          <p:cNvSpPr>
            <a:spLocks noGrp="1"/>
          </p:cNvSpPr>
          <p:nvPr>
            <p:ph type="ftr" sz="quarter" idx="11"/>
          </p:nvPr>
        </p:nvSpPr>
        <p:spPr>
          <a:xfrm>
            <a:off x="5212119" y="6496594"/>
            <a:ext cx="3975424"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20874127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355" y="931817"/>
            <a:ext cx="9279080" cy="142682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800" dirty="0">
              <a:latin typeface="Calibri Light" pitchFamily="34" charset="0"/>
              <a:cs typeface="Calibri Light" pitchFamily="34" charset="0"/>
            </a:endParaRPr>
          </a:p>
          <a:p>
            <a:pPr algn="ctr"/>
            <a:endParaRPr lang="ar-EG" sz="2800" dirty="0">
              <a:latin typeface="Calibri Light" pitchFamily="34" charset="0"/>
              <a:cs typeface="Calibri Light" pitchFamily="34" charset="0"/>
            </a:endParaRPr>
          </a:p>
          <a:p>
            <a:pPr algn="ctr"/>
            <a:r>
              <a:rPr lang="ar-JO" sz="2800" dirty="0" smtClean="0">
                <a:latin typeface="Calibri Light" pitchFamily="34" charset="0"/>
                <a:cs typeface="Calibri Light" pitchFamily="34" charset="0"/>
              </a:rPr>
              <a:t>ارْتَحَلَ الشَّاعِرُ إلى بَغْدادَ وَقَدْ ضاقَتْ بهِ الحَياةُ ، فقالَ قَصيدَتَهُ المَعْروفةَ بلاميَّةِ العَجَمِ يَصِفُ فيها حالَهُ وَيَشْكو زَمانَهُ.</a:t>
            </a:r>
            <a:r>
              <a:rPr lang="ar-EG" sz="2800" dirty="0">
                <a:latin typeface="Calibri Light" pitchFamily="34" charset="0"/>
                <a:cs typeface="Calibri Light" pitchFamily="34" charset="0"/>
              </a:rPr>
              <a:t/>
            </a:r>
            <a:br>
              <a:rPr lang="ar-EG" sz="2800" dirty="0">
                <a:latin typeface="Calibri Light" pitchFamily="34" charset="0"/>
                <a:cs typeface="Calibri Light" pitchFamily="34" charset="0"/>
              </a:rPr>
            </a:br>
            <a:r>
              <a:rPr lang="ar-EG" sz="2800" dirty="0">
                <a:latin typeface="Calibri Light" pitchFamily="34" charset="0"/>
                <a:cs typeface="Calibri Light" pitchFamily="34" charset="0"/>
              </a:rPr>
              <a:t/>
            </a:r>
            <a:br>
              <a:rPr lang="ar-EG" sz="2800" dirty="0">
                <a:latin typeface="Calibri Light" pitchFamily="34" charset="0"/>
                <a:cs typeface="Calibri Light" pitchFamily="34" charset="0"/>
              </a:rPr>
            </a:br>
            <a:endParaRPr lang="en-US" sz="2800" dirty="0">
              <a:latin typeface="Calibri Light" pitchFamily="34" charset="0"/>
              <a:cs typeface="Calibri Light" pitchFamily="34" charset="0"/>
            </a:endParaRPr>
          </a:p>
        </p:txBody>
      </p:sp>
      <p:sp>
        <p:nvSpPr>
          <p:cNvPr id="6" name="Rectangle 5"/>
          <p:cNvSpPr/>
          <p:nvPr/>
        </p:nvSpPr>
        <p:spPr>
          <a:xfrm>
            <a:off x="7429499" y="124691"/>
            <a:ext cx="2743200" cy="727363"/>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ar-EG" sz="2800" dirty="0" smtClean="0">
                <a:solidFill>
                  <a:prstClr val="white"/>
                </a:solidFill>
                <a:latin typeface="Calibri Light" pitchFamily="34" charset="0"/>
                <a:cs typeface="Calibri Light" pitchFamily="34" charset="0"/>
              </a:rPr>
              <a:t>ح</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و</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ل</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 الق</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صيد</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ة </a:t>
            </a:r>
            <a:endParaRPr lang="en-US" sz="2800" dirty="0">
              <a:solidFill>
                <a:prstClr val="white"/>
              </a:solidFill>
              <a:latin typeface="Calibri Light" pitchFamily="34" charset="0"/>
              <a:cs typeface="Calibri Light" pitchFamily="34" charset="0"/>
            </a:endParaRPr>
          </a:p>
        </p:txBody>
      </p:sp>
      <p:sp>
        <p:nvSpPr>
          <p:cNvPr id="5" name="Rectangle 3"/>
          <p:cNvSpPr/>
          <p:nvPr/>
        </p:nvSpPr>
        <p:spPr>
          <a:xfrm>
            <a:off x="966355" y="2534194"/>
            <a:ext cx="9279080" cy="195942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800" dirty="0"/>
          </a:p>
          <a:p>
            <a:pPr algn="ctr"/>
            <a:endParaRPr lang="ar-JO" sz="2800" dirty="0" smtClean="0"/>
          </a:p>
          <a:p>
            <a:pPr algn="ctr"/>
            <a:r>
              <a:rPr lang="ar-JO" sz="2800" b="1" dirty="0" smtClean="0">
                <a:latin typeface="Calibri Light" pitchFamily="34" charset="0"/>
                <a:cs typeface="Calibri Light" pitchFamily="34" charset="0"/>
              </a:rPr>
              <a:t>وَيَدْعو الشّاعِرُ في هذهِ القَصيدةِ إلى:</a:t>
            </a:r>
          </a:p>
          <a:p>
            <a:pPr algn="ctr"/>
            <a:r>
              <a:rPr lang="ar-JO" sz="2800" dirty="0" smtClean="0">
                <a:latin typeface="Calibri Light" pitchFamily="34" charset="0"/>
                <a:cs typeface="Calibri Light" pitchFamily="34" charset="0"/>
              </a:rPr>
              <a:t>1- أنْ يَكونَ المَرْءُ حَكيمًا ذا رَأيٍ سَديدٍ يَسْعى إلى مَعالي الأُمورِ .</a:t>
            </a:r>
          </a:p>
          <a:p>
            <a:pPr algn="ctr"/>
            <a:r>
              <a:rPr lang="ar-JO" sz="2800" dirty="0" smtClean="0">
                <a:latin typeface="Calibri Light" pitchFamily="34" charset="0"/>
                <a:cs typeface="Calibri Light" pitchFamily="34" charset="0"/>
              </a:rPr>
              <a:t>2- وَيَدْعو  إلى الاعْتِمادِ على النَّفْسِ . </a:t>
            </a:r>
          </a:p>
          <a:p>
            <a:pPr algn="ctr"/>
            <a:r>
              <a:rPr lang="ar-JO" sz="2800" dirty="0" smtClean="0">
                <a:latin typeface="Calibri Light" pitchFamily="34" charset="0"/>
                <a:cs typeface="Calibri Light" pitchFamily="34" charset="0"/>
              </a:rPr>
              <a:t>3- وأنْ يَكونَ الإنْسانُ ذا طَموحٍ عالٍ.</a:t>
            </a:r>
            <a:r>
              <a:rPr lang="en-US" sz="2800" dirty="0" smtClean="0"/>
              <a:t>  </a:t>
            </a:r>
            <a:r>
              <a:rPr lang="ar-EG" sz="2800" dirty="0" smtClean="0"/>
              <a:t/>
            </a:r>
            <a:br>
              <a:rPr lang="ar-EG" sz="2800" dirty="0" smtClean="0"/>
            </a:br>
            <a:r>
              <a:rPr lang="ar-EG" sz="2800" dirty="0"/>
              <a:t/>
            </a:r>
            <a:br>
              <a:rPr lang="ar-EG" sz="2800" dirty="0"/>
            </a:br>
            <a:endParaRPr lang="en-US" sz="2800" dirty="0"/>
          </a:p>
        </p:txBody>
      </p:sp>
      <p:sp>
        <p:nvSpPr>
          <p:cNvPr id="7" name="Rectangle 3"/>
          <p:cNvSpPr/>
          <p:nvPr/>
        </p:nvSpPr>
        <p:spPr>
          <a:xfrm>
            <a:off x="966355" y="4702629"/>
            <a:ext cx="9279080" cy="1724297"/>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800" dirty="0"/>
          </a:p>
          <a:p>
            <a:pPr algn="ctr"/>
            <a:r>
              <a:rPr lang="ar-JO" sz="2800" b="1" dirty="0" smtClean="0">
                <a:latin typeface="Calibri Light" pitchFamily="34" charset="0"/>
                <a:cs typeface="Calibri Light" pitchFamily="34" charset="0"/>
              </a:rPr>
              <a:t>وَقَدْ سُمِّيتْ بِلامِيّةِ العَجَمِ </a:t>
            </a:r>
            <a:r>
              <a:rPr lang="ar-JO" sz="2800" dirty="0" smtClean="0">
                <a:latin typeface="Calibri Light" pitchFamily="34" charset="0"/>
                <a:cs typeface="Calibri Light" pitchFamily="34" charset="0"/>
              </a:rPr>
              <a:t>تَشْبيهـًا لها بِلامِيَّةِ العَرَبِ؛ لِأنَّها تُضاهيها في حِكَمِها </a:t>
            </a:r>
            <a:endParaRPr lang="en-US" sz="2800" dirty="0" smtClean="0">
              <a:latin typeface="Calibri Light" pitchFamily="34" charset="0"/>
              <a:cs typeface="Calibri Light" pitchFamily="34" charset="0"/>
            </a:endParaRPr>
          </a:p>
          <a:p>
            <a:pPr algn="ctr"/>
            <a:r>
              <a:rPr lang="ar-JO" sz="2800" dirty="0" smtClean="0">
                <a:latin typeface="Calibri Light" pitchFamily="34" charset="0"/>
                <a:cs typeface="Calibri Light" pitchFamily="34" charset="0"/>
              </a:rPr>
              <a:t>وَأَمْثالِها. وَلامِيَّةُ العَربِ هِيَ التي قالَها الشّاعِرُ الجاهِلِيُّ </a:t>
            </a:r>
            <a:r>
              <a:rPr lang="ar-JO" sz="2800" b="1" dirty="0" smtClean="0">
                <a:latin typeface="Calibri Light" pitchFamily="34" charset="0"/>
                <a:cs typeface="Calibri Light" pitchFamily="34" charset="0"/>
              </a:rPr>
              <a:t>( </a:t>
            </a:r>
            <a:r>
              <a:rPr lang="ar-JO" sz="2800" b="1" dirty="0" err="1" smtClean="0">
                <a:latin typeface="Calibri Light" pitchFamily="34" charset="0"/>
                <a:cs typeface="Calibri Light" pitchFamily="34" charset="0"/>
              </a:rPr>
              <a:t>الشَّنْفَرى</a:t>
            </a:r>
            <a:r>
              <a:rPr lang="ar-JO" sz="2800" b="1" dirty="0" smtClean="0">
                <a:latin typeface="Calibri Light" pitchFamily="34" charset="0"/>
                <a:cs typeface="Calibri Light" pitchFamily="34" charset="0"/>
              </a:rPr>
              <a:t> ) </a:t>
            </a:r>
            <a:r>
              <a:rPr lang="ar-JO" sz="2800" dirty="0" smtClean="0">
                <a:latin typeface="Calibri Light" pitchFamily="34" charset="0"/>
                <a:cs typeface="Calibri Light" pitchFamily="34" charset="0"/>
              </a:rPr>
              <a:t>وَمَطْلَعُها:</a:t>
            </a:r>
          </a:p>
          <a:p>
            <a:pPr algn="ctr"/>
            <a:r>
              <a:rPr lang="ar-JO" sz="2800" dirty="0" smtClean="0">
                <a:latin typeface="Calibri Light" pitchFamily="34" charset="0"/>
                <a:cs typeface="Calibri Light" pitchFamily="34" charset="0"/>
              </a:rPr>
              <a:t>أَقيمُوا بَني أُمّي صُدورَ مَطِيِّكُمْ   فَإِنّي إلى قَوْمٍ سِواكُم لَأَمْيَلُ</a:t>
            </a:r>
            <a:r>
              <a:rPr lang="en-US" sz="2800" dirty="0" smtClean="0">
                <a:latin typeface="Calibri Light" pitchFamily="34" charset="0"/>
                <a:cs typeface="Calibri Light" pitchFamily="34" charset="0"/>
              </a:rPr>
              <a:t> </a:t>
            </a:r>
            <a:r>
              <a:rPr lang="ar-EG" sz="2800" dirty="0"/>
              <a:t/>
            </a:r>
            <a:br>
              <a:rPr lang="ar-EG" sz="2800" dirty="0"/>
            </a:br>
            <a:endParaRPr lang="en-US" sz="2800" dirty="0"/>
          </a:p>
        </p:txBody>
      </p:sp>
      <p:sp>
        <p:nvSpPr>
          <p:cNvPr id="2" name="عنصر نائب للتذييل 1"/>
          <p:cNvSpPr>
            <a:spLocks noGrp="1"/>
          </p:cNvSpPr>
          <p:nvPr>
            <p:ph type="ftr" sz="quarter" idx="11"/>
          </p:nvPr>
        </p:nvSpPr>
        <p:spPr>
          <a:xfrm>
            <a:off x="3569704" y="6491012"/>
            <a:ext cx="3859795" cy="304801"/>
          </a:xfrm>
        </p:spPr>
        <p:txBody>
          <a:bodyPr/>
          <a:lstStyle/>
          <a:p>
            <a:r>
              <a:rPr lang="ar-JO" smtClean="0"/>
              <a:t>المعلم: يوسف طالب الرفاعي / مدارس الأمم الإبداعية / شرح قصيدة لامية العجم</a:t>
            </a:r>
            <a:endParaRPr lang="en-US"/>
          </a:p>
        </p:txBody>
      </p:sp>
    </p:spTree>
    <p:extLst>
      <p:ext uri="{BB962C8B-B14F-4D97-AF65-F5344CB8AC3E}">
        <p14:creationId xmlns:p14="http://schemas.microsoft.com/office/powerpoint/2010/main" val="3309726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92782" y="130826"/>
            <a:ext cx="4270664" cy="722614"/>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  النص الشعري </a:t>
            </a:r>
            <a:endParaRPr lang="en-US" sz="3200" dirty="0"/>
          </a:p>
        </p:txBody>
      </p:sp>
      <p:sp>
        <p:nvSpPr>
          <p:cNvPr id="5" name="Rectangle 4"/>
          <p:cNvSpPr/>
          <p:nvPr/>
        </p:nvSpPr>
        <p:spPr>
          <a:xfrm>
            <a:off x="861238" y="957944"/>
            <a:ext cx="10264155" cy="5338354"/>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ar-JO" dirty="0"/>
          </a:p>
          <a:p>
            <a:pPr algn="r"/>
            <a:r>
              <a:rPr lang="ar-JO" sz="3200" dirty="0" smtClean="0">
                <a:solidFill>
                  <a:prstClr val="black"/>
                </a:solidFill>
                <a:latin typeface="Calibri" pitchFamily="34" charset="0"/>
                <a:cs typeface="Calibri" pitchFamily="34" charset="0"/>
              </a:rPr>
              <a:t>1- أَصالَةُ </a:t>
            </a:r>
            <a:r>
              <a:rPr lang="ar-JO" sz="3200" dirty="0">
                <a:solidFill>
                  <a:prstClr val="black"/>
                </a:solidFill>
                <a:latin typeface="Calibri" pitchFamily="34" charset="0"/>
                <a:cs typeface="Calibri" pitchFamily="34" charset="0"/>
              </a:rPr>
              <a:t>الرَّأْيِ صانَتْني عَنِ الخَطَلِ        وحِليةُ الفَضْلِ زانَتْني لَدَى </a:t>
            </a:r>
            <a:r>
              <a:rPr lang="ar-JO" sz="3200" dirty="0" smtClean="0">
                <a:solidFill>
                  <a:prstClr val="black"/>
                </a:solidFill>
                <a:latin typeface="Calibri" pitchFamily="34" charset="0"/>
                <a:cs typeface="Calibri" pitchFamily="34" charset="0"/>
              </a:rPr>
              <a:t>العَطَلِ</a:t>
            </a:r>
          </a:p>
          <a:p>
            <a:pPr lvl="0" algn="r"/>
            <a:r>
              <a:rPr lang="ar-JO" sz="3200" dirty="0" smtClean="0">
                <a:solidFill>
                  <a:prstClr val="black"/>
                </a:solidFill>
                <a:latin typeface="Calibri" pitchFamily="34" charset="0"/>
                <a:cs typeface="Calibri" pitchFamily="34" charset="0"/>
              </a:rPr>
              <a:t>2- أُريدُ </a:t>
            </a:r>
            <a:r>
              <a:rPr lang="ar-JO" sz="3200" dirty="0">
                <a:solidFill>
                  <a:prstClr val="black"/>
                </a:solidFill>
                <a:latin typeface="Calibri" pitchFamily="34" charset="0"/>
                <a:cs typeface="Calibri" pitchFamily="34" charset="0"/>
              </a:rPr>
              <a:t>بَسْطَةَ كَفٍّ أَسْتَعينُ بِها  </a:t>
            </a:r>
            <a:r>
              <a:rPr lang="ar-JO" sz="3200" dirty="0" smtClean="0">
                <a:solidFill>
                  <a:prstClr val="black"/>
                </a:solidFill>
                <a:latin typeface="Calibri" pitchFamily="34" charset="0"/>
                <a:cs typeface="Calibri" pitchFamily="34" charset="0"/>
              </a:rPr>
              <a:t>            </a:t>
            </a:r>
            <a:r>
              <a:rPr lang="ar-JO" sz="3200" dirty="0">
                <a:solidFill>
                  <a:prstClr val="black"/>
                </a:solidFill>
                <a:latin typeface="Calibri" pitchFamily="34" charset="0"/>
                <a:cs typeface="Calibri" pitchFamily="34" charset="0"/>
              </a:rPr>
              <a:t>على قَضاءِ حُقوقٍ لِلْعُلا قِبَلي</a:t>
            </a:r>
            <a:endParaRPr lang="en-US" sz="3200" dirty="0">
              <a:solidFill>
                <a:prstClr val="black"/>
              </a:solidFill>
            </a:endParaRPr>
          </a:p>
          <a:p>
            <a:pPr lvl="0" algn="r"/>
            <a:r>
              <a:rPr lang="ar-JO" sz="3200" dirty="0" smtClean="0">
                <a:solidFill>
                  <a:prstClr val="black"/>
                </a:solidFill>
                <a:latin typeface="Calibri" pitchFamily="34" charset="0"/>
                <a:cs typeface="Calibri" pitchFamily="34" charset="0"/>
              </a:rPr>
              <a:t>3- حُبُّ </a:t>
            </a:r>
            <a:r>
              <a:rPr lang="ar-JO" sz="3200" dirty="0">
                <a:solidFill>
                  <a:prstClr val="black"/>
                </a:solidFill>
                <a:latin typeface="Calibri" pitchFamily="34" charset="0"/>
                <a:cs typeface="Calibri" pitchFamily="34" charset="0"/>
              </a:rPr>
              <a:t>السَّلامةِ يُثْني عَزْمَ صاحبِه     </a:t>
            </a:r>
            <a:r>
              <a:rPr lang="ar-JO" sz="3200" dirty="0" smtClean="0">
                <a:solidFill>
                  <a:prstClr val="black"/>
                </a:solidFill>
                <a:latin typeface="Calibri" pitchFamily="34" charset="0"/>
                <a:cs typeface="Calibri" pitchFamily="34" charset="0"/>
              </a:rPr>
              <a:t>   </a:t>
            </a:r>
            <a:r>
              <a:rPr lang="ar-JO" sz="3200" dirty="0">
                <a:solidFill>
                  <a:prstClr val="black"/>
                </a:solidFill>
                <a:latin typeface="Calibri" pitchFamily="34" charset="0"/>
                <a:cs typeface="Calibri" pitchFamily="34" charset="0"/>
              </a:rPr>
              <a:t>عنِ المعالي ويُغْري المَرْءَ بالكَسَلِ</a:t>
            </a:r>
          </a:p>
          <a:p>
            <a:pPr lvl="0" algn="r"/>
            <a:r>
              <a:rPr lang="ar-JO" sz="3200" dirty="0" smtClean="0">
                <a:solidFill>
                  <a:prstClr val="black"/>
                </a:solidFill>
                <a:latin typeface="Calibri" pitchFamily="34" charset="0"/>
                <a:cs typeface="Calibri" pitchFamily="34" charset="0"/>
              </a:rPr>
              <a:t>4- فَإِنْ </a:t>
            </a:r>
            <a:r>
              <a:rPr lang="ar-JO" sz="3200" dirty="0">
                <a:solidFill>
                  <a:prstClr val="black"/>
                </a:solidFill>
                <a:latin typeface="Calibri" pitchFamily="34" charset="0"/>
                <a:cs typeface="Calibri" pitchFamily="34" charset="0"/>
              </a:rPr>
              <a:t>جَنَحْتَ إِلَيْهِ فَاتَّخِذْ نَفَقاً         </a:t>
            </a:r>
            <a:r>
              <a:rPr lang="ar-JO" sz="3200" dirty="0" smtClean="0">
                <a:solidFill>
                  <a:prstClr val="black"/>
                </a:solidFill>
                <a:latin typeface="Calibri" pitchFamily="34" charset="0"/>
                <a:cs typeface="Calibri" pitchFamily="34" charset="0"/>
              </a:rPr>
              <a:t>   </a:t>
            </a:r>
            <a:r>
              <a:rPr lang="ar-JO" sz="3200" dirty="0">
                <a:solidFill>
                  <a:prstClr val="black"/>
                </a:solidFill>
                <a:latin typeface="Calibri" pitchFamily="34" charset="0"/>
                <a:cs typeface="Calibri" pitchFamily="34" charset="0"/>
              </a:rPr>
              <a:t>في الأَرْضِ أَوْ سُلَّماً في الجَوِّ فَاعْتَزِلِ</a:t>
            </a:r>
          </a:p>
          <a:p>
            <a:pPr lvl="0" algn="r"/>
            <a:r>
              <a:rPr lang="ar-JO" sz="3200" dirty="0" smtClean="0">
                <a:solidFill>
                  <a:prstClr val="black"/>
                </a:solidFill>
                <a:latin typeface="Calibri" pitchFamily="34" charset="0"/>
                <a:cs typeface="Calibri" pitchFamily="34" charset="0"/>
              </a:rPr>
              <a:t>5- تَرْجو </a:t>
            </a:r>
            <a:r>
              <a:rPr lang="ar-JO" sz="3200" dirty="0">
                <a:solidFill>
                  <a:prstClr val="black"/>
                </a:solidFill>
                <a:latin typeface="Calibri" pitchFamily="34" charset="0"/>
                <a:cs typeface="Calibri" pitchFamily="34" charset="0"/>
              </a:rPr>
              <a:t>البَقاءَ بِدارٍ لا ثَباتَ لَها         </a:t>
            </a:r>
            <a:r>
              <a:rPr lang="ar-JO" sz="3200" dirty="0" smtClean="0">
                <a:solidFill>
                  <a:prstClr val="black"/>
                </a:solidFill>
                <a:latin typeface="Calibri" pitchFamily="34" charset="0"/>
                <a:cs typeface="Calibri" pitchFamily="34" charset="0"/>
              </a:rPr>
              <a:t>    </a:t>
            </a:r>
            <a:r>
              <a:rPr lang="ar-JO" sz="3200" dirty="0">
                <a:solidFill>
                  <a:prstClr val="black"/>
                </a:solidFill>
                <a:latin typeface="Calibri" pitchFamily="34" charset="0"/>
                <a:cs typeface="Calibri" pitchFamily="34" charset="0"/>
              </a:rPr>
              <a:t>فَهَلْ سَمِعْتَ بِظِلٍّ غَيْرِ </a:t>
            </a:r>
            <a:r>
              <a:rPr lang="ar-JO" sz="3200" dirty="0" smtClean="0">
                <a:solidFill>
                  <a:prstClr val="black"/>
                </a:solidFill>
                <a:latin typeface="Calibri" pitchFamily="34" charset="0"/>
                <a:cs typeface="Calibri" pitchFamily="34" charset="0"/>
              </a:rPr>
              <a:t>مُنْتَقِلِ</a:t>
            </a:r>
            <a:endParaRPr lang="ar-JO" sz="3200" dirty="0">
              <a:solidFill>
                <a:prstClr val="black"/>
              </a:solidFill>
              <a:latin typeface="Calibri" pitchFamily="34" charset="0"/>
              <a:cs typeface="Calibri" pitchFamily="34" charset="0"/>
            </a:endParaRPr>
          </a:p>
          <a:p>
            <a:pPr lvl="0" algn="r"/>
            <a:r>
              <a:rPr lang="ar-JO" sz="3200" dirty="0" smtClean="0">
                <a:solidFill>
                  <a:prstClr val="black"/>
                </a:solidFill>
                <a:latin typeface="Calibri" pitchFamily="34" charset="0"/>
                <a:cs typeface="Calibri" pitchFamily="34" charset="0"/>
              </a:rPr>
              <a:t>6- إنَّ </a:t>
            </a:r>
            <a:r>
              <a:rPr lang="ar-JO" sz="3200" dirty="0">
                <a:solidFill>
                  <a:prstClr val="black"/>
                </a:solidFill>
                <a:latin typeface="Calibri" pitchFamily="34" charset="0"/>
                <a:cs typeface="Calibri" pitchFamily="34" charset="0"/>
              </a:rPr>
              <a:t>العُلا حَدَّثَتْني وَهِيَ صادِقَةٌ       </a:t>
            </a:r>
            <a:r>
              <a:rPr lang="ar-JO" sz="3200" dirty="0" smtClean="0">
                <a:solidFill>
                  <a:prstClr val="black"/>
                </a:solidFill>
                <a:latin typeface="Calibri" pitchFamily="34" charset="0"/>
                <a:cs typeface="Calibri" pitchFamily="34" charset="0"/>
              </a:rPr>
              <a:t>    فِيما </a:t>
            </a:r>
            <a:r>
              <a:rPr lang="ar-JO" sz="3200" dirty="0">
                <a:solidFill>
                  <a:prstClr val="black"/>
                </a:solidFill>
                <a:latin typeface="Calibri" pitchFamily="34" charset="0"/>
                <a:cs typeface="Calibri" pitchFamily="34" charset="0"/>
              </a:rPr>
              <a:t>تُحَدِّثُ أنَّ العِزَّ في النُّقَلِ</a:t>
            </a:r>
            <a:endParaRPr lang="ar-EG" sz="3200" dirty="0">
              <a:solidFill>
                <a:prstClr val="black"/>
              </a:solidFill>
            </a:endParaRPr>
          </a:p>
          <a:p>
            <a:pPr lvl="0" algn="r"/>
            <a:r>
              <a:rPr lang="ar-JO" sz="3200" dirty="0" smtClean="0">
                <a:solidFill>
                  <a:prstClr val="black"/>
                </a:solidFill>
                <a:latin typeface="Calibri" pitchFamily="34" charset="0"/>
                <a:cs typeface="Calibri" pitchFamily="34" charset="0"/>
              </a:rPr>
              <a:t>7- أُعَلِّلُ </a:t>
            </a:r>
            <a:r>
              <a:rPr lang="ar-JO" sz="3200" dirty="0">
                <a:solidFill>
                  <a:prstClr val="black"/>
                </a:solidFill>
                <a:latin typeface="Calibri" pitchFamily="34" charset="0"/>
                <a:cs typeface="Calibri" pitchFamily="34" charset="0"/>
              </a:rPr>
              <a:t>النَّفْسَ بِالآمالِ أَرْقُبُها       </a:t>
            </a:r>
            <a:r>
              <a:rPr lang="ar-JO" sz="3200" dirty="0" smtClean="0">
                <a:solidFill>
                  <a:prstClr val="black"/>
                </a:solidFill>
                <a:latin typeface="Calibri" pitchFamily="34" charset="0"/>
                <a:cs typeface="Calibri" pitchFamily="34" charset="0"/>
              </a:rPr>
              <a:t>       </a:t>
            </a:r>
            <a:r>
              <a:rPr lang="ar-JO" sz="3200" dirty="0">
                <a:solidFill>
                  <a:prstClr val="black"/>
                </a:solidFill>
                <a:latin typeface="Calibri" pitchFamily="34" charset="0"/>
                <a:cs typeface="Calibri" pitchFamily="34" charset="0"/>
              </a:rPr>
              <a:t>مَا أَضْيَقَ العَيْشَ لَوْلا فُسْحَةُ الأَمَلِ</a:t>
            </a:r>
            <a:endParaRPr lang="ar-EG" sz="3200" dirty="0">
              <a:solidFill>
                <a:prstClr val="black"/>
              </a:solidFill>
            </a:endParaRPr>
          </a:p>
          <a:p>
            <a:pPr lvl="0" algn="r"/>
            <a:r>
              <a:rPr lang="ar-JO" sz="3200" dirty="0" smtClean="0">
                <a:solidFill>
                  <a:prstClr val="black"/>
                </a:solidFill>
                <a:latin typeface="Calibri" pitchFamily="34" charset="0"/>
                <a:cs typeface="Calibri" pitchFamily="34" charset="0"/>
              </a:rPr>
              <a:t>8- لَمْ </a:t>
            </a:r>
            <a:r>
              <a:rPr lang="ar-JO" sz="3200" dirty="0">
                <a:solidFill>
                  <a:prstClr val="black"/>
                </a:solidFill>
                <a:latin typeface="Calibri" pitchFamily="34" charset="0"/>
                <a:cs typeface="Calibri" pitchFamily="34" charset="0"/>
              </a:rPr>
              <a:t>أرْتَضِ العَيْشَ وَالأَيْامُ مُقْبِلَةٌ   </a:t>
            </a:r>
            <a:r>
              <a:rPr lang="ar-JO" sz="3200" dirty="0" smtClean="0">
                <a:solidFill>
                  <a:prstClr val="black"/>
                </a:solidFill>
                <a:latin typeface="Calibri" pitchFamily="34" charset="0"/>
                <a:cs typeface="Calibri" pitchFamily="34" charset="0"/>
              </a:rPr>
              <a:t>      </a:t>
            </a:r>
            <a:r>
              <a:rPr lang="ar-JO" sz="3200" dirty="0">
                <a:solidFill>
                  <a:prstClr val="black"/>
                </a:solidFill>
                <a:latin typeface="Calibri" pitchFamily="34" charset="0"/>
                <a:cs typeface="Calibri" pitchFamily="34" charset="0"/>
              </a:rPr>
              <a:t>فَكَيْفَ أَرْضى وَقَدْ وَلَّتْ على عَجَلِ</a:t>
            </a:r>
          </a:p>
          <a:p>
            <a:pPr lvl="0" algn="r"/>
            <a:r>
              <a:rPr lang="ar-JO" sz="3200" dirty="0" smtClean="0">
                <a:solidFill>
                  <a:prstClr val="black"/>
                </a:solidFill>
                <a:latin typeface="Calibri" pitchFamily="34" charset="0"/>
                <a:cs typeface="Calibri" pitchFamily="34" charset="0"/>
              </a:rPr>
              <a:t>9- غالَـى </a:t>
            </a:r>
            <a:r>
              <a:rPr lang="ar-JO" sz="3200" dirty="0">
                <a:solidFill>
                  <a:prstClr val="black"/>
                </a:solidFill>
                <a:latin typeface="Calibri" pitchFamily="34" charset="0"/>
                <a:cs typeface="Calibri" pitchFamily="34" charset="0"/>
              </a:rPr>
              <a:t>بِنَفْسِيَ عِرْفاني بِقيمَتِها      </a:t>
            </a:r>
            <a:r>
              <a:rPr lang="ar-JO" sz="3200" dirty="0" smtClean="0">
                <a:solidFill>
                  <a:prstClr val="black"/>
                </a:solidFill>
                <a:latin typeface="Calibri" pitchFamily="34" charset="0"/>
                <a:cs typeface="Calibri" pitchFamily="34" charset="0"/>
              </a:rPr>
              <a:t>     </a:t>
            </a:r>
            <a:r>
              <a:rPr lang="ar-JO" sz="3200" dirty="0">
                <a:solidFill>
                  <a:prstClr val="black"/>
                </a:solidFill>
                <a:latin typeface="Calibri" pitchFamily="34" charset="0"/>
                <a:cs typeface="Calibri" pitchFamily="34" charset="0"/>
              </a:rPr>
              <a:t>فَصُنْتُها عَنْ رَخيصِ القَدْرِ مُبْتَذَلِ</a:t>
            </a:r>
          </a:p>
          <a:p>
            <a:pPr lvl="0" algn="r"/>
            <a:r>
              <a:rPr lang="ar-JO" sz="3200" dirty="0" smtClean="0">
                <a:solidFill>
                  <a:prstClr val="black"/>
                </a:solidFill>
                <a:latin typeface="Calibri" pitchFamily="34" charset="0"/>
                <a:cs typeface="Calibri" pitchFamily="34" charset="0"/>
              </a:rPr>
              <a:t>10- فإنَّما </a:t>
            </a:r>
            <a:r>
              <a:rPr lang="ar-JO" sz="3200" dirty="0">
                <a:solidFill>
                  <a:prstClr val="black"/>
                </a:solidFill>
                <a:latin typeface="Calibri" pitchFamily="34" charset="0"/>
                <a:cs typeface="Calibri" pitchFamily="34" charset="0"/>
              </a:rPr>
              <a:t>رَجُلُ الدُّنْيا وَواحِدُها     </a:t>
            </a:r>
            <a:r>
              <a:rPr lang="ar-JO" sz="3200" dirty="0" smtClean="0">
                <a:solidFill>
                  <a:prstClr val="black"/>
                </a:solidFill>
                <a:latin typeface="Calibri" pitchFamily="34" charset="0"/>
                <a:cs typeface="Calibri" pitchFamily="34" charset="0"/>
              </a:rPr>
              <a:t>      </a:t>
            </a:r>
            <a:r>
              <a:rPr lang="ar-JO" sz="3200" dirty="0">
                <a:solidFill>
                  <a:prstClr val="black"/>
                </a:solidFill>
                <a:latin typeface="Calibri" pitchFamily="34" charset="0"/>
                <a:cs typeface="Calibri" pitchFamily="34" charset="0"/>
              </a:rPr>
              <a:t>مَنْ لا يُعوِّلُ في الدُّنْيا عَلى </a:t>
            </a:r>
            <a:r>
              <a:rPr lang="ar-JO" sz="3200" dirty="0" smtClean="0">
                <a:solidFill>
                  <a:prstClr val="black"/>
                </a:solidFill>
                <a:latin typeface="Calibri" pitchFamily="34" charset="0"/>
                <a:cs typeface="Calibri" pitchFamily="34" charset="0"/>
              </a:rPr>
              <a:t>رَجُلِ</a:t>
            </a:r>
            <a:r>
              <a:rPr lang="ar-EG" sz="3200" dirty="0"/>
              <a:t/>
            </a:r>
            <a:br>
              <a:rPr lang="ar-EG" sz="3200" dirty="0"/>
            </a:br>
            <a:endParaRPr lang="en-US" sz="3200" dirty="0"/>
          </a:p>
        </p:txBody>
      </p:sp>
      <p:sp>
        <p:nvSpPr>
          <p:cNvPr id="2" name="عنصر نائب للتذييل 1"/>
          <p:cNvSpPr>
            <a:spLocks noGrp="1"/>
          </p:cNvSpPr>
          <p:nvPr>
            <p:ph type="ftr" sz="quarter" idx="11"/>
          </p:nvPr>
        </p:nvSpPr>
        <p:spPr>
          <a:xfrm>
            <a:off x="4301195" y="6461759"/>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2585017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E3BFC331-5A89-4542-A841-DABA1F2310C9}"/>
              </a:ext>
            </a:extLst>
          </p:cNvPr>
          <p:cNvSpPr/>
          <p:nvPr/>
        </p:nvSpPr>
        <p:spPr>
          <a:xfrm>
            <a:off x="9383233" y="417325"/>
            <a:ext cx="2216584"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600" dirty="0" smtClean="0">
                <a:latin typeface="Calibri Light" pitchFamily="34" charset="0"/>
                <a:cs typeface="Calibri Light" pitchFamily="34" charset="0"/>
              </a:rPr>
              <a:t>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err="1" smtClean="0">
                <a:latin typeface="Calibri Light" pitchFamily="34" charset="0"/>
                <a:cs typeface="Calibri Light" pitchFamily="34" charset="0"/>
              </a:rPr>
              <a:t>الأ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 </a:t>
            </a:r>
            <a:endParaRPr lang="en-US" sz="3600" dirty="0">
              <a:latin typeface="Calibri Light" pitchFamily="34" charset="0"/>
              <a:cs typeface="Calibri Light" pitchFamily="34" charset="0"/>
            </a:endParaRPr>
          </a:p>
        </p:txBody>
      </p:sp>
      <p:sp>
        <p:nvSpPr>
          <p:cNvPr id="5" name="مستطيل 4">
            <a:extLst>
              <a:ext uri="{FF2B5EF4-FFF2-40B4-BE49-F238E27FC236}">
                <a16:creationId xmlns:a16="http://schemas.microsoft.com/office/drawing/2014/main" xmlns="" id="{32314D16-7773-450C-99A8-B5EED64BCCEA}"/>
              </a:ext>
            </a:extLst>
          </p:cNvPr>
          <p:cNvSpPr/>
          <p:nvPr/>
        </p:nvSpPr>
        <p:spPr>
          <a:xfrm>
            <a:off x="278219" y="5742283"/>
            <a:ext cx="11321598"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3200" dirty="0" smtClean="0">
                <a:solidFill>
                  <a:srgbClr val="FF0000"/>
                </a:solidFill>
                <a:latin typeface="Calibri" pitchFamily="34" charset="0"/>
                <a:cs typeface="Calibri" pitchFamily="34" charset="0"/>
              </a:rPr>
              <a:t>حِلْيَةُ الفَضْل </a:t>
            </a:r>
            <a:r>
              <a:rPr lang="ar-JO" sz="3200" dirty="0">
                <a:latin typeface="Calibri" pitchFamily="34" charset="0"/>
                <a:cs typeface="Calibri" pitchFamily="34" charset="0"/>
              </a:rPr>
              <a:t>: </a:t>
            </a:r>
            <a:r>
              <a:rPr lang="ar-JO" sz="3200" dirty="0" smtClean="0">
                <a:latin typeface="Calibri" pitchFamily="34" charset="0"/>
                <a:cs typeface="Calibri" pitchFamily="34" charset="0"/>
              </a:rPr>
              <a:t>زِينَةُ الأَخْلاقِ    </a:t>
            </a:r>
            <a:r>
              <a:rPr lang="ar-JO" sz="3200" dirty="0">
                <a:latin typeface="Calibri" pitchFamily="34" charset="0"/>
                <a:cs typeface="Calibri" pitchFamily="34" charset="0"/>
              </a:rPr>
              <a:t>/     </a:t>
            </a:r>
            <a:r>
              <a:rPr lang="ar-JO" sz="3200" dirty="0">
                <a:solidFill>
                  <a:srgbClr val="FF0000"/>
                </a:solidFill>
                <a:latin typeface="Calibri" pitchFamily="34" charset="0"/>
                <a:cs typeface="Calibri" pitchFamily="34" charset="0"/>
              </a:rPr>
              <a:t>العَطَلِ</a:t>
            </a:r>
            <a:r>
              <a:rPr lang="ar-JO" sz="3200" dirty="0">
                <a:latin typeface="Calibri" pitchFamily="34" charset="0"/>
                <a:cs typeface="Calibri" pitchFamily="34" charset="0"/>
              </a:rPr>
              <a:t>: </a:t>
            </a:r>
            <a:r>
              <a:rPr lang="ar-JO" sz="3200" dirty="0" smtClean="0">
                <a:latin typeface="Calibri" pitchFamily="34" charset="0"/>
                <a:cs typeface="Calibri" pitchFamily="34" charset="0"/>
              </a:rPr>
              <a:t>الخُلُوْ مِنَ الحِلْيَة </a:t>
            </a:r>
            <a:r>
              <a:rPr lang="ar-JO" sz="3200" dirty="0">
                <a:latin typeface="Calibri" pitchFamily="34" charset="0"/>
                <a:cs typeface="Calibri" pitchFamily="34" charset="0"/>
              </a:rPr>
              <a:t>(</a:t>
            </a:r>
            <a:r>
              <a:rPr lang="ar-JO" sz="3200" dirty="0" smtClean="0">
                <a:latin typeface="Calibri" pitchFamily="34" charset="0"/>
                <a:cs typeface="Calibri" pitchFamily="34" charset="0"/>
              </a:rPr>
              <a:t>الزَّينَة</a:t>
            </a:r>
            <a:r>
              <a:rPr lang="ar-JO" sz="3200" dirty="0">
                <a:latin typeface="Calibri" pitchFamily="34" charset="0"/>
                <a:cs typeface="Calibri" pitchFamily="34" charset="0"/>
              </a:rPr>
              <a:t>)</a:t>
            </a:r>
            <a:endParaRPr lang="en-US" sz="3200" dirty="0">
              <a:latin typeface="Calibri" pitchFamily="34" charset="0"/>
              <a:cs typeface="Calibri" pitchFamily="34" charset="0"/>
            </a:endParaRPr>
          </a:p>
        </p:txBody>
      </p:sp>
      <p:sp>
        <p:nvSpPr>
          <p:cNvPr id="6" name="مستطيل 5">
            <a:extLst>
              <a:ext uri="{FF2B5EF4-FFF2-40B4-BE49-F238E27FC236}">
                <a16:creationId xmlns:a16="http://schemas.microsoft.com/office/drawing/2014/main" xmlns="" id="{F52BD5E1-D622-4724-B436-62CE7201A6CD}"/>
              </a:ext>
            </a:extLst>
          </p:cNvPr>
          <p:cNvSpPr/>
          <p:nvPr/>
        </p:nvSpPr>
        <p:spPr>
          <a:xfrm>
            <a:off x="3711353" y="2518071"/>
            <a:ext cx="7888464"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800" dirty="0" smtClean="0">
                <a:latin typeface="Calibri" pitchFamily="34" charset="0"/>
                <a:cs typeface="Calibri" pitchFamily="34" charset="0"/>
              </a:rPr>
              <a:t>الم</a:t>
            </a:r>
            <a:r>
              <a:rPr lang="ar-JO" sz="4800" dirty="0">
                <a:latin typeface="Calibri" pitchFamily="34" charset="0"/>
                <a:cs typeface="Calibri" pitchFamily="34" charset="0"/>
              </a:rPr>
              <a:t>ُ</a:t>
            </a:r>
            <a:r>
              <a:rPr lang="ar-EG" sz="4800" dirty="0" smtClean="0">
                <a:latin typeface="Calibri" pitchFamily="34" charset="0"/>
                <a:cs typeface="Calibri" pitchFamily="34" charset="0"/>
              </a:rPr>
              <a:t>ف</a:t>
            </a:r>
            <a:r>
              <a:rPr lang="ar-JO" sz="4800" dirty="0" smtClean="0">
                <a:latin typeface="Calibri" pitchFamily="34" charset="0"/>
                <a:cs typeface="Calibri" pitchFamily="34" charset="0"/>
              </a:rPr>
              <a:t>ْ</a:t>
            </a:r>
            <a:r>
              <a:rPr lang="ar-EG" sz="4800" dirty="0" smtClean="0">
                <a:latin typeface="Calibri" pitchFamily="34" charset="0"/>
                <a:cs typeface="Calibri" pitchFamily="34" charset="0"/>
              </a:rPr>
              <a:t>ر</a:t>
            </a:r>
            <a:r>
              <a:rPr lang="ar-JO" sz="4800" dirty="0" smtClean="0">
                <a:latin typeface="Calibri" pitchFamily="34" charset="0"/>
                <a:cs typeface="Calibri" pitchFamily="34" charset="0"/>
              </a:rPr>
              <a:t>َ</a:t>
            </a:r>
            <a:r>
              <a:rPr lang="ar-JO" sz="4800" dirty="0">
                <a:latin typeface="Calibri" pitchFamily="34" charset="0"/>
                <a:cs typeface="Calibri" pitchFamily="34" charset="0"/>
              </a:rPr>
              <a:t>د</a:t>
            </a:r>
            <a:r>
              <a:rPr lang="ar-EG" sz="4800" dirty="0" smtClean="0">
                <a:latin typeface="Calibri" pitchFamily="34" charset="0"/>
                <a:cs typeface="Calibri" pitchFamily="34" charset="0"/>
              </a:rPr>
              <a:t>ا</a:t>
            </a:r>
            <a:r>
              <a:rPr lang="ar-JO" sz="4800" dirty="0" smtClean="0">
                <a:latin typeface="Calibri" pitchFamily="34" charset="0"/>
                <a:cs typeface="Calibri" pitchFamily="34" charset="0"/>
              </a:rPr>
              <a:t>ت</a:t>
            </a:r>
            <a:r>
              <a:rPr lang="ar-EG" sz="4400" dirty="0" smtClean="0"/>
              <a:t> </a:t>
            </a:r>
            <a:endParaRPr lang="en-US" sz="4400" dirty="0"/>
          </a:p>
        </p:txBody>
      </p:sp>
      <p:sp>
        <p:nvSpPr>
          <p:cNvPr id="7" name="مستطيل 6">
            <a:extLst>
              <a:ext uri="{FF2B5EF4-FFF2-40B4-BE49-F238E27FC236}">
                <a16:creationId xmlns:a16="http://schemas.microsoft.com/office/drawing/2014/main" xmlns="" id="{B8FF9F3C-3A10-4F27-A73E-7610CFC1E2B8}"/>
              </a:ext>
            </a:extLst>
          </p:cNvPr>
          <p:cNvSpPr/>
          <p:nvPr/>
        </p:nvSpPr>
        <p:spPr>
          <a:xfrm>
            <a:off x="3711354" y="3624718"/>
            <a:ext cx="7888463"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3200" dirty="0" smtClean="0">
                <a:solidFill>
                  <a:srgbClr val="FF0000"/>
                </a:solidFill>
                <a:latin typeface="Calibri" pitchFamily="34" charset="0"/>
                <a:cs typeface="Calibri" pitchFamily="34" charset="0"/>
              </a:rPr>
              <a:t>أَصالَةُ الرَّأْيِ</a:t>
            </a:r>
            <a:r>
              <a:rPr lang="ar-JO" sz="3200" dirty="0" smtClean="0">
                <a:latin typeface="Calibri" pitchFamily="34" charset="0"/>
                <a:cs typeface="Calibri" pitchFamily="34" charset="0"/>
              </a:rPr>
              <a:t>: سَدادُ الرَّأْيِ   </a:t>
            </a:r>
            <a:r>
              <a:rPr lang="ar-JO" sz="3200" dirty="0">
                <a:latin typeface="Calibri" pitchFamily="34" charset="0"/>
                <a:cs typeface="Calibri" pitchFamily="34" charset="0"/>
              </a:rPr>
              <a:t>/  </a:t>
            </a:r>
            <a:r>
              <a:rPr lang="ar-JO" sz="3200" dirty="0" smtClean="0">
                <a:solidFill>
                  <a:srgbClr val="FF0000"/>
                </a:solidFill>
                <a:latin typeface="Calibri" pitchFamily="34" charset="0"/>
                <a:cs typeface="Calibri" pitchFamily="34" charset="0"/>
              </a:rPr>
              <a:t>الخَطَلِ</a:t>
            </a:r>
            <a:r>
              <a:rPr lang="ar-JO" sz="3200" dirty="0" smtClean="0">
                <a:latin typeface="Calibri" pitchFamily="34" charset="0"/>
                <a:cs typeface="Calibri" pitchFamily="34" charset="0"/>
              </a:rPr>
              <a:t>: فَسادُ الرَّأْيِ</a:t>
            </a:r>
            <a:endParaRPr lang="en-US" sz="3200" dirty="0">
              <a:latin typeface="Calibri" pitchFamily="34" charset="0"/>
              <a:cs typeface="Calibri" pitchFamily="34" charset="0"/>
            </a:endParaRPr>
          </a:p>
        </p:txBody>
      </p:sp>
      <p:sp>
        <p:nvSpPr>
          <p:cNvPr id="8" name="مستطيل 7">
            <a:extLst>
              <a:ext uri="{FF2B5EF4-FFF2-40B4-BE49-F238E27FC236}">
                <a16:creationId xmlns:a16="http://schemas.microsoft.com/office/drawing/2014/main" xmlns="" id="{5773A380-B458-4772-B4C8-558D65427E87}"/>
              </a:ext>
            </a:extLst>
          </p:cNvPr>
          <p:cNvSpPr/>
          <p:nvPr/>
        </p:nvSpPr>
        <p:spPr>
          <a:xfrm>
            <a:off x="3711353" y="4731365"/>
            <a:ext cx="7888464"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3200" dirty="0" smtClean="0">
                <a:solidFill>
                  <a:srgbClr val="FF0000"/>
                </a:solidFill>
                <a:latin typeface="Calibri" pitchFamily="34" charset="0"/>
                <a:cs typeface="Calibri" pitchFamily="34" charset="0"/>
              </a:rPr>
              <a:t>صانَتْني</a:t>
            </a:r>
            <a:r>
              <a:rPr lang="ar-JO" sz="3200" dirty="0">
                <a:latin typeface="Calibri" pitchFamily="34" charset="0"/>
                <a:cs typeface="Calibri" pitchFamily="34" charset="0"/>
              </a:rPr>
              <a:t>: </a:t>
            </a:r>
            <a:r>
              <a:rPr lang="ar-JO" sz="3200" dirty="0" smtClean="0">
                <a:latin typeface="Calibri" pitchFamily="34" charset="0"/>
                <a:cs typeface="Calibri" pitchFamily="34" charset="0"/>
              </a:rPr>
              <a:t>حَفِظَتْني   </a:t>
            </a:r>
            <a:r>
              <a:rPr lang="ar-JO" sz="3200" dirty="0">
                <a:latin typeface="Calibri" pitchFamily="34" charset="0"/>
                <a:cs typeface="Calibri" pitchFamily="34" charset="0"/>
              </a:rPr>
              <a:t>/  </a:t>
            </a:r>
            <a:r>
              <a:rPr lang="ar-JO" sz="3200" dirty="0" smtClean="0">
                <a:latin typeface="Calibri" pitchFamily="34" charset="0"/>
                <a:cs typeface="Calibri" pitchFamily="34" charset="0"/>
              </a:rPr>
              <a:t>  </a:t>
            </a:r>
            <a:r>
              <a:rPr lang="ar-JO" sz="3200" dirty="0" smtClean="0">
                <a:solidFill>
                  <a:srgbClr val="FF0000"/>
                </a:solidFill>
                <a:latin typeface="Calibri" pitchFamily="34" charset="0"/>
                <a:cs typeface="Calibri" pitchFamily="34" charset="0"/>
              </a:rPr>
              <a:t>زانَتْني</a:t>
            </a:r>
            <a:r>
              <a:rPr lang="ar-JO" sz="3200" dirty="0" smtClean="0">
                <a:latin typeface="Calibri" pitchFamily="34" charset="0"/>
                <a:cs typeface="Calibri" pitchFamily="34" charset="0"/>
              </a:rPr>
              <a:t> </a:t>
            </a:r>
            <a:r>
              <a:rPr lang="ar-JO" sz="3200" dirty="0">
                <a:latin typeface="Calibri" pitchFamily="34" charset="0"/>
                <a:cs typeface="Calibri" pitchFamily="34" charset="0"/>
              </a:rPr>
              <a:t>: </a:t>
            </a:r>
            <a:r>
              <a:rPr lang="ar-JO" sz="3200" dirty="0" smtClean="0">
                <a:latin typeface="Calibri" pitchFamily="34" charset="0"/>
                <a:cs typeface="Calibri" pitchFamily="34" charset="0"/>
              </a:rPr>
              <a:t>جَمَّلَتْني</a:t>
            </a:r>
            <a:endParaRPr lang="en-US" sz="3200" dirty="0">
              <a:latin typeface="Calibri" pitchFamily="34" charset="0"/>
              <a:cs typeface="Calibri" pitchFamily="34" charset="0"/>
            </a:endParaRPr>
          </a:p>
        </p:txBody>
      </p:sp>
      <p:sp>
        <p:nvSpPr>
          <p:cNvPr id="9" name="شكل بيضاوي 8">
            <a:extLst>
              <a:ext uri="{FF2B5EF4-FFF2-40B4-BE49-F238E27FC236}">
                <a16:creationId xmlns:a16="http://schemas.microsoft.com/office/drawing/2014/main" xmlns="" id="{4CD258B5-3259-4798-BBF3-C2062E14776B}"/>
              </a:ext>
            </a:extLst>
          </p:cNvPr>
          <p:cNvSpPr/>
          <p:nvPr/>
        </p:nvSpPr>
        <p:spPr>
          <a:xfrm>
            <a:off x="3186619" y="250883"/>
            <a:ext cx="4327451"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a:latin typeface="Calibri Light" pitchFamily="34" charset="0"/>
                <a:cs typeface="Calibri Light" pitchFamily="34" charset="0"/>
              </a:rPr>
              <a:t>شرح الأبيات </a:t>
            </a:r>
            <a:endParaRPr lang="en-US" sz="3600" dirty="0">
              <a:latin typeface="Calibri Light" pitchFamily="34" charset="0"/>
              <a:cs typeface="Calibri Light" pitchFamily="34" charset="0"/>
            </a:endParaRPr>
          </a:p>
        </p:txBody>
      </p:sp>
      <p:sp>
        <p:nvSpPr>
          <p:cNvPr id="10" name="Rectangle 4">
            <a:extLst>
              <a:ext uri="{FF2B5EF4-FFF2-40B4-BE49-F238E27FC236}">
                <a16:creationId xmlns:a16="http://schemas.microsoft.com/office/drawing/2014/main" xmlns="" id="{4DEADF55-E696-42BF-8124-726672EE0039}"/>
              </a:ext>
            </a:extLst>
          </p:cNvPr>
          <p:cNvSpPr/>
          <p:nvPr/>
        </p:nvSpPr>
        <p:spPr>
          <a:xfrm>
            <a:off x="278220" y="1428243"/>
            <a:ext cx="11321597" cy="914399"/>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JO" sz="3200" dirty="0" smtClean="0">
                <a:latin typeface="Calibri" pitchFamily="34" charset="0"/>
                <a:cs typeface="Calibri" pitchFamily="34" charset="0"/>
              </a:rPr>
              <a:t>أَصالَةُ الرَّأْيِ </a:t>
            </a:r>
            <a:r>
              <a:rPr lang="ar-JO" sz="3200" dirty="0">
                <a:latin typeface="Calibri" pitchFamily="34" charset="0"/>
                <a:cs typeface="Calibri" pitchFamily="34" charset="0"/>
              </a:rPr>
              <a:t>صانَتْني </a:t>
            </a:r>
            <a:r>
              <a:rPr lang="ar-JO" sz="3200" dirty="0" smtClean="0">
                <a:latin typeface="Calibri" pitchFamily="34" charset="0"/>
                <a:cs typeface="Calibri" pitchFamily="34" charset="0"/>
              </a:rPr>
              <a:t>عَنِ </a:t>
            </a:r>
            <a:r>
              <a:rPr lang="ar-JO" sz="3200" dirty="0">
                <a:latin typeface="Calibri" pitchFamily="34" charset="0"/>
                <a:cs typeface="Calibri" pitchFamily="34" charset="0"/>
              </a:rPr>
              <a:t>الخَطَلِ   </a:t>
            </a:r>
            <a:r>
              <a:rPr lang="ar-JO" sz="3200" dirty="0" smtClean="0">
                <a:latin typeface="Calibri" pitchFamily="34" charset="0"/>
                <a:cs typeface="Calibri" pitchFamily="34" charset="0"/>
              </a:rPr>
              <a:t>     </a:t>
            </a:r>
            <a:r>
              <a:rPr lang="ar-JO" sz="3200" dirty="0">
                <a:latin typeface="Calibri" pitchFamily="34" charset="0"/>
                <a:cs typeface="Calibri" pitchFamily="34" charset="0"/>
              </a:rPr>
              <a:t>وحِليةُ الفَضْلِ زانَتْني لَدَى </a:t>
            </a:r>
            <a:r>
              <a:rPr lang="ar-JO" sz="3200" dirty="0" smtClean="0">
                <a:latin typeface="Calibri" pitchFamily="34" charset="0"/>
                <a:cs typeface="Calibri" pitchFamily="34" charset="0"/>
              </a:rPr>
              <a:t>العَطَلِ</a:t>
            </a:r>
            <a:r>
              <a:rPr lang="ar-EG" sz="3200" dirty="0"/>
              <a:t/>
            </a:r>
            <a:br>
              <a:rPr lang="ar-EG" sz="3200" dirty="0"/>
            </a:br>
            <a:endParaRPr lang="en-US" sz="3200"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20" y="2445365"/>
            <a:ext cx="3318420" cy="3200400"/>
          </a:xfrm>
          <a:prstGeom prst="rect">
            <a:avLst/>
          </a:prstGeom>
        </p:spPr>
      </p:pic>
      <p:sp>
        <p:nvSpPr>
          <p:cNvPr id="3" name="عنصر نائب للتذييل 2"/>
          <p:cNvSpPr>
            <a:spLocks noGrp="1"/>
          </p:cNvSpPr>
          <p:nvPr>
            <p:ph type="ftr" sz="quarter" idx="11"/>
          </p:nvPr>
        </p:nvSpPr>
        <p:spPr>
          <a:xfrm rot="16200000">
            <a:off x="9892099" y="2190241"/>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619504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circle(in)">
                                      <p:cBhvr>
                                        <p:cTn id="6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2FEAD901-126E-48F7-83A9-920337374E7B}"/>
              </a:ext>
            </a:extLst>
          </p:cNvPr>
          <p:cNvSpPr/>
          <p:nvPr/>
        </p:nvSpPr>
        <p:spPr>
          <a:xfrm>
            <a:off x="3668233" y="264323"/>
            <a:ext cx="3952555" cy="85209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b="1" dirty="0" smtClean="0">
                <a:latin typeface="Calibri Light" pitchFamily="34" charset="0"/>
                <a:cs typeface="Calibri Light" pitchFamily="34" charset="0"/>
              </a:rPr>
              <a:t> الب</a:t>
            </a:r>
            <a:r>
              <a:rPr lang="ar-JO" sz="3600" b="1" dirty="0" smtClean="0">
                <a:latin typeface="Calibri Light" pitchFamily="34" charset="0"/>
                <a:cs typeface="Calibri Light" pitchFamily="34" charset="0"/>
              </a:rPr>
              <a:t>َ</a:t>
            </a:r>
            <a:r>
              <a:rPr lang="ar-EG" sz="3600" b="1" dirty="0" smtClean="0">
                <a:latin typeface="Calibri Light" pitchFamily="34" charset="0"/>
                <a:cs typeface="Calibri Light" pitchFamily="34" charset="0"/>
              </a:rPr>
              <a:t>ي</a:t>
            </a:r>
            <a:r>
              <a:rPr lang="ar-JO" sz="3600" b="1" dirty="0" smtClean="0">
                <a:latin typeface="Calibri Light" pitchFamily="34" charset="0"/>
                <a:cs typeface="Calibri Light" pitchFamily="34" charset="0"/>
              </a:rPr>
              <a:t>ْ</a:t>
            </a:r>
            <a:r>
              <a:rPr lang="ar-EG" sz="3600" b="1" dirty="0" smtClean="0">
                <a:latin typeface="Calibri Light" pitchFamily="34" charset="0"/>
                <a:cs typeface="Calibri Light" pitchFamily="34" charset="0"/>
              </a:rPr>
              <a:t>ت</a:t>
            </a:r>
            <a:r>
              <a:rPr lang="ar-JO" sz="3600" b="1" dirty="0" smtClean="0">
                <a:latin typeface="Calibri Light" pitchFamily="34" charset="0"/>
                <a:cs typeface="Calibri Light" pitchFamily="34" charset="0"/>
              </a:rPr>
              <a:t>ُ الأَوَّل</a:t>
            </a:r>
            <a:r>
              <a:rPr lang="ar-EG" sz="3600" b="1" dirty="0" smtClean="0">
                <a:latin typeface="Calibri Light" pitchFamily="34" charset="0"/>
                <a:cs typeface="Calibri Light" pitchFamily="34" charset="0"/>
              </a:rPr>
              <a:t> </a:t>
            </a:r>
            <a:endParaRPr lang="en-US" sz="3600" b="1" dirty="0">
              <a:latin typeface="Calibri Light" pitchFamily="34" charset="0"/>
              <a:cs typeface="Calibri Light" pitchFamily="34" charset="0"/>
            </a:endParaRPr>
          </a:p>
        </p:txBody>
      </p:sp>
      <p:sp>
        <p:nvSpPr>
          <p:cNvPr id="5" name="مستطيل 4">
            <a:extLst>
              <a:ext uri="{FF2B5EF4-FFF2-40B4-BE49-F238E27FC236}">
                <a16:creationId xmlns:a16="http://schemas.microsoft.com/office/drawing/2014/main" xmlns="" id="{D23C1190-F627-4BD6-B50B-0A3C0C387667}"/>
              </a:ext>
            </a:extLst>
          </p:cNvPr>
          <p:cNvSpPr/>
          <p:nvPr/>
        </p:nvSpPr>
        <p:spPr>
          <a:xfrm>
            <a:off x="242777" y="1243069"/>
            <a:ext cx="11706446" cy="24622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JO" sz="3600" dirty="0" smtClean="0">
                <a:latin typeface="Calibri Light" pitchFamily="34" charset="0"/>
                <a:cs typeface="Calibri Light" pitchFamily="34" charset="0"/>
              </a:rPr>
              <a:t>يَفْتَتِحُ الشَّاعِرُ قَصيدَتَهُ بِبَيْتٍ يَفْخَرُ فيهِ بِجَوْدَةِ رَأْيهِ وَأَصالَتِهِ، هذا الرَّأْيُ الذي مَنَعَهُ عَنِ الوُقوعِ في الخَطَأ، وأمَّا إذا وَقَعَ في خَطَأٍ ما فإنَّ أخْلاقَهُ الحَميدَةَ كانَتْ تُجَمِّلُهُ وَتُصْلِحُ مِنْ سِيرَتِهِ؛ فَتَشْهَدُ لَه وَتُخَفِّفُ مِنْ حِدَّةِ خَطَئِه.</a:t>
            </a:r>
            <a:endParaRPr lang="en-US" sz="3600" dirty="0">
              <a:latin typeface="Calibri Light" pitchFamily="34" charset="0"/>
              <a:cs typeface="Calibri Light" pitchFamily="34" charset="0"/>
            </a:endParaRPr>
          </a:p>
        </p:txBody>
      </p:sp>
      <p:sp>
        <p:nvSpPr>
          <p:cNvPr id="6" name="مستطيل: زوايا مستديرة 5">
            <a:extLst>
              <a:ext uri="{FF2B5EF4-FFF2-40B4-BE49-F238E27FC236}">
                <a16:creationId xmlns:a16="http://schemas.microsoft.com/office/drawing/2014/main" xmlns="" id="{F92472F0-7037-4FF8-9850-6E4F27EB6EE8}"/>
              </a:ext>
            </a:extLst>
          </p:cNvPr>
          <p:cNvSpPr/>
          <p:nvPr/>
        </p:nvSpPr>
        <p:spPr>
          <a:xfrm>
            <a:off x="4214949" y="3992880"/>
            <a:ext cx="7889965"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3600" dirty="0">
                <a:latin typeface="Calibri Light" pitchFamily="34" charset="0"/>
                <a:cs typeface="Calibri Light" pitchFamily="34" charset="0"/>
              </a:rPr>
              <a:t>شَبَّهَ الشَّاعِرُ </a:t>
            </a:r>
            <a:r>
              <a:rPr lang="ar-JO" sz="3600" dirty="0" smtClean="0">
                <a:latin typeface="Calibri Light" pitchFamily="34" charset="0"/>
                <a:cs typeface="Calibri Light" pitchFamily="34" charset="0"/>
              </a:rPr>
              <a:t>الأَخْلاقَ </a:t>
            </a:r>
            <a:r>
              <a:rPr lang="ar-JO" sz="3600" dirty="0">
                <a:latin typeface="Calibri Light" pitchFamily="34" charset="0"/>
                <a:cs typeface="Calibri Light" pitchFamily="34" charset="0"/>
              </a:rPr>
              <a:t>الحَسَنَةَ بِالحُلِيِّ التي يُتَزَيَّنُ </a:t>
            </a:r>
            <a:r>
              <a:rPr lang="ar-JO" sz="3600" dirty="0" smtClean="0">
                <a:latin typeface="Calibri Light" pitchFamily="34" charset="0"/>
                <a:cs typeface="Calibri Light" pitchFamily="34" charset="0"/>
              </a:rPr>
              <a:t>بِها</a:t>
            </a:r>
            <a:endParaRPr lang="en-US" sz="3600" dirty="0">
              <a:latin typeface="Calibri Light" pitchFamily="34" charset="0"/>
              <a:cs typeface="Calibri Light" pitchFamily="34" charset="0"/>
            </a:endParaRPr>
          </a:p>
        </p:txBody>
      </p:sp>
      <p:sp>
        <p:nvSpPr>
          <p:cNvPr id="7" name="مستطيل: زوايا مستديرة 6">
            <a:extLst>
              <a:ext uri="{FF2B5EF4-FFF2-40B4-BE49-F238E27FC236}">
                <a16:creationId xmlns:a16="http://schemas.microsoft.com/office/drawing/2014/main" xmlns="" id="{7376FC5E-6936-44E6-A019-9B256BD05A82}"/>
              </a:ext>
            </a:extLst>
          </p:cNvPr>
          <p:cNvSpPr/>
          <p:nvPr/>
        </p:nvSpPr>
        <p:spPr>
          <a:xfrm>
            <a:off x="4146697" y="5091114"/>
            <a:ext cx="8025809" cy="11873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600" dirty="0" smtClean="0">
                <a:solidFill>
                  <a:srgbClr val="FF0000"/>
                </a:solidFill>
                <a:latin typeface="Calibri Light" pitchFamily="34" charset="0"/>
                <a:cs typeface="Calibri Light" pitchFamily="34" charset="0"/>
              </a:rPr>
              <a:t>الرَّأْي</a:t>
            </a:r>
            <a:r>
              <a:rPr lang="ar-JO" sz="3600" b="1" dirty="0" smtClean="0">
                <a:latin typeface="Calibri Light" pitchFamily="34" charset="0"/>
                <a:cs typeface="Calibri Light" pitchFamily="34" charset="0"/>
              </a:rPr>
              <a:t>: </a:t>
            </a:r>
            <a:r>
              <a:rPr lang="ar-JO" sz="3600" dirty="0" smtClean="0">
                <a:latin typeface="Calibri Light" pitchFamily="34" charset="0"/>
                <a:cs typeface="Calibri Light" pitchFamily="34" charset="0"/>
              </a:rPr>
              <a:t>مُفْرَدُ  </a:t>
            </a:r>
            <a:r>
              <a:rPr lang="ar-JO" sz="3600" dirty="0" smtClean="0">
                <a:solidFill>
                  <a:srgbClr val="FF0000"/>
                </a:solidFill>
                <a:latin typeface="Calibri Light" pitchFamily="34" charset="0"/>
                <a:cs typeface="Calibri Light" pitchFamily="34" charset="0"/>
              </a:rPr>
              <a:t>آراء</a:t>
            </a:r>
            <a:r>
              <a:rPr lang="ar-JO" sz="3600" dirty="0" smtClean="0">
                <a:latin typeface="Calibri Light" pitchFamily="34" charset="0"/>
                <a:cs typeface="Calibri Light" pitchFamily="34" charset="0"/>
              </a:rPr>
              <a:t>  /  </a:t>
            </a:r>
            <a:r>
              <a:rPr lang="ar-JO" sz="3600" dirty="0" smtClean="0">
                <a:solidFill>
                  <a:srgbClr val="FF0000"/>
                </a:solidFill>
                <a:latin typeface="Calibri Light" pitchFamily="34" charset="0"/>
                <a:cs typeface="Calibri Light" pitchFamily="34" charset="0"/>
              </a:rPr>
              <a:t>حِلْيَة</a:t>
            </a:r>
            <a:r>
              <a:rPr lang="ar-JO" sz="3600" b="1" dirty="0" smtClean="0">
                <a:latin typeface="Calibri Light" pitchFamily="34" charset="0"/>
                <a:cs typeface="Calibri Light" pitchFamily="34" charset="0"/>
              </a:rPr>
              <a:t>: </a:t>
            </a:r>
            <a:r>
              <a:rPr lang="ar-JO" sz="3600" dirty="0" smtClean="0">
                <a:latin typeface="Calibri Light" pitchFamily="34" charset="0"/>
                <a:cs typeface="Calibri Light" pitchFamily="34" charset="0"/>
              </a:rPr>
              <a:t>مُفْرَدُ </a:t>
            </a:r>
            <a:r>
              <a:rPr lang="ar-JO" sz="3600" dirty="0" smtClean="0">
                <a:solidFill>
                  <a:srgbClr val="FF0000"/>
                </a:solidFill>
                <a:latin typeface="Calibri Light" pitchFamily="34" charset="0"/>
                <a:cs typeface="Calibri Light" pitchFamily="34" charset="0"/>
              </a:rPr>
              <a:t>حِلِي</a:t>
            </a:r>
            <a:r>
              <a:rPr lang="ar-JO" sz="3600" dirty="0" smtClean="0">
                <a:latin typeface="Calibri Light" pitchFamily="34" charset="0"/>
                <a:cs typeface="Calibri Light" pitchFamily="34" charset="0"/>
              </a:rPr>
              <a:t> أو </a:t>
            </a:r>
            <a:r>
              <a:rPr lang="ar-JO" sz="3600" dirty="0" err="1" smtClean="0">
                <a:solidFill>
                  <a:srgbClr val="FF0000"/>
                </a:solidFill>
                <a:latin typeface="Calibri Light" pitchFamily="34" charset="0"/>
                <a:cs typeface="Calibri Light" pitchFamily="34" charset="0"/>
              </a:rPr>
              <a:t>حِليات</a:t>
            </a:r>
            <a:endParaRPr lang="en-US" sz="3600" dirty="0">
              <a:solidFill>
                <a:srgbClr val="FF0000"/>
              </a:solidFill>
              <a:latin typeface="Calibri Light" pitchFamily="34" charset="0"/>
              <a:cs typeface="Calibri Light" pitchFamily="34" charset="0"/>
            </a:endParaRPr>
          </a:p>
        </p:txBody>
      </p:sp>
      <p:sp>
        <p:nvSpPr>
          <p:cNvPr id="8" name="مستطيل: زوايا مستديرة 7">
            <a:extLst>
              <a:ext uri="{FF2B5EF4-FFF2-40B4-BE49-F238E27FC236}">
                <a16:creationId xmlns:a16="http://schemas.microsoft.com/office/drawing/2014/main" xmlns="" id="{C339B209-3112-48B1-98D2-E934B259FD09}"/>
              </a:ext>
            </a:extLst>
          </p:cNvPr>
          <p:cNvSpPr/>
          <p:nvPr/>
        </p:nvSpPr>
        <p:spPr>
          <a:xfrm>
            <a:off x="138222" y="3875314"/>
            <a:ext cx="3530009" cy="27441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4400" b="1" dirty="0" smtClean="0">
                <a:solidFill>
                  <a:srgbClr val="FF0000"/>
                </a:solidFill>
                <a:latin typeface="Calibri Light" pitchFamily="34" charset="0"/>
                <a:cs typeface="Calibri Light" pitchFamily="34" charset="0"/>
              </a:rPr>
              <a:t>الطِّباق</a:t>
            </a:r>
            <a:endParaRPr lang="ar-JO" sz="3600" b="1" dirty="0">
              <a:solidFill>
                <a:srgbClr val="FF0000"/>
              </a:solidFill>
              <a:latin typeface="Calibri Light" pitchFamily="34" charset="0"/>
              <a:cs typeface="Calibri Light" pitchFamily="34" charset="0"/>
            </a:endParaRPr>
          </a:p>
          <a:p>
            <a:pPr algn="ctr"/>
            <a:r>
              <a:rPr lang="ar-JO" sz="3600" dirty="0" smtClean="0">
                <a:latin typeface="Calibri Light" pitchFamily="34" charset="0"/>
                <a:cs typeface="Calibri Light" pitchFamily="34" charset="0"/>
              </a:rPr>
              <a:t>الحِلْيَة </a:t>
            </a:r>
            <a:r>
              <a:rPr lang="ar-JO" sz="3600" dirty="0">
                <a:latin typeface="Calibri Light" pitchFamily="34" charset="0"/>
                <a:cs typeface="Calibri Light" pitchFamily="34" charset="0"/>
              </a:rPr>
              <a:t>– </a:t>
            </a:r>
            <a:r>
              <a:rPr lang="ar-JO" sz="3600" dirty="0" smtClean="0">
                <a:latin typeface="Calibri Light" pitchFamily="34" charset="0"/>
                <a:cs typeface="Calibri Light" pitchFamily="34" charset="0"/>
              </a:rPr>
              <a:t>العَطَل</a:t>
            </a:r>
            <a:endParaRPr lang="en-US" sz="3600" dirty="0">
              <a:latin typeface="Calibri Light" pitchFamily="34" charset="0"/>
              <a:cs typeface="Calibri Light" pitchFamily="34" charset="0"/>
            </a:endParaRPr>
          </a:p>
          <a:p>
            <a:pPr algn="ctr"/>
            <a:r>
              <a:rPr lang="ar-JO" sz="3600" dirty="0" smtClean="0">
                <a:latin typeface="Calibri Light" pitchFamily="34" charset="0"/>
                <a:cs typeface="Calibri Light" pitchFamily="34" charset="0"/>
              </a:rPr>
              <a:t>أصالةُ الرَّأي </a:t>
            </a:r>
            <a:r>
              <a:rPr lang="ar-JO" sz="3600" dirty="0">
                <a:latin typeface="Calibri Light" pitchFamily="34" charset="0"/>
                <a:cs typeface="Calibri Light" pitchFamily="34" charset="0"/>
              </a:rPr>
              <a:t>- </a:t>
            </a:r>
            <a:r>
              <a:rPr lang="ar-JO" sz="3600" dirty="0" smtClean="0">
                <a:latin typeface="Calibri Light" pitchFamily="34" charset="0"/>
                <a:cs typeface="Calibri Light" pitchFamily="34" charset="0"/>
              </a:rPr>
              <a:t>الخَطَل</a:t>
            </a:r>
            <a:endParaRPr lang="en-US" sz="3600" dirty="0">
              <a:latin typeface="Calibri Light" pitchFamily="34" charset="0"/>
              <a:cs typeface="Calibri Light" pitchFamily="34" charset="0"/>
            </a:endParaRPr>
          </a:p>
        </p:txBody>
      </p:sp>
      <p:sp>
        <p:nvSpPr>
          <p:cNvPr id="2" name="عنصر نائب للتذييل 1"/>
          <p:cNvSpPr>
            <a:spLocks noGrp="1"/>
          </p:cNvSpPr>
          <p:nvPr>
            <p:ph type="ftr" sz="quarter" idx="11"/>
          </p:nvPr>
        </p:nvSpPr>
        <p:spPr>
          <a:xfrm>
            <a:off x="5163345" y="6467066"/>
            <a:ext cx="3859795" cy="304801"/>
          </a:xfrm>
        </p:spPr>
        <p:txBody>
          <a:bodyPr/>
          <a:lstStyle/>
          <a:p>
            <a:r>
              <a:rPr lang="ar-JO" dirty="0" smtClean="0"/>
              <a:t>المعلم: يوسف طالب الرفاعي / مدارس الأمم الإبداعية / شرح قصيدة لامية العجم</a:t>
            </a:r>
            <a:endParaRPr lang="en-US" dirty="0"/>
          </a:p>
        </p:txBody>
      </p:sp>
    </p:spTree>
    <p:extLst>
      <p:ext uri="{BB962C8B-B14F-4D97-AF65-F5344CB8AC3E}">
        <p14:creationId xmlns:p14="http://schemas.microsoft.com/office/powerpoint/2010/main" val="17482047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spDef>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2430</TotalTime>
  <Words>1645</Words>
  <Application>Microsoft Office PowerPoint</Application>
  <PresentationFormat>مخصص</PresentationFormat>
  <Paragraphs>171</Paragraphs>
  <Slides>20</Slides>
  <Notes>1</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Ion</vt:lpstr>
      <vt:lpstr>عرض تقديمي في PowerPoint</vt:lpstr>
      <vt:lpstr>مدارس الأمم الإبداعية بالقيم تحيا الأمم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PC</dc:creator>
  <cp:lastModifiedBy>Work</cp:lastModifiedBy>
  <cp:revision>168</cp:revision>
  <dcterms:created xsi:type="dcterms:W3CDTF">2020-09-11T10:08:39Z</dcterms:created>
  <dcterms:modified xsi:type="dcterms:W3CDTF">2020-10-31T12:17:57Z</dcterms:modified>
</cp:coreProperties>
</file>