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Bz7J/Q9LVrurZg5tc+8IlQ" hashData="Q89Gr8VQpR5+JnD1+GHenvIoRKo" cryptProvider="" algIdExt="0" algIdExtSource="" cryptProviderTypeExt="0" cryptProviderTypeExtSource="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5" name="عنوان فرعي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1" name="عنصر نائب للتاريخ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41FBBFB-CB6A-4AE4-86B0-431F83536FE1}" type="datetimeFigureOut">
              <a:rPr lang="ar-JO" smtClean="0"/>
              <a:t>26/06/1439</a:t>
            </a:fld>
            <a:endParaRPr lang="ar-JO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AA31A2C-0BEE-4229-8E6E-FDFB17FF353E}" type="slidenum">
              <a:rPr lang="ar-JO" smtClean="0"/>
              <a:t>‹#›</a:t>
            </a:fld>
            <a:endParaRPr lang="ar-J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1FBBFB-CB6A-4AE4-86B0-431F83536FE1}" type="datetimeFigureOut">
              <a:rPr lang="ar-JO" smtClean="0"/>
              <a:t>26/06/1439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A31A2C-0BEE-4229-8E6E-FDFB17FF353E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41FBBFB-CB6A-4AE4-86B0-431F83536FE1}" type="datetimeFigureOut">
              <a:rPr lang="ar-JO" smtClean="0"/>
              <a:t>26/06/1439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AA31A2C-0BEE-4229-8E6E-FDFB17FF353E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1FBBFB-CB6A-4AE4-86B0-431F83536FE1}" type="datetimeFigureOut">
              <a:rPr lang="ar-JO" smtClean="0"/>
              <a:t>26/06/1439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A31A2C-0BEE-4229-8E6E-FDFB17FF353E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41FBBFB-CB6A-4AE4-86B0-431F83536FE1}" type="datetimeFigureOut">
              <a:rPr lang="ar-JO" smtClean="0"/>
              <a:t>26/06/1439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AA31A2C-0BEE-4229-8E6E-FDFB17FF353E}" type="slidenum">
              <a:rPr lang="ar-JO" smtClean="0"/>
              <a:t>‹#›</a:t>
            </a:fld>
            <a:endParaRPr lang="ar-J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1FBBFB-CB6A-4AE4-86B0-431F83536FE1}" type="datetimeFigureOut">
              <a:rPr lang="ar-JO" smtClean="0"/>
              <a:t>26/06/1439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A31A2C-0BEE-4229-8E6E-FDFB17FF353E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1FBBFB-CB6A-4AE4-86B0-431F83536FE1}" type="datetimeFigureOut">
              <a:rPr lang="ar-JO" smtClean="0"/>
              <a:t>26/06/1439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A31A2C-0BEE-4229-8E6E-FDFB17FF353E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1FBBFB-CB6A-4AE4-86B0-431F83536FE1}" type="datetimeFigureOut">
              <a:rPr lang="ar-JO" smtClean="0"/>
              <a:t>26/06/1439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A31A2C-0BEE-4229-8E6E-FDFB17FF353E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41FBBFB-CB6A-4AE4-86B0-431F83536FE1}" type="datetimeFigureOut">
              <a:rPr lang="ar-JO" smtClean="0"/>
              <a:t>26/06/1439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A31A2C-0BEE-4229-8E6E-FDFB17FF353E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1FBBFB-CB6A-4AE4-86B0-431F83536FE1}" type="datetimeFigureOut">
              <a:rPr lang="ar-JO" smtClean="0"/>
              <a:t>26/06/1439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A31A2C-0BEE-4229-8E6E-FDFB17FF353E}" type="slidenum">
              <a:rPr lang="ar-JO" smtClean="0"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1FBBFB-CB6A-4AE4-86B0-431F83536FE1}" type="datetimeFigureOut">
              <a:rPr lang="ar-JO" smtClean="0"/>
              <a:t>26/06/1439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A31A2C-0BEE-4229-8E6E-FDFB17FF353E}" type="slidenum">
              <a:rPr lang="ar-JO" smtClean="0"/>
              <a:t>‹#›</a:t>
            </a:fld>
            <a:endParaRPr lang="ar-JO"/>
          </a:p>
        </p:txBody>
      </p:sp>
      <p:sp>
        <p:nvSpPr>
          <p:cNvPr id="10" name="عنصر نائب للصورة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عنوان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1" name="عنصر نائب للنص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7" name="عنصر نائب للتاريخ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41FBBFB-CB6A-4AE4-86B0-431F83536FE1}" type="datetimeFigureOut">
              <a:rPr lang="ar-JO" smtClean="0"/>
              <a:t>26/06/1439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AA31A2C-0BEE-4229-8E6E-FDFB17FF353E}" type="slidenum">
              <a:rPr lang="ar-JO" smtClean="0"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1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r" rtl="1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r" rtl="1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r" rtl="1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r" rtl="1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r" rtl="1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r" rtl="1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r" rtl="1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772400" cy="147002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ar-SA" dirty="0" smtClean="0"/>
              <a:t>شيفرة الإزاحة</a:t>
            </a:r>
            <a:br>
              <a:rPr lang="ar-SA" dirty="0" smtClean="0"/>
            </a:br>
            <a:r>
              <a:rPr lang="en-US" dirty="0" smtClean="0"/>
              <a:t>Shift Cipher</a:t>
            </a:r>
            <a:endParaRPr lang="ar-JO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28728" y="2214554"/>
            <a:ext cx="6400800" cy="642942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ar-JO" dirty="0">
                <a:solidFill>
                  <a:schemeClr val="bg1"/>
                </a:solidFill>
              </a:rPr>
              <a:t>شيفرة قيصر </a:t>
            </a:r>
            <a:r>
              <a:rPr lang="en-US" dirty="0">
                <a:solidFill>
                  <a:schemeClr val="bg1"/>
                </a:solidFill>
              </a:rPr>
              <a:t>Caesar Cipher</a:t>
            </a:r>
            <a:endParaRPr lang="ar-JO" dirty="0">
              <a:solidFill>
                <a:schemeClr val="bg1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071670" y="3714752"/>
            <a:ext cx="5143536" cy="121444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dirty="0" smtClean="0"/>
              <a:t>إعداد المعلم</a:t>
            </a:r>
          </a:p>
          <a:p>
            <a:pPr algn="ctr"/>
            <a:r>
              <a:rPr lang="ar-SA" sz="3200" dirty="0" smtClean="0"/>
              <a:t>محمود العجوري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شكرا للمتابعة 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8596" y="2643182"/>
            <a:ext cx="7239000" cy="2105336"/>
          </a:xfrm>
          <a:solidFill>
            <a:schemeClr val="tx1">
              <a:lumMod val="95000"/>
              <a:lumOff val="5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ar-SA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الأستاذ </a:t>
            </a:r>
          </a:p>
          <a:p>
            <a:pPr algn="ctr">
              <a:buNone/>
            </a:pPr>
            <a:endParaRPr lang="ar-SA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ar-SA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محمود العجوري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748684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ar-SA" dirty="0" smtClean="0"/>
              <a:t>خطوات التشفير 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14422"/>
            <a:ext cx="7239000" cy="5241314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ar-SA" dirty="0" smtClean="0"/>
              <a:t>1.حدد مفتاح سري </a:t>
            </a:r>
            <a:r>
              <a:rPr lang="ar-SA" dirty="0" smtClean="0"/>
              <a:t>للتشفير  </a:t>
            </a:r>
            <a:r>
              <a:rPr lang="ar-SA" dirty="0" smtClean="0"/>
              <a:t>من 1 إلى 25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ar-SA" dirty="0" smtClean="0"/>
              <a:t>2.إيجاد </a:t>
            </a:r>
            <a:r>
              <a:rPr lang="ar-SA" dirty="0" smtClean="0"/>
              <a:t>الرقم </a:t>
            </a:r>
            <a:r>
              <a:rPr lang="ar-SA" dirty="0" smtClean="0"/>
              <a:t>المقابل للحرف </a:t>
            </a:r>
            <a:r>
              <a:rPr lang="ar-SA" dirty="0" smtClean="0"/>
              <a:t>بالنص الأصلي للرسالة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ar-SA" dirty="0" smtClean="0"/>
              <a:t>3. جمع قيمة هذا الرقم مع قيمة مفتاح التشفير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ar-SA" dirty="0" smtClean="0"/>
              <a:t>4. إذا كان الرقم الناتج عن عملية الجمع أكبر من 25 نقوم بطرح 26 منه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ar-SA" dirty="0" smtClean="0"/>
              <a:t>5.إيجاد الحرف الموجود فوق الرقم الناتج، هذا الحرف هو الحرف المشفر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ar-SA" dirty="0" smtClean="0"/>
              <a:t>6.تكرار الخطوات من 2 إلى 5 من أجل كل حرف في الرسالة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/>
              <a:t> </a:t>
            </a:r>
          </a:p>
          <a:p>
            <a:pPr>
              <a:lnSpc>
                <a:spcPct val="150000"/>
              </a:lnSpc>
              <a:buNone/>
            </a:pP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285728"/>
            <a:ext cx="8953480" cy="642942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ar-SA" dirty="0" smtClean="0"/>
              <a:t>قانون التشفير 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103376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E</a:t>
            </a:r>
            <a:r>
              <a:rPr lang="en-US" sz="4000" b="1" dirty="0" smtClean="0"/>
              <a:t> = ( </a:t>
            </a:r>
            <a:r>
              <a:rPr lang="en-US" sz="4000" b="1" dirty="0" smtClean="0">
                <a:solidFill>
                  <a:srgbClr val="0070C0"/>
                </a:solidFill>
              </a:rPr>
              <a:t>X</a:t>
            </a:r>
            <a:r>
              <a:rPr lang="en-US" sz="4000" b="1" dirty="0" smtClean="0"/>
              <a:t> + </a:t>
            </a:r>
            <a:r>
              <a:rPr lang="en-US" sz="4000" b="1" dirty="0" smtClean="0">
                <a:solidFill>
                  <a:srgbClr val="7030A0"/>
                </a:solidFill>
              </a:rPr>
              <a:t>K</a:t>
            </a:r>
            <a:r>
              <a:rPr lang="en-US" sz="4000" b="1" dirty="0" smtClean="0"/>
              <a:t> ) MOD 26</a:t>
            </a:r>
            <a:endParaRPr lang="ar-JO" sz="4000" b="1" dirty="0"/>
          </a:p>
        </p:txBody>
      </p:sp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571472" y="2500306"/>
            <a:ext cx="7239000" cy="40719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>
            <a:normAutofit lnSpcReduction="10000"/>
          </a:bodyPr>
          <a:lstStyle/>
          <a:p>
            <a:pPr marL="274320" marR="0" lvl="0" indent="-274320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ar-SA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حيث :</a:t>
            </a:r>
          </a:p>
          <a:p>
            <a:pPr marL="274320" marR="0" lvl="0" indent="-274320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ar-SA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موقع الحرف بعد التشفير </a:t>
            </a:r>
          </a:p>
          <a:p>
            <a:pPr marL="274320" marR="0" lvl="0" indent="-274320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endParaRPr kumimoji="0" lang="en-US" sz="30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ar-SA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موقع الحرف العادي(</a:t>
            </a:r>
            <a:r>
              <a:rPr kumimoji="0" lang="ar-SA" sz="30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في النص الأصلي ) </a:t>
            </a:r>
          </a:p>
          <a:p>
            <a:pPr marL="274320" marR="0" lvl="0" indent="-274320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endParaRPr kumimoji="0" lang="en-US" sz="3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</a:t>
            </a:r>
            <a:r>
              <a:rPr kumimoji="0" lang="ar-SA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lang="ar-SA" sz="3000" b="1" dirty="0" smtClean="0">
                <a:solidFill>
                  <a:srgbClr val="7030A0"/>
                </a:solidFill>
              </a:rPr>
              <a:t>مفتاح التشفير ضمن الفترة </a:t>
            </a:r>
          </a:p>
          <a:p>
            <a:pPr marL="274320" marR="0" lvl="0" indent="-274320" algn="ctr" defTabSz="914400" rtl="1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en-US" sz="3000" b="1" dirty="0" smtClean="0">
                <a:solidFill>
                  <a:srgbClr val="7030A0"/>
                </a:solidFill>
              </a:rPr>
              <a:t>0&lt; K &lt; 26 </a:t>
            </a:r>
            <a:endParaRPr kumimoji="0" lang="ar-JO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571504"/>
          </a:xfrm>
          <a:solidFill>
            <a:schemeClr val="bg2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ar-SA" dirty="0" smtClean="0"/>
              <a:t>جدول الأحرف</a:t>
            </a:r>
            <a:endParaRPr lang="ar-JO" dirty="0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2214544" y="1071546"/>
          <a:ext cx="4548200" cy="5516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137050"/>
                <a:gridCol w="1137050"/>
                <a:gridCol w="1137050"/>
                <a:gridCol w="1137050"/>
              </a:tblGrid>
              <a:tr h="356288"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موقعه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الحرف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موقعه</a:t>
                      </a:r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JO" dirty="0" smtClean="0"/>
                        <a:t>الحرف</a:t>
                      </a:r>
                      <a:endParaRPr lang="ar-JO" dirty="0"/>
                    </a:p>
                  </a:txBody>
                  <a:tcPr/>
                </a:tc>
              </a:tr>
              <a:tr h="385978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13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N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0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A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85978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14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O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B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85978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15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P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2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C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85978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16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Q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3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D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85978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17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R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4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E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85978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18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S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5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F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85978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19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T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6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G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85978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20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U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7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H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85978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21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V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8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I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85978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22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W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9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J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85978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23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X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10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K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85978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24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Y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11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L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385978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25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Z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12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M</a:t>
                      </a:r>
                      <a:endParaRPr lang="ar-JO"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320040"/>
            <a:ext cx="9144000" cy="68006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ar-SA" dirty="0" smtClean="0"/>
              <a:t>مثال (1)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1142984"/>
            <a:ext cx="8001056" cy="962328"/>
          </a:xfrm>
        </p:spPr>
        <p:txBody>
          <a:bodyPr/>
          <a:lstStyle/>
          <a:p>
            <a:r>
              <a:rPr lang="ar-SA" dirty="0" smtClean="0"/>
              <a:t>اكتب تشفير كلمة </a:t>
            </a:r>
            <a:r>
              <a:rPr lang="en-US" dirty="0" smtClean="0">
                <a:solidFill>
                  <a:srgbClr val="FF0000"/>
                </a:solidFill>
              </a:rPr>
              <a:t>ZAUN</a:t>
            </a:r>
            <a:r>
              <a:rPr lang="en-US" dirty="0" smtClean="0"/>
              <a:t> </a:t>
            </a:r>
            <a:r>
              <a:rPr lang="ar-SA" dirty="0" smtClean="0"/>
              <a:t> مستخدما مفتاح التشفير </a:t>
            </a:r>
            <a:r>
              <a:rPr lang="en-US" dirty="0" smtClean="0">
                <a:solidFill>
                  <a:srgbClr val="FF0000"/>
                </a:solidFill>
              </a:rPr>
              <a:t>10 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3428992" y="1785926"/>
            <a:ext cx="2000264" cy="500066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45720" tIns="0" rIns="45720" bIns="0" anchor="b" anchorCtr="0">
            <a:normAutofit fontScale="92500"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الحل</a:t>
            </a:r>
            <a:endParaRPr kumimoji="0" lang="ar-JO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642910" y="2428868"/>
          <a:ext cx="7380000" cy="23901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212000"/>
                <a:gridCol w="792000"/>
                <a:gridCol w="792000"/>
                <a:gridCol w="792000"/>
                <a:gridCol w="792000"/>
              </a:tblGrid>
              <a:tr h="468000"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الحرف</a:t>
                      </a:r>
                      <a:r>
                        <a:rPr lang="ar-SA" sz="2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الأصلي</a:t>
                      </a:r>
                      <a:endParaRPr lang="ar-JO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N</a:t>
                      </a:r>
                      <a:endParaRPr lang="ar-JO" sz="2400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U</a:t>
                      </a:r>
                      <a:endParaRPr lang="ar-JO" sz="2400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A</a:t>
                      </a:r>
                      <a:endParaRPr lang="ar-JO" sz="2400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Z</a:t>
                      </a:r>
                      <a:endParaRPr lang="ar-JO" sz="2400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موقع</a:t>
                      </a:r>
                      <a:r>
                        <a:rPr lang="ar-SA" sz="20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الحرف الأصلي</a:t>
                      </a:r>
                      <a:endParaRPr lang="ar-JO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13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20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0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25</a:t>
                      </a:r>
                      <a:endParaRPr lang="ar-JO" sz="2000" b="1" dirty="0"/>
                    </a:p>
                  </a:txBody>
                  <a:tcPr/>
                </a:tc>
              </a:tr>
              <a:tr h="468000">
                <a:tc>
                  <a:txBody>
                    <a:bodyPr/>
                    <a:lstStyle/>
                    <a:p>
                      <a:pPr rtl="1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lang="ar-SA" sz="2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+ </a:t>
                      </a:r>
                      <a:r>
                        <a:rPr lang="ar-SA" sz="20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(اجمع </a:t>
                      </a:r>
                      <a:r>
                        <a:rPr lang="ar-SA" sz="20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المفتاح)</a:t>
                      </a:r>
                      <a:endParaRPr lang="ar-JO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23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30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10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35</a:t>
                      </a:r>
                      <a:endParaRPr lang="ar-JO" sz="2000" b="1" dirty="0"/>
                    </a:p>
                  </a:txBody>
                  <a:tcPr/>
                </a:tc>
              </a:tr>
              <a:tr h="468000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MOD 26 </a:t>
                      </a:r>
                      <a:r>
                        <a:rPr lang="ar-SA" sz="20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 موقع</a:t>
                      </a:r>
                      <a:r>
                        <a:rPr lang="ar-SA" sz="20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الحرف بعد الإزاحة</a:t>
                      </a:r>
                      <a:endParaRPr lang="ar-JO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23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4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10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9</a:t>
                      </a:r>
                      <a:endParaRPr lang="ar-JO" sz="2000" b="1" dirty="0"/>
                    </a:p>
                  </a:txBody>
                  <a:tcPr/>
                </a:tc>
              </a:tr>
              <a:tr h="46800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الحرف</a:t>
                      </a:r>
                      <a:r>
                        <a:rPr lang="ar-SA" sz="2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المشفر</a:t>
                      </a:r>
                      <a:endParaRPr lang="ar-JO" sz="2400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 smtClean="0"/>
                        <a:t>X</a:t>
                      </a:r>
                      <a:endParaRPr lang="ar-JO" sz="28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 smtClean="0"/>
                        <a:t>E</a:t>
                      </a:r>
                      <a:endParaRPr lang="ar-JO" sz="28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 smtClean="0"/>
                        <a:t>K</a:t>
                      </a:r>
                      <a:endParaRPr lang="ar-JO" sz="28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 smtClean="0"/>
                        <a:t>J</a:t>
                      </a:r>
                      <a:endParaRPr lang="ar-JO" sz="28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مستطيل 5"/>
          <p:cNvSpPr/>
          <p:nvPr/>
        </p:nvSpPr>
        <p:spPr>
          <a:xfrm>
            <a:off x="6158973" y="5643578"/>
            <a:ext cx="12266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ZAUN</a:t>
            </a:r>
            <a:endParaRPr lang="ar-JO" sz="2400" b="1" dirty="0"/>
          </a:p>
        </p:txBody>
      </p:sp>
      <p:sp>
        <p:nvSpPr>
          <p:cNvPr id="7" name="مستطيل 6"/>
          <p:cNvSpPr/>
          <p:nvPr/>
        </p:nvSpPr>
        <p:spPr>
          <a:xfrm>
            <a:off x="2223470" y="5572140"/>
            <a:ext cx="11368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JKEX</a:t>
            </a:r>
            <a:endParaRPr lang="ar-JO" sz="2400" b="1" dirty="0">
              <a:solidFill>
                <a:srgbClr val="002060"/>
              </a:solidFill>
            </a:endParaRPr>
          </a:p>
        </p:txBody>
      </p:sp>
      <p:sp>
        <p:nvSpPr>
          <p:cNvPr id="8" name="سهم إلى اليسار 7"/>
          <p:cNvSpPr/>
          <p:nvPr/>
        </p:nvSpPr>
        <p:spPr>
          <a:xfrm>
            <a:off x="3500430" y="5429264"/>
            <a:ext cx="2214578" cy="928694"/>
          </a:xfrm>
          <a:prstGeom prst="leftArrow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تشفير</a:t>
            </a:r>
            <a:endParaRPr lang="ar-JO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320040"/>
            <a:ext cx="9144000" cy="68006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ar-SA" dirty="0" smtClean="0"/>
              <a:t>مثال (2)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4282" y="1142984"/>
            <a:ext cx="7929618" cy="962328"/>
          </a:xfrm>
        </p:spPr>
        <p:txBody>
          <a:bodyPr/>
          <a:lstStyle/>
          <a:p>
            <a:r>
              <a:rPr lang="ar-SA" dirty="0" smtClean="0"/>
              <a:t>اكتب تشفير كلمة  </a:t>
            </a:r>
            <a:r>
              <a:rPr lang="en-US" dirty="0" smtClean="0">
                <a:solidFill>
                  <a:srgbClr val="FF0000"/>
                </a:solidFill>
              </a:rPr>
              <a:t>TENU</a:t>
            </a:r>
            <a:r>
              <a:rPr lang="ar-SA" dirty="0" smtClean="0">
                <a:solidFill>
                  <a:srgbClr val="FF0000"/>
                </a:solidFill>
              </a:rPr>
              <a:t> </a:t>
            </a:r>
            <a:r>
              <a:rPr lang="ar-SA" dirty="0" smtClean="0"/>
              <a:t>مستخدما مفتاح التشفير </a:t>
            </a:r>
            <a:r>
              <a:rPr lang="en-US" dirty="0" smtClean="0">
                <a:solidFill>
                  <a:srgbClr val="FF0000"/>
                </a:solidFill>
              </a:rPr>
              <a:t>24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3428992" y="1714488"/>
            <a:ext cx="2000264" cy="64294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الحل</a:t>
            </a:r>
            <a:endParaRPr kumimoji="0" lang="ar-JO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714348" y="2500306"/>
          <a:ext cx="7380000" cy="23901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212000"/>
                <a:gridCol w="792000"/>
                <a:gridCol w="792000"/>
                <a:gridCol w="792000"/>
                <a:gridCol w="792000"/>
              </a:tblGrid>
              <a:tr h="468000">
                <a:tc>
                  <a:txBody>
                    <a:bodyPr/>
                    <a:lstStyle/>
                    <a:p>
                      <a:pPr rtl="1"/>
                      <a:r>
                        <a:rPr lang="ar-SA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الحرف</a:t>
                      </a:r>
                      <a:r>
                        <a:rPr lang="ar-SA" sz="2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الأصلي</a:t>
                      </a:r>
                      <a:endParaRPr lang="ar-JO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U</a:t>
                      </a:r>
                      <a:endParaRPr lang="ar-JO" sz="2400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N</a:t>
                      </a:r>
                      <a:endParaRPr lang="ar-JO" sz="2400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E</a:t>
                      </a:r>
                      <a:endParaRPr lang="ar-JO" sz="2400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T</a:t>
                      </a:r>
                      <a:endParaRPr lang="ar-JO" sz="2400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rtl="1"/>
                      <a:r>
                        <a:rPr lang="ar-SA" sz="20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موقع</a:t>
                      </a:r>
                      <a:r>
                        <a:rPr lang="ar-SA" sz="20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الحرف الأصلي</a:t>
                      </a:r>
                      <a:endParaRPr lang="ar-JO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20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13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4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19</a:t>
                      </a:r>
                      <a:endParaRPr lang="ar-JO" sz="2000" b="1" dirty="0"/>
                    </a:p>
                  </a:txBody>
                  <a:tcPr/>
                </a:tc>
              </a:tr>
              <a:tr h="468000">
                <a:tc>
                  <a:txBody>
                    <a:bodyPr/>
                    <a:lstStyle/>
                    <a:p>
                      <a:pPr rtl="1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+24</a:t>
                      </a:r>
                      <a:r>
                        <a:rPr lang="ar-SA" sz="20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(اجمع </a:t>
                      </a:r>
                      <a:r>
                        <a:rPr lang="ar-SA" sz="20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المفتاح)</a:t>
                      </a:r>
                      <a:endParaRPr lang="ar-JO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44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37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28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43</a:t>
                      </a:r>
                      <a:endParaRPr lang="ar-JO" sz="2000" b="1" dirty="0"/>
                    </a:p>
                  </a:txBody>
                  <a:tcPr/>
                </a:tc>
              </a:tr>
              <a:tr h="468000"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MOD 26 </a:t>
                      </a:r>
                      <a:r>
                        <a:rPr lang="ar-SA" sz="2000" b="1" dirty="0" smtClean="0">
                          <a:solidFill>
                            <a:srgbClr val="FF0000"/>
                          </a:solidFill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موقع</a:t>
                      </a:r>
                      <a:r>
                        <a:rPr lang="ar-SA" sz="20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الحرف بعد الإزاحة</a:t>
                      </a:r>
                      <a:endParaRPr lang="ar-JO" sz="20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18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11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2</a:t>
                      </a:r>
                      <a:endParaRPr lang="ar-J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/>
                        <a:t>17</a:t>
                      </a:r>
                      <a:endParaRPr lang="ar-JO" sz="2000" b="1" dirty="0"/>
                    </a:p>
                  </a:txBody>
                  <a:tcPr/>
                </a:tc>
              </a:tr>
              <a:tr h="46800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الحرف</a:t>
                      </a:r>
                      <a:r>
                        <a:rPr lang="ar-SA" sz="24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المشفر</a:t>
                      </a:r>
                      <a:endParaRPr lang="ar-JO" sz="2400" b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 smtClean="0"/>
                        <a:t>S</a:t>
                      </a:r>
                      <a:endParaRPr lang="ar-JO" sz="28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 smtClean="0"/>
                        <a:t>L</a:t>
                      </a:r>
                      <a:endParaRPr lang="ar-JO" sz="28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 smtClean="0"/>
                        <a:t>C</a:t>
                      </a:r>
                      <a:endParaRPr lang="ar-JO" sz="28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 smtClean="0"/>
                        <a:t>R</a:t>
                      </a:r>
                      <a:endParaRPr lang="ar-JO" sz="2800" b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مستطيل 5"/>
          <p:cNvSpPr/>
          <p:nvPr/>
        </p:nvSpPr>
        <p:spPr>
          <a:xfrm>
            <a:off x="6162176" y="5643578"/>
            <a:ext cx="12234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TENU</a:t>
            </a:r>
            <a:endParaRPr lang="ar-JO" sz="2400" b="1" dirty="0"/>
          </a:p>
        </p:txBody>
      </p:sp>
      <p:sp>
        <p:nvSpPr>
          <p:cNvPr id="7" name="مستطيل 6"/>
          <p:cNvSpPr/>
          <p:nvPr/>
        </p:nvSpPr>
        <p:spPr>
          <a:xfrm>
            <a:off x="2236292" y="5572140"/>
            <a:ext cx="11240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RCLS</a:t>
            </a:r>
            <a:endParaRPr lang="ar-JO" sz="2400" b="1" dirty="0">
              <a:solidFill>
                <a:srgbClr val="002060"/>
              </a:solidFill>
            </a:endParaRPr>
          </a:p>
        </p:txBody>
      </p:sp>
      <p:sp>
        <p:nvSpPr>
          <p:cNvPr id="8" name="سهم إلى اليسار 7"/>
          <p:cNvSpPr/>
          <p:nvPr/>
        </p:nvSpPr>
        <p:spPr>
          <a:xfrm>
            <a:off x="3500430" y="5429264"/>
            <a:ext cx="2214578" cy="928694"/>
          </a:xfrm>
          <a:prstGeom prst="leftArrow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تشفير</a:t>
            </a:r>
            <a:endParaRPr lang="ar-JO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748684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ar-SA" dirty="0" smtClean="0"/>
              <a:t>خطوات  فك التشفير 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214422"/>
            <a:ext cx="7239000" cy="5241314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None/>
            </a:pPr>
            <a:r>
              <a:rPr lang="ar-SA" dirty="0" smtClean="0"/>
              <a:t>1.استخدم  </a:t>
            </a:r>
            <a:r>
              <a:rPr lang="ar-SA" dirty="0" smtClean="0"/>
              <a:t>مفتاح </a:t>
            </a:r>
            <a:r>
              <a:rPr lang="ar-SA" dirty="0" smtClean="0"/>
              <a:t>التشفير المتفق عليه من </a:t>
            </a:r>
            <a:r>
              <a:rPr lang="ar-SA" dirty="0" smtClean="0"/>
              <a:t>1 إلى 25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ar-SA" dirty="0" smtClean="0"/>
              <a:t>2.إيجاد </a:t>
            </a:r>
            <a:r>
              <a:rPr lang="ar-SA" dirty="0" smtClean="0"/>
              <a:t>الرقم </a:t>
            </a:r>
            <a:r>
              <a:rPr lang="ar-SA" dirty="0" smtClean="0"/>
              <a:t>المقابل للحرف </a:t>
            </a:r>
            <a:r>
              <a:rPr lang="ar-SA" dirty="0" smtClean="0"/>
              <a:t>بالنص </a:t>
            </a:r>
            <a:r>
              <a:rPr lang="ar-SA" dirty="0" smtClean="0"/>
              <a:t>المشفر للرسالة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ar-SA" dirty="0" smtClean="0"/>
              <a:t>3. </a:t>
            </a:r>
            <a:r>
              <a:rPr lang="ar-SA" dirty="0" smtClean="0">
                <a:solidFill>
                  <a:srgbClr val="FF0000"/>
                </a:solidFill>
              </a:rPr>
              <a:t>اطرح</a:t>
            </a:r>
            <a:r>
              <a:rPr lang="ar-SA" dirty="0" smtClean="0"/>
              <a:t> رقم مفتاح التشفير من رقم الحرف المشفر</a:t>
            </a:r>
            <a:r>
              <a:rPr lang="en-US" dirty="0" smtClean="0"/>
              <a:t>.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ar-SA" dirty="0" smtClean="0"/>
              <a:t>4. إذا كان </a:t>
            </a:r>
            <a:r>
              <a:rPr lang="ar-SA" dirty="0" smtClean="0"/>
              <a:t>الناتج في الخطوة السابقة </a:t>
            </a:r>
            <a:r>
              <a:rPr lang="ar-SA" dirty="0" smtClean="0">
                <a:solidFill>
                  <a:srgbClr val="FF0000"/>
                </a:solidFill>
              </a:rPr>
              <a:t>سالبا</a:t>
            </a:r>
            <a:r>
              <a:rPr lang="ar-SA" dirty="0" smtClean="0"/>
              <a:t> اجمع له </a:t>
            </a:r>
            <a:r>
              <a:rPr lang="en-US" dirty="0" smtClean="0">
                <a:solidFill>
                  <a:srgbClr val="FF0000"/>
                </a:solidFill>
              </a:rPr>
              <a:t>26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ar-SA" dirty="0" smtClean="0"/>
              <a:t>5.</a:t>
            </a:r>
            <a:r>
              <a:rPr lang="ar-JO" dirty="0" smtClean="0"/>
              <a:t>الرقم الناتج هو موضع الحرف الأصلي </a:t>
            </a:r>
            <a:endParaRPr lang="en-US" dirty="0" smtClean="0"/>
          </a:p>
          <a:p>
            <a:pPr>
              <a:lnSpc>
                <a:spcPct val="150000"/>
              </a:lnSpc>
              <a:buNone/>
            </a:pPr>
            <a:r>
              <a:rPr lang="ar-SA" dirty="0" smtClean="0"/>
              <a:t>6.تكرار الخطوات من 2 إلى 5 من أجل كل حرف في </a:t>
            </a:r>
            <a:r>
              <a:rPr lang="ar-SA" dirty="0" smtClean="0"/>
              <a:t>الرسالة</a:t>
            </a:r>
            <a:r>
              <a:rPr lang="ar-SA" dirty="0" smtClean="0"/>
              <a:t> </a:t>
            </a:r>
            <a:r>
              <a:rPr lang="ar-SA" dirty="0" smtClean="0"/>
              <a:t>المشفرة.</a:t>
            </a:r>
            <a:r>
              <a:rPr lang="en-US" dirty="0" smtClean="0"/>
              <a:t> </a:t>
            </a:r>
          </a:p>
          <a:p>
            <a:pPr>
              <a:lnSpc>
                <a:spcPct val="150000"/>
              </a:lnSpc>
              <a:buNone/>
            </a:pPr>
            <a:endParaRPr lang="ar-J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320040"/>
            <a:ext cx="9144000" cy="68006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ar-SA" dirty="0" smtClean="0"/>
              <a:t>مثال (1)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142984"/>
            <a:ext cx="7239000" cy="962328"/>
          </a:xfrm>
        </p:spPr>
        <p:txBody>
          <a:bodyPr/>
          <a:lstStyle/>
          <a:p>
            <a:r>
              <a:rPr lang="ar-SA" dirty="0" smtClean="0"/>
              <a:t>فك تشفير </a:t>
            </a:r>
            <a:r>
              <a:rPr lang="en-US" dirty="0" smtClean="0">
                <a:solidFill>
                  <a:srgbClr val="FF0000"/>
                </a:solidFill>
              </a:rPr>
              <a:t>JKEX</a:t>
            </a:r>
            <a:r>
              <a:rPr lang="ar-SA" dirty="0" smtClean="0"/>
              <a:t>مستخدما مفتاح التشفير </a:t>
            </a:r>
            <a:r>
              <a:rPr lang="en-US" dirty="0" smtClean="0">
                <a:solidFill>
                  <a:srgbClr val="FF0000"/>
                </a:solidFill>
              </a:rPr>
              <a:t>10 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3428992" y="2000240"/>
            <a:ext cx="2000264" cy="64294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الحل</a:t>
            </a:r>
            <a:endParaRPr kumimoji="0" lang="ar-JO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642910" y="2786058"/>
          <a:ext cx="7380000" cy="2562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212000"/>
                <a:gridCol w="792000"/>
                <a:gridCol w="792000"/>
                <a:gridCol w="792000"/>
                <a:gridCol w="792000"/>
              </a:tblGrid>
              <a:tr h="46800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الحرف</a:t>
                      </a:r>
                      <a:r>
                        <a:rPr lang="ar-SA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المشفر</a:t>
                      </a:r>
                      <a:endParaRPr lang="ar-JO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 smtClean="0"/>
                        <a:t>X</a:t>
                      </a:r>
                      <a:endParaRPr lang="ar-JO" sz="2800" b="1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 smtClean="0"/>
                        <a:t>E</a:t>
                      </a:r>
                      <a:endParaRPr lang="ar-JO" sz="2800" b="1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 smtClean="0"/>
                        <a:t>K</a:t>
                      </a:r>
                      <a:endParaRPr lang="ar-JO" sz="2800" b="1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 smtClean="0"/>
                        <a:t>J</a:t>
                      </a:r>
                      <a:endParaRPr lang="ar-JO" sz="2800" b="1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موقع</a:t>
                      </a:r>
                      <a:r>
                        <a:rPr lang="ar-SA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الحرف المشفر</a:t>
                      </a:r>
                      <a:endParaRPr lang="ar-JO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23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10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</a:t>
                      </a:r>
                      <a:endParaRPr lang="ar-JO" b="1" dirty="0"/>
                    </a:p>
                  </a:txBody>
                  <a:tcPr/>
                </a:tc>
              </a:tr>
              <a:tr h="468000">
                <a:tc>
                  <a:txBody>
                    <a:bodyPr/>
                    <a:lstStyle/>
                    <a:p>
                      <a:pPr rtl="1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-10</a:t>
                      </a:r>
                      <a:r>
                        <a:rPr lang="ar-SA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(اطرح </a:t>
                      </a:r>
                      <a:r>
                        <a:rPr lang="ar-SA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المفتاح)</a:t>
                      </a:r>
                      <a:endParaRPr lang="ar-JO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13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-6</a:t>
                      </a:r>
                      <a:endParaRPr lang="ar-JO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0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ar-JO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68000">
                <a:tc>
                  <a:txBody>
                    <a:bodyPr/>
                    <a:lstStyle/>
                    <a:p>
                      <a:pPr rtl="1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+26 </a:t>
                      </a:r>
                      <a:r>
                        <a:rPr lang="ar-SA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( موقع</a:t>
                      </a:r>
                      <a:r>
                        <a:rPr lang="ar-SA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الحرف بعد فك التشفير)</a:t>
                      </a:r>
                    </a:p>
                    <a:p>
                      <a:pPr rtl="1"/>
                      <a:r>
                        <a:rPr lang="ar-SA" b="1" baseline="0" dirty="0" smtClean="0">
                          <a:solidFill>
                            <a:srgbClr val="002060"/>
                          </a:solidFill>
                        </a:rPr>
                        <a:t>نجمع فقط إذا الرقم سالبا</a:t>
                      </a:r>
                      <a:endParaRPr lang="ar-JO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13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20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0</a:t>
                      </a:r>
                      <a:endParaRPr lang="ar-J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25</a:t>
                      </a:r>
                      <a:endParaRPr lang="ar-JO" b="1" dirty="0"/>
                    </a:p>
                  </a:txBody>
                  <a:tcPr/>
                </a:tc>
              </a:tr>
              <a:tr h="46800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الحرف</a:t>
                      </a:r>
                      <a:r>
                        <a:rPr lang="ar-SA" sz="1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الأصلي</a:t>
                      </a:r>
                      <a:endParaRPr lang="ar-JO" sz="18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N</a:t>
                      </a:r>
                      <a:endParaRPr lang="ar-JO" sz="24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U</a:t>
                      </a:r>
                      <a:endParaRPr lang="ar-JO" sz="24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A</a:t>
                      </a:r>
                      <a:endParaRPr lang="ar-JO" sz="24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Z</a:t>
                      </a:r>
                      <a:endParaRPr lang="ar-JO" sz="24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مستطيل 5"/>
          <p:cNvSpPr/>
          <p:nvPr/>
        </p:nvSpPr>
        <p:spPr>
          <a:xfrm>
            <a:off x="6364292" y="5786454"/>
            <a:ext cx="11737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JKEX</a:t>
            </a:r>
            <a:endParaRPr lang="ar-JO" sz="3600" dirty="0"/>
          </a:p>
        </p:txBody>
      </p:sp>
      <p:sp>
        <p:nvSpPr>
          <p:cNvPr id="7" name="مستطيل 6"/>
          <p:cNvSpPr/>
          <p:nvPr/>
        </p:nvSpPr>
        <p:spPr>
          <a:xfrm>
            <a:off x="2654606" y="5786454"/>
            <a:ext cx="13051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ZAUN</a:t>
            </a:r>
            <a:endParaRPr lang="ar-JO" sz="3600" dirty="0">
              <a:solidFill>
                <a:srgbClr val="002060"/>
              </a:solidFill>
            </a:endParaRPr>
          </a:p>
        </p:txBody>
      </p:sp>
      <p:sp>
        <p:nvSpPr>
          <p:cNvPr id="8" name="سهم إلى اليسار 7"/>
          <p:cNvSpPr/>
          <p:nvPr/>
        </p:nvSpPr>
        <p:spPr>
          <a:xfrm>
            <a:off x="4143372" y="5715016"/>
            <a:ext cx="1857388" cy="928694"/>
          </a:xfrm>
          <a:prstGeom prst="leftArrow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فك تشفير</a:t>
            </a:r>
            <a:endParaRPr lang="ar-JO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0" y="320040"/>
            <a:ext cx="9144000" cy="680068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ar-SA" dirty="0" smtClean="0"/>
              <a:t>مثال (2)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0034" y="1142984"/>
            <a:ext cx="7239000" cy="962328"/>
          </a:xfrm>
        </p:spPr>
        <p:txBody>
          <a:bodyPr/>
          <a:lstStyle/>
          <a:p>
            <a:r>
              <a:rPr lang="ar-SA" dirty="0" smtClean="0"/>
              <a:t>فك تشفير </a:t>
            </a:r>
            <a:r>
              <a:rPr lang="en-US" sz="2800" b="1" dirty="0" smtClean="0">
                <a:solidFill>
                  <a:srgbClr val="FF0000"/>
                </a:solidFill>
              </a:rPr>
              <a:t>RCLS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ar-SA" sz="2800" b="1" dirty="0" smtClean="0">
                <a:solidFill>
                  <a:srgbClr val="002060"/>
                </a:solidFill>
              </a:rPr>
              <a:t> </a:t>
            </a:r>
            <a:r>
              <a:rPr lang="ar-SA" dirty="0" smtClean="0"/>
              <a:t>مستخدما مفتاح التشفير </a:t>
            </a:r>
            <a:r>
              <a:rPr lang="en-US" dirty="0" smtClean="0">
                <a:solidFill>
                  <a:srgbClr val="FF0000"/>
                </a:solidFill>
              </a:rPr>
              <a:t>24</a:t>
            </a:r>
            <a:endParaRPr lang="ar-JO" dirty="0">
              <a:solidFill>
                <a:srgbClr val="FF0000"/>
              </a:solidFill>
            </a:endParaRPr>
          </a:p>
        </p:txBody>
      </p:sp>
      <p:sp>
        <p:nvSpPr>
          <p:cNvPr id="4" name="عنوان 1"/>
          <p:cNvSpPr txBox="1">
            <a:spLocks/>
          </p:cNvSpPr>
          <p:nvPr/>
        </p:nvSpPr>
        <p:spPr>
          <a:xfrm>
            <a:off x="3428992" y="2000240"/>
            <a:ext cx="2000264" cy="64294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الحل</a:t>
            </a:r>
            <a:endParaRPr kumimoji="0" lang="ar-JO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/>
        </p:nvGraphicFramePr>
        <p:xfrm>
          <a:off x="642910" y="2786058"/>
          <a:ext cx="7380000" cy="2562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212000"/>
                <a:gridCol w="792000"/>
                <a:gridCol w="792000"/>
                <a:gridCol w="792000"/>
                <a:gridCol w="792000"/>
              </a:tblGrid>
              <a:tr h="46800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الحرف</a:t>
                      </a:r>
                      <a:r>
                        <a:rPr lang="ar-SA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المشفر</a:t>
                      </a:r>
                      <a:endParaRPr lang="ar-JO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 smtClean="0"/>
                        <a:t>S</a:t>
                      </a:r>
                      <a:endParaRPr lang="ar-JO" sz="2800" b="1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 smtClean="0"/>
                        <a:t>L</a:t>
                      </a:r>
                      <a:endParaRPr lang="ar-JO" sz="2800" b="1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 smtClean="0"/>
                        <a:t>C</a:t>
                      </a:r>
                      <a:endParaRPr lang="ar-JO" sz="2800" b="1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800" b="1" dirty="0" smtClean="0"/>
                        <a:t>R</a:t>
                      </a:r>
                      <a:endParaRPr lang="ar-JO" sz="2800" b="1" dirty="0"/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rtl="1"/>
                      <a:r>
                        <a:rPr lang="ar-SA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موقع</a:t>
                      </a:r>
                      <a:r>
                        <a:rPr lang="ar-SA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الحرف المشفر</a:t>
                      </a:r>
                      <a:endParaRPr lang="ar-JO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18</a:t>
                      </a:r>
                      <a:endParaRPr lang="ar-JO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11</a:t>
                      </a:r>
                      <a:endParaRPr lang="ar-JO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2</a:t>
                      </a:r>
                      <a:endParaRPr lang="ar-JO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17</a:t>
                      </a:r>
                      <a:endParaRPr lang="ar-JO" sz="2400" b="1" dirty="0"/>
                    </a:p>
                  </a:txBody>
                  <a:tcPr/>
                </a:tc>
              </a:tr>
              <a:tr h="468000">
                <a:tc>
                  <a:txBody>
                    <a:bodyPr/>
                    <a:lstStyle/>
                    <a:p>
                      <a:pPr rtl="1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-24</a:t>
                      </a:r>
                      <a:r>
                        <a:rPr lang="ar-SA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(اطرح </a:t>
                      </a:r>
                      <a:r>
                        <a:rPr lang="ar-SA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المفتاح)</a:t>
                      </a:r>
                      <a:endParaRPr lang="ar-JO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-6</a:t>
                      </a:r>
                      <a:endParaRPr lang="ar-JO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-13</a:t>
                      </a:r>
                      <a:endParaRPr lang="ar-JO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-22</a:t>
                      </a:r>
                      <a:endParaRPr lang="ar-JO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-7</a:t>
                      </a:r>
                      <a:endParaRPr lang="ar-JO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68000">
                <a:tc>
                  <a:txBody>
                    <a:bodyPr/>
                    <a:lstStyle/>
                    <a:p>
                      <a:pPr rtl="1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+26 </a:t>
                      </a:r>
                      <a:r>
                        <a:rPr lang="ar-SA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( موقع</a:t>
                      </a:r>
                      <a:r>
                        <a:rPr lang="ar-SA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الحرف بعد فك التشفير)</a:t>
                      </a:r>
                    </a:p>
                    <a:p>
                      <a:pPr rtl="1"/>
                      <a:r>
                        <a:rPr lang="ar-SA" b="1" baseline="0" dirty="0" smtClean="0">
                          <a:solidFill>
                            <a:srgbClr val="002060"/>
                          </a:solidFill>
                        </a:rPr>
                        <a:t>نجمع فقط إذا الرقم سالبا</a:t>
                      </a:r>
                      <a:endParaRPr lang="ar-JO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20</a:t>
                      </a:r>
                      <a:endParaRPr lang="ar-JO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13</a:t>
                      </a:r>
                      <a:endParaRPr lang="ar-JO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4</a:t>
                      </a:r>
                      <a:endParaRPr lang="ar-JO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 smtClean="0"/>
                        <a:t>19</a:t>
                      </a:r>
                      <a:endParaRPr lang="ar-JO" sz="2400" b="1" dirty="0"/>
                    </a:p>
                  </a:txBody>
                  <a:tcPr/>
                </a:tc>
              </a:tr>
              <a:tr h="46800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8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الحرف</a:t>
                      </a:r>
                      <a:r>
                        <a:rPr lang="ar-SA" sz="1800" b="1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الأصلي</a:t>
                      </a:r>
                      <a:endParaRPr lang="ar-JO" sz="18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U</a:t>
                      </a:r>
                      <a:endParaRPr lang="ar-JO" sz="24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N</a:t>
                      </a:r>
                      <a:endParaRPr lang="ar-JO" sz="24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E</a:t>
                      </a:r>
                      <a:endParaRPr lang="ar-JO" sz="24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 smtClean="0"/>
                        <a:t>T</a:t>
                      </a:r>
                      <a:endParaRPr lang="ar-JO" sz="240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مستطيل 5"/>
          <p:cNvSpPr/>
          <p:nvPr/>
        </p:nvSpPr>
        <p:spPr>
          <a:xfrm>
            <a:off x="6351469" y="5786454"/>
            <a:ext cx="11865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RCLS</a:t>
            </a:r>
            <a:endParaRPr lang="ar-JO" sz="3600" dirty="0"/>
          </a:p>
        </p:txBody>
      </p:sp>
      <p:sp>
        <p:nvSpPr>
          <p:cNvPr id="7" name="مستطيل 6"/>
          <p:cNvSpPr/>
          <p:nvPr/>
        </p:nvSpPr>
        <p:spPr>
          <a:xfrm>
            <a:off x="2665832" y="5786454"/>
            <a:ext cx="12939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</a:rPr>
              <a:t>TENU</a:t>
            </a:r>
            <a:endParaRPr lang="ar-JO" sz="3600" dirty="0">
              <a:solidFill>
                <a:srgbClr val="002060"/>
              </a:solidFill>
            </a:endParaRPr>
          </a:p>
        </p:txBody>
      </p:sp>
      <p:sp>
        <p:nvSpPr>
          <p:cNvPr id="8" name="سهم إلى اليسار 7"/>
          <p:cNvSpPr/>
          <p:nvPr/>
        </p:nvSpPr>
        <p:spPr>
          <a:xfrm>
            <a:off x="4143372" y="5715016"/>
            <a:ext cx="1857388" cy="928694"/>
          </a:xfrm>
          <a:prstGeom prst="leftArrow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فك تشفير</a:t>
            </a:r>
            <a:endParaRPr lang="ar-JO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افر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وافر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وافر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115</TotalTime>
  <Words>493</Words>
  <Application>Microsoft Office PowerPoint</Application>
  <PresentationFormat>عرض على الشاشة (3:4)‏</PresentationFormat>
  <Paragraphs>215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وافر</vt:lpstr>
      <vt:lpstr>شيفرة الإزاحة Shift Cipher</vt:lpstr>
      <vt:lpstr>خطوات التشفير </vt:lpstr>
      <vt:lpstr>قانون التشفير </vt:lpstr>
      <vt:lpstr>جدول الأحرف</vt:lpstr>
      <vt:lpstr>مثال (1)</vt:lpstr>
      <vt:lpstr>مثال (2)</vt:lpstr>
      <vt:lpstr>خطوات  فك التشفير </vt:lpstr>
      <vt:lpstr>مثال (1)</vt:lpstr>
      <vt:lpstr>مثال (2)</vt:lpstr>
      <vt:lpstr>شكرا للمتابعة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شيفرة الإزاحة Shift Cipher</dc:title>
  <dc:creator>ajori</dc:creator>
  <cp:lastModifiedBy>ajori</cp:lastModifiedBy>
  <cp:revision>12</cp:revision>
  <dcterms:created xsi:type="dcterms:W3CDTF">2018-03-13T07:11:06Z</dcterms:created>
  <dcterms:modified xsi:type="dcterms:W3CDTF">2018-03-13T09:07:04Z</dcterms:modified>
</cp:coreProperties>
</file>