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39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37CCF-7688-4FEF-9867-7143865FF502}" type="datetimeFigureOut">
              <a:rPr lang="ar-JO" smtClean="0"/>
              <a:t>28/05/1442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205D-C97B-43FD-BE05-55D49EBBD8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24238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37CCF-7688-4FEF-9867-7143865FF502}" type="datetimeFigureOut">
              <a:rPr lang="ar-JO" smtClean="0"/>
              <a:t>28/05/1442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205D-C97B-43FD-BE05-55D49EBBD8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2258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37CCF-7688-4FEF-9867-7143865FF502}" type="datetimeFigureOut">
              <a:rPr lang="ar-JO" smtClean="0"/>
              <a:t>28/05/1442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205D-C97B-43FD-BE05-55D49EBBD8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97297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37CCF-7688-4FEF-9867-7143865FF502}" type="datetimeFigureOut">
              <a:rPr lang="ar-JO" smtClean="0"/>
              <a:t>28/05/1442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205D-C97B-43FD-BE05-55D49EBBD8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427646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37CCF-7688-4FEF-9867-7143865FF502}" type="datetimeFigureOut">
              <a:rPr lang="ar-JO" smtClean="0"/>
              <a:t>28/05/1442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205D-C97B-43FD-BE05-55D49EBBD8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553699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37CCF-7688-4FEF-9867-7143865FF502}" type="datetimeFigureOut">
              <a:rPr lang="ar-JO" smtClean="0"/>
              <a:t>28/05/1442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205D-C97B-43FD-BE05-55D49EBBD8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02659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37CCF-7688-4FEF-9867-7143865FF502}" type="datetimeFigureOut">
              <a:rPr lang="ar-JO" smtClean="0"/>
              <a:t>28/05/1442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205D-C97B-43FD-BE05-55D49EBBD8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070543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37CCF-7688-4FEF-9867-7143865FF502}" type="datetimeFigureOut">
              <a:rPr lang="ar-JO" smtClean="0"/>
              <a:t>28/05/1442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205D-C97B-43FD-BE05-55D49EBBD8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16595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37CCF-7688-4FEF-9867-7143865FF502}" type="datetimeFigureOut">
              <a:rPr lang="ar-JO" smtClean="0"/>
              <a:t>28/05/1442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205D-C97B-43FD-BE05-55D49EBBD8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95541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37CCF-7688-4FEF-9867-7143865FF502}" type="datetimeFigureOut">
              <a:rPr lang="ar-JO" smtClean="0"/>
              <a:t>28/05/1442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205D-C97B-43FD-BE05-55D49EBBD8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834683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37CCF-7688-4FEF-9867-7143865FF502}" type="datetimeFigureOut">
              <a:rPr lang="ar-JO" smtClean="0"/>
              <a:t>28/05/1442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205D-C97B-43FD-BE05-55D49EBBD8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12019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37CCF-7688-4FEF-9867-7143865FF502}" type="datetimeFigureOut">
              <a:rPr lang="ar-JO" smtClean="0"/>
              <a:t>28/05/1442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1205D-C97B-43FD-BE05-55D49EBBD835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60371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DELL\Downloads\Copy of ajloun baptist school logo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51820" y="548680"/>
            <a:ext cx="3240360" cy="302433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</p:pic>
      <p:sp>
        <p:nvSpPr>
          <p:cNvPr id="5" name="Rectangle 4"/>
          <p:cNvSpPr/>
          <p:nvPr/>
        </p:nvSpPr>
        <p:spPr>
          <a:xfrm>
            <a:off x="689837" y="4221088"/>
            <a:ext cx="7920880" cy="212365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JO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المدرسة المعمدانية / عجلون</a:t>
            </a:r>
          </a:p>
          <a:p>
            <a:pPr algn="ctr"/>
            <a:endParaRPr lang="ar-JO" sz="4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ar-JO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المعلمة / ايمان جوينات </a:t>
            </a:r>
            <a:endParaRPr lang="ar-JO" sz="4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4887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2652936" y="427257"/>
            <a:ext cx="3912723" cy="720080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البيئة البشرية</a:t>
            </a:r>
            <a:endParaRPr lang="ar-JO" sz="4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7-Point Star 2"/>
          <p:cNvSpPr/>
          <p:nvPr/>
        </p:nvSpPr>
        <p:spPr>
          <a:xfrm>
            <a:off x="5845579" y="188640"/>
            <a:ext cx="1440160" cy="1058416"/>
          </a:xfrm>
          <a:prstGeom prst="star7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2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ثالثاً</a:t>
            </a:r>
            <a:endParaRPr lang="ar-JO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272959"/>
            <a:ext cx="8208912" cy="5355312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1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البيئة البشرية :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كل ما اقامه الانسان من مشروعات ومنشآت في البيئة التي سخرها له الله .</a:t>
            </a:r>
          </a:p>
          <a:p>
            <a:endParaRPr lang="ar-JO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اسغل الانسان البيئة قديما بصورة محدودة بسسبب :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           1. قلة امكانيات الانسان .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           2. بساطة ادوات الانسان .</a:t>
            </a:r>
          </a:p>
          <a:p>
            <a:endParaRPr lang="ar-JO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التطور العلمي والتكنولوجي في العصر الحديث الناتج عن :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                  الثورة الصناعية التي بدأت في اوروبا في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                  مطلع النصف الثاني من القرن الثامن 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                                        عشر .</a:t>
            </a:r>
          </a:p>
          <a:p>
            <a:endParaRPr lang="ar-JO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أدى التقدم العلمي والتكنولوجي الى :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1. زيادة كبيرة في عدد السكان .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2. زيادة استغلال الموارد البيئية لـ :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                                  تلبية حاجات الانسان المتزايدة 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                                      وهذا أثر على البيئة بـ : 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                            1. أثر بطريقة سلبية على البيئة .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                            2. أحدث في البيئة تغيرات متعددة .    </a:t>
            </a:r>
          </a:p>
        </p:txBody>
      </p:sp>
    </p:spTree>
    <p:extLst>
      <p:ext uri="{BB962C8B-B14F-4D97-AF65-F5344CB8AC3E}">
        <p14:creationId xmlns:p14="http://schemas.microsoft.com/office/powerpoint/2010/main" val="660295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2652936" y="427257"/>
            <a:ext cx="3912723" cy="720080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الانشطة البشرية</a:t>
            </a:r>
            <a:endParaRPr lang="ar-JO" sz="4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77" t="5869" r="2201" b="22810"/>
          <a:stretch/>
        </p:blipFill>
        <p:spPr>
          <a:xfrm>
            <a:off x="539552" y="1484784"/>
            <a:ext cx="7992888" cy="5070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787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5446" y="836712"/>
            <a:ext cx="7920880" cy="5509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JO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الفصل الدراسي </a:t>
            </a:r>
            <a:r>
              <a:rPr lang="ar-JO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الثاني</a:t>
            </a:r>
            <a:r>
              <a:rPr lang="ar-SA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للعام </a:t>
            </a:r>
            <a:r>
              <a:rPr lang="ar-JO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2020 / 2021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ar-JO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ar-JO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JO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الجغرافيا </a:t>
            </a:r>
            <a:r>
              <a:rPr lang="ar-SA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 </a:t>
            </a:r>
            <a:r>
              <a:rPr lang="ar-JO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الصف الس</a:t>
            </a:r>
            <a:r>
              <a:rPr lang="ar-JO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ادس</a:t>
            </a:r>
            <a:endParaRPr lang="en-US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ar-JO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ar-JO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JO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الوحدة الرابعة  : البيئة </a:t>
            </a:r>
          </a:p>
          <a:p>
            <a:pPr algn="ctr"/>
            <a:endParaRPr lang="ar-JO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Arial" panose="020B0604020202020204" pitchFamily="34" charset="0"/>
            </a:endParaRPr>
          </a:p>
          <a:p>
            <a:pPr algn="ctr"/>
            <a:endParaRPr lang="ar-JO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Arial" panose="020B0604020202020204" pitchFamily="34" charset="0"/>
            </a:endParaRPr>
          </a:p>
          <a:p>
            <a:pPr algn="ctr"/>
            <a:r>
              <a:rPr lang="ar-JO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anose="020B0604020202020204" pitchFamily="34" charset="0"/>
              </a:rPr>
              <a:t>الدرس الاول : النظام البيئي </a:t>
            </a:r>
            <a:endParaRPr lang="ar-JO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82131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268760"/>
            <a:ext cx="7848872" cy="440120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JO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أهداف الدرس :</a:t>
            </a:r>
          </a:p>
          <a:p>
            <a:endParaRPr lang="ar-JO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ar-JO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1. يستوعب الطالب المفاهيم والمصطلحات الواردة في الدرس .</a:t>
            </a:r>
          </a:p>
          <a:p>
            <a:endParaRPr lang="ar-JO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ar-JO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2. يوضح مفهوم البيئة ومكوناتها .</a:t>
            </a:r>
          </a:p>
          <a:p>
            <a:endParaRPr lang="ar-JO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ar-JO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3. يتعرف على الاغلفة الاربعة الرئيسة للبيئة الطبيعية .</a:t>
            </a:r>
          </a:p>
          <a:p>
            <a:endParaRPr lang="ar-JO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ar-JO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4. يتحدث عن البيئة البشرية وبعض الانشطة البشرية التي انشاها </a:t>
            </a:r>
          </a:p>
          <a:p>
            <a:r>
              <a:rPr lang="ar-JO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ar-JO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                         الانسان .</a:t>
            </a:r>
            <a:endParaRPr lang="ar-JO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02032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2516731" y="429766"/>
            <a:ext cx="4104456" cy="720080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النظام البيئي </a:t>
            </a:r>
            <a:endParaRPr lang="ar-JO" sz="4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ound Diagonal Corner Rectangle 2"/>
          <p:cNvSpPr/>
          <p:nvPr/>
        </p:nvSpPr>
        <p:spPr>
          <a:xfrm>
            <a:off x="644523" y="1149846"/>
            <a:ext cx="7848872" cy="1351037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خلق الله الارض بمكوناتها وعناصرها الطبيعية في :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          1. ترابط وثيق .       لخدمة الانسان .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          2. تناسق دقيق .</a:t>
            </a:r>
          </a:p>
          <a:p>
            <a:endParaRPr lang="ar-JO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Left Brace 3"/>
          <p:cNvSpPr/>
          <p:nvPr/>
        </p:nvSpPr>
        <p:spPr>
          <a:xfrm>
            <a:off x="2650477" y="1368164"/>
            <a:ext cx="155448" cy="914400"/>
          </a:xfrm>
          <a:prstGeom prst="leftBrac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5" name="Round Diagonal Corner Rectangle 4"/>
          <p:cNvSpPr/>
          <p:nvPr/>
        </p:nvSpPr>
        <p:spPr>
          <a:xfrm>
            <a:off x="1619672" y="2996952"/>
            <a:ext cx="5466933" cy="720080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مفهوم البيئة ومكوناتها</a:t>
            </a:r>
            <a:endParaRPr lang="ar-JO" sz="4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392495" y="4005064"/>
            <a:ext cx="8352928" cy="2304256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285750" indent="-285750">
              <a:buFont typeface="Courier New" panose="02070309020205020404" pitchFamily="49" charset="0"/>
              <a:buChar char="o"/>
            </a:pPr>
            <a:endParaRPr lang="ar-JO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البيئة : 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الوسط الذي يعيش فيه الانسان والكائنات الحية الاخرى التي :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                         1. تؤثر في بعضها البعض .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                            2. يعتمد كل منهماعلى الاخر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                                   في غذائه وحياته 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مثال : نوع التربة يؤثر في نوع النباتات التي تعيش فيها .</a:t>
            </a:r>
          </a:p>
          <a:p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الماء يؤثر في الحيوانات والنباتات .</a:t>
            </a:r>
          </a:p>
          <a:p>
            <a:endParaRPr lang="ar-JO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ar-JO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7-Point Star 7"/>
          <p:cNvSpPr/>
          <p:nvPr/>
        </p:nvSpPr>
        <p:spPr>
          <a:xfrm>
            <a:off x="6439580" y="2708920"/>
            <a:ext cx="1300771" cy="1058416"/>
          </a:xfrm>
          <a:prstGeom prst="star7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2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اولاً</a:t>
            </a:r>
            <a:endParaRPr lang="ar-JO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9255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2516731" y="429766"/>
            <a:ext cx="4104456" cy="720080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أنواع البيئة </a:t>
            </a:r>
            <a:endParaRPr lang="ar-JO" sz="4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val 2"/>
          <p:cNvSpPr/>
          <p:nvPr/>
        </p:nvSpPr>
        <p:spPr>
          <a:xfrm>
            <a:off x="1043608" y="1700808"/>
            <a:ext cx="2066528" cy="9144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الطبيعية</a:t>
            </a:r>
            <a:endParaRPr lang="ar-JO" sz="28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Oval 3"/>
          <p:cNvSpPr/>
          <p:nvPr/>
        </p:nvSpPr>
        <p:spPr>
          <a:xfrm>
            <a:off x="6012160" y="1700808"/>
            <a:ext cx="2066528" cy="9144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البشرية</a:t>
            </a:r>
            <a:endParaRPr lang="ar-JO" sz="28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724128" y="4221088"/>
            <a:ext cx="1152128" cy="136815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الغلاف الجوي </a:t>
            </a:r>
            <a:endParaRPr lang="ar-JO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380312" y="4221088"/>
            <a:ext cx="1080120" cy="1368152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الغلاف المائي</a:t>
            </a:r>
            <a:endParaRPr lang="ar-JO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893296" y="3429000"/>
            <a:ext cx="2448272" cy="79208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الغلاف الصخري</a:t>
            </a:r>
            <a:endParaRPr lang="ar-JO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541368" y="5238743"/>
            <a:ext cx="1152128" cy="1368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الغلاف الحيوي</a:t>
            </a:r>
            <a:endParaRPr lang="ar-JO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52736" y="3443758"/>
            <a:ext cx="2448272" cy="7920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المشروعات السكنية</a:t>
            </a:r>
            <a:endParaRPr lang="ar-JO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339752" y="4221088"/>
            <a:ext cx="1512168" cy="136815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المشروعات الزراعية</a:t>
            </a:r>
            <a:endParaRPr lang="ar-JO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95536" y="4235846"/>
            <a:ext cx="1512168" cy="136815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المناجم والتعدين</a:t>
            </a:r>
            <a:endParaRPr lang="ar-JO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320788" y="5373216"/>
            <a:ext cx="1667036" cy="136815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طرق النقل والمواصلات</a:t>
            </a:r>
            <a:endParaRPr lang="ar-JO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Down Arrow 12"/>
          <p:cNvSpPr/>
          <p:nvPr/>
        </p:nvSpPr>
        <p:spPr>
          <a:xfrm rot="19621181">
            <a:off x="5860014" y="1232688"/>
            <a:ext cx="484632" cy="626368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4" name="Down Arrow 13"/>
          <p:cNvSpPr/>
          <p:nvPr/>
        </p:nvSpPr>
        <p:spPr>
          <a:xfrm rot="2639293">
            <a:off x="2745509" y="1230283"/>
            <a:ext cx="484632" cy="626368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5" name="Down Arrow 14"/>
          <p:cNvSpPr/>
          <p:nvPr/>
        </p:nvSpPr>
        <p:spPr>
          <a:xfrm>
            <a:off x="1834556" y="2736952"/>
            <a:ext cx="484632" cy="626368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6" name="Down Arrow 15"/>
          <p:cNvSpPr/>
          <p:nvPr/>
        </p:nvSpPr>
        <p:spPr>
          <a:xfrm>
            <a:off x="6875116" y="2736952"/>
            <a:ext cx="484632" cy="626368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658111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2652936" y="427257"/>
            <a:ext cx="3912723" cy="720080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البيئة الطبيعية</a:t>
            </a:r>
            <a:endParaRPr lang="ar-JO" sz="4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7-Point Star 2"/>
          <p:cNvSpPr/>
          <p:nvPr/>
        </p:nvSpPr>
        <p:spPr>
          <a:xfrm>
            <a:off x="5845579" y="188640"/>
            <a:ext cx="1440160" cy="1058416"/>
          </a:xfrm>
          <a:prstGeom prst="star7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2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ثانياً</a:t>
            </a:r>
            <a:endParaRPr lang="ar-JO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nip and Round Single Corner Rectangle 3"/>
          <p:cNvSpPr/>
          <p:nvPr/>
        </p:nvSpPr>
        <p:spPr>
          <a:xfrm>
            <a:off x="6354045" y="1412776"/>
            <a:ext cx="2329408" cy="2592288"/>
          </a:xfrm>
          <a:prstGeom prst="snip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الغلاف الجوي</a:t>
            </a:r>
          </a:p>
          <a:p>
            <a:pPr algn="ctr"/>
            <a:endParaRPr lang="ar-JO" sz="2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ctr">
              <a:buFont typeface="Courier New" panose="02070309020205020404" pitchFamily="49" charset="0"/>
              <a:buChar char="o"/>
            </a:pP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الهواء الذي يحيط بالكرة الارضية .</a:t>
            </a:r>
          </a:p>
          <a:p>
            <a:pPr marL="285750" indent="-285750" algn="ctr">
              <a:buFont typeface="Courier New" panose="02070309020205020404" pitchFamily="49" charset="0"/>
              <a:buChar char="o"/>
            </a:pP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يتألف من الاوكسجين والنتروجين .</a:t>
            </a:r>
          </a:p>
          <a:p>
            <a:pPr marL="285750" indent="-285750" algn="ctr">
              <a:buFont typeface="Courier New" panose="02070309020205020404" pitchFamily="49" charset="0"/>
              <a:buChar char="o"/>
            </a:pP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يحمي الارضمن الاشعاعات الضارة .</a:t>
            </a:r>
          </a:p>
          <a:p>
            <a:pPr algn="ctr"/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r-JO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nip and Round Single Corner Rectangle 4"/>
          <p:cNvSpPr/>
          <p:nvPr/>
        </p:nvSpPr>
        <p:spPr>
          <a:xfrm>
            <a:off x="398621" y="4437112"/>
            <a:ext cx="8273660" cy="2088232"/>
          </a:xfrm>
          <a:prstGeom prst="snip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sz="2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ar-JO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ar-JO" sz="2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ar-JO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الغلاف الجوي </a:t>
            </a:r>
          </a:p>
          <a:p>
            <a:pPr algn="ctr"/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يحوي مختلف اشكال الحياة .   </a:t>
            </a:r>
          </a:p>
          <a:p>
            <a:pPr algn="ctr"/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يمتد من اعمق بقعة للحياة في البحار الى اقصى ارتفاع للحياة في الغلاف الجوي .</a:t>
            </a:r>
          </a:p>
          <a:p>
            <a:pPr algn="ctr"/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يتألف هذا الغلاف من : </a:t>
            </a:r>
          </a:p>
          <a:p>
            <a:pPr algn="ctr"/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 : النباتات    ب : الحيوانات   ج : الطيور   د : الناس </a:t>
            </a:r>
          </a:p>
          <a:p>
            <a:pPr algn="ctr"/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يشتمل الغلاف الحيوي على العديد من الاغلفة البيئية .</a:t>
            </a:r>
          </a:p>
          <a:p>
            <a:pPr algn="ctr"/>
            <a:endParaRPr lang="ar-JO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ar-JO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r-JO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ar-JO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r-JO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nip and Round Single Corner Rectangle 5"/>
          <p:cNvSpPr/>
          <p:nvPr/>
        </p:nvSpPr>
        <p:spPr>
          <a:xfrm>
            <a:off x="3444593" y="1412776"/>
            <a:ext cx="2329408" cy="2621164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الغلاف المائي </a:t>
            </a:r>
          </a:p>
          <a:p>
            <a:pPr algn="ctr"/>
            <a:endParaRPr lang="ar-JO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ctr">
              <a:buFont typeface="Courier New" panose="02070309020205020404" pitchFamily="49" charset="0"/>
              <a:buChar char="o"/>
            </a:pP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يتألف من :</a:t>
            </a:r>
          </a:p>
          <a:p>
            <a:pPr marL="342900" indent="-342900" algn="ctr">
              <a:buAutoNum type="arabicPeriod"/>
            </a:pP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البحار </a:t>
            </a:r>
          </a:p>
          <a:p>
            <a:pPr marL="342900" indent="-342900" algn="ctr">
              <a:buAutoNum type="arabicPeriod"/>
            </a:pP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المحيطات </a:t>
            </a:r>
          </a:p>
          <a:p>
            <a:pPr marL="342900" indent="-342900" algn="ctr">
              <a:buAutoNum type="arabicPeriod"/>
            </a:pP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البحيرات</a:t>
            </a:r>
          </a:p>
          <a:p>
            <a:pPr marL="342900" indent="-342900" algn="ctr">
              <a:buAutoNum type="arabicPeriod"/>
            </a:pP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الانهار </a:t>
            </a:r>
            <a:endParaRPr lang="ar-JO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nip and Round Single Corner Rectangle 6"/>
          <p:cNvSpPr/>
          <p:nvPr/>
        </p:nvSpPr>
        <p:spPr>
          <a:xfrm>
            <a:off x="467544" y="1420744"/>
            <a:ext cx="2329408" cy="2605228"/>
          </a:xfrm>
          <a:prstGeom prst="snip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الغلاف الصخري </a:t>
            </a:r>
          </a:p>
          <a:p>
            <a:pPr algn="ctr"/>
            <a:endParaRPr lang="ar-JO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ctr">
              <a:buFont typeface="Courier New" panose="02070309020205020404" pitchFamily="49" charset="0"/>
              <a:buChar char="o"/>
            </a:pP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القشرة الارضية الصلبة لليابسة وتتكون من :</a:t>
            </a:r>
          </a:p>
          <a:p>
            <a:pPr marL="342900" indent="-342900" algn="ctr">
              <a:buAutoNum type="arabicPeriod"/>
            </a:pP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القارات</a:t>
            </a:r>
          </a:p>
          <a:p>
            <a:pPr marL="342900" indent="-342900" algn="ctr">
              <a:buAutoNum type="arabicPeriod"/>
            </a:pP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الجزر</a:t>
            </a:r>
            <a:endParaRPr lang="ar-JO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672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2652936" y="427257"/>
            <a:ext cx="3912723" cy="720080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أغلفة الارض</a:t>
            </a:r>
            <a:endParaRPr lang="ar-JO" sz="4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1700808"/>
            <a:ext cx="7920880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273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2843808" y="427257"/>
            <a:ext cx="3359224" cy="720080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النظام البيئي</a:t>
            </a:r>
            <a:endParaRPr lang="ar-JO" sz="4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143448"/>
            <a:ext cx="8280920" cy="2585323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1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النظام البيئي :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نظام متكامل يتكون من :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1. عناصر حية .             ترتبط مع بعضها بعلاقات تكفل 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2. عناصر غير حية .       بقاءها جميعا على نحو متوازن .</a:t>
            </a:r>
          </a:p>
          <a:p>
            <a:endParaRPr lang="ar-JO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قد يمتد النظام البيئي ليشمل :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1. القارات والغابات والبحار .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2. قد يقتصر على بركة ماء صغيرة .</a:t>
            </a:r>
          </a:p>
          <a:p>
            <a:r>
              <a:rPr lang="ar-J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JO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3. قد يقتصر على صخرة صغيرة .</a:t>
            </a:r>
            <a:endParaRPr lang="ar-JO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Left Brace 3"/>
          <p:cNvSpPr/>
          <p:nvPr/>
        </p:nvSpPr>
        <p:spPr>
          <a:xfrm>
            <a:off x="3419872" y="1700808"/>
            <a:ext cx="155448" cy="1080120"/>
          </a:xfrm>
          <a:prstGeom prst="leftBrac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656"/>
          <a:stretch/>
        </p:blipFill>
        <p:spPr>
          <a:xfrm>
            <a:off x="467544" y="3861048"/>
            <a:ext cx="8280920" cy="2736304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3397659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2483768" y="427257"/>
            <a:ext cx="4176464" cy="720080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مكونات النظام البيئي</a:t>
            </a:r>
            <a:endParaRPr lang="ar-JO" sz="4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628800"/>
            <a:ext cx="7776864" cy="46805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3438260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479</Words>
  <Application>Microsoft Office PowerPoint</Application>
  <PresentationFormat>On-screen Show (4:3)</PresentationFormat>
  <Paragraphs>119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Courier New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Windows User</cp:lastModifiedBy>
  <cp:revision>14</cp:revision>
  <dcterms:created xsi:type="dcterms:W3CDTF">2021-01-11T16:35:18Z</dcterms:created>
  <dcterms:modified xsi:type="dcterms:W3CDTF">2021-01-11T19:39:29Z</dcterms:modified>
</cp:coreProperties>
</file>