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</p:sldMasterIdLst>
  <p:notesMasterIdLst>
    <p:notesMasterId r:id="rId36"/>
  </p:notesMasterIdLst>
  <p:sldIdLst>
    <p:sldId id="554" r:id="rId2"/>
    <p:sldId id="259" r:id="rId3"/>
    <p:sldId id="260" r:id="rId4"/>
    <p:sldId id="261" r:id="rId5"/>
    <p:sldId id="525" r:id="rId6"/>
    <p:sldId id="499" r:id="rId7"/>
    <p:sldId id="530" r:id="rId8"/>
    <p:sldId id="500" r:id="rId9"/>
    <p:sldId id="527" r:id="rId10"/>
    <p:sldId id="528" r:id="rId11"/>
    <p:sldId id="531" r:id="rId12"/>
    <p:sldId id="532" r:id="rId13"/>
    <p:sldId id="541" r:id="rId14"/>
    <p:sldId id="535" r:id="rId15"/>
    <p:sldId id="539" r:id="rId16"/>
    <p:sldId id="536" r:id="rId17"/>
    <p:sldId id="537" r:id="rId18"/>
    <p:sldId id="540" r:id="rId19"/>
    <p:sldId id="542" r:id="rId20"/>
    <p:sldId id="543" r:id="rId21"/>
    <p:sldId id="502" r:id="rId22"/>
    <p:sldId id="544" r:id="rId23"/>
    <p:sldId id="545" r:id="rId24"/>
    <p:sldId id="546" r:id="rId25"/>
    <p:sldId id="547" r:id="rId26"/>
    <p:sldId id="548" r:id="rId27"/>
    <p:sldId id="549" r:id="rId28"/>
    <p:sldId id="550" r:id="rId29"/>
    <p:sldId id="286" r:id="rId30"/>
    <p:sldId id="496" r:id="rId31"/>
    <p:sldId id="551" r:id="rId32"/>
    <p:sldId id="552" r:id="rId33"/>
    <p:sldId id="553" r:id="rId34"/>
    <p:sldId id="257" r:id="rId35"/>
  </p:sldIdLst>
  <p:sldSz cx="9144000" cy="6858000" type="screen4x3"/>
  <p:notesSz cx="6858000" cy="9144000"/>
  <p:embeddedFontLst>
    <p:embeddedFont>
      <p:font typeface="DecoType Thuluth" panose="02010000000000000000" pitchFamily="2" charset="-78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Arabic Typesetting" panose="03020402040406030203" pitchFamily="66" charset="-78"/>
      <p:regular r:id="rId42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3333FF"/>
    <a:srgbClr val="008000"/>
    <a:srgbClr val="FFB13F"/>
    <a:srgbClr val="D1CC00"/>
    <a:srgbClr val="FF6600"/>
    <a:srgbClr val="8A4F00"/>
    <a:srgbClr val="DCA24C"/>
    <a:srgbClr val="0033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63" d="100"/>
          <a:sy n="63" d="100"/>
        </p:scale>
        <p:origin x="-883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763F4F-6E0A-446E-8691-510891945714}" type="datetimeFigureOut">
              <a:rPr lang="ar-JO" smtClean="0"/>
              <a:t>07/01/1442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BDB7879-4F4A-48B2-A0A9-294E80673D0E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32112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47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8147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3745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05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58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0615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28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65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93529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62993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835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06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5675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كيفية عمل مشروع جديد ويبين موضع هرة سكراتش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198979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9" name="مربع نص 18"/>
          <p:cNvSpPr txBox="1"/>
          <p:nvPr/>
        </p:nvSpPr>
        <p:spPr>
          <a:xfrm>
            <a:off x="4860032" y="3883986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شغّل برنامج </a:t>
            </a:r>
            <a: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سكراتش</a:t>
            </a:r>
            <a:b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</a:br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ونفّذ المطلوب من المهمّة المجاورة !!!</a:t>
            </a:r>
            <a:endParaRPr lang="ar-JO" sz="1600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Times New Roman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708" y="2636912"/>
            <a:ext cx="968660" cy="1017348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474" y="3066490"/>
            <a:ext cx="1383496" cy="6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78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472" y="3448102"/>
            <a:ext cx="2996952" cy="427484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10" name="رابط مستقيم 9"/>
          <p:cNvCxnSpPr/>
          <p:nvPr/>
        </p:nvCxnSpPr>
        <p:spPr>
          <a:xfrm flipH="1">
            <a:off x="5364088" y="3443538"/>
            <a:ext cx="304302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flipH="1">
            <a:off x="5364088" y="3875586"/>
            <a:ext cx="30430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04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صورة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مربع نص 8"/>
          <p:cNvSpPr txBox="1"/>
          <p:nvPr/>
        </p:nvSpPr>
        <p:spPr>
          <a:xfrm>
            <a:off x="4956255" y="4243154"/>
            <a:ext cx="3792209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اكتب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خطة عمل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المشروع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( الكائنات المستخدمة ودور كل منها في المشروع )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4956255" y="4221088"/>
            <a:ext cx="3792209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تأكّد من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تنشيط الكائن المراد برمجته</a:t>
            </a:r>
          </a:p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( إظهاره في منطقة التحكّم )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38" name="صورة 37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00299" y="2393023"/>
            <a:ext cx="180000" cy="180000"/>
          </a:xfrm>
          <a:prstGeom prst="rect">
            <a:avLst/>
          </a:prstGeom>
        </p:spPr>
      </p:pic>
      <p:pic>
        <p:nvPicPr>
          <p:cNvPr id="39" name="صورة 38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55920" y="3068445"/>
            <a:ext cx="180000" cy="180000"/>
          </a:xfrm>
          <a:prstGeom prst="rect">
            <a:avLst/>
          </a:prstGeom>
          <a:scene3d>
            <a:camera prst="orthographicFront">
              <a:rot lat="0" lon="0" rev="19800000"/>
            </a:camera>
            <a:lightRig rig="threePt" dir="t"/>
          </a:scene3d>
        </p:spPr>
      </p:pic>
      <p:pic>
        <p:nvPicPr>
          <p:cNvPr id="40" name="صورة 39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38000" y="3546000"/>
            <a:ext cx="180000" cy="180000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41" name="صورة 40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60151" y="3117093"/>
            <a:ext cx="180000" cy="180000"/>
          </a:xfrm>
          <a:prstGeom prst="rect">
            <a:avLst/>
          </a:prstGeom>
          <a:scene3d>
            <a:camera prst="orthographicFront">
              <a:rot lat="0" lon="0" rev="13200000"/>
            </a:camera>
            <a:lightRig rig="threePt" dir="t"/>
          </a:scene3d>
        </p:spPr>
      </p:pic>
      <p:pic>
        <p:nvPicPr>
          <p:cNvPr id="42" name="صورة 41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87810" y="2408951"/>
            <a:ext cx="180000" cy="180000"/>
          </a:xfrm>
          <a:prstGeom prst="rect">
            <a:avLst/>
          </a:prstGeom>
          <a:scene3d>
            <a:camera prst="orthographicFront">
              <a:rot lat="0" lon="0" rev="10800000"/>
            </a:camera>
            <a:lightRig rig="threePt" dir="t"/>
          </a:scene3d>
        </p:spPr>
      </p:pic>
      <p:pic>
        <p:nvPicPr>
          <p:cNvPr id="44" name="صورة 4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98223" y="3546000"/>
            <a:ext cx="180000" cy="180000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sp>
        <p:nvSpPr>
          <p:cNvPr id="45" name="مربع نص 44"/>
          <p:cNvSpPr txBox="1"/>
          <p:nvPr/>
        </p:nvSpPr>
        <p:spPr>
          <a:xfrm>
            <a:off x="4956255" y="4221088"/>
            <a:ext cx="3792209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اختر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نمط الدوران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المًناسب</a:t>
            </a:r>
          </a:p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( حسب طبيعة الكائن )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6" name="مربع نص 45"/>
          <p:cNvSpPr txBox="1"/>
          <p:nvPr/>
        </p:nvSpPr>
        <p:spPr>
          <a:xfrm>
            <a:off x="4956255" y="4221088"/>
            <a:ext cx="3792209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اختر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اللبنة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المًناسبة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للبدء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من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solidFill>
                  <a:srgbClr val="FF99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مجموعة التحكم</a:t>
            </a:r>
          </a:p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( </a:t>
            </a:r>
            <a: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مثلاً /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 لبنة النقر على العلم الأخضر )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7" name="مربع نص 46"/>
          <p:cNvSpPr txBox="1"/>
          <p:nvPr/>
        </p:nvSpPr>
        <p:spPr>
          <a:xfrm>
            <a:off x="4978003" y="4221088"/>
            <a:ext cx="3792209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حدّد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اللبنات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المًناسبة للمشروع</a:t>
            </a:r>
          </a:p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( واسحبها لمنطقة العمل )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4956255" y="4221088"/>
            <a:ext cx="3792209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اختبر كلّ لبنة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تمّ سحبها للمشروع</a:t>
            </a:r>
          </a:p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( بالنقر المزدوج عليها )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17" name="مجموعة 16"/>
          <p:cNvGrpSpPr/>
          <p:nvPr/>
        </p:nvGrpSpPr>
        <p:grpSpPr>
          <a:xfrm>
            <a:off x="5724128" y="1700809"/>
            <a:ext cx="2238178" cy="1796026"/>
            <a:chOff x="5724128" y="1700809"/>
            <a:chExt cx="2238178" cy="1796026"/>
          </a:xfrm>
        </p:grpSpPr>
        <p:grpSp>
          <p:nvGrpSpPr>
            <p:cNvPr id="14" name="مجموعة 13"/>
            <p:cNvGrpSpPr/>
            <p:nvPr/>
          </p:nvGrpSpPr>
          <p:grpSpPr>
            <a:xfrm>
              <a:off x="5724128" y="1700809"/>
              <a:ext cx="2238178" cy="1796026"/>
              <a:chOff x="5724128" y="1700809"/>
              <a:chExt cx="2238178" cy="1796026"/>
            </a:xfrm>
          </p:grpSpPr>
          <p:sp>
            <p:nvSpPr>
              <p:cNvPr id="26" name="قوس 25"/>
              <p:cNvSpPr/>
              <p:nvPr/>
            </p:nvSpPr>
            <p:spPr>
              <a:xfrm rot="5400000">
                <a:off x="6075966" y="1595886"/>
                <a:ext cx="1596284" cy="1806130"/>
              </a:xfrm>
              <a:prstGeom prst="arc">
                <a:avLst>
                  <a:gd name="adj1" fmla="val 15566065"/>
                  <a:gd name="adj2" fmla="val 6029263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grpSp>
            <p:nvGrpSpPr>
              <p:cNvPr id="13" name="مجموعة 12"/>
              <p:cNvGrpSpPr/>
              <p:nvPr/>
            </p:nvGrpSpPr>
            <p:grpSpPr>
              <a:xfrm>
                <a:off x="5724128" y="1916952"/>
                <a:ext cx="2238178" cy="1579883"/>
                <a:chOff x="5724128" y="1916952"/>
                <a:chExt cx="2238178" cy="1579883"/>
              </a:xfrm>
            </p:grpSpPr>
            <p:grpSp>
              <p:nvGrpSpPr>
                <p:cNvPr id="8" name="مجموعة 7"/>
                <p:cNvGrpSpPr/>
                <p:nvPr/>
              </p:nvGrpSpPr>
              <p:grpSpPr>
                <a:xfrm>
                  <a:off x="5724128" y="2270819"/>
                  <a:ext cx="2238178" cy="1226016"/>
                  <a:chOff x="5724128" y="2270819"/>
                  <a:chExt cx="2238178" cy="1226016"/>
                </a:xfrm>
              </p:grpSpPr>
              <p:sp>
                <p:nvSpPr>
                  <p:cNvPr id="5" name="شكل بيضاوي 4"/>
                  <p:cNvSpPr/>
                  <p:nvPr/>
                </p:nvSpPr>
                <p:spPr>
                  <a:xfrm rot="16200000">
                    <a:off x="5724128" y="2270819"/>
                    <a:ext cx="432048" cy="432048"/>
                  </a:xfrm>
                  <a:prstGeom prst="ellipse">
                    <a:avLst/>
                  </a:prstGeom>
                </p:spPr>
                <p:style>
                  <a:lnRef idx="0">
                    <a:schemeClr val="accent6"/>
                  </a:lnRef>
                  <a:fillRef idx="3">
                    <a:schemeClr val="accent6"/>
                  </a:fillRef>
                  <a:effectRef idx="3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ar-JO"/>
                  </a:p>
                </p:txBody>
              </p:sp>
              <p:sp>
                <p:nvSpPr>
                  <p:cNvPr id="19" name="شكل بيضاوي 18"/>
                  <p:cNvSpPr/>
                  <p:nvPr/>
                </p:nvSpPr>
                <p:spPr>
                  <a:xfrm rot="16200000">
                    <a:off x="6372200" y="3064787"/>
                    <a:ext cx="432048" cy="432048"/>
                  </a:xfrm>
                  <a:prstGeom prst="ellipse">
                    <a:avLst/>
                  </a:prstGeom>
                </p:spPr>
                <p:style>
                  <a:lnRef idx="0">
                    <a:schemeClr val="accent4"/>
                  </a:lnRef>
                  <a:fillRef idx="3">
                    <a:schemeClr val="accent4"/>
                  </a:fillRef>
                  <a:effectRef idx="3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ar-JO"/>
                  </a:p>
                </p:txBody>
              </p:sp>
              <p:sp>
                <p:nvSpPr>
                  <p:cNvPr id="20" name="شكل بيضاوي 19"/>
                  <p:cNvSpPr/>
                  <p:nvPr/>
                </p:nvSpPr>
                <p:spPr>
                  <a:xfrm rot="16200000">
                    <a:off x="6901045" y="3064787"/>
                    <a:ext cx="432048" cy="432048"/>
                  </a:xfrm>
                  <a:prstGeom prst="ellipse">
                    <a:avLst/>
                  </a:prstGeom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ar-JO"/>
                  </a:p>
                </p:txBody>
              </p:sp>
              <p:sp>
                <p:nvSpPr>
                  <p:cNvPr id="21" name="شكل بيضاوي 20"/>
                  <p:cNvSpPr/>
                  <p:nvPr/>
                </p:nvSpPr>
                <p:spPr>
                  <a:xfrm rot="16200000">
                    <a:off x="7333093" y="2756046"/>
                    <a:ext cx="432048" cy="432048"/>
                  </a:xfrm>
                  <a:prstGeom prst="ellipse">
                    <a:avLst/>
                  </a:prstGeom>
                </p:spPr>
                <p:style>
                  <a:lnRef idx="0">
                    <a:schemeClr val="accent2"/>
                  </a:lnRef>
                  <a:fillRef idx="3">
                    <a:schemeClr val="accent2"/>
                  </a:fillRef>
                  <a:effectRef idx="3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ar-JO"/>
                  </a:p>
                </p:txBody>
              </p:sp>
              <p:sp>
                <p:nvSpPr>
                  <p:cNvPr id="22" name="شكل بيضاوي 21"/>
                  <p:cNvSpPr/>
                  <p:nvPr/>
                </p:nvSpPr>
                <p:spPr>
                  <a:xfrm rot="16200000">
                    <a:off x="5907142" y="2773145"/>
                    <a:ext cx="432048" cy="432048"/>
                  </a:xfrm>
                  <a:prstGeom prst="ellipse">
                    <a:avLst/>
                  </a:prstGeom>
                </p:spPr>
                <p:style>
                  <a:lnRef idx="0">
                    <a:schemeClr val="accent5"/>
                  </a:lnRef>
                  <a:fillRef idx="3">
                    <a:schemeClr val="accent5"/>
                  </a:fillRef>
                  <a:effectRef idx="3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ar-JO"/>
                  </a:p>
                </p:txBody>
              </p:sp>
              <p:sp>
                <p:nvSpPr>
                  <p:cNvPr id="24" name="شكل بيضاوي 23"/>
                  <p:cNvSpPr/>
                  <p:nvPr/>
                </p:nvSpPr>
                <p:spPr>
                  <a:xfrm rot="16200000">
                    <a:off x="7530258" y="2270819"/>
                    <a:ext cx="432048" cy="432048"/>
                  </a:xfrm>
                  <a:prstGeom prst="ellipse">
                    <a:avLst/>
                  </a:prstGeom>
                </p:spPr>
                <p:style>
                  <a:lnRef idx="0">
                    <a:schemeClr val="accent1"/>
                  </a:lnRef>
                  <a:fillRef idx="3">
                    <a:schemeClr val="accent1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ar-JO" dirty="0"/>
                  </a:p>
                </p:txBody>
              </p:sp>
            </p:grpSp>
            <p:grpSp>
              <p:nvGrpSpPr>
                <p:cNvPr id="12" name="مجموعة 11"/>
                <p:cNvGrpSpPr/>
                <p:nvPr/>
              </p:nvGrpSpPr>
              <p:grpSpPr>
                <a:xfrm>
                  <a:off x="5770800" y="1916952"/>
                  <a:ext cx="2137481" cy="1564450"/>
                  <a:chOff x="5770800" y="1916952"/>
                  <a:chExt cx="2137481" cy="1564450"/>
                </a:xfrm>
              </p:grpSpPr>
              <p:grpSp>
                <p:nvGrpSpPr>
                  <p:cNvPr id="11" name="مجموعة 10"/>
                  <p:cNvGrpSpPr/>
                  <p:nvPr/>
                </p:nvGrpSpPr>
                <p:grpSpPr>
                  <a:xfrm>
                    <a:off x="5770800" y="1916952"/>
                    <a:ext cx="2137481" cy="1564450"/>
                    <a:chOff x="5770800" y="1916952"/>
                    <a:chExt cx="2137481" cy="1564450"/>
                  </a:xfrm>
                </p:grpSpPr>
                <p:grpSp>
                  <p:nvGrpSpPr>
                    <p:cNvPr id="10" name="مجموعة 9"/>
                    <p:cNvGrpSpPr/>
                    <p:nvPr/>
                  </p:nvGrpSpPr>
                  <p:grpSpPr>
                    <a:xfrm>
                      <a:off x="5790907" y="1916952"/>
                      <a:ext cx="2104619" cy="1564450"/>
                      <a:chOff x="5790907" y="1916952"/>
                      <a:chExt cx="2104619" cy="1564450"/>
                    </a:xfrm>
                  </p:grpSpPr>
                  <p:grpSp>
                    <p:nvGrpSpPr>
                      <p:cNvPr id="34" name="مجموعة 33"/>
                      <p:cNvGrpSpPr/>
                      <p:nvPr/>
                    </p:nvGrpSpPr>
                    <p:grpSpPr>
                      <a:xfrm>
                        <a:off x="6300192" y="1916952"/>
                        <a:ext cx="1080120" cy="1080000"/>
                        <a:chOff x="6300192" y="2889001"/>
                        <a:chExt cx="1080120" cy="1080000"/>
                      </a:xfrm>
                    </p:grpSpPr>
                    <p:sp>
                      <p:nvSpPr>
                        <p:cNvPr id="3" name="شكل بيضاوي 2"/>
                        <p:cNvSpPr/>
                        <p:nvPr/>
                      </p:nvSpPr>
                      <p:spPr>
                        <a:xfrm rot="16200000">
                          <a:off x="6372200" y="2960949"/>
                          <a:ext cx="936104" cy="936104"/>
                        </a:xfrm>
                        <a:prstGeom prst="ellipse">
                          <a:avLst/>
                        </a:prstGeom>
                        <a:solidFill>
                          <a:schemeClr val="bg1">
                            <a:lumMod val="85000"/>
                          </a:schemeClr>
                        </a:solidFill>
                        <a:ln>
                          <a:solidFill>
                            <a:schemeClr val="bg1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1" anchor="ctr"/>
                        <a:lstStyle/>
                        <a:p>
                          <a:pPr algn="ctr"/>
                          <a:endParaRPr lang="ar-JO"/>
                        </a:p>
                      </p:txBody>
                    </p:sp>
                    <p:sp>
                      <p:nvSpPr>
                        <p:cNvPr id="2" name="شكل بيضاوي 1"/>
                        <p:cNvSpPr/>
                        <p:nvPr/>
                      </p:nvSpPr>
                      <p:spPr>
                        <a:xfrm rot="16200000">
                          <a:off x="6444208" y="3032957"/>
                          <a:ext cx="792088" cy="792088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0">
                          <a:schemeClr val="dk1"/>
                        </a:lnRef>
                        <a:fillRef idx="3">
                          <a:schemeClr val="dk1"/>
                        </a:fillRef>
                        <a:effectRef idx="3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1" anchor="ctr"/>
                        <a:lstStyle/>
                        <a:p>
                          <a:pPr algn="ctr"/>
                          <a:endParaRPr lang="ar-JO" dirty="0"/>
                        </a:p>
                      </p:txBody>
                    </p:sp>
                    <p:sp>
                      <p:nvSpPr>
                        <p:cNvPr id="4" name="شكل بيضاوي 3"/>
                        <p:cNvSpPr/>
                        <p:nvPr/>
                      </p:nvSpPr>
                      <p:spPr>
                        <a:xfrm rot="16200000">
                          <a:off x="6300252" y="2888941"/>
                          <a:ext cx="1080000" cy="1080120"/>
                        </a:xfrm>
                        <a:prstGeom prst="ellipse">
                          <a:avLst/>
                        </a:prstGeom>
                        <a:noFill/>
                        <a:ln w="3175">
                          <a:solidFill>
                            <a:schemeClr val="tx1"/>
                          </a:solidFill>
                          <a:prstDash val="dash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1" anchor="ctr"/>
                        <a:lstStyle/>
                        <a:p>
                          <a:pPr algn="ctr"/>
                          <a:endParaRPr lang="ar-JO"/>
                        </a:p>
                      </p:txBody>
                    </p:sp>
                  </p:grpSp>
                  <p:grpSp>
                    <p:nvGrpSpPr>
                      <p:cNvPr id="7" name="مجموعة 6"/>
                      <p:cNvGrpSpPr/>
                      <p:nvPr/>
                    </p:nvGrpSpPr>
                    <p:grpSpPr>
                      <a:xfrm>
                        <a:off x="5790907" y="2348880"/>
                        <a:ext cx="2104619" cy="1132522"/>
                        <a:chOff x="5790907" y="2317565"/>
                        <a:chExt cx="2104619" cy="1132522"/>
                      </a:xfrm>
                    </p:grpSpPr>
                    <p:sp>
                      <p:nvSpPr>
                        <p:cNvPr id="28" name="مربع نص 27"/>
                        <p:cNvSpPr txBox="1"/>
                        <p:nvPr/>
                      </p:nvSpPr>
                      <p:spPr>
                        <a:xfrm>
                          <a:off x="7597037" y="2317565"/>
                          <a:ext cx="298489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1">
                          <a:spAutoFit/>
                        </a:bodyPr>
                        <a:lstStyle/>
                        <a:p>
                          <a:pPr algn="ctr"/>
                          <a:r>
                            <a:rPr lang="ar-JO" sz="1600" b="1" dirty="0" smtClean="0">
                              <a:latin typeface="GE SS TV Bold" pitchFamily="18" charset="-78"/>
                              <a:ea typeface="GE SS TV Bold" pitchFamily="18" charset="-78"/>
                              <a:cs typeface="+mj-cs"/>
                            </a:rPr>
                            <a:t>1</a:t>
                          </a:r>
                          <a:endParaRPr lang="ar-JO" sz="1500" b="1" dirty="0">
                            <a:latin typeface="GE SS TV Bold" pitchFamily="18" charset="-78"/>
                            <a:ea typeface="GE SS TV Bold" pitchFamily="18" charset="-78"/>
                            <a:cs typeface="+mj-cs"/>
                          </a:endParaRPr>
                        </a:p>
                      </p:txBody>
                    </p:sp>
                    <p:sp>
                      <p:nvSpPr>
                        <p:cNvPr id="29" name="مربع نص 28"/>
                        <p:cNvSpPr txBox="1"/>
                        <p:nvPr/>
                      </p:nvSpPr>
                      <p:spPr>
                        <a:xfrm>
                          <a:off x="7399872" y="2819891"/>
                          <a:ext cx="298489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1">
                          <a:spAutoFit/>
                        </a:bodyPr>
                        <a:lstStyle/>
                        <a:p>
                          <a:pPr algn="ctr"/>
                          <a:r>
                            <a:rPr lang="ar-JO" sz="1600" b="1" dirty="0" smtClean="0">
                              <a:latin typeface="GE SS TV Bold" pitchFamily="18" charset="-78"/>
                              <a:ea typeface="GE SS TV Bold" pitchFamily="18" charset="-78"/>
                              <a:cs typeface="+mj-cs"/>
                            </a:rPr>
                            <a:t>2</a:t>
                          </a:r>
                          <a:endParaRPr lang="ar-JO" sz="1500" b="1" dirty="0">
                            <a:latin typeface="GE SS TV Bold" pitchFamily="18" charset="-78"/>
                            <a:ea typeface="GE SS TV Bold" pitchFamily="18" charset="-78"/>
                            <a:cs typeface="+mj-cs"/>
                          </a:endParaRPr>
                        </a:p>
                      </p:txBody>
                    </p:sp>
                    <p:sp>
                      <p:nvSpPr>
                        <p:cNvPr id="30" name="مربع نص 29"/>
                        <p:cNvSpPr txBox="1"/>
                        <p:nvPr/>
                      </p:nvSpPr>
                      <p:spPr>
                        <a:xfrm>
                          <a:off x="6967824" y="3111533"/>
                          <a:ext cx="298489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1">
                          <a:spAutoFit/>
                        </a:bodyPr>
                        <a:lstStyle/>
                        <a:p>
                          <a:pPr algn="ctr"/>
                          <a:r>
                            <a:rPr lang="ar-JO" sz="1600" b="1" dirty="0" smtClean="0">
                              <a:latin typeface="GE SS TV Bold" pitchFamily="18" charset="-78"/>
                              <a:ea typeface="GE SS TV Bold" pitchFamily="18" charset="-78"/>
                              <a:cs typeface="+mj-cs"/>
                            </a:rPr>
                            <a:t>3</a:t>
                          </a:r>
                          <a:endParaRPr lang="ar-JO" sz="1500" b="1" dirty="0">
                            <a:latin typeface="GE SS TV Bold" pitchFamily="18" charset="-78"/>
                            <a:ea typeface="GE SS TV Bold" pitchFamily="18" charset="-78"/>
                            <a:cs typeface="+mj-cs"/>
                          </a:endParaRPr>
                        </a:p>
                      </p:txBody>
                    </p:sp>
                    <p:sp>
                      <p:nvSpPr>
                        <p:cNvPr id="31" name="مربع نص 30"/>
                        <p:cNvSpPr txBox="1"/>
                        <p:nvPr/>
                      </p:nvSpPr>
                      <p:spPr>
                        <a:xfrm>
                          <a:off x="6438979" y="3111533"/>
                          <a:ext cx="298489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1">
                          <a:spAutoFit/>
                        </a:bodyPr>
                        <a:lstStyle/>
                        <a:p>
                          <a:pPr algn="ctr"/>
                          <a:r>
                            <a:rPr lang="ar-JO" sz="1600" b="1" dirty="0" smtClean="0">
                              <a:latin typeface="GE SS TV Bold" pitchFamily="18" charset="-78"/>
                              <a:ea typeface="GE SS TV Bold" pitchFamily="18" charset="-78"/>
                              <a:cs typeface="+mj-cs"/>
                            </a:rPr>
                            <a:t>4</a:t>
                          </a:r>
                          <a:endParaRPr lang="ar-JO" sz="1500" b="1" dirty="0">
                            <a:latin typeface="GE SS TV Bold" pitchFamily="18" charset="-78"/>
                            <a:ea typeface="GE SS TV Bold" pitchFamily="18" charset="-78"/>
                            <a:cs typeface="+mj-cs"/>
                          </a:endParaRPr>
                        </a:p>
                      </p:txBody>
                    </p:sp>
                    <p:sp>
                      <p:nvSpPr>
                        <p:cNvPr id="32" name="مربع نص 31"/>
                        <p:cNvSpPr txBox="1"/>
                        <p:nvPr/>
                      </p:nvSpPr>
                      <p:spPr>
                        <a:xfrm>
                          <a:off x="5973921" y="2819891"/>
                          <a:ext cx="298489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1">
                          <a:spAutoFit/>
                        </a:bodyPr>
                        <a:lstStyle/>
                        <a:p>
                          <a:pPr algn="ctr"/>
                          <a:r>
                            <a:rPr lang="ar-JO" sz="1600" b="1" dirty="0" smtClean="0">
                              <a:latin typeface="GE SS TV Bold" pitchFamily="18" charset="-78"/>
                              <a:ea typeface="GE SS TV Bold" pitchFamily="18" charset="-78"/>
                              <a:cs typeface="+mj-cs"/>
                            </a:rPr>
                            <a:t>5</a:t>
                          </a:r>
                          <a:endParaRPr lang="ar-JO" sz="1500" b="1" dirty="0">
                            <a:latin typeface="GE SS TV Bold" pitchFamily="18" charset="-78"/>
                            <a:ea typeface="GE SS TV Bold" pitchFamily="18" charset="-78"/>
                            <a:cs typeface="+mj-cs"/>
                          </a:endParaRPr>
                        </a:p>
                      </p:txBody>
                    </p:sp>
                    <p:sp>
                      <p:nvSpPr>
                        <p:cNvPr id="33" name="مربع نص 32"/>
                        <p:cNvSpPr txBox="1"/>
                        <p:nvPr/>
                      </p:nvSpPr>
                      <p:spPr>
                        <a:xfrm>
                          <a:off x="5790907" y="2317565"/>
                          <a:ext cx="298489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1">
                          <a:spAutoFit/>
                        </a:bodyPr>
                        <a:lstStyle/>
                        <a:p>
                          <a:pPr algn="ctr"/>
                          <a:r>
                            <a:rPr lang="ar-JO" sz="1600" b="1" dirty="0" smtClean="0">
                              <a:latin typeface="GE SS TV Bold" pitchFamily="18" charset="-78"/>
                              <a:ea typeface="GE SS TV Bold" pitchFamily="18" charset="-78"/>
                              <a:cs typeface="+mj-cs"/>
                            </a:rPr>
                            <a:t>6</a:t>
                          </a:r>
                          <a:endParaRPr lang="ar-JO" sz="1500" b="1" dirty="0">
                            <a:latin typeface="GE SS TV Bold" pitchFamily="18" charset="-78"/>
                            <a:ea typeface="GE SS TV Bold" pitchFamily="18" charset="-78"/>
                            <a:cs typeface="+mj-c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" name="مجموعة 5"/>
                    <p:cNvGrpSpPr/>
                    <p:nvPr/>
                  </p:nvGrpSpPr>
                  <p:grpSpPr>
                    <a:xfrm>
                      <a:off x="5770800" y="2329200"/>
                      <a:ext cx="2137481" cy="1121805"/>
                      <a:chOff x="5770800" y="2329200"/>
                      <a:chExt cx="2137481" cy="1121805"/>
                    </a:xfrm>
                  </p:grpSpPr>
                  <p:sp>
                    <p:nvSpPr>
                      <p:cNvPr id="36" name="شكل بيضاوي 35"/>
                      <p:cNvSpPr/>
                      <p:nvPr/>
                    </p:nvSpPr>
                    <p:spPr>
                      <a:xfrm rot="16200000">
                        <a:off x="7584281" y="2332119"/>
                        <a:ext cx="324000" cy="32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3333FF"/>
                        </a:solidFill>
                      </a:ln>
                    </p:spPr>
                    <p:style>
                      <a:lnRef idx="2">
                        <a:schemeClr val="accent3">
                          <a:shade val="50000"/>
                        </a:schemeClr>
                      </a:lnRef>
                      <a:fillRef idx="1">
                        <a:schemeClr val="accent3"/>
                      </a:fillRef>
                      <a:effectRef idx="0">
                        <a:schemeClr val="accent3"/>
                      </a:effectRef>
                      <a:fontRef idx="minor">
                        <a:schemeClr val="lt1"/>
                      </a:fontRef>
                    </p:style>
                    <p:txBody>
                      <a:bodyPr rtlCol="1" anchor="ctr"/>
                      <a:lstStyle/>
                      <a:p>
                        <a:pPr algn="ctr"/>
                        <a:endParaRPr lang="ar-JO" dirty="0"/>
                      </a:p>
                    </p:txBody>
                  </p:sp>
                  <p:sp>
                    <p:nvSpPr>
                      <p:cNvPr id="37" name="شكل بيضاوي 36"/>
                      <p:cNvSpPr/>
                      <p:nvPr/>
                    </p:nvSpPr>
                    <p:spPr>
                      <a:xfrm rot="16200000">
                        <a:off x="7387422" y="2815200"/>
                        <a:ext cx="324000" cy="32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3">
                          <a:shade val="50000"/>
                        </a:schemeClr>
                      </a:lnRef>
                      <a:fillRef idx="1">
                        <a:schemeClr val="accent3"/>
                      </a:fillRef>
                      <a:effectRef idx="0">
                        <a:schemeClr val="accent3"/>
                      </a:effectRef>
                      <a:fontRef idx="minor">
                        <a:schemeClr val="lt1"/>
                      </a:fontRef>
                    </p:style>
                    <p:txBody>
                      <a:bodyPr rtlCol="1" anchor="ctr"/>
                      <a:lstStyle/>
                      <a:p>
                        <a:pPr algn="ctr"/>
                        <a:endParaRPr lang="ar-JO" dirty="0"/>
                      </a:p>
                    </p:txBody>
                  </p:sp>
                  <p:sp>
                    <p:nvSpPr>
                      <p:cNvPr id="43" name="شكل بيضاوي 42"/>
                      <p:cNvSpPr/>
                      <p:nvPr/>
                    </p:nvSpPr>
                    <p:spPr>
                      <a:xfrm rot="16200000">
                        <a:off x="5770800" y="2329200"/>
                        <a:ext cx="324000" cy="32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FF9900"/>
                        </a:solidFill>
                      </a:ln>
                    </p:spPr>
                    <p:style>
                      <a:lnRef idx="2">
                        <a:schemeClr val="accent3">
                          <a:shade val="50000"/>
                        </a:schemeClr>
                      </a:lnRef>
                      <a:fillRef idx="1">
                        <a:schemeClr val="accent3"/>
                      </a:fillRef>
                      <a:effectRef idx="0">
                        <a:schemeClr val="accent3"/>
                      </a:effectRef>
                      <a:fontRef idx="minor">
                        <a:schemeClr val="lt1"/>
                      </a:fontRef>
                    </p:style>
                    <p:txBody>
                      <a:bodyPr rtlCol="1" anchor="ctr"/>
                      <a:lstStyle/>
                      <a:p>
                        <a:pPr algn="ctr"/>
                        <a:endParaRPr lang="ar-JO" dirty="0"/>
                      </a:p>
                    </p:txBody>
                  </p:sp>
                  <p:sp>
                    <p:nvSpPr>
                      <p:cNvPr id="49" name="شكل بيضاوي 48"/>
                      <p:cNvSpPr/>
                      <p:nvPr/>
                    </p:nvSpPr>
                    <p:spPr>
                      <a:xfrm rot="16200000">
                        <a:off x="5958000" y="2833200"/>
                        <a:ext cx="324000" cy="32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ln>
                    </p:spPr>
                    <p:style>
                      <a:lnRef idx="2">
                        <a:schemeClr val="accent3">
                          <a:shade val="50000"/>
                        </a:schemeClr>
                      </a:lnRef>
                      <a:fillRef idx="1">
                        <a:schemeClr val="accent3"/>
                      </a:fillRef>
                      <a:effectRef idx="0">
                        <a:schemeClr val="accent3"/>
                      </a:effectRef>
                      <a:fontRef idx="minor">
                        <a:schemeClr val="lt1"/>
                      </a:fontRef>
                    </p:style>
                    <p:txBody>
                      <a:bodyPr rtlCol="1" anchor="ctr"/>
                      <a:lstStyle/>
                      <a:p>
                        <a:pPr algn="ctr"/>
                        <a:endParaRPr lang="ar-JO" dirty="0"/>
                      </a:p>
                    </p:txBody>
                  </p:sp>
                  <p:sp>
                    <p:nvSpPr>
                      <p:cNvPr id="50" name="شكل بيضاوي 49"/>
                      <p:cNvSpPr/>
                      <p:nvPr/>
                    </p:nvSpPr>
                    <p:spPr>
                      <a:xfrm rot="16200000">
                        <a:off x="6426000" y="3121200"/>
                        <a:ext cx="324000" cy="32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ln>
                    </p:spPr>
                    <p:style>
                      <a:lnRef idx="2">
                        <a:schemeClr val="accent3">
                          <a:shade val="50000"/>
                        </a:schemeClr>
                      </a:lnRef>
                      <a:fillRef idx="1">
                        <a:schemeClr val="accent3"/>
                      </a:fillRef>
                      <a:effectRef idx="0">
                        <a:schemeClr val="accent3"/>
                      </a:effectRef>
                      <a:fontRef idx="minor">
                        <a:schemeClr val="lt1"/>
                      </a:fontRef>
                    </p:style>
                    <p:txBody>
                      <a:bodyPr rtlCol="1" anchor="ctr"/>
                      <a:lstStyle/>
                      <a:p>
                        <a:pPr algn="ctr"/>
                        <a:endParaRPr lang="ar-JO" dirty="0"/>
                      </a:p>
                    </p:txBody>
                  </p:sp>
                  <p:sp>
                    <p:nvSpPr>
                      <p:cNvPr id="51" name="شكل بيضاوي 50"/>
                      <p:cNvSpPr/>
                      <p:nvPr/>
                    </p:nvSpPr>
                    <p:spPr>
                      <a:xfrm rot="16200000">
                        <a:off x="6951600" y="3127005"/>
                        <a:ext cx="324000" cy="32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accent3"/>
                        </a:solidFill>
                      </a:ln>
                    </p:spPr>
                    <p:style>
                      <a:lnRef idx="2">
                        <a:schemeClr val="accent3">
                          <a:shade val="50000"/>
                        </a:schemeClr>
                      </a:lnRef>
                      <a:fillRef idx="1">
                        <a:schemeClr val="accent3"/>
                      </a:fillRef>
                      <a:effectRef idx="0">
                        <a:schemeClr val="accent3"/>
                      </a:effectRef>
                      <a:fontRef idx="minor">
                        <a:schemeClr val="lt1"/>
                      </a:fontRef>
                    </p:style>
                    <p:txBody>
                      <a:bodyPr rtlCol="1" anchor="ctr"/>
                      <a:lstStyle/>
                      <a:p>
                        <a:pPr algn="ctr"/>
                        <a:endParaRPr lang="ar-JO" dirty="0"/>
                      </a:p>
                    </p:txBody>
                  </p:sp>
                </p:grpSp>
              </p:grpSp>
              <p:sp>
                <p:nvSpPr>
                  <p:cNvPr id="35" name="مربع نص 34"/>
                  <p:cNvSpPr txBox="1"/>
                  <p:nvPr/>
                </p:nvSpPr>
                <p:spPr>
                  <a:xfrm>
                    <a:off x="6327189" y="2329135"/>
                    <a:ext cx="981115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1">
                    <a:spAutoFit/>
                  </a:bodyPr>
                  <a:lstStyle/>
                  <a:p>
                    <a:pPr algn="ctr"/>
                    <a:r>
                      <a:rPr lang="ar-JO" sz="1400" dirty="0" smtClean="0">
                        <a:latin typeface="GE SS TV Bold" pitchFamily="18" charset="-78"/>
                        <a:ea typeface="GE SS TV Bold" pitchFamily="18" charset="-78"/>
                        <a:cs typeface="DecoType Thuluth" panose="02010000000000000000" pitchFamily="2" charset="-78"/>
                      </a:rPr>
                      <a:t>الإرشادات</a:t>
                    </a:r>
                    <a:endParaRPr lang="ar-JO" sz="1400" dirty="0">
                      <a:latin typeface="GE SS TV Bold" pitchFamily="18" charset="-78"/>
                      <a:ea typeface="GE SS TV Bold" pitchFamily="18" charset="-78"/>
                      <a:cs typeface="DecoType Thuluth" panose="020100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15" name="مجموعة 14"/>
            <p:cNvGrpSpPr/>
            <p:nvPr/>
          </p:nvGrpSpPr>
          <p:grpSpPr>
            <a:xfrm>
              <a:off x="5790907" y="2317565"/>
              <a:ext cx="2104619" cy="1132522"/>
              <a:chOff x="5790907" y="2317565"/>
              <a:chExt cx="2104619" cy="1132522"/>
            </a:xfrm>
          </p:grpSpPr>
          <p:sp>
            <p:nvSpPr>
              <p:cNvPr id="52" name="مربع نص 51"/>
              <p:cNvSpPr txBox="1"/>
              <p:nvPr/>
            </p:nvSpPr>
            <p:spPr>
              <a:xfrm>
                <a:off x="7597037" y="2317565"/>
                <a:ext cx="298489" cy="33855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ar-JO" sz="1600" b="1" dirty="0" smtClean="0">
                    <a:latin typeface="GE SS TV Bold" pitchFamily="18" charset="-78"/>
                    <a:ea typeface="GE SS TV Bold" pitchFamily="18" charset="-78"/>
                    <a:cs typeface="+mj-cs"/>
                  </a:rPr>
                  <a:t>1</a:t>
                </a:r>
                <a:endParaRPr lang="ar-JO" sz="1500" b="1" dirty="0">
                  <a:latin typeface="GE SS TV Bold" pitchFamily="18" charset="-78"/>
                  <a:ea typeface="GE SS TV Bold" pitchFamily="18" charset="-78"/>
                  <a:cs typeface="+mj-cs"/>
                </a:endParaRPr>
              </a:p>
            </p:txBody>
          </p:sp>
          <p:sp>
            <p:nvSpPr>
              <p:cNvPr id="53" name="مربع نص 52"/>
              <p:cNvSpPr txBox="1"/>
              <p:nvPr/>
            </p:nvSpPr>
            <p:spPr>
              <a:xfrm>
                <a:off x="7399872" y="2819891"/>
                <a:ext cx="298489" cy="33855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ar-JO" sz="1600" b="1" dirty="0" smtClean="0">
                    <a:latin typeface="GE SS TV Bold" pitchFamily="18" charset="-78"/>
                    <a:ea typeface="GE SS TV Bold" pitchFamily="18" charset="-78"/>
                    <a:cs typeface="+mj-cs"/>
                  </a:rPr>
                  <a:t>2</a:t>
                </a:r>
                <a:endParaRPr lang="ar-JO" sz="1500" b="1" dirty="0">
                  <a:latin typeface="GE SS TV Bold" pitchFamily="18" charset="-78"/>
                  <a:ea typeface="GE SS TV Bold" pitchFamily="18" charset="-78"/>
                  <a:cs typeface="+mj-cs"/>
                </a:endParaRPr>
              </a:p>
            </p:txBody>
          </p:sp>
          <p:sp>
            <p:nvSpPr>
              <p:cNvPr id="54" name="مربع نص 53"/>
              <p:cNvSpPr txBox="1"/>
              <p:nvPr/>
            </p:nvSpPr>
            <p:spPr>
              <a:xfrm>
                <a:off x="6967824" y="3111533"/>
                <a:ext cx="298489" cy="33855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ar-JO" sz="1600" b="1" dirty="0" smtClean="0">
                    <a:latin typeface="GE SS TV Bold" pitchFamily="18" charset="-78"/>
                    <a:ea typeface="GE SS TV Bold" pitchFamily="18" charset="-78"/>
                    <a:cs typeface="+mj-cs"/>
                  </a:rPr>
                  <a:t>3</a:t>
                </a:r>
                <a:endParaRPr lang="ar-JO" sz="1500" b="1" dirty="0">
                  <a:latin typeface="GE SS TV Bold" pitchFamily="18" charset="-78"/>
                  <a:ea typeface="GE SS TV Bold" pitchFamily="18" charset="-78"/>
                  <a:cs typeface="+mj-cs"/>
                </a:endParaRPr>
              </a:p>
            </p:txBody>
          </p:sp>
          <p:sp>
            <p:nvSpPr>
              <p:cNvPr id="55" name="مربع نص 54"/>
              <p:cNvSpPr txBox="1"/>
              <p:nvPr/>
            </p:nvSpPr>
            <p:spPr>
              <a:xfrm>
                <a:off x="6438979" y="3111533"/>
                <a:ext cx="298489" cy="33855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ar-JO" sz="1600" b="1" dirty="0" smtClean="0">
                    <a:latin typeface="GE SS TV Bold" pitchFamily="18" charset="-78"/>
                    <a:ea typeface="GE SS TV Bold" pitchFamily="18" charset="-78"/>
                    <a:cs typeface="+mj-cs"/>
                  </a:rPr>
                  <a:t>4</a:t>
                </a:r>
                <a:endParaRPr lang="ar-JO" sz="1500" b="1" dirty="0">
                  <a:latin typeface="GE SS TV Bold" pitchFamily="18" charset="-78"/>
                  <a:ea typeface="GE SS TV Bold" pitchFamily="18" charset="-78"/>
                  <a:cs typeface="+mj-cs"/>
                </a:endParaRPr>
              </a:p>
            </p:txBody>
          </p:sp>
          <p:sp>
            <p:nvSpPr>
              <p:cNvPr id="56" name="مربع نص 55"/>
              <p:cNvSpPr txBox="1"/>
              <p:nvPr/>
            </p:nvSpPr>
            <p:spPr>
              <a:xfrm>
                <a:off x="5973921" y="2819891"/>
                <a:ext cx="298489" cy="33855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ar-JO" sz="1600" b="1" dirty="0" smtClean="0">
                    <a:latin typeface="GE SS TV Bold" pitchFamily="18" charset="-78"/>
                    <a:ea typeface="GE SS TV Bold" pitchFamily="18" charset="-78"/>
                    <a:cs typeface="+mj-cs"/>
                  </a:rPr>
                  <a:t>5</a:t>
                </a:r>
                <a:endParaRPr lang="ar-JO" sz="1500" b="1" dirty="0">
                  <a:latin typeface="GE SS TV Bold" pitchFamily="18" charset="-78"/>
                  <a:ea typeface="GE SS TV Bold" pitchFamily="18" charset="-78"/>
                  <a:cs typeface="+mj-cs"/>
                </a:endParaRPr>
              </a:p>
            </p:txBody>
          </p:sp>
          <p:sp>
            <p:nvSpPr>
              <p:cNvPr id="57" name="مربع نص 56"/>
              <p:cNvSpPr txBox="1"/>
              <p:nvPr/>
            </p:nvSpPr>
            <p:spPr>
              <a:xfrm>
                <a:off x="5790907" y="2317565"/>
                <a:ext cx="298489" cy="33855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ar-JO" sz="1600" b="1" dirty="0" smtClean="0">
                    <a:latin typeface="GE SS TV Bold" pitchFamily="18" charset="-78"/>
                    <a:ea typeface="GE SS TV Bold" pitchFamily="18" charset="-78"/>
                    <a:cs typeface="+mj-cs"/>
                  </a:rPr>
                  <a:t>6</a:t>
                </a:r>
                <a:endParaRPr lang="ar-JO" sz="1500" b="1" dirty="0">
                  <a:latin typeface="GE SS TV Bold" pitchFamily="18" charset="-78"/>
                  <a:ea typeface="GE SS TV Bold" pitchFamily="18" charset="-78"/>
                  <a:cs typeface="+mj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286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3" grpId="0"/>
      <p:bldP spid="23" grpId="1"/>
      <p:bldP spid="45" grpId="0"/>
      <p:bldP spid="45" grpId="1"/>
      <p:bldP spid="46" grpId="0"/>
      <p:bldP spid="46" grpId="1"/>
      <p:bldP spid="47" grpId="0"/>
      <p:bldP spid="47" grpId="1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10" name="رابط مستقيم 9"/>
          <p:cNvCxnSpPr/>
          <p:nvPr/>
        </p:nvCxnSpPr>
        <p:spPr>
          <a:xfrm flipH="1">
            <a:off x="5364088" y="3443538"/>
            <a:ext cx="304302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flipH="1">
            <a:off x="5364088" y="3875586"/>
            <a:ext cx="30430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109" y="3467540"/>
            <a:ext cx="2636912" cy="40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67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580471"/>
            <a:ext cx="1512168" cy="1975269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6" name="مربع نص 35"/>
          <p:cNvSpPr txBox="1"/>
          <p:nvPr/>
        </p:nvSpPr>
        <p:spPr>
          <a:xfrm>
            <a:off x="4716015" y="3750131"/>
            <a:ext cx="425673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cs typeface="+mj-cs"/>
              </a:rPr>
              <a:t>المشروع المُقترح المطلوب بناؤه هو </a:t>
            </a:r>
            <a:br>
              <a:rPr lang="ar-JO" sz="1600" b="1" dirty="0" smtClean="0">
                <a:cs typeface="+mj-cs"/>
              </a:rPr>
            </a:br>
            <a:r>
              <a:rPr lang="ar-JO" sz="800" dirty="0" smtClean="0">
                <a:cs typeface="+mj-cs"/>
              </a:rPr>
              <a:t/>
            </a:r>
            <a:br>
              <a:rPr lang="ar-JO" sz="8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جعل هرّة سكراتش تتحدّث</a:t>
            </a:r>
            <a:br>
              <a:rPr lang="ar-JO" sz="16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وتتحرّك من مكانها (</a:t>
            </a:r>
            <a:r>
              <a:rPr lang="ar-JO" sz="1600" b="1" dirty="0" smtClean="0">
                <a:cs typeface="+mj-cs"/>
              </a:rPr>
              <a:t>50</a:t>
            </a:r>
            <a:r>
              <a:rPr lang="ar-JO" sz="1600" dirty="0" smtClean="0">
                <a:cs typeface="+mj-cs"/>
              </a:rPr>
              <a:t>) خطوة إلى الأمام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5050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لبناء المشروع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المُقترح ...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945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خطوات بناء المشروع المقترح في الكتاب المدرسي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93844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88024" y="3996353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(2-13)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إضافة لبنة إلى المشروع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9279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10" name="رابط مستقيم 9"/>
          <p:cNvCxnSpPr/>
          <p:nvPr/>
        </p:nvCxnSpPr>
        <p:spPr>
          <a:xfrm flipH="1">
            <a:off x="5364088" y="3443538"/>
            <a:ext cx="304302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flipH="1">
            <a:off x="5364088" y="3875586"/>
            <a:ext cx="30430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429" y="3456000"/>
            <a:ext cx="244827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2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53" name="صورة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242" y="1835119"/>
            <a:ext cx="2448942" cy="2378508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481" y="4158638"/>
            <a:ext cx="4176464" cy="75601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8" y="4581128"/>
            <a:ext cx="170100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8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697307"/>
            <a:ext cx="3833933" cy="2723376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6012160" y="2060848"/>
            <a:ext cx="252028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لاحظ ظهور </a:t>
            </a:r>
            <a:r>
              <a:rPr lang="ar-JO" sz="13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اسم المشروع 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بعد حفظه 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في أقصى الزاوية اليُسرى من الشاشة</a:t>
            </a:r>
            <a:endParaRPr lang="ar-JO" sz="13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" name="شكل حر 3"/>
          <p:cNvSpPr/>
          <p:nvPr/>
        </p:nvSpPr>
        <p:spPr>
          <a:xfrm>
            <a:off x="5342021" y="2390319"/>
            <a:ext cx="1094874" cy="426215"/>
          </a:xfrm>
          <a:custGeom>
            <a:avLst/>
            <a:gdLst>
              <a:gd name="connsiteX0" fmla="*/ 1094874 w 1094874"/>
              <a:gd name="connsiteY0" fmla="*/ 29173 h 426215"/>
              <a:gd name="connsiteX1" fmla="*/ 372979 w 1094874"/>
              <a:gd name="connsiteY1" fmla="*/ 41204 h 426215"/>
              <a:gd name="connsiteX2" fmla="*/ 0 w 1094874"/>
              <a:gd name="connsiteY2" fmla="*/ 426215 h 426215"/>
              <a:gd name="connsiteX3" fmla="*/ 0 w 1094874"/>
              <a:gd name="connsiteY3" fmla="*/ 426215 h 42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4874" h="426215">
                <a:moveTo>
                  <a:pt x="1094874" y="29173"/>
                </a:moveTo>
                <a:cubicBezTo>
                  <a:pt x="825166" y="2101"/>
                  <a:pt x="555458" y="-24970"/>
                  <a:pt x="372979" y="41204"/>
                </a:cubicBezTo>
                <a:cubicBezTo>
                  <a:pt x="190500" y="107378"/>
                  <a:pt x="0" y="426215"/>
                  <a:pt x="0" y="426215"/>
                </a:cubicBezTo>
                <a:lnTo>
                  <a:pt x="0" y="426215"/>
                </a:ln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65995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صورة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166" y="1776606"/>
            <a:ext cx="1447800" cy="143637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4956255" y="4293096"/>
            <a:ext cx="379220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معنى الامتداد /</a:t>
            </a:r>
            <a:b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عند رؤية الحروف (</a:t>
            </a:r>
            <a:r>
              <a:rPr lang="en-US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sb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) بعد اسم الملف فهذا يعني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أن البرنامج المستخدم في تصميم وإنشاء هذا البرنامج هو (</a:t>
            </a:r>
            <a:r>
              <a:rPr lang="en-US" sz="14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Scratch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)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956255" y="3420289"/>
            <a:ext cx="379220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الامتداد الافتراضي للمشروع هو ( </a:t>
            </a:r>
            <a:r>
              <a:rPr lang="en-US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sb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6204287" y="5373216"/>
            <a:ext cx="1296144" cy="288032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700" dirty="0" smtClean="0"/>
              <a:t>Sameer.sb</a:t>
            </a:r>
            <a:endParaRPr lang="ar-JO" sz="1700" dirty="0"/>
          </a:p>
        </p:txBody>
      </p:sp>
      <p:cxnSp>
        <p:nvCxnSpPr>
          <p:cNvPr id="15" name="رابط مستقيم 14"/>
          <p:cNvCxnSpPr/>
          <p:nvPr/>
        </p:nvCxnSpPr>
        <p:spPr>
          <a:xfrm>
            <a:off x="6948264" y="3717032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شكل حر 18"/>
          <p:cNvSpPr/>
          <p:nvPr/>
        </p:nvSpPr>
        <p:spPr>
          <a:xfrm>
            <a:off x="6757170" y="3777916"/>
            <a:ext cx="822905" cy="517358"/>
          </a:xfrm>
          <a:custGeom>
            <a:avLst/>
            <a:gdLst>
              <a:gd name="connsiteX0" fmla="*/ 822725 w 822905"/>
              <a:gd name="connsiteY0" fmla="*/ 0 h 517358"/>
              <a:gd name="connsiteX1" fmla="*/ 702409 w 822905"/>
              <a:gd name="connsiteY1" fmla="*/ 168442 h 517358"/>
              <a:gd name="connsiteX2" fmla="*/ 88798 w 822905"/>
              <a:gd name="connsiteY2" fmla="*/ 312821 h 517358"/>
              <a:gd name="connsiteX3" fmla="*/ 16609 w 822905"/>
              <a:gd name="connsiteY3" fmla="*/ 517358 h 51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05" h="517358">
                <a:moveTo>
                  <a:pt x="822725" y="0"/>
                </a:moveTo>
                <a:cubicBezTo>
                  <a:pt x="823727" y="58152"/>
                  <a:pt x="824730" y="116305"/>
                  <a:pt x="702409" y="168442"/>
                </a:cubicBezTo>
                <a:cubicBezTo>
                  <a:pt x="580088" y="220579"/>
                  <a:pt x="203098" y="254668"/>
                  <a:pt x="88798" y="312821"/>
                </a:cubicBezTo>
                <a:cubicBezTo>
                  <a:pt x="-25502" y="370974"/>
                  <a:pt x="-4447" y="444166"/>
                  <a:pt x="16609" y="517358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20" name="صورة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391" y="5291024"/>
            <a:ext cx="359785" cy="45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6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لتوضيح خطوات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حفظ المشروع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...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06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خطوات حفظ المشروع المقترح في الكتاب المدرسي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322121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88024" y="3996353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(2-14)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حفظ المشروع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4832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10" name="رابط مستقيم 9"/>
          <p:cNvCxnSpPr/>
          <p:nvPr/>
        </p:nvCxnSpPr>
        <p:spPr>
          <a:xfrm flipH="1">
            <a:off x="5364088" y="3443538"/>
            <a:ext cx="304302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flipH="1">
            <a:off x="5364088" y="3875586"/>
            <a:ext cx="30430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324" y="3429000"/>
            <a:ext cx="2681536" cy="47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2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لتوضيح خطوات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فتح مشروع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مُخزّن مُسبقاً ...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833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خطوات فتح مشروع مخزن مسبقا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163380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88024" y="3996353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(2-15)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فتح مشروع مُخزّن سابقاً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3779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133" y="1988840"/>
            <a:ext cx="2460094" cy="2774893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724128" y="4725144"/>
            <a:ext cx="22009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b="1" dirty="0" smtClean="0">
                <a:solidFill>
                  <a:srgbClr val="008000"/>
                </a:solidFill>
                <a:cs typeface="DecoType Thuluth" panose="02010000000000000000" pitchFamily="2" charset="-78"/>
              </a:rPr>
              <a:t>أسئلة الدرس</a:t>
            </a:r>
            <a:endParaRPr lang="ar-JO" sz="2800" b="1" dirty="0">
              <a:solidFill>
                <a:srgbClr val="008000"/>
              </a:solidFill>
              <a:cs typeface="DecoType Thuluth" panose="0201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7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مستطيل 46"/>
          <p:cNvSpPr>
            <a:spLocks noChangeAspect="1"/>
          </p:cNvSpPr>
          <p:nvPr/>
        </p:nvSpPr>
        <p:spPr>
          <a:xfrm>
            <a:off x="539552" y="1340768"/>
            <a:ext cx="3528392" cy="455036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539552" y="2060848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يبدأ الطالب </a:t>
            </a:r>
            <a:r>
              <a:rPr lang="ar-JO" sz="2000" dirty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مشروع جديد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في برنامج سكراتش</a:t>
            </a: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087" y="2318317"/>
            <a:ext cx="4348457" cy="2550843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539552" y="2348880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يتّبع بعض </a:t>
            </a:r>
            <a:r>
              <a:rPr lang="ar-JO" sz="2000" dirty="0">
                <a:solidFill>
                  <a:srgbClr val="008000"/>
                </a:solidFill>
                <a:latin typeface="Adobe Arabic" pitchFamily="18" charset="-78"/>
                <a:cs typeface="Adobe Arabic" pitchFamily="18" charset="-78"/>
              </a:rPr>
              <a:t>الإرشادات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 لإنجاز مشروعه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539552" y="2624718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يقوم ببناء مشروع مُقترح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539552" y="2884874"/>
            <a:ext cx="35283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يقوم ببعض العمليات على المشروع </a:t>
            </a:r>
            <a:r>
              <a:rPr lang="ar-JO" sz="2000" b="1" dirty="0" smtClean="0">
                <a:latin typeface="Adobe Arabic" pitchFamily="18" charset="-78"/>
                <a:cs typeface="Adobe Arabic" pitchFamily="18" charset="-78"/>
              </a:rPr>
              <a:t>مثل /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/>
            </a:r>
            <a:br>
              <a:rPr lang="ar-JO" sz="2000" dirty="0" smtClean="0">
                <a:latin typeface="Adobe Arabic" pitchFamily="18" charset="-78"/>
                <a:cs typeface="Adobe Arabic" pitchFamily="18" charset="-78"/>
              </a:rPr>
            </a:b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الحفظ وفتح مشروع مخزن مسبقاً</a:t>
            </a:r>
          </a:p>
        </p:txBody>
      </p:sp>
      <p:pic>
        <p:nvPicPr>
          <p:cNvPr id="10" name="صورة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00" y="3861048"/>
            <a:ext cx="2408096" cy="191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99992" y="2780928"/>
            <a:ext cx="397473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1.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مجموعة من الكائنات ( واحد أو أكثر ) التي يُمكن برمجتها 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  للتحرّك على المنصّة وإصـدار الأصـوات وتغييـر شكلـهـــا 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  والاستجابة للكائنات الأخرى.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2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2.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مجموعة من الخطوات التي يقوم بها مجموعة أشخاص بحيث 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  يكون لها بداية ولها نهاية.</a:t>
            </a:r>
            <a:endParaRPr lang="ar-JO" sz="1400" dirty="0">
              <a:ea typeface="GE SS TV Bold" pitchFamily="18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الأول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معنى كلمة مشروع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6288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99992" y="2780928"/>
            <a:ext cx="397473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◄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منتجات المشاريع مختلفة ؛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   - سبب ذلك هو اختلاف الأشخاص الذين يُكن أن ينفذوها 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   - والطريقة التي يتمّ التنفيذ بها 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   - والكائنات التي تُدرج في المشروع</a:t>
            </a:r>
            <a:endParaRPr lang="ar-JO" sz="1400" dirty="0">
              <a:ea typeface="GE SS TV Bold" pitchFamily="18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الثاني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منتجات المشاريع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4677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99992" y="4419689"/>
            <a:ext cx="3974738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◄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في المشروع كائن اسمه ( </a:t>
            </a: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الكائن3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) ؛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    عند النقر عليه تظهر عبارة ( اضرب الكرة )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     ثمّ تبدأ الكرة بالدوران وتستمر حتى نوقف المشروع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إذاً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Calibri"/>
                <a:ea typeface="GE SS TV Bold" pitchFamily="18" charset="-78"/>
              </a:rPr>
              <a:t>  </a:t>
            </a:r>
            <a:r>
              <a:rPr lang="ar-JO" sz="1400" b="1" dirty="0" smtClean="0">
                <a:latin typeface="Calibri"/>
                <a:ea typeface="GE SS TV Bold" pitchFamily="18" charset="-78"/>
              </a:rPr>
              <a:t>عمل البرنامج هو </a:t>
            </a:r>
            <a:r>
              <a:rPr lang="ar-JO" sz="1400" dirty="0" smtClean="0">
                <a:latin typeface="Calibri"/>
                <a:ea typeface="GE SS TV Bold" pitchFamily="18" charset="-78"/>
              </a:rPr>
              <a:t>دوران الكرة باستمرار</a:t>
            </a:r>
            <a:endParaRPr lang="ar-JO" sz="1400" dirty="0">
              <a:ea typeface="GE SS TV Bold" pitchFamily="18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الثالث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طبيعة عمل المشروع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902418"/>
            <a:ext cx="1287770" cy="1330984"/>
          </a:xfrm>
          <a:prstGeom prst="rect">
            <a:avLst/>
          </a:prstGeom>
        </p:spPr>
      </p:pic>
      <p:sp>
        <p:nvSpPr>
          <p:cNvPr id="3" name="مستطيل مستدير الزوايا 2"/>
          <p:cNvSpPr/>
          <p:nvPr/>
        </p:nvSpPr>
        <p:spPr>
          <a:xfrm>
            <a:off x="5148064" y="5229200"/>
            <a:ext cx="3384376" cy="36004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7" name="رابط مستقيم 6"/>
          <p:cNvCxnSpPr/>
          <p:nvPr/>
        </p:nvCxnSpPr>
        <p:spPr>
          <a:xfrm flipH="1">
            <a:off x="5292080" y="5631559"/>
            <a:ext cx="316835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278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الرابع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227" y="3121166"/>
            <a:ext cx="1656184" cy="153197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 rot="17482166">
            <a:off x="5549140" y="3524518"/>
            <a:ext cx="1142843" cy="506898"/>
          </a:xfrm>
          <a:prstGeom prst="rect">
            <a:avLst/>
          </a:prstGeom>
          <a:noFill/>
        </p:spPr>
        <p:txBody>
          <a:bodyPr wrap="square" rtlCol="1">
            <a:prstTxWarp prst="textArchUp">
              <a:avLst/>
            </a:prstTxWarp>
            <a:spAutoFit/>
          </a:bodyPr>
          <a:lstStyle/>
          <a:p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تطبيق عملي</a:t>
            </a:r>
            <a:endParaRPr lang="ar-JO" sz="2000" dirty="0"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459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6" name="مستطيل 5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7" name="شكل بيضاوي 6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8" name="شكل بيضاوي 7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454" y="1393471"/>
            <a:ext cx="2645172" cy="325966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653136"/>
            <a:ext cx="44889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7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6" name="مربع نص 35"/>
          <p:cNvSpPr txBox="1"/>
          <p:nvPr/>
        </p:nvSpPr>
        <p:spPr>
          <a:xfrm>
            <a:off x="4716015" y="3750131"/>
            <a:ext cx="425673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>
                <a:cs typeface="+mj-cs"/>
              </a:rPr>
              <a:t>هو مجموعة من </a:t>
            </a:r>
            <a:r>
              <a:rPr lang="ar-JO" sz="1600" b="1" dirty="0" smtClean="0">
                <a:cs typeface="+mj-cs"/>
              </a:rPr>
              <a:t>الكائنات</a:t>
            </a:r>
            <a:r>
              <a:rPr lang="ar-JO" sz="1600" dirty="0" smtClean="0">
                <a:cs typeface="+mj-cs"/>
              </a:rPr>
              <a:t/>
            </a:r>
            <a:br>
              <a:rPr lang="ar-JO" sz="16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يُمكن </a:t>
            </a:r>
            <a:r>
              <a:rPr lang="ar-JO" sz="1600" u="sng" dirty="0">
                <a:cs typeface="+mj-cs"/>
              </a:rPr>
              <a:t>برمجتها</a:t>
            </a:r>
            <a:r>
              <a:rPr lang="ar-JO" sz="1600" dirty="0">
                <a:cs typeface="+mj-cs"/>
              </a:rPr>
              <a:t> للتحرك على المنصة وإصدار </a:t>
            </a:r>
            <a:r>
              <a:rPr lang="ar-JO" sz="1600" dirty="0" smtClean="0">
                <a:cs typeface="+mj-cs"/>
              </a:rPr>
              <a:t>الأصوات</a:t>
            </a:r>
            <a:br>
              <a:rPr lang="ar-JO" sz="16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وتغيير </a:t>
            </a:r>
            <a:r>
              <a:rPr lang="ar-JO" sz="1600" dirty="0">
                <a:cs typeface="+mj-cs"/>
              </a:rPr>
              <a:t>شكلها والاستجابة للكائنات الأخرى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7" name="مجموعة 6"/>
          <p:cNvGrpSpPr/>
          <p:nvPr/>
        </p:nvGrpSpPr>
        <p:grpSpPr>
          <a:xfrm>
            <a:off x="5663883" y="2453987"/>
            <a:ext cx="2296899" cy="713572"/>
            <a:chOff x="5663883" y="2453987"/>
            <a:chExt cx="2296899" cy="713572"/>
          </a:xfrm>
        </p:grpSpPr>
        <p:sp>
          <p:nvSpPr>
            <p:cNvPr id="6" name="مربع نص 5"/>
            <p:cNvSpPr txBox="1"/>
            <p:nvPr/>
          </p:nvSpPr>
          <p:spPr>
            <a:xfrm>
              <a:off x="5663883" y="2625683"/>
              <a:ext cx="2296899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dirty="0" smtClean="0">
                  <a:latin typeface="Calibri"/>
                </a:rPr>
                <a:t>●●                     ●●</a:t>
              </a:r>
              <a:endParaRPr lang="ar-JO" dirty="0"/>
            </a:p>
          </p:txBody>
        </p:sp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9785" y="2453987"/>
              <a:ext cx="1489194" cy="7135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614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6" name="مربع نص 35"/>
          <p:cNvSpPr txBox="1"/>
          <p:nvPr/>
        </p:nvSpPr>
        <p:spPr>
          <a:xfrm>
            <a:off x="4716015" y="3750131"/>
            <a:ext cx="425673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cs typeface="+mj-cs"/>
              </a:rPr>
              <a:t>المشروع المُقترح في هذا الدرس</a:t>
            </a:r>
            <a:br>
              <a:rPr lang="ar-JO" sz="1600" b="1" dirty="0" smtClean="0">
                <a:cs typeface="+mj-cs"/>
              </a:rPr>
            </a:br>
            <a:r>
              <a:rPr lang="ar-JO" sz="800" dirty="0" smtClean="0">
                <a:cs typeface="+mj-cs"/>
              </a:rPr>
              <a:t/>
            </a:r>
            <a:br>
              <a:rPr lang="ar-JO" sz="8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جعل هرّة سكراتش تتحدّث</a:t>
            </a:r>
            <a:br>
              <a:rPr lang="ar-JO" sz="16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وتتحرّك من مكانها (</a:t>
            </a:r>
            <a:r>
              <a:rPr lang="ar-JO" sz="1600" b="1" dirty="0" smtClean="0">
                <a:cs typeface="+mj-cs"/>
              </a:rPr>
              <a:t>50</a:t>
            </a:r>
            <a:r>
              <a:rPr lang="ar-JO" sz="1600" dirty="0" smtClean="0">
                <a:cs typeface="+mj-cs"/>
              </a:rPr>
              <a:t>) خطوة إلى الأمام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8" name="مجموعة 7"/>
          <p:cNvGrpSpPr/>
          <p:nvPr/>
        </p:nvGrpSpPr>
        <p:grpSpPr>
          <a:xfrm>
            <a:off x="5640310" y="1916832"/>
            <a:ext cx="2408140" cy="1488336"/>
            <a:chOff x="5692252" y="1844824"/>
            <a:chExt cx="2408140" cy="1488336"/>
          </a:xfrm>
        </p:grpSpPr>
        <p:pic>
          <p:nvPicPr>
            <p:cNvPr id="3" name="صورة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2252" y="1844824"/>
              <a:ext cx="2304257" cy="1488336"/>
            </a:xfrm>
            <a:prstGeom prst="rect">
              <a:avLst/>
            </a:prstGeom>
          </p:spPr>
        </p:pic>
        <p:sp>
          <p:nvSpPr>
            <p:cNvPr id="4" name="مستطيل مستدير الزوايا 3"/>
            <p:cNvSpPr/>
            <p:nvPr/>
          </p:nvSpPr>
          <p:spPr>
            <a:xfrm>
              <a:off x="5692252" y="1844824"/>
              <a:ext cx="2408140" cy="136815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  <p:extLst>
      <p:ext uri="{BB962C8B-B14F-4D97-AF65-F5344CB8AC3E}">
        <p14:creationId xmlns:p14="http://schemas.microsoft.com/office/powerpoint/2010/main" val="336002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442" y="3406326"/>
            <a:ext cx="2664296" cy="526792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10" name="رابط مستقيم 9"/>
          <p:cNvCxnSpPr/>
          <p:nvPr/>
        </p:nvCxnSpPr>
        <p:spPr>
          <a:xfrm flipH="1">
            <a:off x="5364088" y="3443538"/>
            <a:ext cx="304302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flipH="1">
            <a:off x="5364088" y="3875586"/>
            <a:ext cx="30430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29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141928"/>
            <a:ext cx="1894160" cy="1037074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4716016" y="3564305"/>
            <a:ext cx="379220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عند تشغيل سكراتش يبدأ تلقائياً </a:t>
            </a:r>
            <a:r>
              <a:rPr lang="ar-JO" sz="1600" b="1" dirty="0" smtClean="0">
                <a:solidFill>
                  <a:srgbClr val="00B05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مشروع جديد</a:t>
            </a:r>
            <a:endParaRPr lang="ar-JO" sz="1600" b="1" dirty="0">
              <a:solidFill>
                <a:srgbClr val="00B050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427984" y="3882534"/>
            <a:ext cx="4080241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تظهر هرّة سكراتش في وسط المنصّة عند الموضع </a:t>
            </a:r>
            <a:r>
              <a:rPr lang="en-US" sz="1600" b="1" dirty="0" smtClean="0">
                <a:solidFill>
                  <a:srgbClr val="00B050"/>
                </a:solidFill>
                <a:latin typeface="+mj-lt"/>
                <a:ea typeface="GE SS TV Bold" pitchFamily="18" charset="-78"/>
                <a:cs typeface="+mj-cs"/>
              </a:rPr>
              <a:t>(0,0) </a:t>
            </a:r>
            <a:endParaRPr lang="ar-JO" sz="1600" b="1" dirty="0">
              <a:solidFill>
                <a:srgbClr val="00B050"/>
              </a:solidFill>
              <a:latin typeface="+mj-lt"/>
              <a:ea typeface="GE SS TV Bold" pitchFamily="18" charset="-78"/>
              <a:cs typeface="+mj-cs"/>
            </a:endParaRPr>
          </a:p>
        </p:txBody>
      </p:sp>
      <p:sp>
        <p:nvSpPr>
          <p:cNvPr id="13" name="شمس 12"/>
          <p:cNvSpPr/>
          <p:nvPr/>
        </p:nvSpPr>
        <p:spPr>
          <a:xfrm>
            <a:off x="8508225" y="3614851"/>
            <a:ext cx="216000" cy="216000"/>
          </a:xfrm>
          <a:prstGeom prst="su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4" name="شمس 13"/>
          <p:cNvSpPr/>
          <p:nvPr/>
        </p:nvSpPr>
        <p:spPr>
          <a:xfrm>
            <a:off x="8508225" y="3933080"/>
            <a:ext cx="216000" cy="216000"/>
          </a:xfrm>
          <a:prstGeom prst="su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365104"/>
            <a:ext cx="1224136" cy="127513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85204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مستطيل مستدير الزوايا 26"/>
          <p:cNvSpPr/>
          <p:nvPr/>
        </p:nvSpPr>
        <p:spPr>
          <a:xfrm>
            <a:off x="5172278" y="4149080"/>
            <a:ext cx="3360161" cy="486839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  <p:sp>
        <p:nvSpPr>
          <p:cNvPr id="24" name="مربع نص 23"/>
          <p:cNvSpPr txBox="1"/>
          <p:nvPr/>
        </p:nvSpPr>
        <p:spPr>
          <a:xfrm>
            <a:off x="4956255" y="3614133"/>
            <a:ext cx="379220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لمسح الكائنات واللبنات والبدء من جديد :-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172278" y="4257460"/>
            <a:ext cx="336016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نختار أداة ( </a:t>
            </a:r>
            <a: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جديد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 )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من شريط لأدوات الأساسي</a:t>
            </a:r>
            <a:endParaRPr lang="ar-JO" sz="14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cxnSp>
        <p:nvCxnSpPr>
          <p:cNvPr id="28" name="رابط مستقيم 27"/>
          <p:cNvCxnSpPr/>
          <p:nvPr/>
        </p:nvCxnSpPr>
        <p:spPr>
          <a:xfrm flipH="1">
            <a:off x="5316295" y="4668022"/>
            <a:ext cx="30603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93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لبدء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مشروع جديد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527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5011</TotalTime>
  <Words>330</Words>
  <Application>Microsoft Office PowerPoint</Application>
  <PresentationFormat>عرض على الشاشة (3:4)‏</PresentationFormat>
  <Paragraphs>77</Paragraphs>
  <Slides>34</Slides>
  <Notes>12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34</vt:i4>
      </vt:variant>
    </vt:vector>
  </HeadingPairs>
  <TitlesOfParts>
    <vt:vector size="42" baseType="lpstr">
      <vt:lpstr>Arial</vt:lpstr>
      <vt:lpstr>DecoType Thuluth</vt:lpstr>
      <vt:lpstr>Times New Roman</vt:lpstr>
      <vt:lpstr>Calibri</vt:lpstr>
      <vt:lpstr>Arabic Typesetting</vt:lpstr>
      <vt:lpstr>GE SS TV Bold</vt:lpstr>
      <vt:lpstr>Adobe Arabic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Sameer</dc:creator>
  <cp:lastModifiedBy>Sameer</cp:lastModifiedBy>
  <cp:revision>578</cp:revision>
  <dcterms:created xsi:type="dcterms:W3CDTF">2020-03-23T07:50:42Z</dcterms:created>
  <dcterms:modified xsi:type="dcterms:W3CDTF">2020-08-25T08:09:21Z</dcterms:modified>
</cp:coreProperties>
</file>