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34" r:id="rId2"/>
    <p:sldId id="335" r:id="rId3"/>
    <p:sldId id="336" r:id="rId4"/>
    <p:sldId id="337" r:id="rId5"/>
    <p:sldId id="338" r:id="rId6"/>
    <p:sldId id="339" r:id="rId7"/>
    <p:sldId id="340" r:id="rId8"/>
    <p:sldId id="341" r:id="rId9"/>
    <p:sldId id="342" r:id="rId10"/>
    <p:sldId id="347" r:id="rId11"/>
    <p:sldId id="343" r:id="rId12"/>
    <p:sldId id="344" r:id="rId13"/>
    <p:sldId id="345" r:id="rId14"/>
    <p:sldId id="346" r:id="rId15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>
        <p:scale>
          <a:sx n="124" d="100"/>
          <a:sy n="124" d="100"/>
        </p:scale>
        <p:origin x="9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F2795-32BC-4585-8BA7-0E30FC41D56F}" type="datetimeFigureOut">
              <a:rPr lang="ar-JO" smtClean="0"/>
              <a:t>14/06/1441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CCDBB-8681-47AA-8927-281FC475EB77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1406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F2795-32BC-4585-8BA7-0E30FC41D56F}" type="datetimeFigureOut">
              <a:rPr lang="ar-JO" smtClean="0"/>
              <a:t>14/06/1441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CCDBB-8681-47AA-8927-281FC475EB77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245598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F2795-32BC-4585-8BA7-0E30FC41D56F}" type="datetimeFigureOut">
              <a:rPr lang="ar-JO" smtClean="0"/>
              <a:t>14/06/1441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CCDBB-8681-47AA-8927-281FC475EB77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394583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F2795-32BC-4585-8BA7-0E30FC41D56F}" type="datetimeFigureOut">
              <a:rPr lang="ar-JO" smtClean="0"/>
              <a:t>14/06/1441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CCDBB-8681-47AA-8927-281FC475EB77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185302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F2795-32BC-4585-8BA7-0E30FC41D56F}" type="datetimeFigureOut">
              <a:rPr lang="ar-JO" smtClean="0"/>
              <a:t>14/06/1441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CCDBB-8681-47AA-8927-281FC475EB77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466781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F2795-32BC-4585-8BA7-0E30FC41D56F}" type="datetimeFigureOut">
              <a:rPr lang="ar-JO" smtClean="0"/>
              <a:t>14/06/1441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CCDBB-8681-47AA-8927-281FC475EB77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778928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F2795-32BC-4585-8BA7-0E30FC41D56F}" type="datetimeFigureOut">
              <a:rPr lang="ar-JO" smtClean="0"/>
              <a:t>14/06/1441</a:t>
            </a:fld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CCDBB-8681-47AA-8927-281FC475EB77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231959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F2795-32BC-4585-8BA7-0E30FC41D56F}" type="datetimeFigureOut">
              <a:rPr lang="ar-JO" smtClean="0"/>
              <a:t>14/06/1441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CCDBB-8681-47AA-8927-281FC475EB77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07598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F2795-32BC-4585-8BA7-0E30FC41D56F}" type="datetimeFigureOut">
              <a:rPr lang="ar-JO" smtClean="0"/>
              <a:t>14/06/1441</a:t>
            </a:fld>
            <a:endParaRPr lang="ar-J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CCDBB-8681-47AA-8927-281FC475EB77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718770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F2795-32BC-4585-8BA7-0E30FC41D56F}" type="datetimeFigureOut">
              <a:rPr lang="ar-JO" smtClean="0"/>
              <a:t>14/06/1441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CCDBB-8681-47AA-8927-281FC475EB77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397779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F2795-32BC-4585-8BA7-0E30FC41D56F}" type="datetimeFigureOut">
              <a:rPr lang="ar-JO" smtClean="0"/>
              <a:t>14/06/1441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CCDBB-8681-47AA-8927-281FC475EB77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473709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3F2795-32BC-4585-8BA7-0E30FC41D56F}" type="datetimeFigureOut">
              <a:rPr lang="ar-JO" smtClean="0"/>
              <a:t>14/06/1441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CCDBB-8681-47AA-8927-281FC475EB77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844094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KR-X0VqCW-8" TargetMode="External"/><Relationship Id="rId2" Type="http://schemas.openxmlformats.org/officeDocument/2006/relationships/hyperlink" Target="https://sites.google.com/site/specialeducationbymorjan/good-food-m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8869F61-9755-47E0-84C3-D65C71B41F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5775120"/>
              </p:ext>
            </p:extLst>
          </p:nvPr>
        </p:nvGraphicFramePr>
        <p:xfrm>
          <a:off x="89453" y="820025"/>
          <a:ext cx="9661304" cy="3615060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{5940675A-B579-460E-94D1-54222C63F5DA}</a:tableStyleId>
              </a:tblPr>
              <a:tblGrid>
                <a:gridCol w="663971">
                  <a:extLst>
                    <a:ext uri="{9D8B030D-6E8A-4147-A177-3AD203B41FA5}">
                      <a16:colId xmlns:a16="http://schemas.microsoft.com/office/drawing/2014/main" val="2834450034"/>
                    </a:ext>
                  </a:extLst>
                </a:gridCol>
                <a:gridCol w="1707353">
                  <a:extLst>
                    <a:ext uri="{9D8B030D-6E8A-4147-A177-3AD203B41FA5}">
                      <a16:colId xmlns:a16="http://schemas.microsoft.com/office/drawing/2014/main" val="1786810107"/>
                    </a:ext>
                  </a:extLst>
                </a:gridCol>
                <a:gridCol w="1327942">
                  <a:extLst>
                    <a:ext uri="{9D8B030D-6E8A-4147-A177-3AD203B41FA5}">
                      <a16:colId xmlns:a16="http://schemas.microsoft.com/office/drawing/2014/main" val="1347595480"/>
                    </a:ext>
                  </a:extLst>
                </a:gridCol>
                <a:gridCol w="965346">
                  <a:extLst>
                    <a:ext uri="{9D8B030D-6E8A-4147-A177-3AD203B41FA5}">
                      <a16:colId xmlns:a16="http://schemas.microsoft.com/office/drawing/2014/main" val="2451621060"/>
                    </a:ext>
                  </a:extLst>
                </a:gridCol>
                <a:gridCol w="934410">
                  <a:extLst>
                    <a:ext uri="{9D8B030D-6E8A-4147-A177-3AD203B41FA5}">
                      <a16:colId xmlns:a16="http://schemas.microsoft.com/office/drawing/2014/main" val="384596383"/>
                    </a:ext>
                  </a:extLst>
                </a:gridCol>
                <a:gridCol w="666007">
                  <a:extLst>
                    <a:ext uri="{9D8B030D-6E8A-4147-A177-3AD203B41FA5}">
                      <a16:colId xmlns:a16="http://schemas.microsoft.com/office/drawing/2014/main" val="708815914"/>
                    </a:ext>
                  </a:extLst>
                </a:gridCol>
                <a:gridCol w="2917638">
                  <a:extLst>
                    <a:ext uri="{9D8B030D-6E8A-4147-A177-3AD203B41FA5}">
                      <a16:colId xmlns:a16="http://schemas.microsoft.com/office/drawing/2014/main" val="1377756541"/>
                    </a:ext>
                  </a:extLst>
                </a:gridCol>
                <a:gridCol w="478637">
                  <a:extLst>
                    <a:ext uri="{9D8B030D-6E8A-4147-A177-3AD203B41FA5}">
                      <a16:colId xmlns:a16="http://schemas.microsoft.com/office/drawing/2014/main" val="986163477"/>
                    </a:ext>
                  </a:extLst>
                </a:gridCol>
              </a:tblGrid>
              <a:tr h="155657"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الرقم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النتاجات الخاصـــة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المواد والأدوات والتجهيزات </a:t>
                      </a:r>
                      <a:endParaRPr lang="en-US" sz="1100"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( مصادر التعلم )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استراتيجيات التدريس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grid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 dirty="0">
                          <a:effectLst/>
                        </a:rPr>
                        <a:t>التقويــم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التنفيــــــــــذ *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2767097"/>
                  </a:ext>
                </a:extLst>
              </a:tr>
              <a:tr h="320299"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300">
                          <a:effectLst/>
                        </a:rPr>
                        <a:t>الإستراتيجية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300">
                          <a:effectLst/>
                        </a:rPr>
                        <a:t>الأداة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300">
                          <a:effectLst/>
                        </a:rPr>
                        <a:t>الإجـــراءات 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300">
                          <a:effectLst/>
                        </a:rPr>
                        <a:t>الزمن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extLst>
                  <a:ext uri="{0D108BD9-81ED-4DB2-BD59-A6C34878D82A}">
                    <a16:rowId xmlns:a16="http://schemas.microsoft.com/office/drawing/2014/main" val="4144776611"/>
                  </a:ext>
                </a:extLst>
              </a:tr>
              <a:tr h="311214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يتوقع من الطالب أن: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يتعرف إلى مفهـــوم المادة .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يعدد أسماء بعض المواد الموجودة بالبيئة 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الكتاب المدرسي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صـــــور 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ar-SA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المناقشة و الحوار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ar-SA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العمل في الكتاب المدرسي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-المجموعات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الملاحظة  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سلم التقدير   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التمهيد للدرس عن طريق أسئلة تثير التفكير .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ملاحظة صور الكتاب وطرح الاسئلة ومناقشتها مع الطلبة للتوصل للنتاجات .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التعزيز المستمر للطلبة .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/>
                </a:tc>
                <a:extLst>
                  <a:ext uri="{0D108BD9-81ED-4DB2-BD59-A6C34878D82A}">
                    <a16:rowId xmlns:a16="http://schemas.microsoft.com/office/drawing/2014/main" val="3414167543"/>
                  </a:ext>
                </a:extLst>
              </a:tr>
            </a:tbl>
          </a:graphicData>
        </a:graphic>
      </p:graphicFrame>
      <p:sp>
        <p:nvSpPr>
          <p:cNvPr id="10" name="Rectangle 1">
            <a:extLst>
              <a:ext uri="{FF2B5EF4-FFF2-40B4-BE49-F238E27FC236}">
                <a16:creationId xmlns:a16="http://schemas.microsoft.com/office/drawing/2014/main" id="{7F7B2B05-303D-4784-A39C-8F3BDBF89B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3056" y="6179406"/>
            <a:ext cx="8872943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JO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*ملاحظة : احتفظ بملف ( حقيبة ) للأنشطة جميعها وأوراق العمل وأدوات التقويم التي استخدمتها في تنفيذ الدرس.</a:t>
            </a:r>
            <a:r>
              <a:rPr kumimoji="0" lang="ar-SA" altLang="ar-JO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</a:t>
            </a:r>
            <a:r>
              <a:rPr kumimoji="0" lang="ar-SA" altLang="ar-JO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مدير المدرسة</a:t>
            </a:r>
            <a:r>
              <a:rPr kumimoji="0" lang="ar-SA" altLang="ar-JO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:...........................</a:t>
            </a:r>
            <a:r>
              <a:rPr kumimoji="0" lang="ar-SA" altLang="ar-JO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التوقيع.........................</a:t>
            </a:r>
            <a:endParaRPr kumimoji="0" lang="ar-SA" altLang="ar-J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CDD4CBBD-1B10-4E63-9C88-C18037CD3643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59223" y="4694825"/>
          <a:ext cx="4793777" cy="1419366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{5940675A-B579-460E-94D1-54222C63F5DA}</a:tableStyleId>
              </a:tblPr>
              <a:tblGrid>
                <a:gridCol w="980545">
                  <a:extLst>
                    <a:ext uri="{9D8B030D-6E8A-4147-A177-3AD203B41FA5}">
                      <a16:colId xmlns:a16="http://schemas.microsoft.com/office/drawing/2014/main" val="4046691162"/>
                    </a:ext>
                  </a:extLst>
                </a:gridCol>
                <a:gridCol w="871596">
                  <a:extLst>
                    <a:ext uri="{9D8B030D-6E8A-4147-A177-3AD203B41FA5}">
                      <a16:colId xmlns:a16="http://schemas.microsoft.com/office/drawing/2014/main" val="499553829"/>
                    </a:ext>
                  </a:extLst>
                </a:gridCol>
                <a:gridCol w="871596">
                  <a:extLst>
                    <a:ext uri="{9D8B030D-6E8A-4147-A177-3AD203B41FA5}">
                      <a16:colId xmlns:a16="http://schemas.microsoft.com/office/drawing/2014/main" val="2079705019"/>
                    </a:ext>
                  </a:extLst>
                </a:gridCol>
                <a:gridCol w="1089495">
                  <a:extLst>
                    <a:ext uri="{9D8B030D-6E8A-4147-A177-3AD203B41FA5}">
                      <a16:colId xmlns:a16="http://schemas.microsoft.com/office/drawing/2014/main" val="2074888826"/>
                    </a:ext>
                  </a:extLst>
                </a:gridCol>
                <a:gridCol w="980545">
                  <a:extLst>
                    <a:ext uri="{9D8B030D-6E8A-4147-A177-3AD203B41FA5}">
                      <a16:colId xmlns:a16="http://schemas.microsoft.com/office/drawing/2014/main" val="334386256"/>
                    </a:ext>
                  </a:extLst>
                </a:gridCol>
              </a:tblGrid>
              <a:tr h="23656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اليوم والتاريخ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الشعبة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الحصة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</a:rPr>
                        <a:t>النتاجات المتحققة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الواجب البيتي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6745389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0374623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4858461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76319822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28639509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25333"/>
                  </a:ext>
                </a:extLst>
              </a:tr>
            </a:tbl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2D03B275-2BBE-48AB-84CA-40B4A4F2FBA3}"/>
              </a:ext>
            </a:extLst>
          </p:cNvPr>
          <p:cNvSpPr/>
          <p:nvPr/>
        </p:nvSpPr>
        <p:spPr>
          <a:xfrm>
            <a:off x="5188424" y="4694825"/>
            <a:ext cx="4566312" cy="141936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التأمل الذاتي :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أشعر بالرضا عن  :   </a:t>
            </a:r>
            <a:r>
              <a:rPr lang="ar-SA" sz="1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...................................................................... 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...................................................................................................  </a:t>
            </a:r>
            <a:r>
              <a:rPr lang="ar-SA" sz="1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تحديات واجهتني : .........................................................................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..................................................................................................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اقتراحات للتحسين : .......................................................................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..................................................................................................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67DCABE-AE04-43D0-8EFD-9C37004AC25F}"/>
              </a:ext>
            </a:extLst>
          </p:cNvPr>
          <p:cNvSpPr/>
          <p:nvPr/>
        </p:nvSpPr>
        <p:spPr>
          <a:xfrm>
            <a:off x="0" y="118646"/>
            <a:ext cx="99060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spcAft>
                <a:spcPts val="0"/>
              </a:spcAft>
            </a:pPr>
            <a:r>
              <a:rPr lang="ar-SA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خطة درس                                           صفحة  "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الصف / المستوى : الأول الأساسي      المبحث : علوم         عنوان الوحدة : المادة في حياتنا            عنوان الدرس : المادة        عدد الحصص            التاريخ  من :..........الى ....... 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التعلم القبلي :.............................          التكامل الرأسي : ...........................................................                 التكامل الأفقي :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85296BB-A372-4686-9500-1312E348EA7D}"/>
              </a:ext>
            </a:extLst>
          </p:cNvPr>
          <p:cNvSpPr/>
          <p:nvPr/>
        </p:nvSpPr>
        <p:spPr>
          <a:xfrm>
            <a:off x="1" y="6400895"/>
            <a:ext cx="990998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spcAft>
                <a:spcPts val="0"/>
              </a:spcAft>
            </a:pP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إعداد المعلمين / المعلمات : 01               02                  03</a:t>
            </a: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                  </a:t>
            </a: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المشرف التربوي:.....................التوقيع:.......................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Form #QF71 -1- 47-rev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94395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8869F61-9755-47E0-84C3-D65C71B41F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992863"/>
              </p:ext>
            </p:extLst>
          </p:nvPr>
        </p:nvGraphicFramePr>
        <p:xfrm>
          <a:off x="122348" y="957267"/>
          <a:ext cx="9661304" cy="3587839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{5940675A-B579-460E-94D1-54222C63F5DA}</a:tableStyleId>
              </a:tblPr>
              <a:tblGrid>
                <a:gridCol w="663971">
                  <a:extLst>
                    <a:ext uri="{9D8B030D-6E8A-4147-A177-3AD203B41FA5}">
                      <a16:colId xmlns:a16="http://schemas.microsoft.com/office/drawing/2014/main" val="2834450034"/>
                    </a:ext>
                  </a:extLst>
                </a:gridCol>
                <a:gridCol w="1707353">
                  <a:extLst>
                    <a:ext uri="{9D8B030D-6E8A-4147-A177-3AD203B41FA5}">
                      <a16:colId xmlns:a16="http://schemas.microsoft.com/office/drawing/2014/main" val="1786810107"/>
                    </a:ext>
                  </a:extLst>
                </a:gridCol>
                <a:gridCol w="1327942">
                  <a:extLst>
                    <a:ext uri="{9D8B030D-6E8A-4147-A177-3AD203B41FA5}">
                      <a16:colId xmlns:a16="http://schemas.microsoft.com/office/drawing/2014/main" val="1347595480"/>
                    </a:ext>
                  </a:extLst>
                </a:gridCol>
                <a:gridCol w="965346">
                  <a:extLst>
                    <a:ext uri="{9D8B030D-6E8A-4147-A177-3AD203B41FA5}">
                      <a16:colId xmlns:a16="http://schemas.microsoft.com/office/drawing/2014/main" val="2451621060"/>
                    </a:ext>
                  </a:extLst>
                </a:gridCol>
                <a:gridCol w="934410">
                  <a:extLst>
                    <a:ext uri="{9D8B030D-6E8A-4147-A177-3AD203B41FA5}">
                      <a16:colId xmlns:a16="http://schemas.microsoft.com/office/drawing/2014/main" val="384596383"/>
                    </a:ext>
                  </a:extLst>
                </a:gridCol>
                <a:gridCol w="666007">
                  <a:extLst>
                    <a:ext uri="{9D8B030D-6E8A-4147-A177-3AD203B41FA5}">
                      <a16:colId xmlns:a16="http://schemas.microsoft.com/office/drawing/2014/main" val="708815914"/>
                    </a:ext>
                  </a:extLst>
                </a:gridCol>
                <a:gridCol w="2917638">
                  <a:extLst>
                    <a:ext uri="{9D8B030D-6E8A-4147-A177-3AD203B41FA5}">
                      <a16:colId xmlns:a16="http://schemas.microsoft.com/office/drawing/2014/main" val="1377756541"/>
                    </a:ext>
                  </a:extLst>
                </a:gridCol>
                <a:gridCol w="478637">
                  <a:extLst>
                    <a:ext uri="{9D8B030D-6E8A-4147-A177-3AD203B41FA5}">
                      <a16:colId xmlns:a16="http://schemas.microsoft.com/office/drawing/2014/main" val="986163477"/>
                    </a:ext>
                  </a:extLst>
                </a:gridCol>
              </a:tblGrid>
              <a:tr h="105277"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الرقم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النتاجات الخاصـــة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المواد والأدوات والتجهيزات </a:t>
                      </a:r>
                      <a:endParaRPr lang="en-US" sz="1100"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( مصادر التعلم )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استراتيجيات التدريس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grid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 dirty="0">
                          <a:effectLst/>
                        </a:rPr>
                        <a:t>التقويــم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التنفيــــــــــذ *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2767097"/>
                  </a:ext>
                </a:extLst>
              </a:tr>
              <a:tr h="210555"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300">
                          <a:effectLst/>
                        </a:rPr>
                        <a:t>الإستراتيجية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300">
                          <a:effectLst/>
                        </a:rPr>
                        <a:t>الأداة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300">
                          <a:effectLst/>
                        </a:rPr>
                        <a:t>الإجـــراءات 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300">
                          <a:effectLst/>
                        </a:rPr>
                        <a:t>الزمن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extLst>
                  <a:ext uri="{0D108BD9-81ED-4DB2-BD59-A6C34878D82A}">
                    <a16:rowId xmlns:a16="http://schemas.microsoft.com/office/drawing/2014/main" val="4144776611"/>
                  </a:ext>
                </a:extLst>
              </a:tr>
              <a:tr h="308491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يتوقع من الطالب ان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يتعرف قوة المغناطيس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endParaRPr lang="ar-S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يتعرف مفهومي تجاذب  تنافر  طرف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endParaRPr lang="ar-S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يقارن الطالب عمليا بين المغانط من حيث القوة .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مغناطيس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شكالات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الكتاب المدرسي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حل المشكلات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التعلم في مجموعات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الملاحظة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سلم التقدير اللفظي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14300"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مراجعة التعلم السابق .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114300"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تقسيم الطلاب الى مجموعات وتوجيه الأسئلة لكل مجموعة ... عمل جدول وتسجيل النتائج .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114300"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  <a:p>
                      <a:pPr marL="114300"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توزيع مغانط على الطلاب وتكيفهم محاولة تقريب المغانط مع بعضها مرة من اليمين ومرة من الشمال وملاحظة النتائج</a:t>
                      </a:r>
                    </a:p>
                    <a:p>
                      <a:pPr marL="114300" algn="justLow" rtl="1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114300"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توزيع المغانط على المجموعات مع عدد من الشكالات واجراء التجربة ويتعرف من يجذب اكثر ويدون في ورقة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114300"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تنفيذ الأنشطة من الكتاب المدرسي .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/>
                </a:tc>
                <a:extLst>
                  <a:ext uri="{0D108BD9-81ED-4DB2-BD59-A6C34878D82A}">
                    <a16:rowId xmlns:a16="http://schemas.microsoft.com/office/drawing/2014/main" val="3414167543"/>
                  </a:ext>
                </a:extLst>
              </a:tr>
            </a:tbl>
          </a:graphicData>
        </a:graphic>
      </p:graphicFrame>
      <p:sp>
        <p:nvSpPr>
          <p:cNvPr id="10" name="Rectangle 1">
            <a:extLst>
              <a:ext uri="{FF2B5EF4-FFF2-40B4-BE49-F238E27FC236}">
                <a16:creationId xmlns:a16="http://schemas.microsoft.com/office/drawing/2014/main" id="{7F7B2B05-303D-4784-A39C-8F3BDBF89B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3056" y="6179406"/>
            <a:ext cx="8872943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JO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*ملاحظة : احتفظ بملف ( حقيبة ) للأنشطة جميعها وأوراق العمل وأدوات التقويم التي استخدمتها في تنفيذ الدرس.</a:t>
            </a:r>
            <a:r>
              <a:rPr kumimoji="0" lang="ar-SA" altLang="ar-JO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</a:t>
            </a:r>
            <a:r>
              <a:rPr kumimoji="0" lang="ar-SA" altLang="ar-JO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مدير المدرسة</a:t>
            </a:r>
            <a:r>
              <a:rPr kumimoji="0" lang="ar-SA" altLang="ar-JO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:...........................</a:t>
            </a:r>
            <a:r>
              <a:rPr kumimoji="0" lang="ar-SA" altLang="ar-JO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التوقيع.........................</a:t>
            </a:r>
            <a:endParaRPr kumimoji="0" lang="ar-SA" altLang="ar-J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CDD4CBBD-1B10-4E63-9C88-C18037CD3643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59223" y="4694825"/>
          <a:ext cx="4793777" cy="1419366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{5940675A-B579-460E-94D1-54222C63F5DA}</a:tableStyleId>
              </a:tblPr>
              <a:tblGrid>
                <a:gridCol w="980545">
                  <a:extLst>
                    <a:ext uri="{9D8B030D-6E8A-4147-A177-3AD203B41FA5}">
                      <a16:colId xmlns:a16="http://schemas.microsoft.com/office/drawing/2014/main" val="4046691162"/>
                    </a:ext>
                  </a:extLst>
                </a:gridCol>
                <a:gridCol w="871596">
                  <a:extLst>
                    <a:ext uri="{9D8B030D-6E8A-4147-A177-3AD203B41FA5}">
                      <a16:colId xmlns:a16="http://schemas.microsoft.com/office/drawing/2014/main" val="499553829"/>
                    </a:ext>
                  </a:extLst>
                </a:gridCol>
                <a:gridCol w="871596">
                  <a:extLst>
                    <a:ext uri="{9D8B030D-6E8A-4147-A177-3AD203B41FA5}">
                      <a16:colId xmlns:a16="http://schemas.microsoft.com/office/drawing/2014/main" val="2079705019"/>
                    </a:ext>
                  </a:extLst>
                </a:gridCol>
                <a:gridCol w="1089495">
                  <a:extLst>
                    <a:ext uri="{9D8B030D-6E8A-4147-A177-3AD203B41FA5}">
                      <a16:colId xmlns:a16="http://schemas.microsoft.com/office/drawing/2014/main" val="2074888826"/>
                    </a:ext>
                  </a:extLst>
                </a:gridCol>
                <a:gridCol w="980545">
                  <a:extLst>
                    <a:ext uri="{9D8B030D-6E8A-4147-A177-3AD203B41FA5}">
                      <a16:colId xmlns:a16="http://schemas.microsoft.com/office/drawing/2014/main" val="334386256"/>
                    </a:ext>
                  </a:extLst>
                </a:gridCol>
              </a:tblGrid>
              <a:tr h="23656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اليوم والتاريخ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الشعبة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الحصة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</a:rPr>
                        <a:t>النتاجات المتحققة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الواجب البيتي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6745389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0374623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4858461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76319822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28639509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25333"/>
                  </a:ext>
                </a:extLst>
              </a:tr>
            </a:tbl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2D03B275-2BBE-48AB-84CA-40B4A4F2FBA3}"/>
              </a:ext>
            </a:extLst>
          </p:cNvPr>
          <p:cNvSpPr/>
          <p:nvPr/>
        </p:nvSpPr>
        <p:spPr>
          <a:xfrm>
            <a:off x="5188424" y="4694825"/>
            <a:ext cx="4566312" cy="141936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التأمل الذاتي :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أشعر بالرضا عن  :   </a:t>
            </a:r>
            <a:r>
              <a:rPr lang="ar-SA" sz="1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...................................................................... 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...................................................................................................  </a:t>
            </a:r>
            <a:r>
              <a:rPr lang="ar-SA" sz="1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تحديات واجهتني : .........................................................................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..................................................................................................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اقتراحات للتحسين : .......................................................................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..................................................................................................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67DCABE-AE04-43D0-8EFD-9C37004AC25F}"/>
              </a:ext>
            </a:extLst>
          </p:cNvPr>
          <p:cNvSpPr/>
          <p:nvPr/>
        </p:nvSpPr>
        <p:spPr>
          <a:xfrm>
            <a:off x="0" y="118646"/>
            <a:ext cx="99060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spcAft>
                <a:spcPts val="0"/>
              </a:spcAft>
            </a:pPr>
            <a:r>
              <a:rPr lang="ar-SA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خطة درس                                           صفحة  "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الصف / المستوى : الأول الأساسي      المبحث : علوم         عنوان الوحدة : القوة والحركة         عنوان الدرس : قوة المغناطيس          عدد الحصص            التاريخ  من :..........الى ....... 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التعلم القبلي :.............................          التكامل الرأسي : ...........................................................                 التكامل الأفقي :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85296BB-A372-4686-9500-1312E348EA7D}"/>
              </a:ext>
            </a:extLst>
          </p:cNvPr>
          <p:cNvSpPr/>
          <p:nvPr/>
        </p:nvSpPr>
        <p:spPr>
          <a:xfrm>
            <a:off x="1" y="6400895"/>
            <a:ext cx="990998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spcAft>
                <a:spcPts val="0"/>
              </a:spcAft>
            </a:pP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إعداد المعلمين / المعلمات : 01               02                  03</a:t>
            </a: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                  </a:t>
            </a: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المشرف التربوي:.....................التوقيع:.......................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Form #QF71 -1- 47-rev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42449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8869F61-9755-47E0-84C3-D65C71B41F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6270509"/>
              </p:ext>
            </p:extLst>
          </p:nvPr>
        </p:nvGraphicFramePr>
        <p:xfrm>
          <a:off x="89453" y="820025"/>
          <a:ext cx="9661304" cy="3809585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{5940675A-B579-460E-94D1-54222C63F5DA}</a:tableStyleId>
              </a:tblPr>
              <a:tblGrid>
                <a:gridCol w="663971">
                  <a:extLst>
                    <a:ext uri="{9D8B030D-6E8A-4147-A177-3AD203B41FA5}">
                      <a16:colId xmlns:a16="http://schemas.microsoft.com/office/drawing/2014/main" val="2834450034"/>
                    </a:ext>
                  </a:extLst>
                </a:gridCol>
                <a:gridCol w="1707353">
                  <a:extLst>
                    <a:ext uri="{9D8B030D-6E8A-4147-A177-3AD203B41FA5}">
                      <a16:colId xmlns:a16="http://schemas.microsoft.com/office/drawing/2014/main" val="1786810107"/>
                    </a:ext>
                  </a:extLst>
                </a:gridCol>
                <a:gridCol w="992281">
                  <a:extLst>
                    <a:ext uri="{9D8B030D-6E8A-4147-A177-3AD203B41FA5}">
                      <a16:colId xmlns:a16="http://schemas.microsoft.com/office/drawing/2014/main" val="1347595480"/>
                    </a:ext>
                  </a:extLst>
                </a:gridCol>
                <a:gridCol w="777922">
                  <a:extLst>
                    <a:ext uri="{9D8B030D-6E8A-4147-A177-3AD203B41FA5}">
                      <a16:colId xmlns:a16="http://schemas.microsoft.com/office/drawing/2014/main" val="2451621060"/>
                    </a:ext>
                  </a:extLst>
                </a:gridCol>
                <a:gridCol w="859809">
                  <a:extLst>
                    <a:ext uri="{9D8B030D-6E8A-4147-A177-3AD203B41FA5}">
                      <a16:colId xmlns:a16="http://schemas.microsoft.com/office/drawing/2014/main" val="384596383"/>
                    </a:ext>
                  </a:extLst>
                </a:gridCol>
                <a:gridCol w="573206">
                  <a:extLst>
                    <a:ext uri="{9D8B030D-6E8A-4147-A177-3AD203B41FA5}">
                      <a16:colId xmlns:a16="http://schemas.microsoft.com/office/drawing/2014/main" val="708815914"/>
                    </a:ext>
                  </a:extLst>
                </a:gridCol>
                <a:gridCol w="3608125">
                  <a:extLst>
                    <a:ext uri="{9D8B030D-6E8A-4147-A177-3AD203B41FA5}">
                      <a16:colId xmlns:a16="http://schemas.microsoft.com/office/drawing/2014/main" val="1377756541"/>
                    </a:ext>
                  </a:extLst>
                </a:gridCol>
                <a:gridCol w="478637">
                  <a:extLst>
                    <a:ext uri="{9D8B030D-6E8A-4147-A177-3AD203B41FA5}">
                      <a16:colId xmlns:a16="http://schemas.microsoft.com/office/drawing/2014/main" val="986163477"/>
                    </a:ext>
                  </a:extLst>
                </a:gridCol>
              </a:tblGrid>
              <a:tr h="162342"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الرقم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النتاجات الخاصـــة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المواد والأدوات والتجهيزات </a:t>
                      </a:r>
                      <a:endParaRPr lang="en-US" sz="1100"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( مصادر التعلم )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استراتيجيات التدريس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grid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 dirty="0">
                          <a:effectLst/>
                        </a:rPr>
                        <a:t>التقويــم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التنفيــــــــــذ *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2767097"/>
                  </a:ext>
                </a:extLst>
              </a:tr>
              <a:tr h="344957"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300">
                          <a:effectLst/>
                        </a:rPr>
                        <a:t>الإستراتيجية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300">
                          <a:effectLst/>
                        </a:rPr>
                        <a:t>الأداة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300">
                          <a:effectLst/>
                        </a:rPr>
                        <a:t>الإجـــراءات 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300">
                          <a:effectLst/>
                        </a:rPr>
                        <a:t>الزمن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extLst>
                  <a:ext uri="{0D108BD9-81ED-4DB2-BD59-A6C34878D82A}">
                    <a16:rowId xmlns:a16="http://schemas.microsoft.com/office/drawing/2014/main" val="4144776611"/>
                  </a:ext>
                </a:extLst>
              </a:tr>
              <a:tr h="3296988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ar-SA" sz="12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يتوقع من الطالب ان</a:t>
                      </a:r>
                    </a:p>
                    <a:p>
                      <a:pPr algn="justLow" rtl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ar-SA" sz="12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1- يميز بين مكونات الجزء الصلب من الأرض</a:t>
                      </a:r>
                      <a:endParaRPr lang="en-US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ar-SA" sz="12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2-يحدد مكونات سطح الأرض</a:t>
                      </a:r>
                      <a:endParaRPr lang="en-US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endParaRPr lang="en-US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justLow" rtl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ar-SA" sz="12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صور توضيحية </a:t>
                      </a:r>
                      <a:endParaRPr lang="en-US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justLow" rtl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ar-SA" sz="12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الكتاب المدرسي</a:t>
                      </a:r>
                      <a:endParaRPr lang="en-US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justLow" rtl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ar-SA" sz="12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 </a:t>
                      </a:r>
                      <a:endParaRPr lang="en-US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 </a:t>
                      </a:r>
                      <a:endParaRPr lang="en-US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justLow" rtl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ar-SA" sz="12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العمل الجماعي: التعلم التعاوني</a:t>
                      </a:r>
                      <a:endParaRPr lang="en-US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justLow" rtl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ar-SA" sz="12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التدريس </a:t>
                      </a:r>
                      <a:r>
                        <a:rPr lang="ar-SA" sz="1200" b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المباشر </a:t>
                      </a:r>
                      <a:endParaRPr lang="en-US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b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Simplified Arabic" panose="02020603050405020304" pitchFamily="18" charset="-78"/>
                        </a:rPr>
                        <a:t> </a:t>
                      </a:r>
                      <a:endParaRPr lang="en-US" sz="12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justLow" rtl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ar-SA" sz="1200" b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الملاحظة </a:t>
                      </a:r>
                      <a:endParaRPr lang="en-US" sz="12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justLow" rtl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ar-SA" sz="1200" b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التقويم المعتمد على الأداء</a:t>
                      </a:r>
                      <a:endParaRPr lang="en-US" sz="12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 </a:t>
                      </a:r>
                      <a:endParaRPr lang="en-US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ar-SA" sz="12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سلم التقدير</a:t>
                      </a:r>
                      <a:endParaRPr lang="en-US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ar-SA" sz="12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تمهيد:-  عرض مجسم الكرة الأرضية واسأل ماذا تشاهدون ؟</a:t>
                      </a:r>
                      <a:endParaRPr lang="en-US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ar-SA" sz="12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ما الأشياء الموجودة على سطح الأرض واقسم الطلبة لثلاث مجموعات مجموعة تجمع عينات من الرمل والحصى والتراب</a:t>
                      </a:r>
                      <a:endParaRPr lang="en-US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ar-SA" sz="12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يتوصل الطلبة إلى أن الصخور والتربة هي من مكونات سطح الأرض ثم أسال  هل الصخور والتربة مكونات سائلة أم صلبة ؟</a:t>
                      </a:r>
                      <a:endParaRPr lang="en-US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ar-SA" sz="12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هل يوجد على سطح الأرض صخور وتربة فقط؟</a:t>
                      </a:r>
                      <a:endParaRPr lang="en-US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ar-SA" sz="12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اسئلة  ماذا نستفيد من الصخور ؟ ثم اقسم الطلبة لمجموعات مجموعة واكلفهم البحث عن استخدامات الصخور وفوائد الصخور</a:t>
                      </a:r>
                      <a:endParaRPr lang="en-US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r>
                        <a:rPr lang="ar-SA" sz="1200" b="0" dirty="0">
                          <a:effectLst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ثم مناقشة صور الكتاب ومتابعة أداء الطلبة.</a:t>
                      </a:r>
                      <a:endParaRPr lang="en-US" sz="12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/>
                </a:tc>
                <a:extLst>
                  <a:ext uri="{0D108BD9-81ED-4DB2-BD59-A6C34878D82A}">
                    <a16:rowId xmlns:a16="http://schemas.microsoft.com/office/drawing/2014/main" val="3414167543"/>
                  </a:ext>
                </a:extLst>
              </a:tr>
            </a:tbl>
          </a:graphicData>
        </a:graphic>
      </p:graphicFrame>
      <p:sp>
        <p:nvSpPr>
          <p:cNvPr id="10" name="Rectangle 1">
            <a:extLst>
              <a:ext uri="{FF2B5EF4-FFF2-40B4-BE49-F238E27FC236}">
                <a16:creationId xmlns:a16="http://schemas.microsoft.com/office/drawing/2014/main" id="{7F7B2B05-303D-4784-A39C-8F3BDBF89B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3056" y="6179406"/>
            <a:ext cx="8872943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JO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*ملاحظة : احتفظ بملف ( حقيبة ) للأنشطة جميعها وأوراق العمل وأدوات التقويم التي استخدمتها في تنفيذ الدرس.</a:t>
            </a:r>
            <a:r>
              <a:rPr kumimoji="0" lang="ar-SA" altLang="ar-JO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</a:t>
            </a:r>
            <a:r>
              <a:rPr kumimoji="0" lang="ar-SA" altLang="ar-JO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مدير المدرسة</a:t>
            </a:r>
            <a:r>
              <a:rPr kumimoji="0" lang="ar-SA" altLang="ar-JO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:...........................</a:t>
            </a:r>
            <a:r>
              <a:rPr kumimoji="0" lang="ar-SA" altLang="ar-JO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التوقيع.........................</a:t>
            </a:r>
            <a:endParaRPr kumimoji="0" lang="ar-SA" altLang="ar-J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CDD4CBBD-1B10-4E63-9C88-C18037CD3643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59223" y="4694825"/>
          <a:ext cx="4793777" cy="1419366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{5940675A-B579-460E-94D1-54222C63F5DA}</a:tableStyleId>
              </a:tblPr>
              <a:tblGrid>
                <a:gridCol w="980545">
                  <a:extLst>
                    <a:ext uri="{9D8B030D-6E8A-4147-A177-3AD203B41FA5}">
                      <a16:colId xmlns:a16="http://schemas.microsoft.com/office/drawing/2014/main" val="4046691162"/>
                    </a:ext>
                  </a:extLst>
                </a:gridCol>
                <a:gridCol w="871596">
                  <a:extLst>
                    <a:ext uri="{9D8B030D-6E8A-4147-A177-3AD203B41FA5}">
                      <a16:colId xmlns:a16="http://schemas.microsoft.com/office/drawing/2014/main" val="499553829"/>
                    </a:ext>
                  </a:extLst>
                </a:gridCol>
                <a:gridCol w="871596">
                  <a:extLst>
                    <a:ext uri="{9D8B030D-6E8A-4147-A177-3AD203B41FA5}">
                      <a16:colId xmlns:a16="http://schemas.microsoft.com/office/drawing/2014/main" val="2079705019"/>
                    </a:ext>
                  </a:extLst>
                </a:gridCol>
                <a:gridCol w="1089495">
                  <a:extLst>
                    <a:ext uri="{9D8B030D-6E8A-4147-A177-3AD203B41FA5}">
                      <a16:colId xmlns:a16="http://schemas.microsoft.com/office/drawing/2014/main" val="2074888826"/>
                    </a:ext>
                  </a:extLst>
                </a:gridCol>
                <a:gridCol w="980545">
                  <a:extLst>
                    <a:ext uri="{9D8B030D-6E8A-4147-A177-3AD203B41FA5}">
                      <a16:colId xmlns:a16="http://schemas.microsoft.com/office/drawing/2014/main" val="334386256"/>
                    </a:ext>
                  </a:extLst>
                </a:gridCol>
              </a:tblGrid>
              <a:tr h="23656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اليوم والتاريخ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الشعبة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الحصة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</a:rPr>
                        <a:t>النتاجات المتحققة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الواجب البيتي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6745389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0374623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4858461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76319822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28639509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25333"/>
                  </a:ext>
                </a:extLst>
              </a:tr>
            </a:tbl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2D03B275-2BBE-48AB-84CA-40B4A4F2FBA3}"/>
              </a:ext>
            </a:extLst>
          </p:cNvPr>
          <p:cNvSpPr/>
          <p:nvPr/>
        </p:nvSpPr>
        <p:spPr>
          <a:xfrm>
            <a:off x="5188424" y="4694825"/>
            <a:ext cx="4566312" cy="141936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التأمل الذاتي :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أشعر بالرضا عن  :   </a:t>
            </a:r>
            <a:r>
              <a:rPr lang="ar-SA" sz="1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...................................................................... 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...................................................................................................  </a:t>
            </a:r>
            <a:r>
              <a:rPr lang="ar-SA" sz="1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تحديات واجهتني : .........................................................................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..................................................................................................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اقتراحات للتحسين : .......................................................................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..................................................................................................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67DCABE-AE04-43D0-8EFD-9C37004AC25F}"/>
              </a:ext>
            </a:extLst>
          </p:cNvPr>
          <p:cNvSpPr/>
          <p:nvPr/>
        </p:nvSpPr>
        <p:spPr>
          <a:xfrm>
            <a:off x="0" y="118646"/>
            <a:ext cx="99060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spcAft>
                <a:spcPts val="0"/>
              </a:spcAft>
            </a:pPr>
            <a:r>
              <a:rPr lang="ar-SA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خطة درس                                           صفحة  "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الصف / المستوى : الأول الأساسي      المبحث : علوم         عنوان الوحدة : الأرض والشمس     عنوان الدرس : صخور الأرض             عدد الحصص          التاريخ  من :..........الى ....... 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التعلم القبلي :.............................          التكامل الرأسي : ...........................................................                 التكامل الأفقي :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85296BB-A372-4686-9500-1312E348EA7D}"/>
              </a:ext>
            </a:extLst>
          </p:cNvPr>
          <p:cNvSpPr/>
          <p:nvPr/>
        </p:nvSpPr>
        <p:spPr>
          <a:xfrm>
            <a:off x="1" y="6400895"/>
            <a:ext cx="990998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spcAft>
                <a:spcPts val="0"/>
              </a:spcAft>
            </a:pP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إعداد المعلمين / المعلمات : 01               02                  03</a:t>
            </a: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                  </a:t>
            </a: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المشرف التربوي:.....................التوقيع:.......................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Form #QF71 -1- 47-rev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07473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8869F61-9755-47E0-84C3-D65C71B41F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4989568"/>
              </p:ext>
            </p:extLst>
          </p:nvPr>
        </p:nvGraphicFramePr>
        <p:xfrm>
          <a:off x="89453" y="820025"/>
          <a:ext cx="9661304" cy="3809585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{5940675A-B579-460E-94D1-54222C63F5DA}</a:tableStyleId>
              </a:tblPr>
              <a:tblGrid>
                <a:gridCol w="663971">
                  <a:extLst>
                    <a:ext uri="{9D8B030D-6E8A-4147-A177-3AD203B41FA5}">
                      <a16:colId xmlns:a16="http://schemas.microsoft.com/office/drawing/2014/main" val="2834450034"/>
                    </a:ext>
                  </a:extLst>
                </a:gridCol>
                <a:gridCol w="1707353">
                  <a:extLst>
                    <a:ext uri="{9D8B030D-6E8A-4147-A177-3AD203B41FA5}">
                      <a16:colId xmlns:a16="http://schemas.microsoft.com/office/drawing/2014/main" val="1786810107"/>
                    </a:ext>
                  </a:extLst>
                </a:gridCol>
                <a:gridCol w="1327942">
                  <a:extLst>
                    <a:ext uri="{9D8B030D-6E8A-4147-A177-3AD203B41FA5}">
                      <a16:colId xmlns:a16="http://schemas.microsoft.com/office/drawing/2014/main" val="1347595480"/>
                    </a:ext>
                  </a:extLst>
                </a:gridCol>
                <a:gridCol w="965346">
                  <a:extLst>
                    <a:ext uri="{9D8B030D-6E8A-4147-A177-3AD203B41FA5}">
                      <a16:colId xmlns:a16="http://schemas.microsoft.com/office/drawing/2014/main" val="2451621060"/>
                    </a:ext>
                  </a:extLst>
                </a:gridCol>
                <a:gridCol w="934410">
                  <a:extLst>
                    <a:ext uri="{9D8B030D-6E8A-4147-A177-3AD203B41FA5}">
                      <a16:colId xmlns:a16="http://schemas.microsoft.com/office/drawing/2014/main" val="384596383"/>
                    </a:ext>
                  </a:extLst>
                </a:gridCol>
                <a:gridCol w="666007">
                  <a:extLst>
                    <a:ext uri="{9D8B030D-6E8A-4147-A177-3AD203B41FA5}">
                      <a16:colId xmlns:a16="http://schemas.microsoft.com/office/drawing/2014/main" val="708815914"/>
                    </a:ext>
                  </a:extLst>
                </a:gridCol>
                <a:gridCol w="2917638">
                  <a:extLst>
                    <a:ext uri="{9D8B030D-6E8A-4147-A177-3AD203B41FA5}">
                      <a16:colId xmlns:a16="http://schemas.microsoft.com/office/drawing/2014/main" val="1377756541"/>
                    </a:ext>
                  </a:extLst>
                </a:gridCol>
                <a:gridCol w="478637">
                  <a:extLst>
                    <a:ext uri="{9D8B030D-6E8A-4147-A177-3AD203B41FA5}">
                      <a16:colId xmlns:a16="http://schemas.microsoft.com/office/drawing/2014/main" val="986163477"/>
                    </a:ext>
                  </a:extLst>
                </a:gridCol>
              </a:tblGrid>
              <a:tr h="162342"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الرقم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النتاجات الخاصـــة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المواد والأدوات والتجهيزات </a:t>
                      </a:r>
                      <a:endParaRPr lang="en-US" sz="1100"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( مصادر التعلم )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استراتيجيات التدريس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grid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 dirty="0">
                          <a:effectLst/>
                        </a:rPr>
                        <a:t>التقويــم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التنفيــــــــــذ *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2767097"/>
                  </a:ext>
                </a:extLst>
              </a:tr>
              <a:tr h="344957"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300">
                          <a:effectLst/>
                        </a:rPr>
                        <a:t>الإستراتيجية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300">
                          <a:effectLst/>
                        </a:rPr>
                        <a:t>الأداة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300">
                          <a:effectLst/>
                        </a:rPr>
                        <a:t>الإجـــراءات 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300">
                          <a:effectLst/>
                        </a:rPr>
                        <a:t>الزمن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extLst>
                  <a:ext uri="{0D108BD9-81ED-4DB2-BD59-A6C34878D82A}">
                    <a16:rowId xmlns:a16="http://schemas.microsoft.com/office/drawing/2014/main" val="4144776611"/>
                  </a:ext>
                </a:extLst>
              </a:tr>
              <a:tr h="3296988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4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يتوقع من الطالب ان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4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يتعرف أهمية الماء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endParaRPr lang="ar-SA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4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يعدد استخدامات الماء في البيئة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endParaRPr lang="ar-SA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4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يقترح طرقا للمحافظة على الماء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justLow" rtl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ar-SA" sz="12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صور توضيحية </a:t>
                      </a:r>
                      <a:endParaRPr lang="en-US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justLow" rtl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ar-SA" sz="12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الكتاب المدرسي</a:t>
                      </a:r>
                      <a:endParaRPr lang="en-US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justLow" rtl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ar-SA" sz="12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 </a:t>
                      </a:r>
                      <a:endParaRPr lang="en-US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 </a:t>
                      </a:r>
                      <a:endParaRPr lang="en-US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justLow" rtl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ar-SA" sz="12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العمل الجماعي: التعلم التعاوني</a:t>
                      </a:r>
                      <a:endParaRPr lang="en-US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justLow" rtl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ar-SA" sz="12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التدريس </a:t>
                      </a:r>
                      <a:r>
                        <a:rPr lang="ar-SA" sz="1200" b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المباشر </a:t>
                      </a:r>
                      <a:endParaRPr lang="en-US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b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Simplified Arabic" panose="02020603050405020304" pitchFamily="18" charset="-78"/>
                        </a:rPr>
                        <a:t> </a:t>
                      </a:r>
                      <a:endParaRPr lang="en-US" sz="12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justLow" rtl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ar-SA" sz="1200" b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الملاحظة </a:t>
                      </a:r>
                      <a:endParaRPr lang="en-US" sz="12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justLow" rtl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ar-SA" sz="1200" b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التقويم المعتمد على الأداء</a:t>
                      </a:r>
                      <a:endParaRPr lang="en-US" sz="12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 </a:t>
                      </a:r>
                      <a:endParaRPr lang="en-US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ar-SA" sz="12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سلم التقدير</a:t>
                      </a:r>
                      <a:endParaRPr lang="en-US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التمهيد بمراجعة التعلم السابق مكونات سطح الارض.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عرض نموذج الكرة الارضية وسؤالهم ماذا يمثل كل لون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طرح سؤال هل قمتم بغسل وجوهكم صباحا ؟ بماذا؟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كتابة العنوان على السبورة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اعطاء تعليمات بأنني سوف اعرض عليهم صور ابين استخدامات الماء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طرح اسئلة متنوعة وعرض بطاقات المفاهيم على السبورة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اطرح مجموعة من الاسئلة: هل تستطيع العيش من دون ماء ؟ هل يوجد لدينا في الاردن نقص مياه ؟ ماذا سيحدث لو انقطعت المياه في بيتك ؟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الاستماع الى الاجابات وكتابتها </a:t>
                      </a:r>
                      <a:r>
                        <a:rPr lang="ar-S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على السبورة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عرض مشكلة نقص المياه في الاردن وكيفية الحفاظ على الماء.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تقسيم الطلبة الى مجموعات للقيام بعرض افكارهم لحل هذه المشكلة ومناقشتها.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توجيه الطلبة لتنفيذ انشطة الكتاب المدرسي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r>
                        <a:rPr lang="ar-SA" sz="1200" dirty="0">
                          <a:effectLst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متابعة الطلبة وتقديم التعزيز .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/>
                </a:tc>
                <a:extLst>
                  <a:ext uri="{0D108BD9-81ED-4DB2-BD59-A6C34878D82A}">
                    <a16:rowId xmlns:a16="http://schemas.microsoft.com/office/drawing/2014/main" val="3414167543"/>
                  </a:ext>
                </a:extLst>
              </a:tr>
            </a:tbl>
          </a:graphicData>
        </a:graphic>
      </p:graphicFrame>
      <p:sp>
        <p:nvSpPr>
          <p:cNvPr id="10" name="Rectangle 1">
            <a:extLst>
              <a:ext uri="{FF2B5EF4-FFF2-40B4-BE49-F238E27FC236}">
                <a16:creationId xmlns:a16="http://schemas.microsoft.com/office/drawing/2014/main" id="{7F7B2B05-303D-4784-A39C-8F3BDBF89B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3056" y="6179406"/>
            <a:ext cx="8872943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JO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*ملاحظة : احتفظ بملف ( حقيبة ) للأنشطة جميعها وأوراق العمل وأدوات التقويم التي استخدمتها في تنفيذ الدرس.</a:t>
            </a:r>
            <a:r>
              <a:rPr kumimoji="0" lang="ar-SA" altLang="ar-JO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</a:t>
            </a:r>
            <a:r>
              <a:rPr kumimoji="0" lang="ar-SA" altLang="ar-JO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مدير المدرسة</a:t>
            </a:r>
            <a:r>
              <a:rPr kumimoji="0" lang="ar-SA" altLang="ar-JO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:...........................</a:t>
            </a:r>
            <a:r>
              <a:rPr kumimoji="0" lang="ar-SA" altLang="ar-JO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التوقيع.........................</a:t>
            </a:r>
            <a:endParaRPr kumimoji="0" lang="ar-SA" altLang="ar-J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CDD4CBBD-1B10-4E63-9C88-C18037CD3643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59223" y="4694825"/>
          <a:ext cx="4793777" cy="1419366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{5940675A-B579-460E-94D1-54222C63F5DA}</a:tableStyleId>
              </a:tblPr>
              <a:tblGrid>
                <a:gridCol w="980545">
                  <a:extLst>
                    <a:ext uri="{9D8B030D-6E8A-4147-A177-3AD203B41FA5}">
                      <a16:colId xmlns:a16="http://schemas.microsoft.com/office/drawing/2014/main" val="4046691162"/>
                    </a:ext>
                  </a:extLst>
                </a:gridCol>
                <a:gridCol w="871596">
                  <a:extLst>
                    <a:ext uri="{9D8B030D-6E8A-4147-A177-3AD203B41FA5}">
                      <a16:colId xmlns:a16="http://schemas.microsoft.com/office/drawing/2014/main" val="499553829"/>
                    </a:ext>
                  </a:extLst>
                </a:gridCol>
                <a:gridCol w="871596">
                  <a:extLst>
                    <a:ext uri="{9D8B030D-6E8A-4147-A177-3AD203B41FA5}">
                      <a16:colId xmlns:a16="http://schemas.microsoft.com/office/drawing/2014/main" val="2079705019"/>
                    </a:ext>
                  </a:extLst>
                </a:gridCol>
                <a:gridCol w="1089495">
                  <a:extLst>
                    <a:ext uri="{9D8B030D-6E8A-4147-A177-3AD203B41FA5}">
                      <a16:colId xmlns:a16="http://schemas.microsoft.com/office/drawing/2014/main" val="2074888826"/>
                    </a:ext>
                  </a:extLst>
                </a:gridCol>
                <a:gridCol w="980545">
                  <a:extLst>
                    <a:ext uri="{9D8B030D-6E8A-4147-A177-3AD203B41FA5}">
                      <a16:colId xmlns:a16="http://schemas.microsoft.com/office/drawing/2014/main" val="334386256"/>
                    </a:ext>
                  </a:extLst>
                </a:gridCol>
              </a:tblGrid>
              <a:tr h="23656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اليوم والتاريخ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الشعبة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الحصة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</a:rPr>
                        <a:t>النتاجات المتحققة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الواجب البيتي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6745389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0374623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4858461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76319822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28639509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25333"/>
                  </a:ext>
                </a:extLst>
              </a:tr>
            </a:tbl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2D03B275-2BBE-48AB-84CA-40B4A4F2FBA3}"/>
              </a:ext>
            </a:extLst>
          </p:cNvPr>
          <p:cNvSpPr/>
          <p:nvPr/>
        </p:nvSpPr>
        <p:spPr>
          <a:xfrm>
            <a:off x="5188424" y="4694825"/>
            <a:ext cx="4566312" cy="141936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التأمل الذاتي :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أشعر بالرضا عن  :   </a:t>
            </a:r>
            <a:r>
              <a:rPr lang="ar-SA" sz="1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...................................................................... 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...................................................................................................  </a:t>
            </a:r>
            <a:r>
              <a:rPr lang="ar-SA" sz="1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تحديات واجهتني : .........................................................................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..................................................................................................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اقتراحات للتحسين : .......................................................................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..................................................................................................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67DCABE-AE04-43D0-8EFD-9C37004AC25F}"/>
              </a:ext>
            </a:extLst>
          </p:cNvPr>
          <p:cNvSpPr/>
          <p:nvPr/>
        </p:nvSpPr>
        <p:spPr>
          <a:xfrm>
            <a:off x="0" y="118646"/>
            <a:ext cx="99060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spcAft>
                <a:spcPts val="0"/>
              </a:spcAft>
            </a:pPr>
            <a:r>
              <a:rPr lang="ar-SA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خطة درس                                           صفحة  "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الصف / المستوى : الأول الأساسي      المبحث : علوم         عنوان الوحدة : الأرض والشمس     عنوان الدرس : الماء          عدد الحصص          التاريخ  من :..........الى ....... 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التعلم القبلي :.............................          التكامل الرأسي : ...........................................................                 التكامل الأفقي :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85296BB-A372-4686-9500-1312E348EA7D}"/>
              </a:ext>
            </a:extLst>
          </p:cNvPr>
          <p:cNvSpPr/>
          <p:nvPr/>
        </p:nvSpPr>
        <p:spPr>
          <a:xfrm>
            <a:off x="1" y="6400895"/>
            <a:ext cx="990998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spcAft>
                <a:spcPts val="0"/>
              </a:spcAft>
            </a:pP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إعداد المعلمين / المعلمات : 01               02                  03</a:t>
            </a: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                  </a:t>
            </a: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المشرف التربوي:.....................التوقيع:.......................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Form #QF71 -1- 47-rev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39838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8869F61-9755-47E0-84C3-D65C71B41F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4551090"/>
              </p:ext>
            </p:extLst>
          </p:nvPr>
        </p:nvGraphicFramePr>
        <p:xfrm>
          <a:off x="89453" y="820025"/>
          <a:ext cx="9661304" cy="3809585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{5940675A-B579-460E-94D1-54222C63F5DA}</a:tableStyleId>
              </a:tblPr>
              <a:tblGrid>
                <a:gridCol w="663971">
                  <a:extLst>
                    <a:ext uri="{9D8B030D-6E8A-4147-A177-3AD203B41FA5}">
                      <a16:colId xmlns:a16="http://schemas.microsoft.com/office/drawing/2014/main" val="2834450034"/>
                    </a:ext>
                  </a:extLst>
                </a:gridCol>
                <a:gridCol w="1707353">
                  <a:extLst>
                    <a:ext uri="{9D8B030D-6E8A-4147-A177-3AD203B41FA5}">
                      <a16:colId xmlns:a16="http://schemas.microsoft.com/office/drawing/2014/main" val="1786810107"/>
                    </a:ext>
                  </a:extLst>
                </a:gridCol>
                <a:gridCol w="1327942">
                  <a:extLst>
                    <a:ext uri="{9D8B030D-6E8A-4147-A177-3AD203B41FA5}">
                      <a16:colId xmlns:a16="http://schemas.microsoft.com/office/drawing/2014/main" val="1347595480"/>
                    </a:ext>
                  </a:extLst>
                </a:gridCol>
                <a:gridCol w="965346">
                  <a:extLst>
                    <a:ext uri="{9D8B030D-6E8A-4147-A177-3AD203B41FA5}">
                      <a16:colId xmlns:a16="http://schemas.microsoft.com/office/drawing/2014/main" val="2451621060"/>
                    </a:ext>
                  </a:extLst>
                </a:gridCol>
                <a:gridCol w="934410">
                  <a:extLst>
                    <a:ext uri="{9D8B030D-6E8A-4147-A177-3AD203B41FA5}">
                      <a16:colId xmlns:a16="http://schemas.microsoft.com/office/drawing/2014/main" val="384596383"/>
                    </a:ext>
                  </a:extLst>
                </a:gridCol>
                <a:gridCol w="666007">
                  <a:extLst>
                    <a:ext uri="{9D8B030D-6E8A-4147-A177-3AD203B41FA5}">
                      <a16:colId xmlns:a16="http://schemas.microsoft.com/office/drawing/2014/main" val="708815914"/>
                    </a:ext>
                  </a:extLst>
                </a:gridCol>
                <a:gridCol w="2917638">
                  <a:extLst>
                    <a:ext uri="{9D8B030D-6E8A-4147-A177-3AD203B41FA5}">
                      <a16:colId xmlns:a16="http://schemas.microsoft.com/office/drawing/2014/main" val="1377756541"/>
                    </a:ext>
                  </a:extLst>
                </a:gridCol>
                <a:gridCol w="478637">
                  <a:extLst>
                    <a:ext uri="{9D8B030D-6E8A-4147-A177-3AD203B41FA5}">
                      <a16:colId xmlns:a16="http://schemas.microsoft.com/office/drawing/2014/main" val="986163477"/>
                    </a:ext>
                  </a:extLst>
                </a:gridCol>
              </a:tblGrid>
              <a:tr h="162342"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الرقم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النتاجات الخاصـــة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المواد والأدوات والتجهيزات </a:t>
                      </a:r>
                      <a:endParaRPr lang="en-US" sz="1100"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( مصادر التعلم )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استراتيجيات التدريس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grid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 dirty="0">
                          <a:effectLst/>
                        </a:rPr>
                        <a:t>التقويــم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التنفيــــــــــذ *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2767097"/>
                  </a:ext>
                </a:extLst>
              </a:tr>
              <a:tr h="344957"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300">
                          <a:effectLst/>
                        </a:rPr>
                        <a:t>الإستراتيجية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300">
                          <a:effectLst/>
                        </a:rPr>
                        <a:t>الأداة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300">
                          <a:effectLst/>
                        </a:rPr>
                        <a:t>الإجـــراءات 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300">
                          <a:effectLst/>
                        </a:rPr>
                        <a:t>الزمن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extLst>
                  <a:ext uri="{0D108BD9-81ED-4DB2-BD59-A6C34878D82A}">
                    <a16:rowId xmlns:a16="http://schemas.microsoft.com/office/drawing/2014/main" val="4144776611"/>
                  </a:ext>
                </a:extLst>
              </a:tr>
              <a:tr h="3296988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4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يتوقع من الطالب ان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4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يتعرف المفاهيم الاتية الشمس القمر النجوم الحرارة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justLow" rtl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ar-SA" sz="12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صور توضيحية </a:t>
                      </a:r>
                      <a:endParaRPr lang="en-US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justLow" rtl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ar-SA" sz="12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الكتاب المدرسي</a:t>
                      </a:r>
                      <a:endParaRPr lang="en-US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justLow" rtl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ar-SA" sz="12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 </a:t>
                      </a:r>
                      <a:endParaRPr lang="en-US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 </a:t>
                      </a:r>
                      <a:endParaRPr lang="en-US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justLow" rtl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ar-SA" sz="12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العمل الجماعي: التعلم التعاوني</a:t>
                      </a:r>
                      <a:endParaRPr lang="en-US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justLow" rtl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ar-SA" sz="12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التدريس </a:t>
                      </a:r>
                      <a:r>
                        <a:rPr lang="ar-SA" sz="1200" b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المباشر </a:t>
                      </a:r>
                      <a:endParaRPr lang="en-US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b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Simplified Arabic" panose="02020603050405020304" pitchFamily="18" charset="-78"/>
                        </a:rPr>
                        <a:t> </a:t>
                      </a:r>
                      <a:endParaRPr lang="en-US" sz="12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justLow" rtl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ar-SA" sz="1200" b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الملاحظة </a:t>
                      </a:r>
                      <a:endParaRPr lang="en-US" sz="12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justLow" rtl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ar-SA" sz="1200" b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التقويم المعتمد على الأداء</a:t>
                      </a:r>
                      <a:endParaRPr lang="en-US" sz="12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raditional Arabic" panose="02020603050405020304" pitchFamily="18" charset="-78"/>
                        </a:rPr>
                        <a:t> </a:t>
                      </a:r>
                      <a:endParaRPr lang="en-US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ar-SA" sz="12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سلم التقدير</a:t>
                      </a:r>
                      <a:endParaRPr lang="en-US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امهد للدرس بعرض صورا مختلفة للشمس والنجوم والقمر</a:t>
                      </a: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اناقش الطلبة في الصور وما فائدة كل منهم للإنسان وفي أي وقت نراه</a:t>
                      </a: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أوضح للطلبة ان الشمس عبارة عن نجم مضيء وان شكلها كروي وهي مصدر للضوء وللحرارة</a:t>
                      </a: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أوضح للطلبة ان اليوم مكون من ليل ونهار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/>
                </a:tc>
                <a:extLst>
                  <a:ext uri="{0D108BD9-81ED-4DB2-BD59-A6C34878D82A}">
                    <a16:rowId xmlns:a16="http://schemas.microsoft.com/office/drawing/2014/main" val="3414167543"/>
                  </a:ext>
                </a:extLst>
              </a:tr>
            </a:tbl>
          </a:graphicData>
        </a:graphic>
      </p:graphicFrame>
      <p:sp>
        <p:nvSpPr>
          <p:cNvPr id="10" name="Rectangle 1">
            <a:extLst>
              <a:ext uri="{FF2B5EF4-FFF2-40B4-BE49-F238E27FC236}">
                <a16:creationId xmlns:a16="http://schemas.microsoft.com/office/drawing/2014/main" id="{7F7B2B05-303D-4784-A39C-8F3BDBF89B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3056" y="6179406"/>
            <a:ext cx="8872943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JO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*ملاحظة : احتفظ بملف ( حقيبة ) للأنشطة جميعها وأوراق العمل وأدوات التقويم التي استخدمتها في تنفيذ الدرس.</a:t>
            </a:r>
            <a:r>
              <a:rPr kumimoji="0" lang="ar-SA" altLang="ar-JO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</a:t>
            </a:r>
            <a:r>
              <a:rPr kumimoji="0" lang="ar-SA" altLang="ar-JO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مدير المدرسة</a:t>
            </a:r>
            <a:r>
              <a:rPr kumimoji="0" lang="ar-SA" altLang="ar-JO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:...........................</a:t>
            </a:r>
            <a:r>
              <a:rPr kumimoji="0" lang="ar-SA" altLang="ar-JO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التوقيع.........................</a:t>
            </a:r>
            <a:endParaRPr kumimoji="0" lang="ar-SA" altLang="ar-J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CDD4CBBD-1B10-4E63-9C88-C18037CD3643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59223" y="4694825"/>
          <a:ext cx="4793777" cy="1419366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{5940675A-B579-460E-94D1-54222C63F5DA}</a:tableStyleId>
              </a:tblPr>
              <a:tblGrid>
                <a:gridCol w="980545">
                  <a:extLst>
                    <a:ext uri="{9D8B030D-6E8A-4147-A177-3AD203B41FA5}">
                      <a16:colId xmlns:a16="http://schemas.microsoft.com/office/drawing/2014/main" val="4046691162"/>
                    </a:ext>
                  </a:extLst>
                </a:gridCol>
                <a:gridCol w="871596">
                  <a:extLst>
                    <a:ext uri="{9D8B030D-6E8A-4147-A177-3AD203B41FA5}">
                      <a16:colId xmlns:a16="http://schemas.microsoft.com/office/drawing/2014/main" val="499553829"/>
                    </a:ext>
                  </a:extLst>
                </a:gridCol>
                <a:gridCol w="871596">
                  <a:extLst>
                    <a:ext uri="{9D8B030D-6E8A-4147-A177-3AD203B41FA5}">
                      <a16:colId xmlns:a16="http://schemas.microsoft.com/office/drawing/2014/main" val="2079705019"/>
                    </a:ext>
                  </a:extLst>
                </a:gridCol>
                <a:gridCol w="1089495">
                  <a:extLst>
                    <a:ext uri="{9D8B030D-6E8A-4147-A177-3AD203B41FA5}">
                      <a16:colId xmlns:a16="http://schemas.microsoft.com/office/drawing/2014/main" val="2074888826"/>
                    </a:ext>
                  </a:extLst>
                </a:gridCol>
                <a:gridCol w="980545">
                  <a:extLst>
                    <a:ext uri="{9D8B030D-6E8A-4147-A177-3AD203B41FA5}">
                      <a16:colId xmlns:a16="http://schemas.microsoft.com/office/drawing/2014/main" val="334386256"/>
                    </a:ext>
                  </a:extLst>
                </a:gridCol>
              </a:tblGrid>
              <a:tr h="23656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اليوم والتاريخ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الشعبة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الحصة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</a:rPr>
                        <a:t>النتاجات المتحققة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الواجب البيتي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6745389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0374623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4858461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76319822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28639509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25333"/>
                  </a:ext>
                </a:extLst>
              </a:tr>
            </a:tbl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2D03B275-2BBE-48AB-84CA-40B4A4F2FBA3}"/>
              </a:ext>
            </a:extLst>
          </p:cNvPr>
          <p:cNvSpPr/>
          <p:nvPr/>
        </p:nvSpPr>
        <p:spPr>
          <a:xfrm>
            <a:off x="5188424" y="4694825"/>
            <a:ext cx="4566312" cy="141936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التأمل الذاتي :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أشعر بالرضا عن  :   </a:t>
            </a:r>
            <a:r>
              <a:rPr lang="ar-SA" sz="1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...................................................................... 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...................................................................................................  </a:t>
            </a:r>
            <a:r>
              <a:rPr lang="ar-SA" sz="1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تحديات واجهتني : .........................................................................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..................................................................................................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اقتراحات للتحسين : .......................................................................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..................................................................................................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67DCABE-AE04-43D0-8EFD-9C37004AC25F}"/>
              </a:ext>
            </a:extLst>
          </p:cNvPr>
          <p:cNvSpPr/>
          <p:nvPr/>
        </p:nvSpPr>
        <p:spPr>
          <a:xfrm>
            <a:off x="0" y="118646"/>
            <a:ext cx="99060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spcAft>
                <a:spcPts val="0"/>
              </a:spcAft>
            </a:pPr>
            <a:r>
              <a:rPr lang="ar-SA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خطة درس                                           صفحة  "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الصف / المستوى : الأول الأساسي      المبحث : علوم         عنوان الوحدة : الأرض والشمس     عنوان الدرس : الليل والنهار          عدد الحصص          التاريخ  من :..........الى ....... 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التعلم القبلي :.............................          التكامل الرأسي : ...........................................................                 التكامل الأفقي :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85296BB-A372-4686-9500-1312E348EA7D}"/>
              </a:ext>
            </a:extLst>
          </p:cNvPr>
          <p:cNvSpPr/>
          <p:nvPr/>
        </p:nvSpPr>
        <p:spPr>
          <a:xfrm>
            <a:off x="1" y="6400895"/>
            <a:ext cx="990998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spcAft>
                <a:spcPts val="0"/>
              </a:spcAft>
            </a:pP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إعداد المعلمين / المعلمات : 01               02                  03</a:t>
            </a: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                  </a:t>
            </a: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المشرف التربوي:.....................التوقيع:.......................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Form #QF71 -1- 47-rev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81687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8869F61-9755-47E0-84C3-D65C71B41F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1837496"/>
              </p:ext>
            </p:extLst>
          </p:nvPr>
        </p:nvGraphicFramePr>
        <p:xfrm>
          <a:off x="89453" y="820025"/>
          <a:ext cx="9661304" cy="3809585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{5940675A-B579-460E-94D1-54222C63F5DA}</a:tableStyleId>
              </a:tblPr>
              <a:tblGrid>
                <a:gridCol w="663971">
                  <a:extLst>
                    <a:ext uri="{9D8B030D-6E8A-4147-A177-3AD203B41FA5}">
                      <a16:colId xmlns:a16="http://schemas.microsoft.com/office/drawing/2014/main" val="2834450034"/>
                    </a:ext>
                  </a:extLst>
                </a:gridCol>
                <a:gridCol w="1810223">
                  <a:extLst>
                    <a:ext uri="{9D8B030D-6E8A-4147-A177-3AD203B41FA5}">
                      <a16:colId xmlns:a16="http://schemas.microsoft.com/office/drawing/2014/main" val="1786810107"/>
                    </a:ext>
                  </a:extLst>
                </a:gridCol>
                <a:gridCol w="1225072">
                  <a:extLst>
                    <a:ext uri="{9D8B030D-6E8A-4147-A177-3AD203B41FA5}">
                      <a16:colId xmlns:a16="http://schemas.microsoft.com/office/drawing/2014/main" val="1347595480"/>
                    </a:ext>
                  </a:extLst>
                </a:gridCol>
                <a:gridCol w="965346">
                  <a:extLst>
                    <a:ext uri="{9D8B030D-6E8A-4147-A177-3AD203B41FA5}">
                      <a16:colId xmlns:a16="http://schemas.microsoft.com/office/drawing/2014/main" val="2451621060"/>
                    </a:ext>
                  </a:extLst>
                </a:gridCol>
                <a:gridCol w="934410">
                  <a:extLst>
                    <a:ext uri="{9D8B030D-6E8A-4147-A177-3AD203B41FA5}">
                      <a16:colId xmlns:a16="http://schemas.microsoft.com/office/drawing/2014/main" val="384596383"/>
                    </a:ext>
                  </a:extLst>
                </a:gridCol>
                <a:gridCol w="666007">
                  <a:extLst>
                    <a:ext uri="{9D8B030D-6E8A-4147-A177-3AD203B41FA5}">
                      <a16:colId xmlns:a16="http://schemas.microsoft.com/office/drawing/2014/main" val="708815914"/>
                    </a:ext>
                  </a:extLst>
                </a:gridCol>
                <a:gridCol w="2917638">
                  <a:extLst>
                    <a:ext uri="{9D8B030D-6E8A-4147-A177-3AD203B41FA5}">
                      <a16:colId xmlns:a16="http://schemas.microsoft.com/office/drawing/2014/main" val="1377756541"/>
                    </a:ext>
                  </a:extLst>
                </a:gridCol>
                <a:gridCol w="478637">
                  <a:extLst>
                    <a:ext uri="{9D8B030D-6E8A-4147-A177-3AD203B41FA5}">
                      <a16:colId xmlns:a16="http://schemas.microsoft.com/office/drawing/2014/main" val="986163477"/>
                    </a:ext>
                  </a:extLst>
                </a:gridCol>
              </a:tblGrid>
              <a:tr h="162342"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الرقم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النتاجات الخاصـــة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المواد والأدوات والتجهيزات </a:t>
                      </a:r>
                      <a:endParaRPr lang="en-US" sz="1100"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( مصادر التعلم )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استراتيجيات التدريس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grid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 dirty="0">
                          <a:effectLst/>
                        </a:rPr>
                        <a:t>التقويــم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التنفيــــــــــذ *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2767097"/>
                  </a:ext>
                </a:extLst>
              </a:tr>
              <a:tr h="344957"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300">
                          <a:effectLst/>
                        </a:rPr>
                        <a:t>الإستراتيجية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300">
                          <a:effectLst/>
                        </a:rPr>
                        <a:t>الأداة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300">
                          <a:effectLst/>
                        </a:rPr>
                        <a:t>الإجـــراءات 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300">
                          <a:effectLst/>
                        </a:rPr>
                        <a:t>الزمن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extLst>
                  <a:ext uri="{0D108BD9-81ED-4DB2-BD59-A6C34878D82A}">
                    <a16:rowId xmlns:a16="http://schemas.microsoft.com/office/drawing/2014/main" val="4144776611"/>
                  </a:ext>
                </a:extLst>
              </a:tr>
              <a:tr h="3296988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J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يتوقع من الطالب أن</a:t>
                      </a:r>
                    </a:p>
                    <a:p>
                      <a:pPr algn="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J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يتعرف </a:t>
                      </a:r>
                      <a:r>
                        <a:rPr lang="ar-J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المصطلحات: الفصول الأربعة , فصل الشتاء ,فصل الربيع, فصل الصيف, فصل الخريف.</a:t>
                      </a:r>
                      <a:endParaRPr lang="ar-JO" sz="1200" b="0" dirty="0">
                        <a:effectLst/>
                      </a:endParaRPr>
                    </a:p>
                    <a:p>
                      <a:pPr algn="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ar-JO" sz="1200" b="0" dirty="0">
                          <a:effectLst/>
                        </a:rPr>
                      </a:br>
                      <a:r>
                        <a:rPr lang="ar-J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يدرك مدى أهمية الفصول الأربعة في حياتنا</a:t>
                      </a:r>
                      <a:endParaRPr lang="ar-JO" sz="1200" b="0" dirty="0">
                        <a:effectLst/>
                      </a:endParaRPr>
                    </a:p>
                    <a:p>
                      <a:pPr algn="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ar-J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ar-J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يسمي الفصول الأربعة  </a:t>
                      </a:r>
                      <a:br>
                        <a:rPr lang="ar-J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</a:br>
                      <a:r>
                        <a:rPr lang="ar-J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  <a:endParaRPr lang="ar-JO" sz="1200" b="0" dirty="0">
                        <a:effectLst/>
                      </a:endParaRPr>
                    </a:p>
                    <a:p>
                      <a:pPr algn="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J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يميز بين فصل وآخر</a:t>
                      </a:r>
                      <a:endParaRPr lang="ar-JO" sz="1200" b="0" dirty="0">
                        <a:effectLst/>
                      </a:endParaRPr>
                    </a:p>
                    <a:p>
                      <a:pPr algn="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ar-JO" sz="1200" b="0" dirty="0">
                          <a:effectLst/>
                        </a:rPr>
                      </a:br>
                      <a:r>
                        <a:rPr lang="ar-J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يذكر فائدة كل فصل من الفصول الأربعة</a:t>
                      </a:r>
                      <a:endParaRPr lang="ar-JO" sz="1200" b="0" dirty="0">
                        <a:effectLst/>
                      </a:endParaRPr>
                    </a:p>
                    <a:p>
                      <a:br>
                        <a:rPr lang="ar-JO" sz="1400" dirty="0"/>
                      </a:br>
                      <a:endParaRPr lang="en-US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JO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الكتاب المدرسي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endParaRPr lang="ar-JO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JO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فيلم فيديو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JO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التدريس المباشر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endParaRPr lang="ar-JO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JO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التعلم من خلال اللعب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JO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الملاحظة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JO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سلم التقدير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ar-J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عرض </a:t>
                      </a:r>
                      <a:r>
                        <a:rPr lang="ar-J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فيلم</a:t>
                      </a:r>
                      <a:r>
                        <a:rPr lang="ar-J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 رسوم كرتونية ( فيديو)الذي  يوضح  كل فصل من الفصول الأربعة عن طريق الصور وأغنية.</a:t>
                      </a:r>
                      <a:endParaRPr lang="ar-JO" sz="1100" b="0" dirty="0">
                        <a:effectLst/>
                      </a:endParaRPr>
                    </a:p>
                    <a:p>
                      <a:pPr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ar-J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عرض صور للفصول الأربعة.</a:t>
                      </a:r>
                      <a:endParaRPr lang="ar-JO" sz="1100" b="0" dirty="0">
                        <a:effectLst/>
                      </a:endParaRPr>
                    </a:p>
                    <a:p>
                      <a:pPr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ar-J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شرح كل صورة من صور الفصول الأربعة بالتنسيق مع مقاطع الفيديو.</a:t>
                      </a:r>
                      <a:endParaRPr lang="ar-JO" sz="1100" b="0" dirty="0">
                        <a:effectLst/>
                      </a:endParaRPr>
                    </a:p>
                    <a:p>
                      <a:pPr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ar-J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تلخيص الدرس عن طريق ما تم مشاهدته في الفيديو</a:t>
                      </a:r>
                    </a:p>
                    <a:p>
                      <a:pPr algn="r" rtl="1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ar-J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شرح عام حول فصل الخريف من ثم التطرق إلى مميزاته العديدة</a:t>
                      </a:r>
                    </a:p>
                    <a:p>
                      <a:pPr algn="r" rtl="1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ar-J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عرض </a:t>
                      </a:r>
                      <a:r>
                        <a:rPr lang="ar-J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أغنية</a:t>
                      </a:r>
                      <a:r>
                        <a:rPr lang="ar-J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فصل الخريف </a:t>
                      </a:r>
                      <a:r>
                        <a:rPr lang="ar-JO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لتذويت</a:t>
                      </a:r>
                      <a:r>
                        <a:rPr lang="ar-J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المادة عند الطلاب</a:t>
                      </a:r>
                    </a:p>
                    <a:p>
                      <a:pPr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ar-J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 فعالية وهي تلصيق أوراق الشجر على رسمة شجرة.</a:t>
                      </a:r>
                      <a:endParaRPr lang="ar-JO" sz="1100" b="0" dirty="0">
                        <a:effectLst/>
                      </a:endParaRPr>
                    </a:p>
                    <a:p>
                      <a:br>
                        <a:rPr lang="ar-JO" sz="1100" b="0" dirty="0">
                          <a:effectLst/>
                        </a:rPr>
                      </a:br>
                      <a:br>
                        <a:rPr lang="ar-JO" sz="1100" dirty="0"/>
                      </a:b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/>
                </a:tc>
                <a:extLst>
                  <a:ext uri="{0D108BD9-81ED-4DB2-BD59-A6C34878D82A}">
                    <a16:rowId xmlns:a16="http://schemas.microsoft.com/office/drawing/2014/main" val="3414167543"/>
                  </a:ext>
                </a:extLst>
              </a:tr>
            </a:tbl>
          </a:graphicData>
        </a:graphic>
      </p:graphicFrame>
      <p:sp>
        <p:nvSpPr>
          <p:cNvPr id="10" name="Rectangle 1">
            <a:extLst>
              <a:ext uri="{FF2B5EF4-FFF2-40B4-BE49-F238E27FC236}">
                <a16:creationId xmlns:a16="http://schemas.microsoft.com/office/drawing/2014/main" id="{7F7B2B05-303D-4784-A39C-8F3BDBF89B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3056" y="6179406"/>
            <a:ext cx="8872943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JO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*ملاحظة : احتفظ بملف ( حقيبة ) للأنشطة جميعها وأوراق العمل وأدوات التقويم التي استخدمتها في تنفيذ الدرس.</a:t>
            </a:r>
            <a:r>
              <a:rPr kumimoji="0" lang="ar-SA" altLang="ar-JO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</a:t>
            </a:r>
            <a:r>
              <a:rPr kumimoji="0" lang="ar-SA" altLang="ar-JO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مدير المدرسة</a:t>
            </a:r>
            <a:r>
              <a:rPr kumimoji="0" lang="ar-SA" altLang="ar-JO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:...........................</a:t>
            </a:r>
            <a:r>
              <a:rPr kumimoji="0" lang="ar-SA" altLang="ar-JO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التوقيع.........................</a:t>
            </a:r>
            <a:endParaRPr kumimoji="0" lang="ar-SA" altLang="ar-J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CDD4CBBD-1B10-4E63-9C88-C18037CD3643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59223" y="4694825"/>
          <a:ext cx="4793777" cy="1419366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{5940675A-B579-460E-94D1-54222C63F5DA}</a:tableStyleId>
              </a:tblPr>
              <a:tblGrid>
                <a:gridCol w="980545">
                  <a:extLst>
                    <a:ext uri="{9D8B030D-6E8A-4147-A177-3AD203B41FA5}">
                      <a16:colId xmlns:a16="http://schemas.microsoft.com/office/drawing/2014/main" val="4046691162"/>
                    </a:ext>
                  </a:extLst>
                </a:gridCol>
                <a:gridCol w="871596">
                  <a:extLst>
                    <a:ext uri="{9D8B030D-6E8A-4147-A177-3AD203B41FA5}">
                      <a16:colId xmlns:a16="http://schemas.microsoft.com/office/drawing/2014/main" val="499553829"/>
                    </a:ext>
                  </a:extLst>
                </a:gridCol>
                <a:gridCol w="871596">
                  <a:extLst>
                    <a:ext uri="{9D8B030D-6E8A-4147-A177-3AD203B41FA5}">
                      <a16:colId xmlns:a16="http://schemas.microsoft.com/office/drawing/2014/main" val="2079705019"/>
                    </a:ext>
                  </a:extLst>
                </a:gridCol>
                <a:gridCol w="1089495">
                  <a:extLst>
                    <a:ext uri="{9D8B030D-6E8A-4147-A177-3AD203B41FA5}">
                      <a16:colId xmlns:a16="http://schemas.microsoft.com/office/drawing/2014/main" val="2074888826"/>
                    </a:ext>
                  </a:extLst>
                </a:gridCol>
                <a:gridCol w="980545">
                  <a:extLst>
                    <a:ext uri="{9D8B030D-6E8A-4147-A177-3AD203B41FA5}">
                      <a16:colId xmlns:a16="http://schemas.microsoft.com/office/drawing/2014/main" val="334386256"/>
                    </a:ext>
                  </a:extLst>
                </a:gridCol>
              </a:tblGrid>
              <a:tr h="23656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اليوم والتاريخ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الشعبة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الحصة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</a:rPr>
                        <a:t>النتاجات المتحققة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الواجب البيتي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6745389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0374623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4858461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76319822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28639509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25333"/>
                  </a:ext>
                </a:extLst>
              </a:tr>
            </a:tbl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2D03B275-2BBE-48AB-84CA-40B4A4F2FBA3}"/>
              </a:ext>
            </a:extLst>
          </p:cNvPr>
          <p:cNvSpPr/>
          <p:nvPr/>
        </p:nvSpPr>
        <p:spPr>
          <a:xfrm>
            <a:off x="5188424" y="4694825"/>
            <a:ext cx="4566312" cy="141936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التأمل الذاتي :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أشعر بالرضا عن  :   </a:t>
            </a:r>
            <a:r>
              <a:rPr lang="ar-SA" sz="1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...................................................................... 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...................................................................................................  </a:t>
            </a:r>
            <a:r>
              <a:rPr lang="ar-SA" sz="1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تحديات واجهتني : .........................................................................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..................................................................................................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اقتراحات للتحسين : .......................................................................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..................................................................................................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67DCABE-AE04-43D0-8EFD-9C37004AC25F}"/>
              </a:ext>
            </a:extLst>
          </p:cNvPr>
          <p:cNvSpPr/>
          <p:nvPr/>
        </p:nvSpPr>
        <p:spPr>
          <a:xfrm>
            <a:off x="0" y="118646"/>
            <a:ext cx="99060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spcAft>
                <a:spcPts val="0"/>
              </a:spcAft>
            </a:pPr>
            <a:r>
              <a:rPr lang="ar-SA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خطة درس                                           صفحة  "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الصف / المستوى : الأول الأساسي      المبحث : علوم         عنوان الوحدة : الأرض والشمس     عنوان الدرس : الفصول الاربعة          عدد الحصص          التاريخ  من :..........الى ....... 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التعلم القبلي :.............................          التكامل الرأسي : ...........................................................                 التكامل الأفقي :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85296BB-A372-4686-9500-1312E348EA7D}"/>
              </a:ext>
            </a:extLst>
          </p:cNvPr>
          <p:cNvSpPr/>
          <p:nvPr/>
        </p:nvSpPr>
        <p:spPr>
          <a:xfrm>
            <a:off x="1" y="6400895"/>
            <a:ext cx="990998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spcAft>
                <a:spcPts val="0"/>
              </a:spcAft>
            </a:pP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إعداد المعلمين / المعلمات : 01               02                  03</a:t>
            </a: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                  </a:t>
            </a: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المشرف التربوي:.....................التوقيع:.......................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Form #QF71 -1- 47-rev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2893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8869F61-9755-47E0-84C3-D65C71B41F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8876900"/>
              </p:ext>
            </p:extLst>
          </p:nvPr>
        </p:nvGraphicFramePr>
        <p:xfrm>
          <a:off x="89453" y="820025"/>
          <a:ext cx="9661304" cy="3809585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{5940675A-B579-460E-94D1-54222C63F5DA}</a:tableStyleId>
              </a:tblPr>
              <a:tblGrid>
                <a:gridCol w="663971">
                  <a:extLst>
                    <a:ext uri="{9D8B030D-6E8A-4147-A177-3AD203B41FA5}">
                      <a16:colId xmlns:a16="http://schemas.microsoft.com/office/drawing/2014/main" val="2834450034"/>
                    </a:ext>
                  </a:extLst>
                </a:gridCol>
                <a:gridCol w="1707353">
                  <a:extLst>
                    <a:ext uri="{9D8B030D-6E8A-4147-A177-3AD203B41FA5}">
                      <a16:colId xmlns:a16="http://schemas.microsoft.com/office/drawing/2014/main" val="1786810107"/>
                    </a:ext>
                  </a:extLst>
                </a:gridCol>
                <a:gridCol w="1327942">
                  <a:extLst>
                    <a:ext uri="{9D8B030D-6E8A-4147-A177-3AD203B41FA5}">
                      <a16:colId xmlns:a16="http://schemas.microsoft.com/office/drawing/2014/main" val="1347595480"/>
                    </a:ext>
                  </a:extLst>
                </a:gridCol>
                <a:gridCol w="965346">
                  <a:extLst>
                    <a:ext uri="{9D8B030D-6E8A-4147-A177-3AD203B41FA5}">
                      <a16:colId xmlns:a16="http://schemas.microsoft.com/office/drawing/2014/main" val="2451621060"/>
                    </a:ext>
                  </a:extLst>
                </a:gridCol>
                <a:gridCol w="934410">
                  <a:extLst>
                    <a:ext uri="{9D8B030D-6E8A-4147-A177-3AD203B41FA5}">
                      <a16:colId xmlns:a16="http://schemas.microsoft.com/office/drawing/2014/main" val="384596383"/>
                    </a:ext>
                  </a:extLst>
                </a:gridCol>
                <a:gridCol w="666007">
                  <a:extLst>
                    <a:ext uri="{9D8B030D-6E8A-4147-A177-3AD203B41FA5}">
                      <a16:colId xmlns:a16="http://schemas.microsoft.com/office/drawing/2014/main" val="708815914"/>
                    </a:ext>
                  </a:extLst>
                </a:gridCol>
                <a:gridCol w="2917638">
                  <a:extLst>
                    <a:ext uri="{9D8B030D-6E8A-4147-A177-3AD203B41FA5}">
                      <a16:colId xmlns:a16="http://schemas.microsoft.com/office/drawing/2014/main" val="1377756541"/>
                    </a:ext>
                  </a:extLst>
                </a:gridCol>
                <a:gridCol w="478637">
                  <a:extLst>
                    <a:ext uri="{9D8B030D-6E8A-4147-A177-3AD203B41FA5}">
                      <a16:colId xmlns:a16="http://schemas.microsoft.com/office/drawing/2014/main" val="986163477"/>
                    </a:ext>
                  </a:extLst>
                </a:gridCol>
              </a:tblGrid>
              <a:tr h="162342"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الرقم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النتاجات الخاصـــة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المواد والأدوات والتجهيزات </a:t>
                      </a:r>
                      <a:endParaRPr lang="en-US" sz="1100"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( مصادر التعلم )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استراتيجيات التدريس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grid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 dirty="0">
                          <a:effectLst/>
                        </a:rPr>
                        <a:t>التقويــم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التنفيــــــــــذ *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2767097"/>
                  </a:ext>
                </a:extLst>
              </a:tr>
              <a:tr h="344957"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300">
                          <a:effectLst/>
                        </a:rPr>
                        <a:t>الإستراتيجية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300">
                          <a:effectLst/>
                        </a:rPr>
                        <a:t>الأداة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300">
                          <a:effectLst/>
                        </a:rPr>
                        <a:t>الإجـــراءات 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300">
                          <a:effectLst/>
                        </a:rPr>
                        <a:t>الزمن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extLst>
                  <a:ext uri="{0D108BD9-81ED-4DB2-BD59-A6C34878D82A}">
                    <a16:rowId xmlns:a16="http://schemas.microsoft.com/office/drawing/2014/main" val="4144776611"/>
                  </a:ext>
                </a:extLst>
              </a:tr>
              <a:tr h="3296988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يتوقع من الطالب أن: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يتعرف إلى المواد الطبيعية والمواد الصناعية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الكتاب المدرسي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صـــــور 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ar-SA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المناقشة و الحوار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ar-SA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العمل في الكتاب المدرسي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-المجموعات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ar-SA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الملاحظة  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سلم التقدير   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التمهيد للدرس عن طريق أسئلة تثير التفكير .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ملاحظة صور الكتاب وطرح الاسئلة ومناقشتها مع الطلبة للتوصل للنتاجات .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أوضح للطلبة ان بعض المواد موجود طبيعيا في البيئة من حولنا وبعض المواد يصنع من مواد طبيعية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التعزيز المستمر للطلبة .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/>
                </a:tc>
                <a:extLst>
                  <a:ext uri="{0D108BD9-81ED-4DB2-BD59-A6C34878D82A}">
                    <a16:rowId xmlns:a16="http://schemas.microsoft.com/office/drawing/2014/main" val="3414167543"/>
                  </a:ext>
                </a:extLst>
              </a:tr>
            </a:tbl>
          </a:graphicData>
        </a:graphic>
      </p:graphicFrame>
      <p:sp>
        <p:nvSpPr>
          <p:cNvPr id="10" name="Rectangle 1">
            <a:extLst>
              <a:ext uri="{FF2B5EF4-FFF2-40B4-BE49-F238E27FC236}">
                <a16:creationId xmlns:a16="http://schemas.microsoft.com/office/drawing/2014/main" id="{7F7B2B05-303D-4784-A39C-8F3BDBF89B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3056" y="6179406"/>
            <a:ext cx="8872943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JO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*ملاحظة : احتفظ بملف ( حقيبة ) للأنشطة جميعها وأوراق العمل وأدوات التقويم التي استخدمتها في تنفيذ الدرس.</a:t>
            </a:r>
            <a:r>
              <a:rPr kumimoji="0" lang="ar-SA" altLang="ar-JO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</a:t>
            </a:r>
            <a:r>
              <a:rPr kumimoji="0" lang="ar-SA" altLang="ar-JO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مدير المدرسة</a:t>
            </a:r>
            <a:r>
              <a:rPr kumimoji="0" lang="ar-SA" altLang="ar-JO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:...........................</a:t>
            </a:r>
            <a:r>
              <a:rPr kumimoji="0" lang="ar-SA" altLang="ar-JO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التوقيع.........................</a:t>
            </a:r>
            <a:endParaRPr kumimoji="0" lang="ar-SA" altLang="ar-J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CDD4CBBD-1B10-4E63-9C88-C18037CD3643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59223" y="4694825"/>
          <a:ext cx="4793777" cy="1419366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{5940675A-B579-460E-94D1-54222C63F5DA}</a:tableStyleId>
              </a:tblPr>
              <a:tblGrid>
                <a:gridCol w="980545">
                  <a:extLst>
                    <a:ext uri="{9D8B030D-6E8A-4147-A177-3AD203B41FA5}">
                      <a16:colId xmlns:a16="http://schemas.microsoft.com/office/drawing/2014/main" val="4046691162"/>
                    </a:ext>
                  </a:extLst>
                </a:gridCol>
                <a:gridCol w="871596">
                  <a:extLst>
                    <a:ext uri="{9D8B030D-6E8A-4147-A177-3AD203B41FA5}">
                      <a16:colId xmlns:a16="http://schemas.microsoft.com/office/drawing/2014/main" val="499553829"/>
                    </a:ext>
                  </a:extLst>
                </a:gridCol>
                <a:gridCol w="871596">
                  <a:extLst>
                    <a:ext uri="{9D8B030D-6E8A-4147-A177-3AD203B41FA5}">
                      <a16:colId xmlns:a16="http://schemas.microsoft.com/office/drawing/2014/main" val="2079705019"/>
                    </a:ext>
                  </a:extLst>
                </a:gridCol>
                <a:gridCol w="1089495">
                  <a:extLst>
                    <a:ext uri="{9D8B030D-6E8A-4147-A177-3AD203B41FA5}">
                      <a16:colId xmlns:a16="http://schemas.microsoft.com/office/drawing/2014/main" val="2074888826"/>
                    </a:ext>
                  </a:extLst>
                </a:gridCol>
                <a:gridCol w="980545">
                  <a:extLst>
                    <a:ext uri="{9D8B030D-6E8A-4147-A177-3AD203B41FA5}">
                      <a16:colId xmlns:a16="http://schemas.microsoft.com/office/drawing/2014/main" val="334386256"/>
                    </a:ext>
                  </a:extLst>
                </a:gridCol>
              </a:tblGrid>
              <a:tr h="23656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اليوم والتاريخ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الشعبة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الحصة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</a:rPr>
                        <a:t>النتاجات المتحققة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الواجب البيتي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6745389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0374623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4858461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76319822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28639509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25333"/>
                  </a:ext>
                </a:extLst>
              </a:tr>
            </a:tbl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2D03B275-2BBE-48AB-84CA-40B4A4F2FBA3}"/>
              </a:ext>
            </a:extLst>
          </p:cNvPr>
          <p:cNvSpPr/>
          <p:nvPr/>
        </p:nvSpPr>
        <p:spPr>
          <a:xfrm>
            <a:off x="5188424" y="4694825"/>
            <a:ext cx="4566312" cy="141936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التأمل الذاتي :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أشعر بالرضا عن  :   </a:t>
            </a:r>
            <a:r>
              <a:rPr lang="ar-SA" sz="1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...................................................................... 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...................................................................................................  </a:t>
            </a:r>
            <a:r>
              <a:rPr lang="ar-SA" sz="1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تحديات واجهتني : .........................................................................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..................................................................................................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اقتراحات للتحسين : .......................................................................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..................................................................................................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67DCABE-AE04-43D0-8EFD-9C37004AC25F}"/>
              </a:ext>
            </a:extLst>
          </p:cNvPr>
          <p:cNvSpPr/>
          <p:nvPr/>
        </p:nvSpPr>
        <p:spPr>
          <a:xfrm>
            <a:off x="0" y="118646"/>
            <a:ext cx="99060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spcAft>
                <a:spcPts val="0"/>
              </a:spcAft>
            </a:pPr>
            <a:r>
              <a:rPr lang="ar-SA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خطة درس                                           صفحة  "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الصف / المستوى : الأول الأساسي    المبحث : علوم     عنوان الوحدة : المادة في حياتنا     عنوان الدرس : المواد الطبيعية والمواد الصناعية     عدد الحصص     التاريخ  من :........الى ....... 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التعلم القبلي :.............................          التكامل الرأسي : ...........................................................                 التكامل الأفقي :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85296BB-A372-4686-9500-1312E348EA7D}"/>
              </a:ext>
            </a:extLst>
          </p:cNvPr>
          <p:cNvSpPr/>
          <p:nvPr/>
        </p:nvSpPr>
        <p:spPr>
          <a:xfrm>
            <a:off x="1" y="6400895"/>
            <a:ext cx="990998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spcAft>
                <a:spcPts val="0"/>
              </a:spcAft>
            </a:pP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إعداد المعلمين / المعلمات : 01               02                  03</a:t>
            </a: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                  </a:t>
            </a: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المشرف التربوي:.....................التوقيع:.......................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Form #QF71 -1- 47-rev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3050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8869F61-9755-47E0-84C3-D65C71B41F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3490236"/>
              </p:ext>
            </p:extLst>
          </p:nvPr>
        </p:nvGraphicFramePr>
        <p:xfrm>
          <a:off x="89453" y="820025"/>
          <a:ext cx="9661304" cy="3809585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{5940675A-B579-460E-94D1-54222C63F5DA}</a:tableStyleId>
              </a:tblPr>
              <a:tblGrid>
                <a:gridCol w="663971">
                  <a:extLst>
                    <a:ext uri="{9D8B030D-6E8A-4147-A177-3AD203B41FA5}">
                      <a16:colId xmlns:a16="http://schemas.microsoft.com/office/drawing/2014/main" val="2834450034"/>
                    </a:ext>
                  </a:extLst>
                </a:gridCol>
                <a:gridCol w="1707353">
                  <a:extLst>
                    <a:ext uri="{9D8B030D-6E8A-4147-A177-3AD203B41FA5}">
                      <a16:colId xmlns:a16="http://schemas.microsoft.com/office/drawing/2014/main" val="1786810107"/>
                    </a:ext>
                  </a:extLst>
                </a:gridCol>
                <a:gridCol w="1327942">
                  <a:extLst>
                    <a:ext uri="{9D8B030D-6E8A-4147-A177-3AD203B41FA5}">
                      <a16:colId xmlns:a16="http://schemas.microsoft.com/office/drawing/2014/main" val="1347595480"/>
                    </a:ext>
                  </a:extLst>
                </a:gridCol>
                <a:gridCol w="965346">
                  <a:extLst>
                    <a:ext uri="{9D8B030D-6E8A-4147-A177-3AD203B41FA5}">
                      <a16:colId xmlns:a16="http://schemas.microsoft.com/office/drawing/2014/main" val="2451621060"/>
                    </a:ext>
                  </a:extLst>
                </a:gridCol>
                <a:gridCol w="934410">
                  <a:extLst>
                    <a:ext uri="{9D8B030D-6E8A-4147-A177-3AD203B41FA5}">
                      <a16:colId xmlns:a16="http://schemas.microsoft.com/office/drawing/2014/main" val="384596383"/>
                    </a:ext>
                  </a:extLst>
                </a:gridCol>
                <a:gridCol w="666007">
                  <a:extLst>
                    <a:ext uri="{9D8B030D-6E8A-4147-A177-3AD203B41FA5}">
                      <a16:colId xmlns:a16="http://schemas.microsoft.com/office/drawing/2014/main" val="708815914"/>
                    </a:ext>
                  </a:extLst>
                </a:gridCol>
                <a:gridCol w="2917638">
                  <a:extLst>
                    <a:ext uri="{9D8B030D-6E8A-4147-A177-3AD203B41FA5}">
                      <a16:colId xmlns:a16="http://schemas.microsoft.com/office/drawing/2014/main" val="1377756541"/>
                    </a:ext>
                  </a:extLst>
                </a:gridCol>
                <a:gridCol w="478637">
                  <a:extLst>
                    <a:ext uri="{9D8B030D-6E8A-4147-A177-3AD203B41FA5}">
                      <a16:colId xmlns:a16="http://schemas.microsoft.com/office/drawing/2014/main" val="986163477"/>
                    </a:ext>
                  </a:extLst>
                </a:gridCol>
              </a:tblGrid>
              <a:tr h="162342"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 dirty="0">
                          <a:effectLst/>
                        </a:rPr>
                        <a:t>الرقم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النتاجات الخاصـــة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المواد والأدوات والتجهيزات </a:t>
                      </a:r>
                      <a:endParaRPr lang="en-US" sz="1100"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( مصادر التعلم )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استراتيجيات التدريس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grid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 dirty="0">
                          <a:effectLst/>
                        </a:rPr>
                        <a:t>التقويــم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التنفيــــــــــذ *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2767097"/>
                  </a:ext>
                </a:extLst>
              </a:tr>
              <a:tr h="344957"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300">
                          <a:effectLst/>
                        </a:rPr>
                        <a:t>الإستراتيجية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300">
                          <a:effectLst/>
                        </a:rPr>
                        <a:t>الأداة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300">
                          <a:effectLst/>
                        </a:rPr>
                        <a:t>الإجـــراءات 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300">
                          <a:effectLst/>
                        </a:rPr>
                        <a:t>الزمن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extLst>
                  <a:ext uri="{0D108BD9-81ED-4DB2-BD59-A6C34878D82A}">
                    <a16:rowId xmlns:a16="http://schemas.microsoft.com/office/drawing/2014/main" val="4144776611"/>
                  </a:ext>
                </a:extLst>
              </a:tr>
              <a:tr h="3296988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ar-SA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يتوقع من الطالب ان: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يتعرف إلى المفاهـــــيم  :</a:t>
                      </a: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خواص المواد</a:t>
                      </a: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مادة واثبة من الماء</a:t>
                      </a: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مادة ممتصة للماء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ar-SA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الكتاب المدرسي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JO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السبورة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الصور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مـــــواد مختلفة 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ar-SA" sz="1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المناقشة و الحوار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ar-SA" sz="1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العمل في الكتاب المدرسي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ar-SA" sz="1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المجموعات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ar-SA" sz="1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الملاحظة 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ar-SA" sz="1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التقويم المعتمد على الاداء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-</a:t>
                      </a:r>
                      <a:r>
                        <a:rPr lang="ar-SA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سلم التقدير  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التمهيد للدرس عن طريق عرض أمام الطلبة لمجموعة الصور الموجودة في بداية الدرس مع طرح أسئلة تثير التفكير.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تنفيذ نشاط من خلال إحضار مجموعه من المواد وتكليف الطلبة من خلال المجموعات بوصفها ممتصة للماء او واقية للماء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S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أوضح للطلبة ان المواد تختلف في خصائصها وهذه الخواص تحدد لنا كيفية استخدامها</a:t>
                      </a: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SA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أوجه الطلبة الى تدريبات الكتاب اتجول بينهم اعزز الإجابات الصحيحة واصوب الخاطئة منها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/>
                </a:tc>
                <a:extLst>
                  <a:ext uri="{0D108BD9-81ED-4DB2-BD59-A6C34878D82A}">
                    <a16:rowId xmlns:a16="http://schemas.microsoft.com/office/drawing/2014/main" val="3414167543"/>
                  </a:ext>
                </a:extLst>
              </a:tr>
            </a:tbl>
          </a:graphicData>
        </a:graphic>
      </p:graphicFrame>
      <p:sp>
        <p:nvSpPr>
          <p:cNvPr id="10" name="Rectangle 1">
            <a:extLst>
              <a:ext uri="{FF2B5EF4-FFF2-40B4-BE49-F238E27FC236}">
                <a16:creationId xmlns:a16="http://schemas.microsoft.com/office/drawing/2014/main" id="{7F7B2B05-303D-4784-A39C-8F3BDBF89B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3056" y="6179406"/>
            <a:ext cx="8872943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JO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*ملاحظة : احتفظ بملف ( حقيبة ) للأنشطة جميعها وأوراق العمل وأدوات التقويم التي استخدمتها في تنفيذ الدرس.</a:t>
            </a:r>
            <a:r>
              <a:rPr kumimoji="0" lang="ar-SA" altLang="ar-JO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</a:t>
            </a:r>
            <a:r>
              <a:rPr kumimoji="0" lang="ar-SA" altLang="ar-JO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مدير المدرسة</a:t>
            </a:r>
            <a:r>
              <a:rPr kumimoji="0" lang="ar-SA" altLang="ar-JO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:...........................</a:t>
            </a:r>
            <a:r>
              <a:rPr kumimoji="0" lang="ar-SA" altLang="ar-JO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التوقيع.........................</a:t>
            </a:r>
            <a:endParaRPr kumimoji="0" lang="ar-SA" altLang="ar-J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CDD4CBBD-1B10-4E63-9C88-C18037CD3643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59223" y="4694825"/>
          <a:ext cx="4793777" cy="1419366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{5940675A-B579-460E-94D1-54222C63F5DA}</a:tableStyleId>
              </a:tblPr>
              <a:tblGrid>
                <a:gridCol w="980545">
                  <a:extLst>
                    <a:ext uri="{9D8B030D-6E8A-4147-A177-3AD203B41FA5}">
                      <a16:colId xmlns:a16="http://schemas.microsoft.com/office/drawing/2014/main" val="4046691162"/>
                    </a:ext>
                  </a:extLst>
                </a:gridCol>
                <a:gridCol w="871596">
                  <a:extLst>
                    <a:ext uri="{9D8B030D-6E8A-4147-A177-3AD203B41FA5}">
                      <a16:colId xmlns:a16="http://schemas.microsoft.com/office/drawing/2014/main" val="499553829"/>
                    </a:ext>
                  </a:extLst>
                </a:gridCol>
                <a:gridCol w="871596">
                  <a:extLst>
                    <a:ext uri="{9D8B030D-6E8A-4147-A177-3AD203B41FA5}">
                      <a16:colId xmlns:a16="http://schemas.microsoft.com/office/drawing/2014/main" val="2079705019"/>
                    </a:ext>
                  </a:extLst>
                </a:gridCol>
                <a:gridCol w="1089495">
                  <a:extLst>
                    <a:ext uri="{9D8B030D-6E8A-4147-A177-3AD203B41FA5}">
                      <a16:colId xmlns:a16="http://schemas.microsoft.com/office/drawing/2014/main" val="2074888826"/>
                    </a:ext>
                  </a:extLst>
                </a:gridCol>
                <a:gridCol w="980545">
                  <a:extLst>
                    <a:ext uri="{9D8B030D-6E8A-4147-A177-3AD203B41FA5}">
                      <a16:colId xmlns:a16="http://schemas.microsoft.com/office/drawing/2014/main" val="334386256"/>
                    </a:ext>
                  </a:extLst>
                </a:gridCol>
              </a:tblGrid>
              <a:tr h="23656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اليوم والتاريخ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الشعبة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الحصة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</a:rPr>
                        <a:t>النتاجات المتحققة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الواجب البيتي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6745389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0374623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4858461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76319822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28639509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25333"/>
                  </a:ext>
                </a:extLst>
              </a:tr>
            </a:tbl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2D03B275-2BBE-48AB-84CA-40B4A4F2FBA3}"/>
              </a:ext>
            </a:extLst>
          </p:cNvPr>
          <p:cNvSpPr/>
          <p:nvPr/>
        </p:nvSpPr>
        <p:spPr>
          <a:xfrm>
            <a:off x="5188424" y="4694825"/>
            <a:ext cx="4566312" cy="141936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التأمل الذاتي :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أشعر بالرضا عن  :   </a:t>
            </a:r>
            <a:r>
              <a:rPr lang="ar-SA" sz="1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...................................................................... 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...................................................................................................  </a:t>
            </a:r>
            <a:r>
              <a:rPr lang="ar-SA" sz="1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تحديات واجهتني : .........................................................................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..................................................................................................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اقتراحات للتحسين : .......................................................................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..................................................................................................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67DCABE-AE04-43D0-8EFD-9C37004AC25F}"/>
              </a:ext>
            </a:extLst>
          </p:cNvPr>
          <p:cNvSpPr/>
          <p:nvPr/>
        </p:nvSpPr>
        <p:spPr>
          <a:xfrm>
            <a:off x="0" y="118646"/>
            <a:ext cx="99060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spcAft>
                <a:spcPts val="0"/>
              </a:spcAft>
            </a:pPr>
            <a:r>
              <a:rPr lang="ar-SA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خطة درس                                           صفحة  "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الصف / المستوى : الأول الأساسي      المبحث : علوم         عنوان الوحدة : المادة في حياتنا        عنوان الدرس : خواص المادة        عدد الحصص            التاريخ  من :..........الى ....... 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التعلم القبلي :.............................          التكامل الرأسي : ...........................................................                 التكامل الأفقي :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85296BB-A372-4686-9500-1312E348EA7D}"/>
              </a:ext>
            </a:extLst>
          </p:cNvPr>
          <p:cNvSpPr/>
          <p:nvPr/>
        </p:nvSpPr>
        <p:spPr>
          <a:xfrm>
            <a:off x="1" y="6400895"/>
            <a:ext cx="990998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spcAft>
                <a:spcPts val="0"/>
              </a:spcAft>
            </a:pP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إعداد المعلمين / المعلمات : 01               02                  03</a:t>
            </a: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                  </a:t>
            </a: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المشرف التربوي:.....................التوقيع:.......................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Form #QF71 -1- 47-rev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8591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8869F61-9755-47E0-84C3-D65C71B41F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1395108"/>
              </p:ext>
            </p:extLst>
          </p:nvPr>
        </p:nvGraphicFramePr>
        <p:xfrm>
          <a:off x="89453" y="820025"/>
          <a:ext cx="9661304" cy="3809585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{5940675A-B579-460E-94D1-54222C63F5DA}</a:tableStyleId>
              </a:tblPr>
              <a:tblGrid>
                <a:gridCol w="663971">
                  <a:extLst>
                    <a:ext uri="{9D8B030D-6E8A-4147-A177-3AD203B41FA5}">
                      <a16:colId xmlns:a16="http://schemas.microsoft.com/office/drawing/2014/main" val="2834450034"/>
                    </a:ext>
                  </a:extLst>
                </a:gridCol>
                <a:gridCol w="1707353">
                  <a:extLst>
                    <a:ext uri="{9D8B030D-6E8A-4147-A177-3AD203B41FA5}">
                      <a16:colId xmlns:a16="http://schemas.microsoft.com/office/drawing/2014/main" val="1786810107"/>
                    </a:ext>
                  </a:extLst>
                </a:gridCol>
                <a:gridCol w="1327942">
                  <a:extLst>
                    <a:ext uri="{9D8B030D-6E8A-4147-A177-3AD203B41FA5}">
                      <a16:colId xmlns:a16="http://schemas.microsoft.com/office/drawing/2014/main" val="1347595480"/>
                    </a:ext>
                  </a:extLst>
                </a:gridCol>
                <a:gridCol w="965346">
                  <a:extLst>
                    <a:ext uri="{9D8B030D-6E8A-4147-A177-3AD203B41FA5}">
                      <a16:colId xmlns:a16="http://schemas.microsoft.com/office/drawing/2014/main" val="2451621060"/>
                    </a:ext>
                  </a:extLst>
                </a:gridCol>
                <a:gridCol w="934410">
                  <a:extLst>
                    <a:ext uri="{9D8B030D-6E8A-4147-A177-3AD203B41FA5}">
                      <a16:colId xmlns:a16="http://schemas.microsoft.com/office/drawing/2014/main" val="384596383"/>
                    </a:ext>
                  </a:extLst>
                </a:gridCol>
                <a:gridCol w="666007">
                  <a:extLst>
                    <a:ext uri="{9D8B030D-6E8A-4147-A177-3AD203B41FA5}">
                      <a16:colId xmlns:a16="http://schemas.microsoft.com/office/drawing/2014/main" val="708815914"/>
                    </a:ext>
                  </a:extLst>
                </a:gridCol>
                <a:gridCol w="2917638">
                  <a:extLst>
                    <a:ext uri="{9D8B030D-6E8A-4147-A177-3AD203B41FA5}">
                      <a16:colId xmlns:a16="http://schemas.microsoft.com/office/drawing/2014/main" val="1377756541"/>
                    </a:ext>
                  </a:extLst>
                </a:gridCol>
                <a:gridCol w="478637">
                  <a:extLst>
                    <a:ext uri="{9D8B030D-6E8A-4147-A177-3AD203B41FA5}">
                      <a16:colId xmlns:a16="http://schemas.microsoft.com/office/drawing/2014/main" val="986163477"/>
                    </a:ext>
                  </a:extLst>
                </a:gridCol>
              </a:tblGrid>
              <a:tr h="162342"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 dirty="0">
                          <a:effectLst/>
                        </a:rPr>
                        <a:t>الرقم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النتاجات الخاصـــة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المواد والأدوات والتجهيزات </a:t>
                      </a:r>
                      <a:endParaRPr lang="en-US" sz="1100"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( مصادر التعلم )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استراتيجيات التدريس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grid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 dirty="0">
                          <a:effectLst/>
                        </a:rPr>
                        <a:t>التقويــم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التنفيــــــــــذ *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2767097"/>
                  </a:ext>
                </a:extLst>
              </a:tr>
              <a:tr h="344957"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300">
                          <a:effectLst/>
                        </a:rPr>
                        <a:t>الإستراتيجية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300">
                          <a:effectLst/>
                        </a:rPr>
                        <a:t>الأداة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300">
                          <a:effectLst/>
                        </a:rPr>
                        <a:t>الإجـــراءات 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300">
                          <a:effectLst/>
                        </a:rPr>
                        <a:t>الزمن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extLst>
                  <a:ext uri="{0D108BD9-81ED-4DB2-BD59-A6C34878D82A}">
                    <a16:rowId xmlns:a16="http://schemas.microsoft.com/office/drawing/2014/main" val="4144776611"/>
                  </a:ext>
                </a:extLst>
              </a:tr>
              <a:tr h="3296988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4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يتوقع من الطالب ان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4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يصنف المواد حسب خاصية من الخواص المعطاة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ar-SA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الكتاب المدرسي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JO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السبورة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الصور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مـــــواد مختلفة 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ar-SA" sz="1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المناقشة و الحوار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ar-SA" sz="1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العمل في الكتاب المدرسي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ar-SA" sz="1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المجموعات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ar-SA" sz="1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الملاحظة 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ar-SA" sz="1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التقويم المعتمد على الاداء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-</a:t>
                      </a:r>
                      <a:r>
                        <a:rPr lang="ar-SA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سلم التقدير  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امهد للدرس بمراجعة التعلم السابق</a:t>
                      </a: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اوزع على المجموعات موادا مختلفة واكلفهم تصنيفها</a:t>
                      </a: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اناقش المجموعات في كيفية التصنيف ولماذا صنفوها بهذا الشكل</a:t>
                      </a: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اكرر النشاط</a:t>
                      </a: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أوجه الطلبة لحل تدريبات الكتاب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/>
                </a:tc>
                <a:extLst>
                  <a:ext uri="{0D108BD9-81ED-4DB2-BD59-A6C34878D82A}">
                    <a16:rowId xmlns:a16="http://schemas.microsoft.com/office/drawing/2014/main" val="3414167543"/>
                  </a:ext>
                </a:extLst>
              </a:tr>
            </a:tbl>
          </a:graphicData>
        </a:graphic>
      </p:graphicFrame>
      <p:sp>
        <p:nvSpPr>
          <p:cNvPr id="10" name="Rectangle 1">
            <a:extLst>
              <a:ext uri="{FF2B5EF4-FFF2-40B4-BE49-F238E27FC236}">
                <a16:creationId xmlns:a16="http://schemas.microsoft.com/office/drawing/2014/main" id="{7F7B2B05-303D-4784-A39C-8F3BDBF89B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3056" y="6179406"/>
            <a:ext cx="8872943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JO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*ملاحظة : احتفظ بملف ( حقيبة ) للأنشطة جميعها وأوراق العمل وأدوات التقويم التي استخدمتها في تنفيذ الدرس.</a:t>
            </a:r>
            <a:r>
              <a:rPr kumimoji="0" lang="ar-SA" altLang="ar-JO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</a:t>
            </a:r>
            <a:r>
              <a:rPr kumimoji="0" lang="ar-SA" altLang="ar-JO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مدير المدرسة</a:t>
            </a:r>
            <a:r>
              <a:rPr kumimoji="0" lang="ar-SA" altLang="ar-JO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:...........................</a:t>
            </a:r>
            <a:r>
              <a:rPr kumimoji="0" lang="ar-SA" altLang="ar-JO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التوقيع.........................</a:t>
            </a:r>
            <a:endParaRPr kumimoji="0" lang="ar-SA" altLang="ar-J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CDD4CBBD-1B10-4E63-9C88-C18037CD3643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59223" y="4694825"/>
          <a:ext cx="4793777" cy="1419366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{5940675A-B579-460E-94D1-54222C63F5DA}</a:tableStyleId>
              </a:tblPr>
              <a:tblGrid>
                <a:gridCol w="980545">
                  <a:extLst>
                    <a:ext uri="{9D8B030D-6E8A-4147-A177-3AD203B41FA5}">
                      <a16:colId xmlns:a16="http://schemas.microsoft.com/office/drawing/2014/main" val="4046691162"/>
                    </a:ext>
                  </a:extLst>
                </a:gridCol>
                <a:gridCol w="871596">
                  <a:extLst>
                    <a:ext uri="{9D8B030D-6E8A-4147-A177-3AD203B41FA5}">
                      <a16:colId xmlns:a16="http://schemas.microsoft.com/office/drawing/2014/main" val="499553829"/>
                    </a:ext>
                  </a:extLst>
                </a:gridCol>
                <a:gridCol w="871596">
                  <a:extLst>
                    <a:ext uri="{9D8B030D-6E8A-4147-A177-3AD203B41FA5}">
                      <a16:colId xmlns:a16="http://schemas.microsoft.com/office/drawing/2014/main" val="2079705019"/>
                    </a:ext>
                  </a:extLst>
                </a:gridCol>
                <a:gridCol w="1089495">
                  <a:extLst>
                    <a:ext uri="{9D8B030D-6E8A-4147-A177-3AD203B41FA5}">
                      <a16:colId xmlns:a16="http://schemas.microsoft.com/office/drawing/2014/main" val="2074888826"/>
                    </a:ext>
                  </a:extLst>
                </a:gridCol>
                <a:gridCol w="980545">
                  <a:extLst>
                    <a:ext uri="{9D8B030D-6E8A-4147-A177-3AD203B41FA5}">
                      <a16:colId xmlns:a16="http://schemas.microsoft.com/office/drawing/2014/main" val="334386256"/>
                    </a:ext>
                  </a:extLst>
                </a:gridCol>
              </a:tblGrid>
              <a:tr h="23656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اليوم والتاريخ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الشعبة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الحصة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</a:rPr>
                        <a:t>النتاجات المتحققة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الواجب البيتي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6745389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0374623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4858461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76319822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28639509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25333"/>
                  </a:ext>
                </a:extLst>
              </a:tr>
            </a:tbl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2D03B275-2BBE-48AB-84CA-40B4A4F2FBA3}"/>
              </a:ext>
            </a:extLst>
          </p:cNvPr>
          <p:cNvSpPr/>
          <p:nvPr/>
        </p:nvSpPr>
        <p:spPr>
          <a:xfrm>
            <a:off x="5188424" y="4694825"/>
            <a:ext cx="4566312" cy="141936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التأمل الذاتي :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أشعر بالرضا عن  :   </a:t>
            </a:r>
            <a:r>
              <a:rPr lang="ar-SA" sz="1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...................................................................... 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...................................................................................................  </a:t>
            </a:r>
            <a:r>
              <a:rPr lang="ar-SA" sz="1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تحديات واجهتني : .........................................................................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..................................................................................................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اقتراحات للتحسين : .......................................................................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..................................................................................................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67DCABE-AE04-43D0-8EFD-9C37004AC25F}"/>
              </a:ext>
            </a:extLst>
          </p:cNvPr>
          <p:cNvSpPr/>
          <p:nvPr/>
        </p:nvSpPr>
        <p:spPr>
          <a:xfrm>
            <a:off x="0" y="118646"/>
            <a:ext cx="99060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spcAft>
                <a:spcPts val="0"/>
              </a:spcAft>
            </a:pPr>
            <a:r>
              <a:rPr lang="ar-SA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خطة درس                                           صفحة  "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الصف / المستوى : الأول الأساسي      المبحث : علوم         عنوان الوحدة : المادة في حياتنا        عنوان الدرس : تصنيف المواد        عدد الحصص            التاريخ  من :..........الى ....... 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التعلم القبلي :.............................          التكامل الرأسي : ...........................................................                 التكامل الأفقي :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85296BB-A372-4686-9500-1312E348EA7D}"/>
              </a:ext>
            </a:extLst>
          </p:cNvPr>
          <p:cNvSpPr/>
          <p:nvPr/>
        </p:nvSpPr>
        <p:spPr>
          <a:xfrm>
            <a:off x="1" y="6400895"/>
            <a:ext cx="990998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spcAft>
                <a:spcPts val="0"/>
              </a:spcAft>
            </a:pP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إعداد المعلمين / المعلمات : 01               02                  03</a:t>
            </a: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                  </a:t>
            </a: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المشرف التربوي:.....................التوقيع:.......................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Form #QF71 -1- 47-rev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8005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8869F61-9755-47E0-84C3-D65C71B41F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4873163"/>
              </p:ext>
            </p:extLst>
          </p:nvPr>
        </p:nvGraphicFramePr>
        <p:xfrm>
          <a:off x="89453" y="820025"/>
          <a:ext cx="9661304" cy="3809585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{5940675A-B579-460E-94D1-54222C63F5DA}</a:tableStyleId>
              </a:tblPr>
              <a:tblGrid>
                <a:gridCol w="663971">
                  <a:extLst>
                    <a:ext uri="{9D8B030D-6E8A-4147-A177-3AD203B41FA5}">
                      <a16:colId xmlns:a16="http://schemas.microsoft.com/office/drawing/2014/main" val="2834450034"/>
                    </a:ext>
                  </a:extLst>
                </a:gridCol>
                <a:gridCol w="1707353">
                  <a:extLst>
                    <a:ext uri="{9D8B030D-6E8A-4147-A177-3AD203B41FA5}">
                      <a16:colId xmlns:a16="http://schemas.microsoft.com/office/drawing/2014/main" val="1786810107"/>
                    </a:ext>
                  </a:extLst>
                </a:gridCol>
                <a:gridCol w="1327942">
                  <a:extLst>
                    <a:ext uri="{9D8B030D-6E8A-4147-A177-3AD203B41FA5}">
                      <a16:colId xmlns:a16="http://schemas.microsoft.com/office/drawing/2014/main" val="1347595480"/>
                    </a:ext>
                  </a:extLst>
                </a:gridCol>
                <a:gridCol w="965346">
                  <a:extLst>
                    <a:ext uri="{9D8B030D-6E8A-4147-A177-3AD203B41FA5}">
                      <a16:colId xmlns:a16="http://schemas.microsoft.com/office/drawing/2014/main" val="2451621060"/>
                    </a:ext>
                  </a:extLst>
                </a:gridCol>
                <a:gridCol w="934410">
                  <a:extLst>
                    <a:ext uri="{9D8B030D-6E8A-4147-A177-3AD203B41FA5}">
                      <a16:colId xmlns:a16="http://schemas.microsoft.com/office/drawing/2014/main" val="384596383"/>
                    </a:ext>
                  </a:extLst>
                </a:gridCol>
                <a:gridCol w="666007">
                  <a:extLst>
                    <a:ext uri="{9D8B030D-6E8A-4147-A177-3AD203B41FA5}">
                      <a16:colId xmlns:a16="http://schemas.microsoft.com/office/drawing/2014/main" val="708815914"/>
                    </a:ext>
                  </a:extLst>
                </a:gridCol>
                <a:gridCol w="2917638">
                  <a:extLst>
                    <a:ext uri="{9D8B030D-6E8A-4147-A177-3AD203B41FA5}">
                      <a16:colId xmlns:a16="http://schemas.microsoft.com/office/drawing/2014/main" val="1377756541"/>
                    </a:ext>
                  </a:extLst>
                </a:gridCol>
                <a:gridCol w="478637">
                  <a:extLst>
                    <a:ext uri="{9D8B030D-6E8A-4147-A177-3AD203B41FA5}">
                      <a16:colId xmlns:a16="http://schemas.microsoft.com/office/drawing/2014/main" val="986163477"/>
                    </a:ext>
                  </a:extLst>
                </a:gridCol>
              </a:tblGrid>
              <a:tr h="162342"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الرقم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النتاجات الخاصـــة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المواد والأدوات والتجهيزات </a:t>
                      </a:r>
                      <a:endParaRPr lang="en-US" sz="1100"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( مصادر التعلم )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استراتيجيات التدريس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grid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 dirty="0">
                          <a:effectLst/>
                        </a:rPr>
                        <a:t>التقويــم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التنفيــــــــــذ *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2767097"/>
                  </a:ext>
                </a:extLst>
              </a:tr>
              <a:tr h="344957"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300">
                          <a:effectLst/>
                        </a:rPr>
                        <a:t>الإستراتيجية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300">
                          <a:effectLst/>
                        </a:rPr>
                        <a:t>الأداة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300">
                          <a:effectLst/>
                        </a:rPr>
                        <a:t>الإجـــراءات 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300">
                          <a:effectLst/>
                        </a:rPr>
                        <a:t>الزمن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extLst>
                  <a:ext uri="{0D108BD9-81ED-4DB2-BD59-A6C34878D82A}">
                    <a16:rowId xmlns:a16="http://schemas.microsoft.com/office/drawing/2014/main" val="4144776611"/>
                  </a:ext>
                </a:extLst>
              </a:tr>
              <a:tr h="3296988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4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يتوقع من الطالب ان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endParaRPr lang="ar-SA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4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يتوقع حلولا لمشكلة معطاة</a:t>
                      </a:r>
                      <a:endParaRPr lang="en-US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الكتاب المدرسي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endParaRPr lang="ar-S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صور ولوحات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حل المشكلات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الملاحظة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سلم التقدير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التمهيد للدرس بطرح السؤال الاتي</a:t>
                      </a: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هل واجهت مشكلة عند قدومك الى المدرسة اليوم؟</a:t>
                      </a: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استمع لإجابات الطلاب واختار احدى المشكلات التي تتطلب جمع معلومات عنها</a:t>
                      </a: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اسال الطلبة عن أفكارهم في حل المشكلة المختارة</a:t>
                      </a: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أوجه الطلبة الان الى مشكلة فرح واناقشهم فيها </a:t>
                      </a: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واطلب منهم حلولا</a:t>
                      </a: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اناقشهم في الحلول المعطاة لاستخلص النتيجة ان عليها اصلاح المظلة بمادة مقاومة للماء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/>
                </a:tc>
                <a:extLst>
                  <a:ext uri="{0D108BD9-81ED-4DB2-BD59-A6C34878D82A}">
                    <a16:rowId xmlns:a16="http://schemas.microsoft.com/office/drawing/2014/main" val="3414167543"/>
                  </a:ext>
                </a:extLst>
              </a:tr>
            </a:tbl>
          </a:graphicData>
        </a:graphic>
      </p:graphicFrame>
      <p:sp>
        <p:nvSpPr>
          <p:cNvPr id="10" name="Rectangle 1">
            <a:extLst>
              <a:ext uri="{FF2B5EF4-FFF2-40B4-BE49-F238E27FC236}">
                <a16:creationId xmlns:a16="http://schemas.microsoft.com/office/drawing/2014/main" id="{7F7B2B05-303D-4784-A39C-8F3BDBF89B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3056" y="6179406"/>
            <a:ext cx="8872943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JO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*ملاحظة : احتفظ بملف ( حقيبة ) للأنشطة جميعها وأوراق العمل وأدوات التقويم التي استخدمتها في تنفيذ الدرس.</a:t>
            </a:r>
            <a:r>
              <a:rPr kumimoji="0" lang="ar-SA" altLang="ar-JO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</a:t>
            </a:r>
            <a:r>
              <a:rPr kumimoji="0" lang="ar-SA" altLang="ar-JO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مدير المدرسة</a:t>
            </a:r>
            <a:r>
              <a:rPr kumimoji="0" lang="ar-SA" altLang="ar-JO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:...........................</a:t>
            </a:r>
            <a:r>
              <a:rPr kumimoji="0" lang="ar-SA" altLang="ar-JO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التوقيع.........................</a:t>
            </a:r>
            <a:endParaRPr kumimoji="0" lang="ar-SA" altLang="ar-J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CDD4CBBD-1B10-4E63-9C88-C18037CD3643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59223" y="4694825"/>
          <a:ext cx="4793777" cy="1419366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{5940675A-B579-460E-94D1-54222C63F5DA}</a:tableStyleId>
              </a:tblPr>
              <a:tblGrid>
                <a:gridCol w="980545">
                  <a:extLst>
                    <a:ext uri="{9D8B030D-6E8A-4147-A177-3AD203B41FA5}">
                      <a16:colId xmlns:a16="http://schemas.microsoft.com/office/drawing/2014/main" val="4046691162"/>
                    </a:ext>
                  </a:extLst>
                </a:gridCol>
                <a:gridCol w="871596">
                  <a:extLst>
                    <a:ext uri="{9D8B030D-6E8A-4147-A177-3AD203B41FA5}">
                      <a16:colId xmlns:a16="http://schemas.microsoft.com/office/drawing/2014/main" val="499553829"/>
                    </a:ext>
                  </a:extLst>
                </a:gridCol>
                <a:gridCol w="871596">
                  <a:extLst>
                    <a:ext uri="{9D8B030D-6E8A-4147-A177-3AD203B41FA5}">
                      <a16:colId xmlns:a16="http://schemas.microsoft.com/office/drawing/2014/main" val="2079705019"/>
                    </a:ext>
                  </a:extLst>
                </a:gridCol>
                <a:gridCol w="1089495">
                  <a:extLst>
                    <a:ext uri="{9D8B030D-6E8A-4147-A177-3AD203B41FA5}">
                      <a16:colId xmlns:a16="http://schemas.microsoft.com/office/drawing/2014/main" val="2074888826"/>
                    </a:ext>
                  </a:extLst>
                </a:gridCol>
                <a:gridCol w="980545">
                  <a:extLst>
                    <a:ext uri="{9D8B030D-6E8A-4147-A177-3AD203B41FA5}">
                      <a16:colId xmlns:a16="http://schemas.microsoft.com/office/drawing/2014/main" val="334386256"/>
                    </a:ext>
                  </a:extLst>
                </a:gridCol>
              </a:tblGrid>
              <a:tr h="23656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اليوم والتاريخ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الشعبة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الحصة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</a:rPr>
                        <a:t>النتاجات المتحققة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الواجب البيتي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6745389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0374623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4858461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76319822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28639509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25333"/>
                  </a:ext>
                </a:extLst>
              </a:tr>
            </a:tbl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2D03B275-2BBE-48AB-84CA-40B4A4F2FBA3}"/>
              </a:ext>
            </a:extLst>
          </p:cNvPr>
          <p:cNvSpPr/>
          <p:nvPr/>
        </p:nvSpPr>
        <p:spPr>
          <a:xfrm>
            <a:off x="5188424" y="4694825"/>
            <a:ext cx="4566312" cy="141936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التأمل الذاتي :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أشعر بالرضا عن  :   </a:t>
            </a:r>
            <a:r>
              <a:rPr lang="ar-SA" sz="1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...................................................................... 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...................................................................................................  </a:t>
            </a:r>
            <a:r>
              <a:rPr lang="ar-SA" sz="1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تحديات واجهتني : .........................................................................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..................................................................................................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اقتراحات للتحسين : .......................................................................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..................................................................................................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67DCABE-AE04-43D0-8EFD-9C37004AC25F}"/>
              </a:ext>
            </a:extLst>
          </p:cNvPr>
          <p:cNvSpPr/>
          <p:nvPr/>
        </p:nvSpPr>
        <p:spPr>
          <a:xfrm>
            <a:off x="0" y="118646"/>
            <a:ext cx="99060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spcAft>
                <a:spcPts val="0"/>
              </a:spcAft>
            </a:pPr>
            <a:r>
              <a:rPr lang="ar-SA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خطة درس                                           صفحة  "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الصف / المستوى : الأول الأساسي      المبحث : علوم         عنوان الوحدة : المادة في حياتنا        عنوان الدرس : تصميم الحلول        عدد الحصص            التاريخ  من :..........الى ....... 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التعلم القبلي :.............................          التكامل الرأسي : ...........................................................                 التكامل الأفقي :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85296BB-A372-4686-9500-1312E348EA7D}"/>
              </a:ext>
            </a:extLst>
          </p:cNvPr>
          <p:cNvSpPr/>
          <p:nvPr/>
        </p:nvSpPr>
        <p:spPr>
          <a:xfrm>
            <a:off x="1" y="6400895"/>
            <a:ext cx="990998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spcAft>
                <a:spcPts val="0"/>
              </a:spcAft>
            </a:pP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إعداد المعلمين / المعلمات : 01               02                  03</a:t>
            </a: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                  </a:t>
            </a: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المشرف التربوي:.....................التوقيع:.......................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Form #QF71 -1- 47-rev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1611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8869F61-9755-47E0-84C3-D65C71B41F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5869643"/>
              </p:ext>
            </p:extLst>
          </p:nvPr>
        </p:nvGraphicFramePr>
        <p:xfrm>
          <a:off x="89453" y="820025"/>
          <a:ext cx="9661304" cy="3809585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{5940675A-B579-460E-94D1-54222C63F5DA}</a:tableStyleId>
              </a:tblPr>
              <a:tblGrid>
                <a:gridCol w="663971">
                  <a:extLst>
                    <a:ext uri="{9D8B030D-6E8A-4147-A177-3AD203B41FA5}">
                      <a16:colId xmlns:a16="http://schemas.microsoft.com/office/drawing/2014/main" val="2834450034"/>
                    </a:ext>
                  </a:extLst>
                </a:gridCol>
                <a:gridCol w="1707353">
                  <a:extLst>
                    <a:ext uri="{9D8B030D-6E8A-4147-A177-3AD203B41FA5}">
                      <a16:colId xmlns:a16="http://schemas.microsoft.com/office/drawing/2014/main" val="1786810107"/>
                    </a:ext>
                  </a:extLst>
                </a:gridCol>
                <a:gridCol w="1327942">
                  <a:extLst>
                    <a:ext uri="{9D8B030D-6E8A-4147-A177-3AD203B41FA5}">
                      <a16:colId xmlns:a16="http://schemas.microsoft.com/office/drawing/2014/main" val="1347595480"/>
                    </a:ext>
                  </a:extLst>
                </a:gridCol>
                <a:gridCol w="965346">
                  <a:extLst>
                    <a:ext uri="{9D8B030D-6E8A-4147-A177-3AD203B41FA5}">
                      <a16:colId xmlns:a16="http://schemas.microsoft.com/office/drawing/2014/main" val="2451621060"/>
                    </a:ext>
                  </a:extLst>
                </a:gridCol>
                <a:gridCol w="934410">
                  <a:extLst>
                    <a:ext uri="{9D8B030D-6E8A-4147-A177-3AD203B41FA5}">
                      <a16:colId xmlns:a16="http://schemas.microsoft.com/office/drawing/2014/main" val="384596383"/>
                    </a:ext>
                  </a:extLst>
                </a:gridCol>
                <a:gridCol w="666007">
                  <a:extLst>
                    <a:ext uri="{9D8B030D-6E8A-4147-A177-3AD203B41FA5}">
                      <a16:colId xmlns:a16="http://schemas.microsoft.com/office/drawing/2014/main" val="708815914"/>
                    </a:ext>
                  </a:extLst>
                </a:gridCol>
                <a:gridCol w="2917638">
                  <a:extLst>
                    <a:ext uri="{9D8B030D-6E8A-4147-A177-3AD203B41FA5}">
                      <a16:colId xmlns:a16="http://schemas.microsoft.com/office/drawing/2014/main" val="1377756541"/>
                    </a:ext>
                  </a:extLst>
                </a:gridCol>
                <a:gridCol w="478637">
                  <a:extLst>
                    <a:ext uri="{9D8B030D-6E8A-4147-A177-3AD203B41FA5}">
                      <a16:colId xmlns:a16="http://schemas.microsoft.com/office/drawing/2014/main" val="986163477"/>
                    </a:ext>
                  </a:extLst>
                </a:gridCol>
              </a:tblGrid>
              <a:tr h="162342"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الرقم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النتاجات الخاصـــة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المواد والأدوات والتجهيزات </a:t>
                      </a:r>
                      <a:endParaRPr lang="en-US" sz="1100"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( مصادر التعلم )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استراتيجيات التدريس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grid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 dirty="0">
                          <a:effectLst/>
                        </a:rPr>
                        <a:t>التقويــم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التنفيــــــــــذ *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2767097"/>
                  </a:ext>
                </a:extLst>
              </a:tr>
              <a:tr h="344957"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300">
                          <a:effectLst/>
                        </a:rPr>
                        <a:t>الإستراتيجية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300">
                          <a:effectLst/>
                        </a:rPr>
                        <a:t>الأداة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300">
                          <a:effectLst/>
                        </a:rPr>
                        <a:t>الإجـــراءات 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300">
                          <a:effectLst/>
                        </a:rPr>
                        <a:t>الزمن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extLst>
                  <a:ext uri="{0D108BD9-81ED-4DB2-BD59-A6C34878D82A}">
                    <a16:rowId xmlns:a16="http://schemas.microsoft.com/office/drawing/2014/main" val="4144776611"/>
                  </a:ext>
                </a:extLst>
              </a:tr>
              <a:tr h="3296988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يتوقع من الطالب ان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يميز الطالب الأجسام الساكنة والأجسام المتحركة .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ان يعطي أمثلة على الأجسام الساكنة والأجسام المتحركة.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endParaRPr lang="ar-S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endParaRPr lang="ar-S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endParaRPr lang="ar-SA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ar-SA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يميز أنماط الحركة للحيوانات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صور متنوعة للدرس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البيئة الصفية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الكتاب المدرسي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التعلم في مجموعات </a:t>
                      </a:r>
                      <a:r>
                        <a:rPr lang="en-US" sz="120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الملاحظة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سلم التقدير اللفظي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14300" algn="justLow" rtl="1">
                        <a:spcAft>
                          <a:spcPts val="0"/>
                        </a:spcAft>
                      </a:pPr>
                      <a:r>
                        <a:rPr lang="ar-SA" sz="12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مراجعة التعلم السابق </a:t>
                      </a:r>
                      <a:endParaRPr lang="en-US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114300" algn="justLow" rtl="1">
                        <a:spcAft>
                          <a:spcPts val="0"/>
                        </a:spcAft>
                      </a:pPr>
                      <a:r>
                        <a:rPr lang="ar-SA" sz="12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تقسيم الطلاب الى مجموعات مع توزيع صور متنوعة للدرس </a:t>
                      </a:r>
                      <a:endParaRPr lang="en-US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114300" algn="justLow" rtl="1">
                        <a:spcAft>
                          <a:spcPts val="0"/>
                        </a:spcAft>
                      </a:pPr>
                      <a:r>
                        <a:rPr lang="ar-SA" sz="12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سيارة كرة دراجة بقرب بيت</a:t>
                      </a:r>
                      <a:endParaRPr lang="en-US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114300" algn="justLow" rtl="1"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نتوصل إلى</a:t>
                      </a:r>
                      <a:endParaRPr lang="en-US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أشياء تغير موقعها فهي أشياء متحركة </a:t>
                      </a:r>
                      <a:endParaRPr lang="en-US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اشياء لا تغير موقعها فهي  أشياء ساكنه</a:t>
                      </a:r>
                    </a:p>
                    <a:p>
                      <a:pPr algn="r" rtl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ar-SA" sz="12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طرح أسئلة عن حركة الحيوانات  وأهميتها.</a:t>
                      </a:r>
                      <a:endParaRPr lang="en-US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r" rtl="1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ar-SA" sz="12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ثم توزيع صور على المجموعات لحيوانات مختلفة ثم تصنيف الحيوانات حسب نمط حركتها مشي وطيران وزحف وسباحة ...وأعزز أداء المجموعات.</a:t>
                      </a:r>
                      <a:endParaRPr lang="en-US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r>
                        <a:rPr lang="ar-SA" sz="1200" b="0" dirty="0">
                          <a:effectLst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ثم مناقشة صور الكتاب ومتابعة أداء الطلبة.</a:t>
                      </a:r>
                      <a:endParaRPr lang="en-US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/>
                </a:tc>
                <a:extLst>
                  <a:ext uri="{0D108BD9-81ED-4DB2-BD59-A6C34878D82A}">
                    <a16:rowId xmlns:a16="http://schemas.microsoft.com/office/drawing/2014/main" val="3414167543"/>
                  </a:ext>
                </a:extLst>
              </a:tr>
            </a:tbl>
          </a:graphicData>
        </a:graphic>
      </p:graphicFrame>
      <p:sp>
        <p:nvSpPr>
          <p:cNvPr id="10" name="Rectangle 1">
            <a:extLst>
              <a:ext uri="{FF2B5EF4-FFF2-40B4-BE49-F238E27FC236}">
                <a16:creationId xmlns:a16="http://schemas.microsoft.com/office/drawing/2014/main" id="{7F7B2B05-303D-4784-A39C-8F3BDBF89B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3056" y="6179406"/>
            <a:ext cx="8872943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JO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*ملاحظة : احتفظ بملف ( حقيبة ) للأنشطة جميعها وأوراق العمل وأدوات التقويم التي استخدمتها في تنفيذ الدرس.</a:t>
            </a:r>
            <a:r>
              <a:rPr kumimoji="0" lang="ar-SA" altLang="ar-JO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</a:t>
            </a:r>
            <a:r>
              <a:rPr kumimoji="0" lang="ar-SA" altLang="ar-JO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مدير المدرسة</a:t>
            </a:r>
            <a:r>
              <a:rPr kumimoji="0" lang="ar-SA" altLang="ar-JO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:...........................</a:t>
            </a:r>
            <a:r>
              <a:rPr kumimoji="0" lang="ar-SA" altLang="ar-JO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التوقيع.........................</a:t>
            </a:r>
            <a:endParaRPr kumimoji="0" lang="ar-SA" altLang="ar-J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CDD4CBBD-1B10-4E63-9C88-C18037CD3643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59223" y="4694825"/>
          <a:ext cx="4793777" cy="1419366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{5940675A-B579-460E-94D1-54222C63F5DA}</a:tableStyleId>
              </a:tblPr>
              <a:tblGrid>
                <a:gridCol w="980545">
                  <a:extLst>
                    <a:ext uri="{9D8B030D-6E8A-4147-A177-3AD203B41FA5}">
                      <a16:colId xmlns:a16="http://schemas.microsoft.com/office/drawing/2014/main" val="4046691162"/>
                    </a:ext>
                  </a:extLst>
                </a:gridCol>
                <a:gridCol w="871596">
                  <a:extLst>
                    <a:ext uri="{9D8B030D-6E8A-4147-A177-3AD203B41FA5}">
                      <a16:colId xmlns:a16="http://schemas.microsoft.com/office/drawing/2014/main" val="499553829"/>
                    </a:ext>
                  </a:extLst>
                </a:gridCol>
                <a:gridCol w="871596">
                  <a:extLst>
                    <a:ext uri="{9D8B030D-6E8A-4147-A177-3AD203B41FA5}">
                      <a16:colId xmlns:a16="http://schemas.microsoft.com/office/drawing/2014/main" val="2079705019"/>
                    </a:ext>
                  </a:extLst>
                </a:gridCol>
                <a:gridCol w="1089495">
                  <a:extLst>
                    <a:ext uri="{9D8B030D-6E8A-4147-A177-3AD203B41FA5}">
                      <a16:colId xmlns:a16="http://schemas.microsoft.com/office/drawing/2014/main" val="2074888826"/>
                    </a:ext>
                  </a:extLst>
                </a:gridCol>
                <a:gridCol w="980545">
                  <a:extLst>
                    <a:ext uri="{9D8B030D-6E8A-4147-A177-3AD203B41FA5}">
                      <a16:colId xmlns:a16="http://schemas.microsoft.com/office/drawing/2014/main" val="334386256"/>
                    </a:ext>
                  </a:extLst>
                </a:gridCol>
              </a:tblGrid>
              <a:tr h="23656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اليوم والتاريخ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الشعبة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الحصة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</a:rPr>
                        <a:t>النتاجات المتحققة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الواجب البيتي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6745389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0374623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4858461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76319822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28639509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25333"/>
                  </a:ext>
                </a:extLst>
              </a:tr>
            </a:tbl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2D03B275-2BBE-48AB-84CA-40B4A4F2FBA3}"/>
              </a:ext>
            </a:extLst>
          </p:cNvPr>
          <p:cNvSpPr/>
          <p:nvPr/>
        </p:nvSpPr>
        <p:spPr>
          <a:xfrm>
            <a:off x="5188424" y="4694825"/>
            <a:ext cx="4566312" cy="141936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التأمل الذاتي :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أشعر بالرضا عن  :   </a:t>
            </a:r>
            <a:r>
              <a:rPr lang="ar-SA" sz="1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...................................................................... 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...................................................................................................  </a:t>
            </a:r>
            <a:r>
              <a:rPr lang="ar-SA" sz="1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تحديات واجهتني : .........................................................................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..................................................................................................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اقتراحات للتحسين : .......................................................................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..................................................................................................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67DCABE-AE04-43D0-8EFD-9C37004AC25F}"/>
              </a:ext>
            </a:extLst>
          </p:cNvPr>
          <p:cNvSpPr/>
          <p:nvPr/>
        </p:nvSpPr>
        <p:spPr>
          <a:xfrm>
            <a:off x="0" y="118646"/>
            <a:ext cx="99060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spcAft>
                <a:spcPts val="0"/>
              </a:spcAft>
            </a:pPr>
            <a:r>
              <a:rPr lang="ar-SA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خطة درس                                           صفحة  "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الصف / المستوى : الأول الأساسي      المبحث : علوم         عنوان الوحدة : القوة والحركة         عنوان الدرس : الحركة             عدد الحصص            التاريخ  من :..........الى ....... 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التعلم القبلي :.............................          التكامل الرأسي : ...........................................................                 التكامل الأفقي :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85296BB-A372-4686-9500-1312E348EA7D}"/>
              </a:ext>
            </a:extLst>
          </p:cNvPr>
          <p:cNvSpPr/>
          <p:nvPr/>
        </p:nvSpPr>
        <p:spPr>
          <a:xfrm>
            <a:off x="1" y="6400895"/>
            <a:ext cx="990998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spcAft>
                <a:spcPts val="0"/>
              </a:spcAft>
            </a:pP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إعداد المعلمين / المعلمات : 01               02                  03</a:t>
            </a: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                  </a:t>
            </a: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المشرف التربوي:.....................التوقيع:.......................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Form #QF71 -1- 47-rev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92497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8869F61-9755-47E0-84C3-D65C71B41F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7404773"/>
              </p:ext>
            </p:extLst>
          </p:nvPr>
        </p:nvGraphicFramePr>
        <p:xfrm>
          <a:off x="89453" y="820025"/>
          <a:ext cx="9661304" cy="3809585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{5940675A-B579-460E-94D1-54222C63F5DA}</a:tableStyleId>
              </a:tblPr>
              <a:tblGrid>
                <a:gridCol w="663971">
                  <a:extLst>
                    <a:ext uri="{9D8B030D-6E8A-4147-A177-3AD203B41FA5}">
                      <a16:colId xmlns:a16="http://schemas.microsoft.com/office/drawing/2014/main" val="2834450034"/>
                    </a:ext>
                  </a:extLst>
                </a:gridCol>
                <a:gridCol w="1707353">
                  <a:extLst>
                    <a:ext uri="{9D8B030D-6E8A-4147-A177-3AD203B41FA5}">
                      <a16:colId xmlns:a16="http://schemas.microsoft.com/office/drawing/2014/main" val="1786810107"/>
                    </a:ext>
                  </a:extLst>
                </a:gridCol>
                <a:gridCol w="1327942">
                  <a:extLst>
                    <a:ext uri="{9D8B030D-6E8A-4147-A177-3AD203B41FA5}">
                      <a16:colId xmlns:a16="http://schemas.microsoft.com/office/drawing/2014/main" val="1347595480"/>
                    </a:ext>
                  </a:extLst>
                </a:gridCol>
                <a:gridCol w="965346">
                  <a:extLst>
                    <a:ext uri="{9D8B030D-6E8A-4147-A177-3AD203B41FA5}">
                      <a16:colId xmlns:a16="http://schemas.microsoft.com/office/drawing/2014/main" val="2451621060"/>
                    </a:ext>
                  </a:extLst>
                </a:gridCol>
                <a:gridCol w="934410">
                  <a:extLst>
                    <a:ext uri="{9D8B030D-6E8A-4147-A177-3AD203B41FA5}">
                      <a16:colId xmlns:a16="http://schemas.microsoft.com/office/drawing/2014/main" val="384596383"/>
                    </a:ext>
                  </a:extLst>
                </a:gridCol>
                <a:gridCol w="666007">
                  <a:extLst>
                    <a:ext uri="{9D8B030D-6E8A-4147-A177-3AD203B41FA5}">
                      <a16:colId xmlns:a16="http://schemas.microsoft.com/office/drawing/2014/main" val="708815914"/>
                    </a:ext>
                  </a:extLst>
                </a:gridCol>
                <a:gridCol w="2917638">
                  <a:extLst>
                    <a:ext uri="{9D8B030D-6E8A-4147-A177-3AD203B41FA5}">
                      <a16:colId xmlns:a16="http://schemas.microsoft.com/office/drawing/2014/main" val="1377756541"/>
                    </a:ext>
                  </a:extLst>
                </a:gridCol>
                <a:gridCol w="478637">
                  <a:extLst>
                    <a:ext uri="{9D8B030D-6E8A-4147-A177-3AD203B41FA5}">
                      <a16:colId xmlns:a16="http://schemas.microsoft.com/office/drawing/2014/main" val="986163477"/>
                    </a:ext>
                  </a:extLst>
                </a:gridCol>
              </a:tblGrid>
              <a:tr h="162342"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الرقم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النتاجات الخاصـــة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المواد والأدوات والتجهيزات </a:t>
                      </a:r>
                      <a:endParaRPr lang="en-US" sz="1100"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( مصادر التعلم )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استراتيجيات التدريس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grid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 dirty="0">
                          <a:effectLst/>
                        </a:rPr>
                        <a:t>التقويــم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التنفيــــــــــذ *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2767097"/>
                  </a:ext>
                </a:extLst>
              </a:tr>
              <a:tr h="344957"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300">
                          <a:effectLst/>
                        </a:rPr>
                        <a:t>الإستراتيجية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300">
                          <a:effectLst/>
                        </a:rPr>
                        <a:t>الأداة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300">
                          <a:effectLst/>
                        </a:rPr>
                        <a:t>الإجـــراءات 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300">
                          <a:effectLst/>
                        </a:rPr>
                        <a:t>الزمن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extLst>
                  <a:ext uri="{0D108BD9-81ED-4DB2-BD59-A6C34878D82A}">
                    <a16:rowId xmlns:a16="http://schemas.microsoft.com/office/drawing/2014/main" val="4144776611"/>
                  </a:ext>
                </a:extLst>
              </a:tr>
              <a:tr h="3296988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يتوقع من الطالب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ان يستنتج  أن القوة تحرك الأشياء .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ان يذكر  انواع القوة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ان يصنف  القوة حسب نوعها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صور متنوعة للدرس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البيئة الصفية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الكتاب المدرسي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حل المشكلات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التعلم في مجموعات </a:t>
                      </a:r>
                      <a:r>
                        <a:rPr lang="ar-SA" sz="120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الملاحظة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سلم التقدير اللفظي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14300"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تهيئة الطلاب من خلال لعبة جر الحقيبة .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114300"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طرح أسئلة متنوعة حول الدرس مع تسجيل الإجابات على السبورة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114300"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أضع صندوق من الكرتون. على الطاولة  اسال كيف يمكن لهذا الصندوق ان يتحرك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114300"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تقسيم الطلاب الى مجموعات ويتم توزيع صندوق وخيط وورقة عمل لكل مجموعة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114300"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اطرح المشكلة اجرب باستخدام الادوات  ويصف الطالب الاجابات في جدول </a:t>
                      </a: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JO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ثم </a:t>
                      </a:r>
                      <a:r>
                        <a:rPr lang="ar-JO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انتقل الى ا</a:t>
                      </a:r>
                      <a:r>
                        <a:rPr lang="ar-JO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ل</a:t>
                      </a:r>
                      <a:r>
                        <a:rPr lang="ar-JO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مناقشة </a:t>
                      </a:r>
                      <a:r>
                        <a:rPr lang="ar-JO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ثم حل تمارين الكتاب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/>
                </a:tc>
                <a:extLst>
                  <a:ext uri="{0D108BD9-81ED-4DB2-BD59-A6C34878D82A}">
                    <a16:rowId xmlns:a16="http://schemas.microsoft.com/office/drawing/2014/main" val="3414167543"/>
                  </a:ext>
                </a:extLst>
              </a:tr>
            </a:tbl>
          </a:graphicData>
        </a:graphic>
      </p:graphicFrame>
      <p:sp>
        <p:nvSpPr>
          <p:cNvPr id="10" name="Rectangle 1">
            <a:extLst>
              <a:ext uri="{FF2B5EF4-FFF2-40B4-BE49-F238E27FC236}">
                <a16:creationId xmlns:a16="http://schemas.microsoft.com/office/drawing/2014/main" id="{7F7B2B05-303D-4784-A39C-8F3BDBF89B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3056" y="6179406"/>
            <a:ext cx="8872943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JO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*ملاحظة : احتفظ بملف ( حقيبة ) للأنشطة جميعها وأوراق العمل وأدوات التقويم التي استخدمتها في تنفيذ الدرس.</a:t>
            </a:r>
            <a:r>
              <a:rPr kumimoji="0" lang="ar-SA" altLang="ar-JO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</a:t>
            </a:r>
            <a:r>
              <a:rPr kumimoji="0" lang="ar-SA" altLang="ar-JO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مدير المدرسة</a:t>
            </a:r>
            <a:r>
              <a:rPr kumimoji="0" lang="ar-SA" altLang="ar-JO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:...........................</a:t>
            </a:r>
            <a:r>
              <a:rPr kumimoji="0" lang="ar-SA" altLang="ar-JO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التوقيع.........................</a:t>
            </a:r>
            <a:endParaRPr kumimoji="0" lang="ar-SA" altLang="ar-J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CDD4CBBD-1B10-4E63-9C88-C18037CD3643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59223" y="4694825"/>
          <a:ext cx="4793777" cy="1419366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{5940675A-B579-460E-94D1-54222C63F5DA}</a:tableStyleId>
              </a:tblPr>
              <a:tblGrid>
                <a:gridCol w="980545">
                  <a:extLst>
                    <a:ext uri="{9D8B030D-6E8A-4147-A177-3AD203B41FA5}">
                      <a16:colId xmlns:a16="http://schemas.microsoft.com/office/drawing/2014/main" val="4046691162"/>
                    </a:ext>
                  </a:extLst>
                </a:gridCol>
                <a:gridCol w="871596">
                  <a:extLst>
                    <a:ext uri="{9D8B030D-6E8A-4147-A177-3AD203B41FA5}">
                      <a16:colId xmlns:a16="http://schemas.microsoft.com/office/drawing/2014/main" val="499553829"/>
                    </a:ext>
                  </a:extLst>
                </a:gridCol>
                <a:gridCol w="871596">
                  <a:extLst>
                    <a:ext uri="{9D8B030D-6E8A-4147-A177-3AD203B41FA5}">
                      <a16:colId xmlns:a16="http://schemas.microsoft.com/office/drawing/2014/main" val="2079705019"/>
                    </a:ext>
                  </a:extLst>
                </a:gridCol>
                <a:gridCol w="1089495">
                  <a:extLst>
                    <a:ext uri="{9D8B030D-6E8A-4147-A177-3AD203B41FA5}">
                      <a16:colId xmlns:a16="http://schemas.microsoft.com/office/drawing/2014/main" val="2074888826"/>
                    </a:ext>
                  </a:extLst>
                </a:gridCol>
                <a:gridCol w="980545">
                  <a:extLst>
                    <a:ext uri="{9D8B030D-6E8A-4147-A177-3AD203B41FA5}">
                      <a16:colId xmlns:a16="http://schemas.microsoft.com/office/drawing/2014/main" val="334386256"/>
                    </a:ext>
                  </a:extLst>
                </a:gridCol>
              </a:tblGrid>
              <a:tr h="23656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اليوم والتاريخ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الشعبة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الحصة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</a:rPr>
                        <a:t>النتاجات المتحققة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الواجب البيتي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6745389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0374623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4858461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76319822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28639509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25333"/>
                  </a:ext>
                </a:extLst>
              </a:tr>
            </a:tbl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2D03B275-2BBE-48AB-84CA-40B4A4F2FBA3}"/>
              </a:ext>
            </a:extLst>
          </p:cNvPr>
          <p:cNvSpPr/>
          <p:nvPr/>
        </p:nvSpPr>
        <p:spPr>
          <a:xfrm>
            <a:off x="5188424" y="4694825"/>
            <a:ext cx="4566312" cy="141936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التأمل الذاتي :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أشعر بالرضا عن  :   </a:t>
            </a:r>
            <a:r>
              <a:rPr lang="ar-SA" sz="1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...................................................................... 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...................................................................................................  </a:t>
            </a:r>
            <a:r>
              <a:rPr lang="ar-SA" sz="1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تحديات واجهتني : .........................................................................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..................................................................................................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اقتراحات للتحسين : .......................................................................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..................................................................................................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67DCABE-AE04-43D0-8EFD-9C37004AC25F}"/>
              </a:ext>
            </a:extLst>
          </p:cNvPr>
          <p:cNvSpPr/>
          <p:nvPr/>
        </p:nvSpPr>
        <p:spPr>
          <a:xfrm>
            <a:off x="0" y="118646"/>
            <a:ext cx="99060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spcAft>
                <a:spcPts val="0"/>
              </a:spcAft>
            </a:pPr>
            <a:r>
              <a:rPr lang="ar-SA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خطة درس                                           صفحة  "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الصف / المستوى : الأول الأساسي      المبحث : علوم         عنوان الوحدة : القوة والحركة         عنوان الدرس : القوة             عدد الحصص            التاريخ  من :..........الى ....... 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التعلم القبلي :.............................          التكامل الرأسي : ...........................................................                 التكامل الأفقي :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85296BB-A372-4686-9500-1312E348EA7D}"/>
              </a:ext>
            </a:extLst>
          </p:cNvPr>
          <p:cNvSpPr/>
          <p:nvPr/>
        </p:nvSpPr>
        <p:spPr>
          <a:xfrm>
            <a:off x="1" y="6400895"/>
            <a:ext cx="990998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spcAft>
                <a:spcPts val="0"/>
              </a:spcAft>
            </a:pP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إعداد المعلمين / المعلمات : 01               02                  03</a:t>
            </a: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                  </a:t>
            </a: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المشرف التربوي:.....................التوقيع:.......................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Form #QF71 -1- 47-rev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47893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8869F61-9755-47E0-84C3-D65C71B41F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8442602"/>
              </p:ext>
            </p:extLst>
          </p:nvPr>
        </p:nvGraphicFramePr>
        <p:xfrm>
          <a:off x="89453" y="820025"/>
          <a:ext cx="9661304" cy="3809585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{5940675A-B579-460E-94D1-54222C63F5DA}</a:tableStyleId>
              </a:tblPr>
              <a:tblGrid>
                <a:gridCol w="663971">
                  <a:extLst>
                    <a:ext uri="{9D8B030D-6E8A-4147-A177-3AD203B41FA5}">
                      <a16:colId xmlns:a16="http://schemas.microsoft.com/office/drawing/2014/main" val="2834450034"/>
                    </a:ext>
                  </a:extLst>
                </a:gridCol>
                <a:gridCol w="1707353">
                  <a:extLst>
                    <a:ext uri="{9D8B030D-6E8A-4147-A177-3AD203B41FA5}">
                      <a16:colId xmlns:a16="http://schemas.microsoft.com/office/drawing/2014/main" val="1786810107"/>
                    </a:ext>
                  </a:extLst>
                </a:gridCol>
                <a:gridCol w="1327942">
                  <a:extLst>
                    <a:ext uri="{9D8B030D-6E8A-4147-A177-3AD203B41FA5}">
                      <a16:colId xmlns:a16="http://schemas.microsoft.com/office/drawing/2014/main" val="1347595480"/>
                    </a:ext>
                  </a:extLst>
                </a:gridCol>
                <a:gridCol w="965346">
                  <a:extLst>
                    <a:ext uri="{9D8B030D-6E8A-4147-A177-3AD203B41FA5}">
                      <a16:colId xmlns:a16="http://schemas.microsoft.com/office/drawing/2014/main" val="2451621060"/>
                    </a:ext>
                  </a:extLst>
                </a:gridCol>
                <a:gridCol w="934410">
                  <a:extLst>
                    <a:ext uri="{9D8B030D-6E8A-4147-A177-3AD203B41FA5}">
                      <a16:colId xmlns:a16="http://schemas.microsoft.com/office/drawing/2014/main" val="384596383"/>
                    </a:ext>
                  </a:extLst>
                </a:gridCol>
                <a:gridCol w="666007">
                  <a:extLst>
                    <a:ext uri="{9D8B030D-6E8A-4147-A177-3AD203B41FA5}">
                      <a16:colId xmlns:a16="http://schemas.microsoft.com/office/drawing/2014/main" val="708815914"/>
                    </a:ext>
                  </a:extLst>
                </a:gridCol>
                <a:gridCol w="2917638">
                  <a:extLst>
                    <a:ext uri="{9D8B030D-6E8A-4147-A177-3AD203B41FA5}">
                      <a16:colId xmlns:a16="http://schemas.microsoft.com/office/drawing/2014/main" val="1377756541"/>
                    </a:ext>
                  </a:extLst>
                </a:gridCol>
                <a:gridCol w="478637">
                  <a:extLst>
                    <a:ext uri="{9D8B030D-6E8A-4147-A177-3AD203B41FA5}">
                      <a16:colId xmlns:a16="http://schemas.microsoft.com/office/drawing/2014/main" val="986163477"/>
                    </a:ext>
                  </a:extLst>
                </a:gridCol>
              </a:tblGrid>
              <a:tr h="162342"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الرقم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النتاجات الخاصـــة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المواد والأدوات والتجهيزات </a:t>
                      </a:r>
                      <a:endParaRPr lang="en-US" sz="1100"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( مصادر التعلم )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استراتيجيات التدريس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grid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 dirty="0">
                          <a:effectLst/>
                        </a:rPr>
                        <a:t>التقويــم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التنفيــــــــــذ *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2767097"/>
                  </a:ext>
                </a:extLst>
              </a:tr>
              <a:tr h="344957"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300">
                          <a:effectLst/>
                        </a:rPr>
                        <a:t>الإستراتيجية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300">
                          <a:effectLst/>
                        </a:rPr>
                        <a:t>الأداة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300">
                          <a:effectLst/>
                        </a:rPr>
                        <a:t>الإجـــراءات 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300">
                          <a:effectLst/>
                        </a:rPr>
                        <a:t>الزمن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extLst>
                  <a:ext uri="{0D108BD9-81ED-4DB2-BD59-A6C34878D82A}">
                    <a16:rowId xmlns:a16="http://schemas.microsoft.com/office/drawing/2014/main" val="4144776611"/>
                  </a:ext>
                </a:extLst>
              </a:tr>
              <a:tr h="3296988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يتوقع من الطالب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ان يميز بين الشيء الساكن والشيء المتحرك .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ان يستنتج ان القوة تحرك الاشياء.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ان يصنف القوة حسب نوعها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 سحب ، </a:t>
                      </a:r>
                      <a:r>
                        <a:rPr lang="ar-S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دفع )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الكتاب المدرسي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التدريس المباشر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التعلم في مجموعات </a:t>
                      </a:r>
                      <a:r>
                        <a:rPr lang="ar-SA" sz="120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الملاحظة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سلم التقدير اللفظي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مراجعة التعلم السابق .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تقسيم الطلاب الى مجموعات وتوزيع الأسئلة عليهم وتكليف كل مجموعة بسؤال </a:t>
                      </a: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تعرض كل مجموعة عملها وتناقش فيه .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إعادة توزيع الأسئلة بحيث تختلف عن المرة الأولى .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توجيه الطلبة لحل الأسئلة في كتبهم مع المتابعة المستمرة والتصحيح أولا بأول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/>
                </a:tc>
                <a:extLst>
                  <a:ext uri="{0D108BD9-81ED-4DB2-BD59-A6C34878D82A}">
                    <a16:rowId xmlns:a16="http://schemas.microsoft.com/office/drawing/2014/main" val="3414167543"/>
                  </a:ext>
                </a:extLst>
              </a:tr>
            </a:tbl>
          </a:graphicData>
        </a:graphic>
      </p:graphicFrame>
      <p:sp>
        <p:nvSpPr>
          <p:cNvPr id="10" name="Rectangle 1">
            <a:extLst>
              <a:ext uri="{FF2B5EF4-FFF2-40B4-BE49-F238E27FC236}">
                <a16:creationId xmlns:a16="http://schemas.microsoft.com/office/drawing/2014/main" id="{7F7B2B05-303D-4784-A39C-8F3BDBF89B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3056" y="6179406"/>
            <a:ext cx="8872943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JO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*ملاحظة : احتفظ بملف ( حقيبة ) للأنشطة جميعها وأوراق العمل وأدوات التقويم التي استخدمتها في تنفيذ الدرس.</a:t>
            </a:r>
            <a:r>
              <a:rPr kumimoji="0" lang="ar-SA" altLang="ar-JO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</a:t>
            </a:r>
            <a:r>
              <a:rPr kumimoji="0" lang="ar-SA" altLang="ar-JO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مدير المدرسة</a:t>
            </a:r>
            <a:r>
              <a:rPr kumimoji="0" lang="ar-SA" altLang="ar-JO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:...........................</a:t>
            </a:r>
            <a:r>
              <a:rPr kumimoji="0" lang="ar-SA" altLang="ar-JO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التوقيع.........................</a:t>
            </a:r>
            <a:endParaRPr kumimoji="0" lang="ar-SA" altLang="ar-J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CDD4CBBD-1B10-4E63-9C88-C18037CD3643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59223" y="4694825"/>
          <a:ext cx="4793777" cy="1419366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{5940675A-B579-460E-94D1-54222C63F5DA}</a:tableStyleId>
              </a:tblPr>
              <a:tblGrid>
                <a:gridCol w="980545">
                  <a:extLst>
                    <a:ext uri="{9D8B030D-6E8A-4147-A177-3AD203B41FA5}">
                      <a16:colId xmlns:a16="http://schemas.microsoft.com/office/drawing/2014/main" val="4046691162"/>
                    </a:ext>
                  </a:extLst>
                </a:gridCol>
                <a:gridCol w="871596">
                  <a:extLst>
                    <a:ext uri="{9D8B030D-6E8A-4147-A177-3AD203B41FA5}">
                      <a16:colId xmlns:a16="http://schemas.microsoft.com/office/drawing/2014/main" val="499553829"/>
                    </a:ext>
                  </a:extLst>
                </a:gridCol>
                <a:gridCol w="871596">
                  <a:extLst>
                    <a:ext uri="{9D8B030D-6E8A-4147-A177-3AD203B41FA5}">
                      <a16:colId xmlns:a16="http://schemas.microsoft.com/office/drawing/2014/main" val="2079705019"/>
                    </a:ext>
                  </a:extLst>
                </a:gridCol>
                <a:gridCol w="1089495">
                  <a:extLst>
                    <a:ext uri="{9D8B030D-6E8A-4147-A177-3AD203B41FA5}">
                      <a16:colId xmlns:a16="http://schemas.microsoft.com/office/drawing/2014/main" val="2074888826"/>
                    </a:ext>
                  </a:extLst>
                </a:gridCol>
                <a:gridCol w="980545">
                  <a:extLst>
                    <a:ext uri="{9D8B030D-6E8A-4147-A177-3AD203B41FA5}">
                      <a16:colId xmlns:a16="http://schemas.microsoft.com/office/drawing/2014/main" val="334386256"/>
                    </a:ext>
                  </a:extLst>
                </a:gridCol>
              </a:tblGrid>
              <a:tr h="23656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اليوم والتاريخ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الشعبة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الحصة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</a:rPr>
                        <a:t>النتاجات المتحققة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الواجب البيتي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6745389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0374623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4858461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76319822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28639509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25333"/>
                  </a:ext>
                </a:extLst>
              </a:tr>
            </a:tbl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2D03B275-2BBE-48AB-84CA-40B4A4F2FBA3}"/>
              </a:ext>
            </a:extLst>
          </p:cNvPr>
          <p:cNvSpPr/>
          <p:nvPr/>
        </p:nvSpPr>
        <p:spPr>
          <a:xfrm>
            <a:off x="5188424" y="4694825"/>
            <a:ext cx="4566312" cy="141936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التأمل الذاتي :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أشعر بالرضا عن  :   </a:t>
            </a:r>
            <a:r>
              <a:rPr lang="ar-SA" sz="1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...................................................................... 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...................................................................................................  </a:t>
            </a:r>
            <a:r>
              <a:rPr lang="ar-SA" sz="1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تحديات واجهتني : .........................................................................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..................................................................................................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اقتراحات للتحسين : .......................................................................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..................................................................................................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67DCABE-AE04-43D0-8EFD-9C37004AC25F}"/>
              </a:ext>
            </a:extLst>
          </p:cNvPr>
          <p:cNvSpPr/>
          <p:nvPr/>
        </p:nvSpPr>
        <p:spPr>
          <a:xfrm>
            <a:off x="0" y="118646"/>
            <a:ext cx="99060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spcAft>
                <a:spcPts val="0"/>
              </a:spcAft>
            </a:pPr>
            <a:r>
              <a:rPr lang="ar-SA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خطة درس                                           صفحة  "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الصف / المستوى : الأول الأساسي      المبحث : علوم         عنوان الوحدة : القوة والحركة         عنوان الدرس : تأثير القوة             عدد الحصص            التاريخ  من :..........الى ....... 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التعلم القبلي :.............................          التكامل الرأسي : ...........................................................                 التكامل الأفقي :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85296BB-A372-4686-9500-1312E348EA7D}"/>
              </a:ext>
            </a:extLst>
          </p:cNvPr>
          <p:cNvSpPr/>
          <p:nvPr/>
        </p:nvSpPr>
        <p:spPr>
          <a:xfrm>
            <a:off x="1" y="6400895"/>
            <a:ext cx="990998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spcAft>
                <a:spcPts val="0"/>
              </a:spcAft>
            </a:pP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إعداد المعلمين / المعلمات : 01               02                  03</a:t>
            </a: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                  </a:t>
            </a: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المشرف التربوي:.....................التوقيع:.......................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Form #QF71 -1- 47-rev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23213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8869F61-9755-47E0-84C3-D65C71B41F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3050818"/>
              </p:ext>
            </p:extLst>
          </p:nvPr>
        </p:nvGraphicFramePr>
        <p:xfrm>
          <a:off x="122348" y="957267"/>
          <a:ext cx="9661304" cy="3011015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{5940675A-B579-460E-94D1-54222C63F5DA}</a:tableStyleId>
              </a:tblPr>
              <a:tblGrid>
                <a:gridCol w="663971">
                  <a:extLst>
                    <a:ext uri="{9D8B030D-6E8A-4147-A177-3AD203B41FA5}">
                      <a16:colId xmlns:a16="http://schemas.microsoft.com/office/drawing/2014/main" val="2834450034"/>
                    </a:ext>
                  </a:extLst>
                </a:gridCol>
                <a:gridCol w="1707353">
                  <a:extLst>
                    <a:ext uri="{9D8B030D-6E8A-4147-A177-3AD203B41FA5}">
                      <a16:colId xmlns:a16="http://schemas.microsoft.com/office/drawing/2014/main" val="1786810107"/>
                    </a:ext>
                  </a:extLst>
                </a:gridCol>
                <a:gridCol w="1327942">
                  <a:extLst>
                    <a:ext uri="{9D8B030D-6E8A-4147-A177-3AD203B41FA5}">
                      <a16:colId xmlns:a16="http://schemas.microsoft.com/office/drawing/2014/main" val="1347595480"/>
                    </a:ext>
                  </a:extLst>
                </a:gridCol>
                <a:gridCol w="965346">
                  <a:extLst>
                    <a:ext uri="{9D8B030D-6E8A-4147-A177-3AD203B41FA5}">
                      <a16:colId xmlns:a16="http://schemas.microsoft.com/office/drawing/2014/main" val="2451621060"/>
                    </a:ext>
                  </a:extLst>
                </a:gridCol>
                <a:gridCol w="934410">
                  <a:extLst>
                    <a:ext uri="{9D8B030D-6E8A-4147-A177-3AD203B41FA5}">
                      <a16:colId xmlns:a16="http://schemas.microsoft.com/office/drawing/2014/main" val="384596383"/>
                    </a:ext>
                  </a:extLst>
                </a:gridCol>
                <a:gridCol w="666007">
                  <a:extLst>
                    <a:ext uri="{9D8B030D-6E8A-4147-A177-3AD203B41FA5}">
                      <a16:colId xmlns:a16="http://schemas.microsoft.com/office/drawing/2014/main" val="708815914"/>
                    </a:ext>
                  </a:extLst>
                </a:gridCol>
                <a:gridCol w="2917638">
                  <a:extLst>
                    <a:ext uri="{9D8B030D-6E8A-4147-A177-3AD203B41FA5}">
                      <a16:colId xmlns:a16="http://schemas.microsoft.com/office/drawing/2014/main" val="1377756541"/>
                    </a:ext>
                  </a:extLst>
                </a:gridCol>
                <a:gridCol w="478637">
                  <a:extLst>
                    <a:ext uri="{9D8B030D-6E8A-4147-A177-3AD203B41FA5}">
                      <a16:colId xmlns:a16="http://schemas.microsoft.com/office/drawing/2014/main" val="986163477"/>
                    </a:ext>
                  </a:extLst>
                </a:gridCol>
              </a:tblGrid>
              <a:tr h="105277"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الرقم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النتاجات الخاصـــة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المواد والأدوات والتجهيزات </a:t>
                      </a:r>
                      <a:endParaRPr lang="en-US" sz="1100">
                        <a:effectLst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( مصادر التعلم )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استراتيجيات التدريس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grid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 dirty="0">
                          <a:effectLst/>
                        </a:rPr>
                        <a:t>التقويــم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>
                          <a:effectLst/>
                        </a:rPr>
                        <a:t>التنفيــــــــــذ *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/>
                </a:tc>
                <a:tc h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2767097"/>
                  </a:ext>
                </a:extLst>
              </a:tr>
              <a:tr h="210555"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300">
                          <a:effectLst/>
                        </a:rPr>
                        <a:t>الإستراتيجية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300">
                          <a:effectLst/>
                        </a:rPr>
                        <a:t>الأداة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300">
                          <a:effectLst/>
                        </a:rPr>
                        <a:t>الإجـــراءات 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300">
                          <a:effectLst/>
                        </a:rPr>
                        <a:t>الزمن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 anchor="ctr"/>
                </a:tc>
                <a:extLst>
                  <a:ext uri="{0D108BD9-81ED-4DB2-BD59-A6C34878D82A}">
                    <a16:rowId xmlns:a16="http://schemas.microsoft.com/office/drawing/2014/main" val="4144776611"/>
                  </a:ext>
                </a:extLst>
              </a:tr>
              <a:tr h="2508095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ان يتعرف الطالب المفردات والمفاهيم الواردة في الدرس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( مغناطيس ، يجذب)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ان يصنف الطالب المواد المعطاة الى مواد يجذبها المغناطيس ومواد لا يجذبها المغناطيس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ان يميز الطالب الاشياء التي يجذبها المغناطيس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مسمار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ملعقة طعام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مسطرة بلاستيك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مسطرة خشب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مغناطيس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الكتاب المدرسي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حل المشكلات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التعلم في مجموعات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الملاحظة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سلم التقدير اللفظي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14300"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مراجعة التعلم السابق .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114300"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تقسيم الطلاب الى مجموعات وتزويد كل مجموعة بالمواد الازمة .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(...مسمار ملعقة طعام مسطرة بلاستيك مسطرة خشب مغناطيس). </a:t>
                      </a:r>
                      <a:r>
                        <a:rPr lang="ar-JO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</a:t>
                      </a: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لأجراء النشاط الوارد ي الكتاب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114300"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توجيه أسئلة متنوعة حول الدرس مع عمل جدول 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114300"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</a:endParaRPr>
                    </a:p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578" marR="64578" marT="0" marB="0"/>
                </a:tc>
                <a:extLst>
                  <a:ext uri="{0D108BD9-81ED-4DB2-BD59-A6C34878D82A}">
                    <a16:rowId xmlns:a16="http://schemas.microsoft.com/office/drawing/2014/main" val="3414167543"/>
                  </a:ext>
                </a:extLst>
              </a:tr>
            </a:tbl>
          </a:graphicData>
        </a:graphic>
      </p:graphicFrame>
      <p:sp>
        <p:nvSpPr>
          <p:cNvPr id="10" name="Rectangle 1">
            <a:extLst>
              <a:ext uri="{FF2B5EF4-FFF2-40B4-BE49-F238E27FC236}">
                <a16:creationId xmlns:a16="http://schemas.microsoft.com/office/drawing/2014/main" id="{7F7B2B05-303D-4784-A39C-8F3BDBF89B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3056" y="6179406"/>
            <a:ext cx="8872943" cy="32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JO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*ملاحظة : احتفظ بملف ( حقيبة ) للأنشطة جميعها وأوراق العمل وأدوات التقويم التي استخدمتها في تنفيذ الدرس.</a:t>
            </a:r>
            <a:r>
              <a:rPr kumimoji="0" lang="ar-SA" altLang="ar-JO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</a:t>
            </a:r>
            <a:r>
              <a:rPr kumimoji="0" lang="ar-SA" altLang="ar-JO" sz="1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مدير المدرسة</a:t>
            </a:r>
            <a:r>
              <a:rPr kumimoji="0" lang="ar-SA" altLang="ar-JO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:...........................</a:t>
            </a:r>
            <a:r>
              <a:rPr kumimoji="0" lang="ar-SA" altLang="ar-JO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  <a:cs typeface="Traditional Arabic" panose="02020603050405020304" pitchFamily="18" charset="-78"/>
              </a:rPr>
              <a:t>التوقيع.........................</a:t>
            </a:r>
            <a:endParaRPr kumimoji="0" lang="ar-SA" altLang="ar-JO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CDD4CBBD-1B10-4E63-9C88-C18037CD3643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59223" y="4694825"/>
          <a:ext cx="4793777" cy="1419366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{5940675A-B579-460E-94D1-54222C63F5DA}</a:tableStyleId>
              </a:tblPr>
              <a:tblGrid>
                <a:gridCol w="980545">
                  <a:extLst>
                    <a:ext uri="{9D8B030D-6E8A-4147-A177-3AD203B41FA5}">
                      <a16:colId xmlns:a16="http://schemas.microsoft.com/office/drawing/2014/main" val="4046691162"/>
                    </a:ext>
                  </a:extLst>
                </a:gridCol>
                <a:gridCol w="871596">
                  <a:extLst>
                    <a:ext uri="{9D8B030D-6E8A-4147-A177-3AD203B41FA5}">
                      <a16:colId xmlns:a16="http://schemas.microsoft.com/office/drawing/2014/main" val="499553829"/>
                    </a:ext>
                  </a:extLst>
                </a:gridCol>
                <a:gridCol w="871596">
                  <a:extLst>
                    <a:ext uri="{9D8B030D-6E8A-4147-A177-3AD203B41FA5}">
                      <a16:colId xmlns:a16="http://schemas.microsoft.com/office/drawing/2014/main" val="2079705019"/>
                    </a:ext>
                  </a:extLst>
                </a:gridCol>
                <a:gridCol w="1089495">
                  <a:extLst>
                    <a:ext uri="{9D8B030D-6E8A-4147-A177-3AD203B41FA5}">
                      <a16:colId xmlns:a16="http://schemas.microsoft.com/office/drawing/2014/main" val="2074888826"/>
                    </a:ext>
                  </a:extLst>
                </a:gridCol>
                <a:gridCol w="980545">
                  <a:extLst>
                    <a:ext uri="{9D8B030D-6E8A-4147-A177-3AD203B41FA5}">
                      <a16:colId xmlns:a16="http://schemas.microsoft.com/office/drawing/2014/main" val="334386256"/>
                    </a:ext>
                  </a:extLst>
                </a:gridCol>
              </a:tblGrid>
              <a:tr h="23656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اليوم والتاريخ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الشعبة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الحصة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dirty="0">
                          <a:effectLst/>
                        </a:rPr>
                        <a:t>النتاجات المتحققة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>
                          <a:effectLst/>
                        </a:rPr>
                        <a:t>الواجب البيتي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6745389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0374623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4858461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76319822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28639509"/>
                  </a:ext>
                </a:extLst>
              </a:tr>
              <a:tr h="236561"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25333"/>
                  </a:ext>
                </a:extLst>
              </a:tr>
            </a:tbl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2D03B275-2BBE-48AB-84CA-40B4A4F2FBA3}"/>
              </a:ext>
            </a:extLst>
          </p:cNvPr>
          <p:cNvSpPr/>
          <p:nvPr/>
        </p:nvSpPr>
        <p:spPr>
          <a:xfrm>
            <a:off x="5188424" y="4694825"/>
            <a:ext cx="4566312" cy="141936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التأمل الذاتي :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أشعر بالرضا عن  :   </a:t>
            </a:r>
            <a:r>
              <a:rPr lang="ar-SA" sz="1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...................................................................... 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...................................................................................................  </a:t>
            </a:r>
            <a:r>
              <a:rPr lang="ar-SA" sz="1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تحديات واجهتني : .........................................................................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..................................................................................................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اقتراحات للتحسين : .......................................................................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..................................................................................................</a:t>
            </a:r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67DCABE-AE04-43D0-8EFD-9C37004AC25F}"/>
              </a:ext>
            </a:extLst>
          </p:cNvPr>
          <p:cNvSpPr/>
          <p:nvPr/>
        </p:nvSpPr>
        <p:spPr>
          <a:xfrm>
            <a:off x="0" y="118646"/>
            <a:ext cx="99060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spcAft>
                <a:spcPts val="0"/>
              </a:spcAft>
            </a:pPr>
            <a:r>
              <a:rPr lang="ar-SA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خطة درس                                           صفحة  "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الصف / المستوى : الأول الأساسي      المبحث : علوم         عنوان الوحدة : القوة والحركة         عنوان الدرس : المغناطيس             عدد الحصص            التاريخ  من :..........الى ....... 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التعلم القبلي :.............................          التكامل الرأسي : ...........................................................                 التكامل الأفقي :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85296BB-A372-4686-9500-1312E348EA7D}"/>
              </a:ext>
            </a:extLst>
          </p:cNvPr>
          <p:cNvSpPr/>
          <p:nvPr/>
        </p:nvSpPr>
        <p:spPr>
          <a:xfrm>
            <a:off x="1" y="6400895"/>
            <a:ext cx="990998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spcAft>
                <a:spcPts val="0"/>
              </a:spcAft>
            </a:pP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إعداد المعلمين / المعلمات : 01               02                  03</a:t>
            </a: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                  </a:t>
            </a:r>
            <a:r>
              <a:rPr lang="ar-SA" sz="1200" b="1" dirty="0"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المشرف التربوي:.....................التوقيع:.......................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Low" rtl="1">
              <a:spcAft>
                <a:spcPts val="0"/>
              </a:spcAft>
            </a:pPr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Form #QF71 -1- 47-rev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74885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155</TotalTime>
  <Words>2554</Words>
  <Application>Microsoft Office PowerPoint</Application>
  <PresentationFormat>A4 Paper (210x297 mm)</PresentationFormat>
  <Paragraphs>1179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Traditional Arabic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maysoon awawdeh</dc:creator>
  <cp:lastModifiedBy>maysoon awawdeh</cp:lastModifiedBy>
  <cp:revision>31</cp:revision>
  <dcterms:created xsi:type="dcterms:W3CDTF">2020-02-08T03:17:46Z</dcterms:created>
  <dcterms:modified xsi:type="dcterms:W3CDTF">2020-02-08T14:36:23Z</dcterms:modified>
</cp:coreProperties>
</file>