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36"/>
  </p:notesMasterIdLst>
  <p:sldIdLst>
    <p:sldId id="499" r:id="rId2"/>
    <p:sldId id="259" r:id="rId3"/>
    <p:sldId id="260" r:id="rId4"/>
    <p:sldId id="261" r:id="rId5"/>
    <p:sldId id="434" r:id="rId6"/>
    <p:sldId id="436" r:id="rId7"/>
    <p:sldId id="435" r:id="rId8"/>
    <p:sldId id="471" r:id="rId9"/>
    <p:sldId id="473" r:id="rId10"/>
    <p:sldId id="474" r:id="rId11"/>
    <p:sldId id="475" r:id="rId12"/>
    <p:sldId id="476" r:id="rId13"/>
    <p:sldId id="477" r:id="rId14"/>
    <p:sldId id="478" r:id="rId15"/>
    <p:sldId id="479" r:id="rId16"/>
    <p:sldId id="480" r:id="rId17"/>
    <p:sldId id="482" r:id="rId18"/>
    <p:sldId id="481" r:id="rId19"/>
    <p:sldId id="483" r:id="rId20"/>
    <p:sldId id="484" r:id="rId21"/>
    <p:sldId id="485" r:id="rId22"/>
    <p:sldId id="486" r:id="rId23"/>
    <p:sldId id="487" r:id="rId24"/>
    <p:sldId id="488" r:id="rId25"/>
    <p:sldId id="489" r:id="rId26"/>
    <p:sldId id="490" r:id="rId27"/>
    <p:sldId id="491" r:id="rId28"/>
    <p:sldId id="492" r:id="rId29"/>
    <p:sldId id="495" r:id="rId30"/>
    <p:sldId id="493" r:id="rId31"/>
    <p:sldId id="286" r:id="rId32"/>
    <p:sldId id="496" r:id="rId33"/>
    <p:sldId id="498" r:id="rId34"/>
    <p:sldId id="257" r:id="rId35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Arabic Typesetting" panose="03020402040406030203" pitchFamily="66" charset="-78"/>
      <p:regular r:id="rId42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B13F"/>
    <a:srgbClr val="008000"/>
    <a:srgbClr val="D1CC00"/>
    <a:srgbClr val="FF6600"/>
    <a:srgbClr val="FF9900"/>
    <a:srgbClr val="8A4F00"/>
    <a:srgbClr val="DCA24C"/>
    <a:srgbClr val="0033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-1003" y="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332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251703" y="4923951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5364088" y="5604125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4860032" y="4442833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التبويب المفعّل تلقائياً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تشغيل سكراتش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48" y="3704113"/>
            <a:ext cx="732999" cy="732999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5263966" y="5085184"/>
            <a:ext cx="3080564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تبويب ( المقاطع البرمجية )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50406" y="2996952"/>
            <a:ext cx="477778" cy="5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508" y="3357940"/>
            <a:ext cx="1087760" cy="1079172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048" y="4935309"/>
            <a:ext cx="1130042" cy="618711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251703" y="4923951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5364088" y="5604125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4572000" y="4442833"/>
            <a:ext cx="446449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تبويب المظاهر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، أحياناً يظهر باسم (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المظاهر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 وأحياناً (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الخلفيات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251702" y="5013176"/>
            <a:ext cx="30928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المظاهر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عندما يكون أحد كائنات المشروع نشطاً</a:t>
            </a:r>
            <a:br>
              <a:rPr lang="ar-JO" sz="1400" dirty="0" smtClean="0">
                <a:latin typeface="Calibri"/>
                <a:ea typeface="GE SS TV Bold" pitchFamily="18" charset="-78"/>
                <a:cs typeface="+mj-cs"/>
              </a:rPr>
            </a:br>
            <a:r>
              <a:rPr lang="ar-JO" sz="1400" b="1" dirty="0" smtClean="0">
                <a:latin typeface="Calibri"/>
                <a:ea typeface="GE SS TV Bold" pitchFamily="18" charset="-78"/>
                <a:cs typeface="+mj-cs"/>
              </a:rPr>
              <a:t>الخلفيات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</a:t>
            </a:r>
            <a:r>
              <a:rPr lang="ar-JO" sz="1400" dirty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عندما تكون المنصّة هي العنصر النشط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43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251703" y="4923951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5364088" y="5604125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4860032" y="4442833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فائدة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تبويب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المظاهر/ الخلفيات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48" y="3704113"/>
            <a:ext cx="732999" cy="732999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5263966" y="5085184"/>
            <a:ext cx="3080564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التحكّم في مظاهر الكائن وخلفية المنصّة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14502" y="2996952"/>
            <a:ext cx="477778" cy="5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17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251703" y="4923951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5364088" y="5604125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4860032" y="4442833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فائدة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تبويب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الأصوات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48" y="3704113"/>
            <a:ext cx="732999" cy="732999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5263966" y="4963234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إضافة أصوات جديدة </a:t>
            </a:r>
            <a:b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أو تعديل أو حذف أصوات مُضافة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62574" y="2996952"/>
            <a:ext cx="477778" cy="5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1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88398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636912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3066490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3" name="مجموعة 2"/>
          <p:cNvGrpSpPr/>
          <p:nvPr/>
        </p:nvGrpSpPr>
        <p:grpSpPr>
          <a:xfrm>
            <a:off x="5320852" y="3355370"/>
            <a:ext cx="3043022" cy="393791"/>
            <a:chOff x="5364088" y="3355370"/>
            <a:chExt cx="3043022" cy="393791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4146" y="3410825"/>
              <a:ext cx="1962901" cy="338336"/>
            </a:xfrm>
            <a:prstGeom prst="rect">
              <a:avLst/>
            </a:prstGeom>
          </p:spPr>
        </p:pic>
        <p:cxnSp>
          <p:nvCxnSpPr>
            <p:cNvPr id="10" name="رابط مستقيم 9"/>
            <p:cNvCxnSpPr/>
            <p:nvPr/>
          </p:nvCxnSpPr>
          <p:spPr>
            <a:xfrm flipH="1">
              <a:off x="5364088" y="3749161"/>
              <a:ext cx="304302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flipH="1">
              <a:off x="5364088" y="3355370"/>
              <a:ext cx="304302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412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سحابة 6"/>
          <p:cNvSpPr/>
          <p:nvPr/>
        </p:nvSpPr>
        <p:spPr>
          <a:xfrm>
            <a:off x="6084168" y="3615948"/>
            <a:ext cx="1584176" cy="677148"/>
          </a:xfrm>
          <a:prstGeom prst="cloud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ربع نص 13"/>
          <p:cNvSpPr txBox="1"/>
          <p:nvPr/>
        </p:nvSpPr>
        <p:spPr>
          <a:xfrm>
            <a:off x="4860032" y="4530606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من هنا يُمكن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تغيير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الاسم الافتراضي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للكائن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566" y="1335447"/>
            <a:ext cx="477778" cy="509377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154" y="3695591"/>
            <a:ext cx="1336174" cy="45348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58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سحابة 6"/>
          <p:cNvSpPr/>
          <p:nvPr/>
        </p:nvSpPr>
        <p:spPr>
          <a:xfrm>
            <a:off x="6084168" y="3615948"/>
            <a:ext cx="1584176" cy="677148"/>
          </a:xfrm>
          <a:prstGeom prst="cloud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08" y="3688397"/>
            <a:ext cx="1129263" cy="5129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ربع نص 13"/>
          <p:cNvSpPr txBox="1"/>
          <p:nvPr/>
        </p:nvSpPr>
        <p:spPr>
          <a:xfrm>
            <a:off x="4860032" y="453060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يُحدّد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موضع الكائن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المنصّة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عن طريق الإحداثيين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الأفقي (</a:t>
            </a:r>
            <a:r>
              <a:rPr lang="en-US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X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 والعمودي (</a:t>
            </a:r>
            <a:r>
              <a:rPr lang="en-US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Y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3550" y="2130196"/>
            <a:ext cx="477778" cy="509377"/>
          </a:xfrm>
          <a:prstGeom prst="rect">
            <a:avLst/>
          </a:prstGeom>
        </p:spPr>
      </p:pic>
      <p:sp>
        <p:nvSpPr>
          <p:cNvPr id="10" name="شكل بيضاوي 9"/>
          <p:cNvSpPr/>
          <p:nvPr/>
        </p:nvSpPr>
        <p:spPr>
          <a:xfrm>
            <a:off x="7020272" y="2204864"/>
            <a:ext cx="1224136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81622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سحابة 6"/>
          <p:cNvSpPr/>
          <p:nvPr/>
        </p:nvSpPr>
        <p:spPr>
          <a:xfrm>
            <a:off x="6084168" y="3615948"/>
            <a:ext cx="1584176" cy="677148"/>
          </a:xfrm>
          <a:prstGeom prst="cloud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17032"/>
            <a:ext cx="1336175" cy="45353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ربع نص 13"/>
          <p:cNvSpPr txBox="1"/>
          <p:nvPr/>
        </p:nvSpPr>
        <p:spPr>
          <a:xfrm>
            <a:off x="4860032" y="453060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هو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مقدار الزاوية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بين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( دليل اتجاه الكائن ) و ( الخط العمودي الافتراضي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91604" y="2130195"/>
            <a:ext cx="477778" cy="509377"/>
          </a:xfrm>
          <a:prstGeom prst="rect">
            <a:avLst/>
          </a:prstGeom>
        </p:spPr>
      </p:pic>
      <p:grpSp>
        <p:nvGrpSpPr>
          <p:cNvPr id="12" name="مجموعة 11"/>
          <p:cNvGrpSpPr/>
          <p:nvPr/>
        </p:nvGrpSpPr>
        <p:grpSpPr>
          <a:xfrm>
            <a:off x="6228184" y="5373216"/>
            <a:ext cx="1336175" cy="567351"/>
            <a:chOff x="6228184" y="5373216"/>
            <a:chExt cx="1336175" cy="567351"/>
          </a:xfrm>
        </p:grpSpPr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184" y="5373216"/>
              <a:ext cx="1241824" cy="567351"/>
            </a:xfrm>
            <a:prstGeom prst="rect">
              <a:avLst/>
            </a:prstGeom>
          </p:spPr>
        </p:pic>
        <p:cxnSp>
          <p:nvCxnSpPr>
            <p:cNvPr id="10" name="رابط مستقيم 9"/>
            <p:cNvCxnSpPr/>
            <p:nvPr/>
          </p:nvCxnSpPr>
          <p:spPr>
            <a:xfrm flipH="1">
              <a:off x="6849096" y="5647078"/>
              <a:ext cx="715263" cy="0"/>
            </a:xfrm>
            <a:prstGeom prst="line">
              <a:avLst/>
            </a:prstGeom>
            <a:ln w="38100">
              <a:solidFill>
                <a:srgbClr val="333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شكل بيضاوي 15"/>
          <p:cNvSpPr/>
          <p:nvPr/>
        </p:nvSpPr>
        <p:spPr>
          <a:xfrm>
            <a:off x="6444208" y="2204864"/>
            <a:ext cx="762519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شكل حر 12"/>
          <p:cNvSpPr/>
          <p:nvPr/>
        </p:nvSpPr>
        <p:spPr>
          <a:xfrm>
            <a:off x="7446687" y="5100034"/>
            <a:ext cx="475843" cy="476518"/>
          </a:xfrm>
          <a:custGeom>
            <a:avLst/>
            <a:gdLst>
              <a:gd name="connsiteX0" fmla="*/ 35938 w 475843"/>
              <a:gd name="connsiteY0" fmla="*/ 476518 h 476518"/>
              <a:gd name="connsiteX1" fmla="*/ 35938 w 475843"/>
              <a:gd name="connsiteY1" fmla="*/ 309093 h 476518"/>
              <a:gd name="connsiteX2" fmla="*/ 409426 w 475843"/>
              <a:gd name="connsiteY2" fmla="*/ 154546 h 476518"/>
              <a:gd name="connsiteX3" fmla="*/ 473820 w 475843"/>
              <a:gd name="connsiteY3" fmla="*/ 0 h 47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843" h="476518">
                <a:moveTo>
                  <a:pt x="35938" y="476518"/>
                </a:moveTo>
                <a:cubicBezTo>
                  <a:pt x="4814" y="419636"/>
                  <a:pt x="-26310" y="362755"/>
                  <a:pt x="35938" y="309093"/>
                </a:cubicBezTo>
                <a:cubicBezTo>
                  <a:pt x="98186" y="255431"/>
                  <a:pt x="336446" y="206061"/>
                  <a:pt x="409426" y="154546"/>
                </a:cubicBezTo>
                <a:cubicBezTo>
                  <a:pt x="482406" y="103030"/>
                  <a:pt x="478113" y="51515"/>
                  <a:pt x="473820" y="0"/>
                </a:cubicBezTo>
              </a:path>
            </a:pathLst>
          </a:cu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41761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(2-7)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التعامل مع الكائنات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895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05064"/>
            <a:ext cx="2852698" cy="1004662"/>
          </a:xfrm>
          <a:prstGeom prst="rect">
            <a:avLst/>
          </a:prstGeom>
        </p:spPr>
      </p:pic>
      <p:pic>
        <p:nvPicPr>
          <p:cNvPr id="53" name="صورة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234" y="4721694"/>
            <a:ext cx="1611798" cy="50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20" y="3425161"/>
            <a:ext cx="1745524" cy="324000"/>
          </a:xfrm>
          <a:prstGeom prst="rect">
            <a:avLst/>
          </a:prstGeom>
        </p:spPr>
      </p:pic>
      <p:cxnSp>
        <p:nvCxnSpPr>
          <p:cNvPr id="10" name="رابط مستقيم 9"/>
          <p:cNvCxnSpPr/>
          <p:nvPr/>
        </p:nvCxnSpPr>
        <p:spPr>
          <a:xfrm flipH="1">
            <a:off x="5320852" y="3749161"/>
            <a:ext cx="30430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5320852" y="3355370"/>
            <a:ext cx="30430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06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ربع نص 13"/>
          <p:cNvSpPr txBox="1"/>
          <p:nvPr/>
        </p:nvSpPr>
        <p:spPr>
          <a:xfrm>
            <a:off x="4860032" y="4530606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تتحكّم هذه الأزرار في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طريقة دوران الكائن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أثناء تنفيذ الأوامر البرمجية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249289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370" y="2060848"/>
            <a:ext cx="477778" cy="509377"/>
          </a:xfrm>
          <a:prstGeom prst="rect">
            <a:avLst/>
          </a:prstGeom>
        </p:spPr>
      </p:pic>
      <p:sp>
        <p:nvSpPr>
          <p:cNvPr id="11" name="شكل بيضاوي 10"/>
          <p:cNvSpPr/>
          <p:nvPr/>
        </p:nvSpPr>
        <p:spPr>
          <a:xfrm rot="16200000">
            <a:off x="5112000" y="2867720"/>
            <a:ext cx="762519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0984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341385"/>
            <a:ext cx="42484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الدوران مُمكن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السماح بدوران الكائن في الاتجاهات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جميعها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7361290" y="2204864"/>
            <a:ext cx="936104" cy="684000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9" name="قوس 8"/>
          <p:cNvSpPr/>
          <p:nvPr/>
        </p:nvSpPr>
        <p:spPr>
          <a:xfrm>
            <a:off x="7600742" y="2330946"/>
            <a:ext cx="457200" cy="457200"/>
          </a:xfrm>
          <a:prstGeom prst="arc">
            <a:avLst>
              <a:gd name="adj1" fmla="val 14908645"/>
              <a:gd name="adj2" fmla="val 12701351"/>
            </a:avLst>
          </a:prstGeom>
          <a:ln w="76200"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7" name="صورة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744" y="4437112"/>
            <a:ext cx="2095016" cy="117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5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3" name="رابط كسهم مستقيم 2"/>
          <p:cNvCxnSpPr/>
          <p:nvPr/>
        </p:nvCxnSpPr>
        <p:spPr>
          <a:xfrm>
            <a:off x="7522550" y="2582348"/>
            <a:ext cx="613583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341385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مواجهة لليمين واليسار فقط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السماح بدوران الكائن إلى جهة اليمين أو اليسار فقط !!!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انعكاس أفقي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7361290" y="2204864"/>
            <a:ext cx="936104" cy="684000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977" y="4653136"/>
            <a:ext cx="211254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2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3" name="رابط كسهم مستقيم 2"/>
          <p:cNvCxnSpPr/>
          <p:nvPr/>
        </p:nvCxnSpPr>
        <p:spPr>
          <a:xfrm>
            <a:off x="7654408" y="2582348"/>
            <a:ext cx="360000" cy="0"/>
          </a:xfrm>
          <a:prstGeom prst="straightConnector1">
            <a:avLst/>
          </a:prstGeom>
          <a:ln w="1270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50695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31289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284604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341385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لا دوران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عدم السماح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بدوران الكائن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نهائياً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ويبقى اتجاهه ثابتاً مهما وُجّهتْ الأوامر له بالاستدارة 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7361290" y="2204864"/>
            <a:ext cx="936104" cy="684000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239" y="4529811"/>
            <a:ext cx="2142656" cy="120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9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للتفريق بين أزرار نمط الدوران المختلفة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تطبيق عملي على أزرار نمط الدوران المختلفة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4192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85580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583994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من الضروري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أن نختار نمط الدوران المناسب للكائنات الظاهرة في المنصّة حسب طبيعة الكائن !!!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84721" y="4507022"/>
            <a:ext cx="698126" cy="1034261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17" y="4427192"/>
            <a:ext cx="984363" cy="308930"/>
          </a:xfrm>
          <a:prstGeom prst="rect">
            <a:avLst/>
          </a:prstGeom>
          <a:effectLst>
            <a:glow rad="63500">
              <a:srgbClr val="FFFF0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68640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788024" y="3578088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>
                <a:cs typeface="+mj-cs"/>
              </a:rPr>
              <a:t>ما </a:t>
            </a:r>
            <a:r>
              <a:rPr lang="ar-JO" sz="1600" b="1" dirty="0">
                <a:cs typeface="+mj-cs"/>
              </a:rPr>
              <a:t>نوع نمط الدوران </a:t>
            </a:r>
            <a:r>
              <a:rPr lang="ar-JO" sz="1600" b="1" dirty="0" smtClean="0">
                <a:cs typeface="+mj-cs"/>
              </a:rPr>
              <a:t/>
            </a:r>
            <a:br>
              <a:rPr lang="ar-JO" sz="1600" b="1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للصور الموجودة في الشريحة التالية ...</a:t>
            </a:r>
            <a:endParaRPr lang="en-US" sz="1600" dirty="0"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420888"/>
            <a:ext cx="1584176" cy="776795"/>
          </a:xfrm>
          <a:prstGeom prst="rect">
            <a:avLst/>
          </a:prstGeom>
        </p:spPr>
      </p:pic>
      <p:grpSp>
        <p:nvGrpSpPr>
          <p:cNvPr id="8" name="مجموعة 7"/>
          <p:cNvGrpSpPr/>
          <p:nvPr/>
        </p:nvGrpSpPr>
        <p:grpSpPr>
          <a:xfrm>
            <a:off x="6314120" y="4522903"/>
            <a:ext cx="1032194" cy="425632"/>
            <a:chOff x="6227299" y="5373216"/>
            <a:chExt cx="1032194" cy="425632"/>
          </a:xfrm>
        </p:grpSpPr>
        <p:sp>
          <p:nvSpPr>
            <p:cNvPr id="9" name="مستطيل مستدير الزوايا 8"/>
            <p:cNvSpPr/>
            <p:nvPr/>
          </p:nvSpPr>
          <p:spPr>
            <a:xfrm>
              <a:off x="6227299" y="5373216"/>
              <a:ext cx="1032194" cy="42563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0" name="سهم مسنن إلى اليمين 9"/>
            <p:cNvSpPr/>
            <p:nvPr/>
          </p:nvSpPr>
          <p:spPr>
            <a:xfrm flipH="1">
              <a:off x="6444000" y="5405932"/>
              <a:ext cx="612000" cy="324000"/>
            </a:xfrm>
            <a:prstGeom prst="notchedRightArrow">
              <a:avLst>
                <a:gd name="adj1" fmla="val 34670"/>
                <a:gd name="adj2" fmla="val 75552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11" name="مربع نص 10"/>
          <p:cNvSpPr txBox="1"/>
          <p:nvPr/>
        </p:nvSpPr>
        <p:spPr>
          <a:xfrm>
            <a:off x="6098981" y="4977912"/>
            <a:ext cx="1569363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انظر الشريحة التالية</a:t>
            </a:r>
            <a:endParaRPr lang="ar-JO" sz="1000" b="1" dirty="0">
              <a:solidFill>
                <a:schemeClr val="accent3">
                  <a:lumMod val="75000"/>
                </a:schemeClr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7175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4" name="مجموعة 3"/>
          <p:cNvGrpSpPr/>
          <p:nvPr/>
        </p:nvGrpSpPr>
        <p:grpSpPr>
          <a:xfrm>
            <a:off x="5310096" y="1998008"/>
            <a:ext cx="3132160" cy="3141168"/>
            <a:chOff x="5310096" y="1998008"/>
            <a:chExt cx="3132160" cy="3141168"/>
          </a:xfrm>
        </p:grpSpPr>
        <p:grpSp>
          <p:nvGrpSpPr>
            <p:cNvPr id="2" name="مجموعة 1"/>
            <p:cNvGrpSpPr/>
            <p:nvPr/>
          </p:nvGrpSpPr>
          <p:grpSpPr>
            <a:xfrm>
              <a:off x="5436096" y="2124008"/>
              <a:ext cx="2880160" cy="2889168"/>
              <a:chOff x="5292080" y="1916832"/>
              <a:chExt cx="2880160" cy="2889168"/>
            </a:xfrm>
          </p:grpSpPr>
          <p:pic>
            <p:nvPicPr>
              <p:cNvPr id="12" name="صورة 11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2240" y="1916832"/>
                <a:ext cx="1440000" cy="1440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3" name="صورة 12"/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2080" y="1916832"/>
                <a:ext cx="1440000" cy="1440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4" name="صورة 13"/>
              <p:cNvPicPr/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2240" y="3366000"/>
                <a:ext cx="1440000" cy="1440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5" name="صورة 14"/>
              <p:cNvPicPr/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2080" y="3366000"/>
                <a:ext cx="1440000" cy="1440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sp>
          <p:nvSpPr>
            <p:cNvPr id="3" name="شكل بيضاوي 2"/>
            <p:cNvSpPr/>
            <p:nvPr/>
          </p:nvSpPr>
          <p:spPr>
            <a:xfrm>
              <a:off x="8190256" y="1998008"/>
              <a:ext cx="252000" cy="252000"/>
            </a:xfrm>
            <a:prstGeom prst="ellipse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r>
                <a:rPr lang="ar-JO" sz="1200" dirty="0" smtClean="0"/>
                <a:t>1</a:t>
              </a:r>
              <a:endParaRPr lang="ar-JO" sz="1200" dirty="0"/>
            </a:p>
          </p:txBody>
        </p:sp>
        <p:sp>
          <p:nvSpPr>
            <p:cNvPr id="9" name="شكل بيضاوي 8"/>
            <p:cNvSpPr/>
            <p:nvPr/>
          </p:nvSpPr>
          <p:spPr>
            <a:xfrm>
              <a:off x="5310096" y="1998008"/>
              <a:ext cx="252000" cy="252000"/>
            </a:xfrm>
            <a:prstGeom prst="ellipse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r>
                <a:rPr lang="ar-JO" sz="1200" dirty="0" smtClean="0"/>
                <a:t>2</a:t>
              </a:r>
              <a:endParaRPr lang="ar-JO" sz="1200" dirty="0"/>
            </a:p>
          </p:txBody>
        </p:sp>
        <p:sp>
          <p:nvSpPr>
            <p:cNvPr id="10" name="شكل بيضاوي 9"/>
            <p:cNvSpPr/>
            <p:nvPr/>
          </p:nvSpPr>
          <p:spPr>
            <a:xfrm>
              <a:off x="8190256" y="4887176"/>
              <a:ext cx="252000" cy="252000"/>
            </a:xfrm>
            <a:prstGeom prst="ellipse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r>
                <a:rPr lang="ar-JO" sz="1200" dirty="0" smtClean="0"/>
                <a:t>3</a:t>
              </a:r>
              <a:endParaRPr lang="ar-JO" sz="1200" dirty="0"/>
            </a:p>
          </p:txBody>
        </p:sp>
        <p:sp>
          <p:nvSpPr>
            <p:cNvPr id="11" name="شكل بيضاوي 10"/>
            <p:cNvSpPr/>
            <p:nvPr/>
          </p:nvSpPr>
          <p:spPr>
            <a:xfrm>
              <a:off x="5310096" y="4887176"/>
              <a:ext cx="252000" cy="252000"/>
            </a:xfrm>
            <a:prstGeom prst="ellipse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r>
                <a:rPr lang="ar-JO" sz="1200" dirty="0" smtClean="0"/>
                <a:t>4</a:t>
              </a:r>
              <a:endParaRPr lang="ar-JO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976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الطالب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منطقة التحكم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وأجزائها</a:t>
            </a:r>
            <a:br>
              <a:rPr lang="ar-JO" sz="2000" dirty="0" smtClean="0"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في برنامج سكراتش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pic>
        <p:nvPicPr>
          <p:cNvPr id="6" name="صورة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15948"/>
            <a:ext cx="2736304" cy="18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(2-8)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تغيير اتجاه الكائن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4805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أ.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التبويب المفعّل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المقاطع البرمجية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ب.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عدد الكائنات الظاهرة على المنصّة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(2)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جـ.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اسم الكائن النشط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الكائن </a:t>
            </a:r>
            <a:r>
              <a:rPr lang="en-US" sz="1200" dirty="0" smtClean="0">
                <a:latin typeface="+mj-lt"/>
                <a:ea typeface="GE SS TV Bold" pitchFamily="18" charset="-78"/>
              </a:rPr>
              <a:t>8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د.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زاوية اتجاه الكائن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45</a:t>
            </a:r>
            <a:br>
              <a:rPr lang="ar-JO" sz="1200" dirty="0" smtClean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هـ</a:t>
            </a:r>
            <a:r>
              <a:rPr lang="ar-JO" sz="1400" b="1" dirty="0">
                <a:latin typeface="GE SS TV Bold" pitchFamily="18" charset="-78"/>
                <a:ea typeface="GE SS TV Bold" pitchFamily="18" charset="-78"/>
              </a:rPr>
              <a:t>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نمط الدوران المفعّل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الدوران ممكن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و.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إحداثيات موقع الكائن النشط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en-US" sz="1200" dirty="0" smtClean="0">
                <a:ea typeface="GE SS TV Bold" pitchFamily="18" charset="-78"/>
              </a:rPr>
              <a:t>X:  -8      Y:  62</a:t>
            </a:r>
            <a:endParaRPr lang="ar-JO" sz="14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288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أ.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شخص يسير في الطريق.      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( مواجهة لليمين واليسار فقط )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ب.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لاعب سيرك على الحبال.          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( الدوران ممكن )</a:t>
            </a:r>
            <a:endParaRPr lang="ar-JO" sz="1200" dirty="0">
              <a:latin typeface="GE SS TV Bold" pitchFamily="18" charset="-78"/>
              <a:ea typeface="GE SS TV Bold" pitchFamily="18" charset="-78"/>
            </a:endParaRPr>
          </a:p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</a:rPr>
              <a:t>جـ.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طاولة فوقها إبريق شاي.              </a:t>
            </a:r>
            <a:r>
              <a:rPr lang="ar-JO" sz="1200" dirty="0" smtClean="0">
                <a:latin typeface="GE SS TV Bold" pitchFamily="18" charset="-78"/>
                <a:ea typeface="GE SS TV Bold" pitchFamily="18" charset="-78"/>
              </a:rPr>
              <a:t>( لا دوران )</a:t>
            </a:r>
            <a:endParaRPr lang="ar-JO" sz="1200" dirty="0">
              <a:ea typeface="GE SS TV Bold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أنماط الدوران المناسبة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869160"/>
            <a:ext cx="1026683" cy="93610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570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صورة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98" y="1708343"/>
            <a:ext cx="1852054" cy="1504633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34" name="مجموعة 33"/>
          <p:cNvGrpSpPr/>
          <p:nvPr/>
        </p:nvGrpSpPr>
        <p:grpSpPr>
          <a:xfrm>
            <a:off x="5148064" y="3615948"/>
            <a:ext cx="3456384" cy="1901212"/>
            <a:chOff x="5148064" y="3615948"/>
            <a:chExt cx="3456384" cy="1901212"/>
          </a:xfrm>
        </p:grpSpPr>
        <p:grpSp>
          <p:nvGrpSpPr>
            <p:cNvPr id="29" name="مجموعة 28"/>
            <p:cNvGrpSpPr/>
            <p:nvPr/>
          </p:nvGrpSpPr>
          <p:grpSpPr>
            <a:xfrm>
              <a:off x="5148064" y="3615948"/>
              <a:ext cx="3456384" cy="1901212"/>
              <a:chOff x="4932040" y="3615948"/>
              <a:chExt cx="3456384" cy="1901212"/>
            </a:xfrm>
          </p:grpSpPr>
          <p:grpSp>
            <p:nvGrpSpPr>
              <p:cNvPr id="24" name="مجموعة 23"/>
              <p:cNvGrpSpPr/>
              <p:nvPr/>
            </p:nvGrpSpPr>
            <p:grpSpPr>
              <a:xfrm>
                <a:off x="5436096" y="4077072"/>
                <a:ext cx="648072" cy="916863"/>
                <a:chOff x="5515543" y="4077072"/>
                <a:chExt cx="648072" cy="916863"/>
              </a:xfrm>
            </p:grpSpPr>
            <p:cxnSp>
              <p:nvCxnSpPr>
                <p:cNvPr id="10" name="رابط مستقيم 9"/>
                <p:cNvCxnSpPr/>
                <p:nvPr/>
              </p:nvCxnSpPr>
              <p:spPr>
                <a:xfrm flipV="1">
                  <a:off x="5839579" y="4077072"/>
                  <a:ext cx="0" cy="28800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6" name="شكل بيضاوي 15"/>
                <p:cNvSpPr/>
                <p:nvPr/>
              </p:nvSpPr>
              <p:spPr>
                <a:xfrm>
                  <a:off x="5515543" y="4345935"/>
                  <a:ext cx="648072" cy="648000"/>
                </a:xfrm>
                <a:prstGeom prst="ellipse">
                  <a:avLst/>
                </a:prstGeom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grpSp>
            <p:nvGrpSpPr>
              <p:cNvPr id="25" name="مجموعة 24"/>
              <p:cNvGrpSpPr/>
              <p:nvPr/>
            </p:nvGrpSpPr>
            <p:grpSpPr>
              <a:xfrm>
                <a:off x="6048164" y="4077072"/>
                <a:ext cx="648072" cy="1440088"/>
                <a:chOff x="6048164" y="4077072"/>
                <a:chExt cx="648072" cy="1440088"/>
              </a:xfrm>
            </p:grpSpPr>
            <p:cxnSp>
              <p:nvCxnSpPr>
                <p:cNvPr id="13" name="رابط مستقيم 12"/>
                <p:cNvCxnSpPr/>
                <p:nvPr/>
              </p:nvCxnSpPr>
              <p:spPr>
                <a:xfrm flipV="1">
                  <a:off x="6372200" y="4077072"/>
                  <a:ext cx="0" cy="79200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7" name="شكل بيضاوي 16"/>
                <p:cNvSpPr/>
                <p:nvPr/>
              </p:nvSpPr>
              <p:spPr>
                <a:xfrm>
                  <a:off x="6048164" y="4869160"/>
                  <a:ext cx="648072" cy="64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grpSp>
            <p:nvGrpSpPr>
              <p:cNvPr id="26" name="مجموعة 25"/>
              <p:cNvGrpSpPr/>
              <p:nvPr/>
            </p:nvGrpSpPr>
            <p:grpSpPr>
              <a:xfrm>
                <a:off x="6703675" y="4077072"/>
                <a:ext cx="648072" cy="916863"/>
                <a:chOff x="6703675" y="4077072"/>
                <a:chExt cx="648072" cy="916863"/>
              </a:xfrm>
            </p:grpSpPr>
            <p:cxnSp>
              <p:nvCxnSpPr>
                <p:cNvPr id="20" name="رابط مستقيم 19"/>
                <p:cNvCxnSpPr/>
                <p:nvPr/>
              </p:nvCxnSpPr>
              <p:spPr>
                <a:xfrm flipV="1">
                  <a:off x="7027711" y="4077072"/>
                  <a:ext cx="0" cy="28800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2" name="شكل بيضاوي 21"/>
                <p:cNvSpPr/>
                <p:nvPr/>
              </p:nvSpPr>
              <p:spPr>
                <a:xfrm>
                  <a:off x="6703675" y="4345935"/>
                  <a:ext cx="648072" cy="64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8000"/>
                  </a:solidFill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grpSp>
            <p:nvGrpSpPr>
              <p:cNvPr id="27" name="مجموعة 26"/>
              <p:cNvGrpSpPr/>
              <p:nvPr/>
            </p:nvGrpSpPr>
            <p:grpSpPr>
              <a:xfrm>
                <a:off x="7308304" y="4077072"/>
                <a:ext cx="648072" cy="1440088"/>
                <a:chOff x="7236296" y="4077072"/>
                <a:chExt cx="648072" cy="1440088"/>
              </a:xfrm>
            </p:grpSpPr>
            <p:cxnSp>
              <p:nvCxnSpPr>
                <p:cNvPr id="21" name="رابط مستقيم 20"/>
                <p:cNvCxnSpPr/>
                <p:nvPr/>
              </p:nvCxnSpPr>
              <p:spPr>
                <a:xfrm flipV="1">
                  <a:off x="7560332" y="4077072"/>
                  <a:ext cx="0" cy="79200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3" name="شكل بيضاوي 22"/>
                <p:cNvSpPr/>
                <p:nvPr/>
              </p:nvSpPr>
              <p:spPr>
                <a:xfrm>
                  <a:off x="7236296" y="4869160"/>
                  <a:ext cx="648072" cy="64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FFB13F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JO"/>
                </a:p>
              </p:txBody>
            </p:sp>
          </p:grpSp>
          <p:sp>
            <p:nvSpPr>
              <p:cNvPr id="28" name="مستطيل مستدير الزوايا 27"/>
              <p:cNvSpPr/>
              <p:nvPr/>
            </p:nvSpPr>
            <p:spPr>
              <a:xfrm>
                <a:off x="4932040" y="3615948"/>
                <a:ext cx="3456384" cy="461124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  <a:effectLst>
                <a:glow rad="63500">
                  <a:schemeClr val="bg1">
                    <a:lumMod val="50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tlCol="1" anchor="ctr"/>
              <a:lstStyle/>
              <a:p>
                <a:pPr algn="ctr"/>
                <a:r>
                  <a:rPr lang="ar-JO" sz="1600" b="1" dirty="0">
                    <a:solidFill>
                      <a:schemeClr val="tx1"/>
                    </a:solidFill>
                    <a:cs typeface="+mj-cs"/>
                  </a:rPr>
                  <a:t>التحكّم في الكائنات </a:t>
                </a:r>
                <a:r>
                  <a:rPr lang="ar-JO" sz="1600" dirty="0">
                    <a:solidFill>
                      <a:schemeClr val="tx1"/>
                    </a:solidFill>
                    <a:cs typeface="+mj-cs"/>
                  </a:rPr>
                  <a:t>يعني التحكّم فيها من حيث :-</a:t>
                </a:r>
                <a:endParaRPr lang="ar-JO" sz="1600" dirty="0">
                  <a:solidFill>
                    <a:schemeClr val="tx1"/>
                  </a:solidFill>
                  <a:latin typeface="GE SS TV Bold" pitchFamily="18" charset="-78"/>
                  <a:ea typeface="GE SS TV Bold" pitchFamily="18" charset="-78"/>
                  <a:cs typeface="+mj-cs"/>
                </a:endParaRPr>
              </a:p>
              <a:p>
                <a:pPr algn="ctr"/>
                <a:endParaRPr lang="ar-JO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مربع نص 29"/>
            <p:cNvSpPr txBox="1"/>
            <p:nvPr/>
          </p:nvSpPr>
          <p:spPr>
            <a:xfrm>
              <a:off x="7560332" y="5039270"/>
              <a:ext cx="576064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dirty="0" smtClean="0">
                  <a:cs typeface="+mj-cs"/>
                </a:rPr>
                <a:t>الحركة</a:t>
              </a:r>
              <a:endParaRPr lang="ar-JO" sz="14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31" name="مربع نص 30"/>
            <p:cNvSpPr txBox="1"/>
            <p:nvPr/>
          </p:nvSpPr>
          <p:spPr>
            <a:xfrm>
              <a:off x="6955703" y="4516046"/>
              <a:ext cx="576064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dirty="0" smtClean="0">
                  <a:cs typeface="+mj-cs"/>
                </a:rPr>
                <a:t>الاتجاه</a:t>
              </a:r>
              <a:endParaRPr lang="ar-JO" sz="14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32" name="مربع نص 31"/>
            <p:cNvSpPr txBox="1"/>
            <p:nvPr/>
          </p:nvSpPr>
          <p:spPr>
            <a:xfrm>
              <a:off x="6300192" y="5037781"/>
              <a:ext cx="612068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dirty="0" smtClean="0">
                  <a:cs typeface="+mj-cs"/>
                </a:rPr>
                <a:t>المظهر</a:t>
              </a:r>
              <a:endParaRPr lang="ar-JO" sz="14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33" name="مربع نص 32"/>
            <p:cNvSpPr txBox="1"/>
            <p:nvPr/>
          </p:nvSpPr>
          <p:spPr>
            <a:xfrm>
              <a:off x="5616116" y="4516045"/>
              <a:ext cx="756084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dirty="0" smtClean="0">
                  <a:cs typeface="+mj-cs"/>
                </a:rPr>
                <a:t>الصوت</a:t>
              </a:r>
              <a:endParaRPr lang="ar-JO" sz="14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716016" y="3573016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cs typeface="+mj-cs"/>
              </a:rPr>
              <a:t>درسنا اليوم يتعلّق بـِ ( </a:t>
            </a:r>
            <a:r>
              <a:rPr lang="ar-JO" sz="1600" b="1" dirty="0" smtClean="0">
                <a:cs typeface="+mj-cs"/>
              </a:rPr>
              <a:t>منطقة التحكم </a:t>
            </a:r>
            <a:r>
              <a:rPr lang="ar-JO" sz="1600" dirty="0" smtClean="0">
                <a:cs typeface="+mj-cs"/>
              </a:rPr>
              <a:t>)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17" y="1844824"/>
            <a:ext cx="1114329" cy="1418878"/>
          </a:xfrm>
          <a:prstGeom prst="rect">
            <a:avLst/>
          </a:prstGeom>
        </p:spPr>
      </p:pic>
      <p:grpSp>
        <p:nvGrpSpPr>
          <p:cNvPr id="10" name="مجموعة 9"/>
          <p:cNvGrpSpPr/>
          <p:nvPr/>
        </p:nvGrpSpPr>
        <p:grpSpPr>
          <a:xfrm>
            <a:off x="6242112" y="4221088"/>
            <a:ext cx="1032194" cy="425632"/>
            <a:chOff x="6227299" y="5373216"/>
            <a:chExt cx="1032194" cy="425632"/>
          </a:xfrm>
        </p:grpSpPr>
        <p:sp>
          <p:nvSpPr>
            <p:cNvPr id="11" name="مستطيل مستدير الزوايا 10"/>
            <p:cNvSpPr/>
            <p:nvPr/>
          </p:nvSpPr>
          <p:spPr>
            <a:xfrm>
              <a:off x="6227299" y="5373216"/>
              <a:ext cx="1032194" cy="42563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2" name="سهم مسنن إلى اليمين 11"/>
            <p:cNvSpPr/>
            <p:nvPr/>
          </p:nvSpPr>
          <p:spPr>
            <a:xfrm flipH="1">
              <a:off x="6444000" y="5405932"/>
              <a:ext cx="612000" cy="324000"/>
            </a:xfrm>
            <a:prstGeom prst="notchedRightArrow">
              <a:avLst>
                <a:gd name="adj1" fmla="val 34670"/>
                <a:gd name="adj2" fmla="val 75552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13" name="مربع نص 12"/>
          <p:cNvSpPr txBox="1"/>
          <p:nvPr/>
        </p:nvSpPr>
        <p:spPr>
          <a:xfrm>
            <a:off x="6026973" y="4676097"/>
            <a:ext cx="1569363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انظر الشريحة التالية</a:t>
            </a:r>
            <a:endParaRPr lang="ar-JO" sz="1000" b="1" dirty="0">
              <a:solidFill>
                <a:schemeClr val="accent3">
                  <a:lumMod val="75000"/>
                </a:schemeClr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3040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3959932" y="1350000"/>
            <a:ext cx="1404156" cy="451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20" y="1969770"/>
            <a:ext cx="5166360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15" name="مجموعة 14"/>
          <p:cNvGrpSpPr/>
          <p:nvPr/>
        </p:nvGrpSpPr>
        <p:grpSpPr>
          <a:xfrm>
            <a:off x="5364088" y="3353457"/>
            <a:ext cx="3043022" cy="435583"/>
            <a:chOff x="5364088" y="2923031"/>
            <a:chExt cx="3043022" cy="435583"/>
          </a:xfrm>
        </p:grpSpPr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088" y="2923031"/>
              <a:ext cx="3043021" cy="435583"/>
            </a:xfrm>
            <a:prstGeom prst="rect">
              <a:avLst/>
            </a:prstGeom>
          </p:spPr>
        </p:pic>
        <p:cxnSp>
          <p:nvCxnSpPr>
            <p:cNvPr id="10" name="رابط مستقيم 9"/>
            <p:cNvCxnSpPr/>
            <p:nvPr/>
          </p:nvCxnSpPr>
          <p:spPr>
            <a:xfrm flipH="1">
              <a:off x="5364088" y="3318735"/>
              <a:ext cx="304302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flipH="1">
              <a:off x="5364088" y="2924944"/>
              <a:ext cx="304302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588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251703" y="4923951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5364088" y="5604125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4860032" y="4442833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المقصود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بالكائن النّشط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48" y="3704113"/>
            <a:ext cx="732999" cy="732999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5263966" y="4970988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هو الكائن المحدّد بمستطيلٍ </a:t>
            </a:r>
            <a:r>
              <a:rPr lang="ar-JO" sz="1500" dirty="0" smtClean="0">
                <a:solidFill>
                  <a:srgbClr val="3333FF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أزرق اللون 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</a:t>
            </a:r>
            <a:r>
              <a:rPr lang="ar-JO" sz="15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منطقة الكائنات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وتظهر صورته في منطقة التحكم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صورة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398" y="1300496"/>
            <a:ext cx="477778" cy="5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7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251703" y="4923951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5364088" y="5604125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4860032" y="4442833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كم عدد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التبويبات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منطقة التحكّم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48" y="3704113"/>
            <a:ext cx="732999" cy="732999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5263966" y="4970988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عددها ( </a:t>
            </a:r>
            <a:r>
              <a:rPr lang="ar-JO" sz="15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3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) تبويبات</a:t>
            </a:r>
            <a:b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المقاطع البرمجية / المظاهر / الأصوات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5254012" y="1412776"/>
            <a:ext cx="3278428" cy="1584176"/>
            <a:chOff x="5254012" y="1412776"/>
            <a:chExt cx="3278428" cy="1584176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012" y="1412776"/>
              <a:ext cx="3278428" cy="1584176"/>
            </a:xfrm>
            <a:prstGeom prst="rect">
              <a:avLst/>
            </a:prstGeom>
          </p:spPr>
        </p:pic>
        <p:cxnSp>
          <p:nvCxnSpPr>
            <p:cNvPr id="4" name="رابط مستقيم 3"/>
            <p:cNvCxnSpPr/>
            <p:nvPr/>
          </p:nvCxnSpPr>
          <p:spPr>
            <a:xfrm>
              <a:off x="5364088" y="2952016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قوس كبير أيمن 1"/>
          <p:cNvSpPr/>
          <p:nvPr/>
        </p:nvSpPr>
        <p:spPr>
          <a:xfrm rot="5400000">
            <a:off x="6624368" y="1880952"/>
            <a:ext cx="144000" cy="2376000"/>
          </a:xfrm>
          <a:prstGeom prst="rightBrace">
            <a:avLst>
              <a:gd name="adj1" fmla="val 61989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41004">
            <a:off x="6231998" y="3126007"/>
            <a:ext cx="477778" cy="5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6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4350</TotalTime>
  <Words>267</Words>
  <Application>Microsoft Office PowerPoint</Application>
  <PresentationFormat>عرض على الشاشة (3:4)‏</PresentationFormat>
  <Paragraphs>59</Paragraphs>
  <Slides>34</Slides>
  <Notes>12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42" baseType="lpstr">
      <vt:lpstr>Arial</vt:lpstr>
      <vt:lpstr>DecoType Thuluth</vt:lpstr>
      <vt:lpstr>Times New Roman</vt:lpstr>
      <vt:lpstr>Calibri</vt:lpstr>
      <vt:lpstr>Arabic Typesetting</vt:lpstr>
      <vt:lpstr>GE SS TV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483</cp:revision>
  <dcterms:created xsi:type="dcterms:W3CDTF">2020-03-23T07:50:42Z</dcterms:created>
  <dcterms:modified xsi:type="dcterms:W3CDTF">2020-08-25T08:09:29Z</dcterms:modified>
</cp:coreProperties>
</file>