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60" r:id="rId5"/>
    <p:sldId id="259" r:id="rId6"/>
    <p:sldId id="261" r:id="rId7"/>
    <p:sldId id="262" r:id="rId8"/>
    <p:sldId id="263" r:id="rId9"/>
    <p:sldId id="264" r:id="rId10"/>
    <p:sldId id="265" r:id="rId11"/>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3" d="100"/>
          <a:sy n="43" d="100"/>
        </p:scale>
        <p:origin x="-73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D936BCE-67F4-4D0C-8A1A-474CBAC6E38B}" type="datetimeFigureOut">
              <a:rPr lang="ar-JO" smtClean="0"/>
              <a:t>24/12/1438</a:t>
            </a:fld>
            <a:endParaRPr lang="ar-JO"/>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JO"/>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8123F81-7521-4488-A949-138A769D375C}" type="slidenum">
              <a:rPr lang="ar-JO" smtClean="0"/>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5" name="Footer Placeholder 4"/>
          <p:cNvSpPr>
            <a:spLocks noGrp="1"/>
          </p:cNvSpPr>
          <p:nvPr>
            <p:ph type="ftr" sz="quarter" idx="11"/>
          </p:nvPr>
        </p:nvSpPr>
        <p:spPr/>
        <p:txBody>
          <a:bodyPr/>
          <a:lstStyle>
            <a:extLst/>
          </a:lstStyle>
          <a:p>
            <a:endParaRPr lang="ar-JO"/>
          </a:p>
        </p:txBody>
      </p:sp>
      <p:sp>
        <p:nvSpPr>
          <p:cNvPr id="6" name="Slide Number Placeholder 5"/>
          <p:cNvSpPr>
            <a:spLocks noGrp="1"/>
          </p:cNvSpPr>
          <p:nvPr>
            <p:ph type="sldNum" sz="quarter" idx="12"/>
          </p:nvPr>
        </p:nvSpPr>
        <p:spPr/>
        <p:txBody>
          <a:bodyPr/>
          <a:lstStyle>
            <a:extLst/>
          </a:lstStyle>
          <a:p>
            <a:fld id="{B8123F81-7521-4488-A949-138A769D375C}" type="slidenum">
              <a:rPr lang="ar-JO" smtClean="0"/>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5" name="Footer Placeholder 4"/>
          <p:cNvSpPr>
            <a:spLocks noGrp="1"/>
          </p:cNvSpPr>
          <p:nvPr>
            <p:ph type="ftr" sz="quarter" idx="11"/>
          </p:nvPr>
        </p:nvSpPr>
        <p:spPr/>
        <p:txBody>
          <a:bodyPr/>
          <a:lstStyle>
            <a:extLst/>
          </a:lstStyle>
          <a:p>
            <a:endParaRPr lang="ar-JO"/>
          </a:p>
        </p:txBody>
      </p:sp>
      <p:sp>
        <p:nvSpPr>
          <p:cNvPr id="6" name="Slide Number Placeholder 5"/>
          <p:cNvSpPr>
            <a:spLocks noGrp="1"/>
          </p:cNvSpPr>
          <p:nvPr>
            <p:ph type="sldNum" sz="quarter" idx="12"/>
          </p:nvPr>
        </p:nvSpPr>
        <p:spPr/>
        <p:txBody>
          <a:bodyPr/>
          <a:lstStyle>
            <a:extLst/>
          </a:lstStyle>
          <a:p>
            <a:fld id="{B8123F81-7521-4488-A949-138A769D375C}" type="slidenum">
              <a:rPr lang="ar-JO" smtClean="0"/>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5" name="Footer Placeholder 4"/>
          <p:cNvSpPr>
            <a:spLocks noGrp="1"/>
          </p:cNvSpPr>
          <p:nvPr>
            <p:ph type="ftr" sz="quarter" idx="11"/>
          </p:nvPr>
        </p:nvSpPr>
        <p:spPr/>
        <p:txBody>
          <a:bodyPr/>
          <a:lstStyle>
            <a:extLst/>
          </a:lstStyle>
          <a:p>
            <a:endParaRPr lang="ar-JO"/>
          </a:p>
        </p:txBody>
      </p:sp>
      <p:sp>
        <p:nvSpPr>
          <p:cNvPr id="6" name="Slide Number Placeholder 5"/>
          <p:cNvSpPr>
            <a:spLocks noGrp="1"/>
          </p:cNvSpPr>
          <p:nvPr>
            <p:ph type="sldNum" sz="quarter" idx="12"/>
          </p:nvPr>
        </p:nvSpPr>
        <p:spPr/>
        <p:txBody>
          <a:bodyPr/>
          <a:lstStyle>
            <a:extLst/>
          </a:lstStyle>
          <a:p>
            <a:fld id="{B8123F81-7521-4488-A949-138A769D375C}" type="slidenum">
              <a:rPr lang="ar-JO" smtClean="0"/>
              <a:t>‹#›</a:t>
            </a:fld>
            <a:endParaRPr lang="ar-JO"/>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5" name="Footer Placeholder 4"/>
          <p:cNvSpPr>
            <a:spLocks noGrp="1"/>
          </p:cNvSpPr>
          <p:nvPr>
            <p:ph type="ftr" sz="quarter" idx="11"/>
          </p:nvPr>
        </p:nvSpPr>
        <p:spPr/>
        <p:txBody>
          <a:bodyPr/>
          <a:lstStyle>
            <a:extLst/>
          </a:lstStyle>
          <a:p>
            <a:endParaRPr lang="ar-JO"/>
          </a:p>
        </p:txBody>
      </p:sp>
      <p:sp>
        <p:nvSpPr>
          <p:cNvPr id="6" name="Slide Number Placeholder 5"/>
          <p:cNvSpPr>
            <a:spLocks noGrp="1"/>
          </p:cNvSpPr>
          <p:nvPr>
            <p:ph type="sldNum" sz="quarter" idx="12"/>
          </p:nvPr>
        </p:nvSpPr>
        <p:spPr/>
        <p:txBody>
          <a:bodyPr/>
          <a:lstStyle>
            <a:extLst/>
          </a:lstStyle>
          <a:p>
            <a:fld id="{B8123F81-7521-4488-A949-138A769D375C}" type="slidenum">
              <a:rPr lang="ar-JO" smtClean="0"/>
              <a:t>‹#›</a:t>
            </a:fld>
            <a:endParaRPr lang="ar-JO"/>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6" name="Footer Placeholder 5"/>
          <p:cNvSpPr>
            <a:spLocks noGrp="1"/>
          </p:cNvSpPr>
          <p:nvPr>
            <p:ph type="ftr" sz="quarter" idx="11"/>
          </p:nvPr>
        </p:nvSpPr>
        <p:spPr/>
        <p:txBody>
          <a:bodyPr/>
          <a:lstStyle>
            <a:extLst/>
          </a:lstStyle>
          <a:p>
            <a:endParaRPr lang="ar-JO"/>
          </a:p>
        </p:txBody>
      </p:sp>
      <p:sp>
        <p:nvSpPr>
          <p:cNvPr id="7" name="Slide Number Placeholder 6"/>
          <p:cNvSpPr>
            <a:spLocks noGrp="1"/>
          </p:cNvSpPr>
          <p:nvPr>
            <p:ph type="sldNum" sz="quarter" idx="12"/>
          </p:nvPr>
        </p:nvSpPr>
        <p:spPr/>
        <p:txBody>
          <a:bodyPr/>
          <a:lstStyle>
            <a:extLst/>
          </a:lstStyle>
          <a:p>
            <a:fld id="{B8123F81-7521-4488-A949-138A769D375C}" type="slidenum">
              <a:rPr lang="ar-JO" smtClean="0"/>
              <a:t>‹#›</a:t>
            </a:fld>
            <a:endParaRPr lang="ar-JO"/>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8" name="Footer Placeholder 7"/>
          <p:cNvSpPr>
            <a:spLocks noGrp="1"/>
          </p:cNvSpPr>
          <p:nvPr>
            <p:ph type="ftr" sz="quarter" idx="11"/>
          </p:nvPr>
        </p:nvSpPr>
        <p:spPr/>
        <p:txBody>
          <a:bodyPr/>
          <a:lstStyle>
            <a:extLst/>
          </a:lstStyle>
          <a:p>
            <a:endParaRPr lang="ar-JO"/>
          </a:p>
        </p:txBody>
      </p:sp>
      <p:sp>
        <p:nvSpPr>
          <p:cNvPr id="9" name="Slide Number Placeholder 8"/>
          <p:cNvSpPr>
            <a:spLocks noGrp="1"/>
          </p:cNvSpPr>
          <p:nvPr>
            <p:ph type="sldNum" sz="quarter" idx="12"/>
          </p:nvPr>
        </p:nvSpPr>
        <p:spPr/>
        <p:txBody>
          <a:bodyPr/>
          <a:lstStyle>
            <a:extLst/>
          </a:lstStyle>
          <a:p>
            <a:fld id="{B8123F81-7521-4488-A949-138A769D375C}" type="slidenum">
              <a:rPr lang="ar-JO" smtClean="0"/>
              <a:t>‹#›</a:t>
            </a:fld>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4" name="Footer Placeholder 3"/>
          <p:cNvSpPr>
            <a:spLocks noGrp="1"/>
          </p:cNvSpPr>
          <p:nvPr>
            <p:ph type="ftr" sz="quarter" idx="11"/>
          </p:nvPr>
        </p:nvSpPr>
        <p:spPr/>
        <p:txBody>
          <a:bodyPr/>
          <a:lstStyle>
            <a:extLst/>
          </a:lstStyle>
          <a:p>
            <a:endParaRPr lang="ar-JO"/>
          </a:p>
        </p:txBody>
      </p:sp>
      <p:sp>
        <p:nvSpPr>
          <p:cNvPr id="5" name="Slide Number Placeholder 4"/>
          <p:cNvSpPr>
            <a:spLocks noGrp="1"/>
          </p:cNvSpPr>
          <p:nvPr>
            <p:ph type="sldNum" sz="quarter" idx="12"/>
          </p:nvPr>
        </p:nvSpPr>
        <p:spPr/>
        <p:txBody>
          <a:bodyPr/>
          <a:lstStyle>
            <a:extLst/>
          </a:lstStyle>
          <a:p>
            <a:fld id="{B8123F81-7521-4488-A949-138A769D375C}" type="slidenum">
              <a:rPr lang="ar-JO" smtClean="0"/>
              <a:t>‹#›</a:t>
            </a:fld>
            <a:endParaRPr lang="ar-JO"/>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D936BCE-67F4-4D0C-8A1A-474CBAC6E38B}" type="datetimeFigureOut">
              <a:rPr lang="ar-JO" smtClean="0"/>
              <a:t>24/12/1438</a:t>
            </a:fld>
            <a:endParaRPr lang="ar-JO"/>
          </a:p>
        </p:txBody>
      </p:sp>
      <p:sp>
        <p:nvSpPr>
          <p:cNvPr id="3" name="Footer Placeholder 2"/>
          <p:cNvSpPr>
            <a:spLocks noGrp="1"/>
          </p:cNvSpPr>
          <p:nvPr>
            <p:ph type="ftr" sz="quarter" idx="11"/>
          </p:nvPr>
        </p:nvSpPr>
        <p:spPr/>
        <p:txBody>
          <a:bodyPr/>
          <a:lstStyle>
            <a:extLst/>
          </a:lstStyle>
          <a:p>
            <a:endParaRPr lang="ar-JO"/>
          </a:p>
        </p:txBody>
      </p:sp>
      <p:sp>
        <p:nvSpPr>
          <p:cNvPr id="4" name="Slide Number Placeholder 3"/>
          <p:cNvSpPr>
            <a:spLocks noGrp="1"/>
          </p:cNvSpPr>
          <p:nvPr>
            <p:ph type="sldNum" sz="quarter" idx="12"/>
          </p:nvPr>
        </p:nvSpPr>
        <p:spPr/>
        <p:txBody>
          <a:bodyPr/>
          <a:lstStyle>
            <a:extLst/>
          </a:lstStyle>
          <a:p>
            <a:fld id="{B8123F81-7521-4488-A949-138A769D375C}" type="slidenum">
              <a:rPr lang="ar-JO" smtClean="0"/>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D936BCE-67F4-4D0C-8A1A-474CBAC6E38B}" type="datetimeFigureOut">
              <a:rPr lang="ar-JO" smtClean="0"/>
              <a:t>24/12/1438</a:t>
            </a:fld>
            <a:endParaRPr lang="ar-JO"/>
          </a:p>
        </p:txBody>
      </p:sp>
      <p:sp>
        <p:nvSpPr>
          <p:cNvPr id="6" name="Footer Placeholder 5"/>
          <p:cNvSpPr>
            <a:spLocks noGrp="1"/>
          </p:cNvSpPr>
          <p:nvPr>
            <p:ph type="ftr" sz="quarter" idx="11"/>
          </p:nvPr>
        </p:nvSpPr>
        <p:spPr/>
        <p:txBody>
          <a:bodyPr/>
          <a:lstStyle>
            <a:extLst/>
          </a:lstStyle>
          <a:p>
            <a:endParaRPr lang="ar-JO"/>
          </a:p>
        </p:txBody>
      </p:sp>
      <p:sp>
        <p:nvSpPr>
          <p:cNvPr id="7" name="Slide Number Placeholder 6"/>
          <p:cNvSpPr>
            <a:spLocks noGrp="1"/>
          </p:cNvSpPr>
          <p:nvPr>
            <p:ph type="sldNum" sz="quarter" idx="12"/>
          </p:nvPr>
        </p:nvSpPr>
        <p:spPr/>
        <p:txBody>
          <a:bodyPr/>
          <a:lstStyle>
            <a:extLst/>
          </a:lstStyle>
          <a:p>
            <a:fld id="{B8123F81-7521-4488-A949-138A769D375C}" type="slidenum">
              <a:rPr lang="ar-JO" smtClean="0"/>
              <a:t>‹#›</a:t>
            </a:fld>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936BCE-67F4-4D0C-8A1A-474CBAC6E38B}" type="datetimeFigureOut">
              <a:rPr lang="ar-JO" smtClean="0"/>
              <a:t>24/12/1438</a:t>
            </a:fld>
            <a:endParaRPr lang="ar-JO"/>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JO"/>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8123F81-7521-4488-A949-138A769D375C}" type="slidenum">
              <a:rPr lang="ar-JO" smtClean="0"/>
              <a:t>‹#›</a:t>
            </a:fld>
            <a:endParaRPr lang="ar-JO"/>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D936BCE-67F4-4D0C-8A1A-474CBAC6E38B}" type="datetimeFigureOut">
              <a:rPr lang="ar-JO" smtClean="0"/>
              <a:t>24/12/1438</a:t>
            </a:fld>
            <a:endParaRPr lang="ar-JO"/>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JO"/>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8123F81-7521-4488-A949-138A769D375C}" type="slidenum">
              <a:rPr lang="ar-JO" smtClean="0"/>
              <a:t>‹#›</a:t>
            </a:fld>
            <a:endParaRPr lang="ar-J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31840" y="476672"/>
            <a:ext cx="4608512" cy="785817"/>
          </a:xfrm>
        </p:spPr>
        <p:txBody>
          <a:bodyPr>
            <a:normAutofit/>
          </a:bodyPr>
          <a:lstStyle/>
          <a:p>
            <a:pPr algn="ctr"/>
            <a:r>
              <a:rPr lang="ar-JO" sz="4500" b="1" dirty="0" smtClean="0">
                <a:solidFill>
                  <a:schemeClr val="bg2">
                    <a:lumMod val="50000"/>
                  </a:schemeClr>
                </a:solidFill>
              </a:rPr>
              <a:t>معنى التربة </a:t>
            </a:r>
            <a:endParaRPr lang="ar-JO" sz="4500" b="1" dirty="0">
              <a:solidFill>
                <a:schemeClr val="bg2">
                  <a:lumMod val="50000"/>
                </a:schemeClr>
              </a:solidFill>
            </a:endParaRPr>
          </a:p>
        </p:txBody>
      </p:sp>
      <p:sp>
        <p:nvSpPr>
          <p:cNvPr id="3" name="Subtitle 2"/>
          <p:cNvSpPr>
            <a:spLocks noGrp="1"/>
          </p:cNvSpPr>
          <p:nvPr>
            <p:ph type="subTitle" idx="1"/>
          </p:nvPr>
        </p:nvSpPr>
        <p:spPr>
          <a:xfrm>
            <a:off x="0" y="1428736"/>
            <a:ext cx="8964488" cy="1752600"/>
          </a:xfrm>
        </p:spPr>
        <p:txBody>
          <a:bodyPr>
            <a:normAutofit/>
          </a:bodyPr>
          <a:lstStyle/>
          <a:p>
            <a:r>
              <a:rPr lang="ar-JO" sz="3000" b="1" dirty="0" smtClean="0">
                <a:solidFill>
                  <a:schemeClr val="bg2">
                    <a:lumMod val="50000"/>
                  </a:schemeClr>
                </a:solidFill>
              </a:rPr>
              <a:t>التربة </a:t>
            </a:r>
            <a:r>
              <a:rPr lang="ar-JO" sz="3000" b="1" dirty="0" smtClean="0">
                <a:solidFill>
                  <a:schemeClr val="tx1"/>
                </a:solidFill>
              </a:rPr>
              <a:t>: لطبقة </a:t>
            </a:r>
            <a:r>
              <a:rPr lang="ar-JO" sz="3000" b="1" dirty="0" smtClean="0">
                <a:solidFill>
                  <a:schemeClr val="tx1"/>
                </a:solidFill>
              </a:rPr>
              <a:t>السطحية المفككة من صخور القشرة الأرضية التي تحتوي على الكائنات الحية ونواتج المواد المتحللة.</a:t>
            </a:r>
            <a:endParaRPr lang="ar-JO" sz="3000" b="1" dirty="0">
              <a:solidFill>
                <a:schemeClr val="tx1"/>
              </a:solidFill>
            </a:endParaRPr>
          </a:p>
        </p:txBody>
      </p:sp>
      <p:sp>
        <p:nvSpPr>
          <p:cNvPr id="4" name="Down Arrow 3"/>
          <p:cNvSpPr/>
          <p:nvPr/>
        </p:nvSpPr>
        <p:spPr>
          <a:xfrm>
            <a:off x="4000496" y="3071810"/>
            <a:ext cx="857256" cy="857256"/>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pic>
        <p:nvPicPr>
          <p:cNvPr id="5" name="Picture 4" descr="تراب.jpg"/>
          <p:cNvPicPr>
            <a:picLocks noChangeAspect="1"/>
          </p:cNvPicPr>
          <p:nvPr/>
        </p:nvPicPr>
        <p:blipFill>
          <a:blip r:embed="rId2"/>
          <a:stretch>
            <a:fillRect/>
          </a:stretch>
        </p:blipFill>
        <p:spPr>
          <a:xfrm>
            <a:off x="1928794" y="4143380"/>
            <a:ext cx="4929222" cy="2428892"/>
          </a:xfrm>
          <a:prstGeom prst="rect">
            <a:avLst/>
          </a:prstGeo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00166" y="1928802"/>
            <a:ext cx="5643602"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b="1" dirty="0" smtClean="0"/>
              <a:t>عمل الطالبة</a:t>
            </a:r>
            <a:r>
              <a:rPr lang="ar-JO" sz="3600" b="1" dirty="0" smtClean="0"/>
              <a:t>:</a:t>
            </a:r>
            <a:endParaRPr lang="ar-JO" dirty="0"/>
          </a:p>
        </p:txBody>
      </p:sp>
      <p:sp>
        <p:nvSpPr>
          <p:cNvPr id="3" name="Rounded Rectangle 2"/>
          <p:cNvSpPr/>
          <p:nvPr/>
        </p:nvSpPr>
        <p:spPr>
          <a:xfrm>
            <a:off x="1785918" y="3071810"/>
            <a:ext cx="500066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b="1" dirty="0" err="1" smtClean="0"/>
              <a:t>الصف:التاسع</a:t>
            </a:r>
            <a:r>
              <a:rPr lang="ar-JO" sz="3600" b="1" dirty="0" smtClean="0"/>
              <a:t> </a:t>
            </a:r>
            <a:r>
              <a:rPr lang="ar-JO" sz="3600" b="1" dirty="0" smtClean="0"/>
              <a:t>(   ).</a:t>
            </a:r>
            <a:endParaRPr lang="ar-JO" sz="3600" b="1" dirty="0"/>
          </a:p>
        </p:txBody>
      </p:sp>
      <p:sp>
        <p:nvSpPr>
          <p:cNvPr id="4" name="Rounded Rectangle 3"/>
          <p:cNvSpPr/>
          <p:nvPr/>
        </p:nvSpPr>
        <p:spPr>
          <a:xfrm>
            <a:off x="2143108" y="4143380"/>
            <a:ext cx="4429156"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b="1" dirty="0" smtClean="0"/>
              <a:t>بإشراف </a:t>
            </a:r>
            <a:r>
              <a:rPr lang="ar-JO" sz="3600" b="1" dirty="0" smtClean="0"/>
              <a:t>المعلمة: </a:t>
            </a:r>
          </a:p>
          <a:p>
            <a:pPr algn="ctr"/>
            <a:r>
              <a:rPr lang="ar-JO" sz="4000" b="1" dirty="0" smtClean="0"/>
              <a:t>فاطمه محمود</a:t>
            </a:r>
            <a:r>
              <a:rPr lang="ar-JO" sz="3600" b="1" dirty="0" smtClean="0"/>
              <a:t>.</a:t>
            </a:r>
            <a:endParaRPr lang="ar-JO" dirty="0"/>
          </a:p>
        </p:txBody>
      </p:sp>
      <p:pic>
        <p:nvPicPr>
          <p:cNvPr id="5" name="Picture 4" descr="بنت.jpg"/>
          <p:cNvPicPr>
            <a:picLocks noChangeAspect="1"/>
          </p:cNvPicPr>
          <p:nvPr/>
        </p:nvPicPr>
        <p:blipFill>
          <a:blip r:embed="rId2"/>
          <a:stretch>
            <a:fillRect/>
          </a:stretch>
        </p:blipFill>
        <p:spPr>
          <a:xfrm>
            <a:off x="285720" y="3286124"/>
            <a:ext cx="1514475" cy="3019425"/>
          </a:xfrm>
          <a:prstGeom prst="rect">
            <a:avLst/>
          </a:prstGeom>
        </p:spPr>
      </p:pic>
      <p:pic>
        <p:nvPicPr>
          <p:cNvPr id="6" name="Picture 5" descr="وردة.gif"/>
          <p:cNvPicPr>
            <a:picLocks noChangeAspect="1"/>
          </p:cNvPicPr>
          <p:nvPr/>
        </p:nvPicPr>
        <p:blipFill>
          <a:blip r:embed="rId3"/>
          <a:stretch>
            <a:fillRect/>
          </a:stretch>
        </p:blipFill>
        <p:spPr>
          <a:xfrm>
            <a:off x="7215174" y="500042"/>
            <a:ext cx="1928826" cy="5072074"/>
          </a:xfrm>
          <a:prstGeom prst="rect">
            <a:avLst/>
          </a:prstGeom>
        </p:spPr>
      </p:pic>
    </p:spTree>
  </p:cSld>
  <p:clrMapOvr>
    <a:masterClrMapping/>
  </p:clrMapOvr>
  <p:transition>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0232" y="214291"/>
            <a:ext cx="4643470" cy="857255"/>
          </a:xfrm>
        </p:spPr>
        <p:txBody>
          <a:bodyPr>
            <a:normAutofit/>
          </a:bodyPr>
          <a:lstStyle/>
          <a:p>
            <a:r>
              <a:rPr lang="ar-JO" dirty="0" smtClean="0"/>
              <a:t>عوامل تكوين التربة:</a:t>
            </a:r>
            <a:endParaRPr lang="ar-JO" dirty="0"/>
          </a:p>
        </p:txBody>
      </p:sp>
      <p:sp>
        <p:nvSpPr>
          <p:cNvPr id="3" name="Subtitle 2"/>
          <p:cNvSpPr>
            <a:spLocks noGrp="1"/>
          </p:cNvSpPr>
          <p:nvPr>
            <p:ph type="subTitle" idx="1"/>
          </p:nvPr>
        </p:nvSpPr>
        <p:spPr>
          <a:xfrm>
            <a:off x="0" y="1000108"/>
            <a:ext cx="9144000" cy="5857892"/>
          </a:xfrm>
        </p:spPr>
        <p:txBody>
          <a:bodyPr>
            <a:normAutofit/>
          </a:bodyPr>
          <a:lstStyle/>
          <a:p>
            <a:pPr marL="514350" indent="-514350">
              <a:buFont typeface="+mj-lt"/>
              <a:buAutoNum type="arabicParenR"/>
            </a:pPr>
            <a:r>
              <a:rPr lang="ar-JO" sz="3000" b="1" dirty="0" smtClean="0">
                <a:solidFill>
                  <a:schemeClr val="tx1"/>
                </a:solidFill>
              </a:rPr>
              <a:t>المادة الأصل:ويقصد </a:t>
            </a:r>
            <a:r>
              <a:rPr lang="ar-JO" sz="3000" b="1" dirty="0" err="1" smtClean="0">
                <a:solidFill>
                  <a:schemeClr val="tx1"/>
                </a:solidFill>
              </a:rPr>
              <a:t>بها</a:t>
            </a:r>
            <a:r>
              <a:rPr lang="ar-JO" sz="3000" b="1" dirty="0" smtClean="0">
                <a:solidFill>
                  <a:schemeClr val="tx1"/>
                </a:solidFill>
              </a:rPr>
              <a:t> النوع </a:t>
            </a:r>
            <a:r>
              <a:rPr lang="ar-JO" sz="3000" b="1" dirty="0" err="1" smtClean="0">
                <a:solidFill>
                  <a:schemeClr val="tx1"/>
                </a:solidFill>
              </a:rPr>
              <a:t>الاصلي</a:t>
            </a:r>
            <a:r>
              <a:rPr lang="ar-JO" sz="3000" b="1" dirty="0" smtClean="0">
                <a:solidFill>
                  <a:schemeClr val="tx1"/>
                </a:solidFill>
              </a:rPr>
              <a:t> وتركيبه المعدني الذي يدخل في بناء التربة وتختلف أنواع الترب في تراكيبها تبعا لاختلاف المادة الأصل.</a:t>
            </a:r>
          </a:p>
          <a:p>
            <a:pPr marL="514350" indent="-514350">
              <a:buFont typeface="+mj-lt"/>
              <a:buAutoNum type="arabicParenR"/>
            </a:pPr>
            <a:r>
              <a:rPr lang="ar-JO" sz="3000" b="1" dirty="0" smtClean="0">
                <a:solidFill>
                  <a:schemeClr val="tx1"/>
                </a:solidFill>
              </a:rPr>
              <a:t>المناخ :يعد المناخ أكثر العوامل تأثيرا في تكوين التربة من خلال عنصري (الحرارة والتساقط) ويظهر </a:t>
            </a:r>
            <a:r>
              <a:rPr lang="ar-JO" sz="3000" b="1" dirty="0" err="1" smtClean="0">
                <a:solidFill>
                  <a:schemeClr val="tx1"/>
                </a:solidFill>
              </a:rPr>
              <a:t>اثرهما</a:t>
            </a:r>
            <a:r>
              <a:rPr lang="ar-JO" sz="3000" b="1" dirty="0" smtClean="0">
                <a:solidFill>
                  <a:schemeClr val="tx1"/>
                </a:solidFill>
              </a:rPr>
              <a:t> في عمليات إذابة وتفتيت الصخور.</a:t>
            </a:r>
          </a:p>
          <a:p>
            <a:pPr marL="514350" indent="-514350">
              <a:buFont typeface="+mj-lt"/>
              <a:buAutoNum type="arabicParenR"/>
            </a:pPr>
            <a:r>
              <a:rPr lang="ar-JO" sz="3000" b="1" dirty="0" smtClean="0">
                <a:solidFill>
                  <a:schemeClr val="tx1"/>
                </a:solidFill>
              </a:rPr>
              <a:t>الكائنات الحية.</a:t>
            </a:r>
          </a:p>
          <a:p>
            <a:pPr marL="514350" indent="-514350">
              <a:buFont typeface="+mj-lt"/>
              <a:buAutoNum type="arabicParenR"/>
            </a:pPr>
            <a:r>
              <a:rPr lang="ar-JO" sz="3000" b="1" dirty="0" smtClean="0">
                <a:solidFill>
                  <a:schemeClr val="tx1"/>
                </a:solidFill>
              </a:rPr>
              <a:t>الزمن:كلما كانت العوامل المكونة للتربة متوافرة كانت المدة التي تتم من خلالها عملية تكون التربة اقل . </a:t>
            </a:r>
          </a:p>
          <a:p>
            <a:pPr marL="514350" indent="-514350">
              <a:buFont typeface="+mj-lt"/>
              <a:buAutoNum type="arabicParenR"/>
            </a:pPr>
            <a:endParaRPr lang="ar-JO" dirty="0" smtClean="0">
              <a:solidFill>
                <a:schemeClr val="tx1"/>
              </a:solidFill>
            </a:endParaRPr>
          </a:p>
          <a:p>
            <a:pPr marL="514350" indent="-514350"/>
            <a:endParaRPr lang="ar-JO" dirty="0">
              <a:solidFill>
                <a:schemeClr val="tx1"/>
              </a:solidFill>
            </a:endParaRPr>
          </a:p>
        </p:txBody>
      </p:sp>
    </p:spTree>
  </p:cSld>
  <p:clrMapOvr>
    <a:masterClrMapping/>
  </p:clrMapOvr>
  <p:transition>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071670" y="285728"/>
            <a:ext cx="4643470" cy="178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4400" dirty="0" smtClean="0"/>
              <a:t>مكونات التربة:</a:t>
            </a:r>
            <a:endParaRPr lang="ar-JO" sz="4400" dirty="0"/>
          </a:p>
        </p:txBody>
      </p:sp>
      <p:sp>
        <p:nvSpPr>
          <p:cNvPr id="3" name="Oval 2"/>
          <p:cNvSpPr/>
          <p:nvPr/>
        </p:nvSpPr>
        <p:spPr>
          <a:xfrm>
            <a:off x="857224" y="2214554"/>
            <a:ext cx="7286676" cy="4286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buFont typeface="Wingdings" pitchFamily="2" charset="2"/>
              <a:buChar char="v"/>
            </a:pPr>
            <a:r>
              <a:rPr lang="ar-JO" sz="3200" dirty="0" smtClean="0"/>
              <a:t>مواد معدنية</a:t>
            </a:r>
            <a:r>
              <a:rPr lang="ar-JO" dirty="0" smtClean="0"/>
              <a:t>.</a:t>
            </a:r>
          </a:p>
          <a:p>
            <a:pPr algn="ctr">
              <a:buFont typeface="Wingdings" pitchFamily="2" charset="2"/>
              <a:buChar char="v"/>
            </a:pPr>
            <a:r>
              <a:rPr lang="ar-JO" sz="3200" dirty="0" smtClean="0"/>
              <a:t>مواد عضوية.</a:t>
            </a:r>
          </a:p>
          <a:p>
            <a:pPr algn="ctr">
              <a:buFont typeface="Wingdings" pitchFamily="2" charset="2"/>
              <a:buChar char="v"/>
            </a:pPr>
            <a:r>
              <a:rPr lang="ar-JO" sz="3200" dirty="0" smtClean="0"/>
              <a:t>مواد حية دقيقة.</a:t>
            </a:r>
          </a:p>
          <a:p>
            <a:pPr algn="ctr">
              <a:buFont typeface="Wingdings" pitchFamily="2" charset="2"/>
              <a:buChar char="v"/>
            </a:pPr>
            <a:r>
              <a:rPr lang="ar-JO" sz="3200" dirty="0" smtClean="0"/>
              <a:t>هواء.</a:t>
            </a:r>
          </a:p>
          <a:p>
            <a:pPr algn="ctr">
              <a:buFont typeface="Wingdings" pitchFamily="2" charset="2"/>
              <a:buChar char="v"/>
            </a:pPr>
            <a:r>
              <a:rPr lang="ar-JO" sz="3200" dirty="0" smtClean="0"/>
              <a:t>ماء.</a:t>
            </a:r>
          </a:p>
          <a:p>
            <a:pPr algn="ctr"/>
            <a:endParaRPr lang="ar-JO" dirty="0"/>
          </a:p>
        </p:txBody>
      </p:sp>
      <p:pic>
        <p:nvPicPr>
          <p:cNvPr id="5" name="Picture 4" descr="قلب يلمع.gif"/>
          <p:cNvPicPr>
            <a:picLocks noChangeAspect="1"/>
          </p:cNvPicPr>
          <p:nvPr/>
        </p:nvPicPr>
        <p:blipFill>
          <a:blip r:embed="rId2"/>
          <a:stretch>
            <a:fillRect/>
          </a:stretch>
        </p:blipFill>
        <p:spPr>
          <a:xfrm>
            <a:off x="357158" y="1000108"/>
            <a:ext cx="2333625" cy="2209800"/>
          </a:xfrm>
          <a:prstGeom prst="rect">
            <a:avLst/>
          </a:prstGeom>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071802" y="4429132"/>
            <a:ext cx="2714644"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400" b="1" dirty="0" smtClean="0"/>
              <a:t>أفق(</a:t>
            </a:r>
            <a:r>
              <a:rPr lang="en-US" sz="2400" b="1" dirty="0" smtClean="0"/>
              <a:t>(B</a:t>
            </a:r>
            <a:r>
              <a:rPr lang="ar-JO" sz="2400" dirty="0" smtClean="0"/>
              <a:t>:أفق الغسل الذي تتجمع فيه المواد المغسولة من أعلى,وهو أكثر خشونة من الطبقة السابقة.</a:t>
            </a:r>
            <a:endParaRPr lang="ar-JO" sz="2400" dirty="0"/>
          </a:p>
        </p:txBody>
      </p:sp>
      <p:sp>
        <p:nvSpPr>
          <p:cNvPr id="3" name="Rounded Rectangle 2"/>
          <p:cNvSpPr/>
          <p:nvPr/>
        </p:nvSpPr>
        <p:spPr>
          <a:xfrm>
            <a:off x="3071802" y="2357430"/>
            <a:ext cx="2857520"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800" b="1" dirty="0" smtClean="0"/>
              <a:t>أفق(</a:t>
            </a:r>
            <a:r>
              <a:rPr lang="en-US" sz="2800" b="1" dirty="0" smtClean="0"/>
              <a:t>O</a:t>
            </a:r>
            <a:r>
              <a:rPr lang="ar-JO" sz="2800" b="1" dirty="0" smtClean="0"/>
              <a:t>): </a:t>
            </a:r>
            <a:r>
              <a:rPr lang="ar-JO" sz="3200" dirty="0" smtClean="0"/>
              <a:t>يتشكل من الأوراق الساقطة التي لم تجر عليها عمليات التحلل.</a:t>
            </a:r>
            <a:endParaRPr lang="ar-JO" sz="3200" dirty="0"/>
          </a:p>
        </p:txBody>
      </p:sp>
      <p:sp>
        <p:nvSpPr>
          <p:cNvPr id="4" name="Rounded Rectangle 3"/>
          <p:cNvSpPr/>
          <p:nvPr/>
        </p:nvSpPr>
        <p:spPr>
          <a:xfrm>
            <a:off x="214282" y="4429132"/>
            <a:ext cx="2857520"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b="1" dirty="0" smtClean="0"/>
              <a:t>أفق(</a:t>
            </a:r>
            <a:r>
              <a:rPr lang="en-US" sz="3200" b="1" dirty="0" smtClean="0"/>
              <a:t>: (</a:t>
            </a:r>
            <a:r>
              <a:rPr lang="en-US" sz="3600" b="1" dirty="0" smtClean="0"/>
              <a:t>c</a:t>
            </a:r>
            <a:r>
              <a:rPr lang="en-US" sz="3200" dirty="0" smtClean="0"/>
              <a:t> </a:t>
            </a:r>
            <a:r>
              <a:rPr lang="ar-JO" sz="3200" dirty="0" smtClean="0"/>
              <a:t>يحتوي على الحجارة والرمل الخشن والحصى.</a:t>
            </a:r>
            <a:endParaRPr lang="ar-JO" sz="3200" dirty="0"/>
          </a:p>
        </p:txBody>
      </p:sp>
      <p:sp>
        <p:nvSpPr>
          <p:cNvPr id="5" name="Rounded Rectangle 4"/>
          <p:cNvSpPr/>
          <p:nvPr/>
        </p:nvSpPr>
        <p:spPr>
          <a:xfrm>
            <a:off x="214282" y="2357430"/>
            <a:ext cx="2857520" cy="207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b="1" dirty="0" smtClean="0"/>
              <a:t>أفق (</a:t>
            </a:r>
            <a:r>
              <a:rPr lang="en-US" sz="3600" b="1" dirty="0" smtClean="0"/>
              <a:t>(A</a:t>
            </a:r>
            <a:r>
              <a:rPr lang="ar-JO" sz="3600" dirty="0" smtClean="0"/>
              <a:t>:الذي تمتد إليه جذور الأشجار وهي تربة ناعمة.</a:t>
            </a:r>
            <a:endParaRPr lang="ar-JO" sz="3600" dirty="0"/>
          </a:p>
        </p:txBody>
      </p:sp>
      <p:sp>
        <p:nvSpPr>
          <p:cNvPr id="6" name="Rounded Rectangle 5"/>
          <p:cNvSpPr/>
          <p:nvPr/>
        </p:nvSpPr>
        <p:spPr>
          <a:xfrm>
            <a:off x="500034" y="571480"/>
            <a:ext cx="5214974"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4000" b="1" dirty="0" smtClean="0"/>
              <a:t>آفاق التربة:</a:t>
            </a:r>
            <a:endParaRPr lang="ar-JO" sz="4000" b="1" dirty="0"/>
          </a:p>
        </p:txBody>
      </p:sp>
      <p:pic>
        <p:nvPicPr>
          <p:cNvPr id="7" name="Picture 6" descr="افاق التربة.png"/>
          <p:cNvPicPr>
            <a:picLocks noChangeAspect="1"/>
          </p:cNvPicPr>
          <p:nvPr/>
        </p:nvPicPr>
        <p:blipFill>
          <a:blip r:embed="rId2"/>
          <a:stretch>
            <a:fillRect/>
          </a:stretch>
        </p:blipFill>
        <p:spPr>
          <a:xfrm>
            <a:off x="6072198" y="714356"/>
            <a:ext cx="2786082" cy="5786478"/>
          </a:xfrm>
          <a:prstGeom prst="rect">
            <a:avLst/>
          </a:prstGeom>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p:cNvSpPr/>
          <p:nvPr/>
        </p:nvSpPr>
        <p:spPr>
          <a:xfrm>
            <a:off x="0" y="500042"/>
            <a:ext cx="9144000" cy="61436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smtClean="0"/>
              <a:t> </a:t>
            </a:r>
          </a:p>
          <a:p>
            <a:pPr algn="ctr"/>
            <a:endParaRPr lang="ar-JO" dirty="0"/>
          </a:p>
        </p:txBody>
      </p:sp>
      <p:pic>
        <p:nvPicPr>
          <p:cNvPr id="4" name="Picture 3" descr="تراب احمر.jpg"/>
          <p:cNvPicPr>
            <a:picLocks noChangeAspect="1"/>
          </p:cNvPicPr>
          <p:nvPr/>
        </p:nvPicPr>
        <p:blipFill>
          <a:blip r:embed="rId2"/>
          <a:stretch>
            <a:fillRect/>
          </a:stretch>
        </p:blipFill>
        <p:spPr>
          <a:xfrm>
            <a:off x="1500166" y="928670"/>
            <a:ext cx="2238375" cy="1214446"/>
          </a:xfrm>
          <a:prstGeom prst="rect">
            <a:avLst/>
          </a:prstGeom>
        </p:spPr>
      </p:pic>
      <p:pic>
        <p:nvPicPr>
          <p:cNvPr id="5" name="Picture 4" descr="تربة سودده.jpg"/>
          <p:cNvPicPr>
            <a:picLocks noChangeAspect="1"/>
          </p:cNvPicPr>
          <p:nvPr/>
        </p:nvPicPr>
        <p:blipFill>
          <a:blip r:embed="rId3"/>
          <a:stretch>
            <a:fillRect/>
          </a:stretch>
        </p:blipFill>
        <p:spPr>
          <a:xfrm>
            <a:off x="1571604" y="2428868"/>
            <a:ext cx="2143140" cy="1352553"/>
          </a:xfrm>
          <a:prstGeom prst="rect">
            <a:avLst/>
          </a:prstGeom>
        </p:spPr>
      </p:pic>
      <p:pic>
        <p:nvPicPr>
          <p:cNvPr id="6" name="Picture 5" descr="تراب بني.jpg"/>
          <p:cNvPicPr>
            <a:picLocks noChangeAspect="1"/>
          </p:cNvPicPr>
          <p:nvPr/>
        </p:nvPicPr>
        <p:blipFill>
          <a:blip r:embed="rId4"/>
          <a:stretch>
            <a:fillRect/>
          </a:stretch>
        </p:blipFill>
        <p:spPr>
          <a:xfrm>
            <a:off x="1500166" y="4286256"/>
            <a:ext cx="2189275" cy="1428760"/>
          </a:xfrm>
          <a:prstGeom prst="rect">
            <a:avLst/>
          </a:prstGeom>
        </p:spPr>
      </p:pic>
      <p:sp>
        <p:nvSpPr>
          <p:cNvPr id="7" name="Rectangle 6"/>
          <p:cNvSpPr/>
          <p:nvPr/>
        </p:nvSpPr>
        <p:spPr>
          <a:xfrm>
            <a:off x="7286644" y="2071678"/>
            <a:ext cx="1071570" cy="29289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smtClean="0"/>
              <a:t>التربة لها ألوان وأنواع متعددة مثل:</a:t>
            </a:r>
            <a:endParaRPr lang="ar-JO" sz="3200" dirty="0"/>
          </a:p>
        </p:txBody>
      </p:sp>
      <p:sp>
        <p:nvSpPr>
          <p:cNvPr id="8" name="Left Arrow 7"/>
          <p:cNvSpPr/>
          <p:nvPr/>
        </p:nvSpPr>
        <p:spPr>
          <a:xfrm>
            <a:off x="6357950" y="3429000"/>
            <a:ext cx="714380" cy="285752"/>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9" name="Oval 8"/>
          <p:cNvSpPr/>
          <p:nvPr/>
        </p:nvSpPr>
        <p:spPr>
          <a:xfrm>
            <a:off x="3810384" y="1113176"/>
            <a:ext cx="1928826"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500" b="1" dirty="0" smtClean="0">
                <a:solidFill>
                  <a:srgbClr val="FF0000"/>
                </a:solidFill>
              </a:rPr>
              <a:t>الحمراء</a:t>
            </a:r>
            <a:endParaRPr lang="ar-JO" sz="3500" b="1" dirty="0">
              <a:solidFill>
                <a:srgbClr val="FF0000"/>
              </a:solidFill>
            </a:endParaRPr>
          </a:p>
        </p:txBody>
      </p:sp>
      <p:sp>
        <p:nvSpPr>
          <p:cNvPr id="10" name="Oval 9"/>
          <p:cNvSpPr/>
          <p:nvPr/>
        </p:nvSpPr>
        <p:spPr>
          <a:xfrm>
            <a:off x="3714744" y="4429132"/>
            <a:ext cx="1928826"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500" b="1" dirty="0" smtClean="0">
                <a:solidFill>
                  <a:schemeClr val="accent3">
                    <a:lumMod val="75000"/>
                  </a:schemeClr>
                </a:solidFill>
              </a:rPr>
              <a:t>البنية</a:t>
            </a:r>
            <a:r>
              <a:rPr lang="ar-JO" sz="3500" b="1" dirty="0" smtClean="0"/>
              <a:t>.</a:t>
            </a:r>
            <a:endParaRPr lang="ar-JO" sz="3500" b="1" dirty="0"/>
          </a:p>
        </p:txBody>
      </p:sp>
      <p:sp>
        <p:nvSpPr>
          <p:cNvPr id="11" name="Oval 10"/>
          <p:cNvSpPr/>
          <p:nvPr/>
        </p:nvSpPr>
        <p:spPr>
          <a:xfrm>
            <a:off x="3810384" y="2605078"/>
            <a:ext cx="1928826"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500" b="1" dirty="0" smtClean="0">
                <a:solidFill>
                  <a:schemeClr val="tx1"/>
                </a:solidFill>
              </a:rPr>
              <a:t>السوداء</a:t>
            </a:r>
            <a:endParaRPr lang="ar-JO" sz="3500" b="1" dirty="0">
              <a:solidFill>
                <a:schemeClr val="tx1"/>
              </a:solidFill>
            </a:endParaRPr>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85786" y="571480"/>
            <a:ext cx="7858180" cy="54292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buFont typeface="Wingdings" pitchFamily="2" charset="2"/>
              <a:buChar char="v"/>
            </a:pPr>
            <a:r>
              <a:rPr lang="ar-JO" sz="2800" b="1" dirty="0" smtClean="0"/>
              <a:t>تشكيل2سم من التربة السطحية يستغرق مدة زمنية تزيد على500 سنة </a:t>
            </a:r>
            <a:r>
              <a:rPr lang="ar-JO" dirty="0" smtClean="0"/>
              <a:t>.</a:t>
            </a:r>
          </a:p>
          <a:p>
            <a:pPr algn="ctr">
              <a:buFont typeface="Wingdings" pitchFamily="2" charset="2"/>
              <a:buChar char="v"/>
            </a:pPr>
            <a:r>
              <a:rPr lang="ar-JO" sz="2800" b="1" dirty="0" smtClean="0"/>
              <a:t>غراما واحدا من التربة يحتوي تقريبا على (5000-7000) نوع من أنواع البكتيريا. </a:t>
            </a:r>
            <a:endParaRPr lang="ar-JO" sz="2800" b="1" dirty="0"/>
          </a:p>
        </p:txBody>
      </p:sp>
      <p:pic>
        <p:nvPicPr>
          <p:cNvPr id="3" name="Picture 2" descr="تراب.jpg"/>
          <p:cNvPicPr>
            <a:picLocks noChangeAspect="1"/>
          </p:cNvPicPr>
          <p:nvPr/>
        </p:nvPicPr>
        <p:blipFill>
          <a:blip r:embed="rId2"/>
          <a:stretch>
            <a:fillRect/>
          </a:stretch>
        </p:blipFill>
        <p:spPr>
          <a:xfrm>
            <a:off x="1285852" y="4214818"/>
            <a:ext cx="2428875" cy="1528760"/>
          </a:xfrm>
          <a:prstGeom prst="rect">
            <a:avLst/>
          </a:prstGeom>
        </p:spPr>
      </p:pic>
      <p:sp>
        <p:nvSpPr>
          <p:cNvPr id="4" name="Rounded Rectangle 3"/>
          <p:cNvSpPr/>
          <p:nvPr/>
        </p:nvSpPr>
        <p:spPr>
          <a:xfrm>
            <a:off x="3214678" y="1071546"/>
            <a:ext cx="357190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6000" dirty="0" smtClean="0"/>
              <a:t>ملاحظات:</a:t>
            </a:r>
            <a:endParaRPr lang="ar-JO" sz="6000"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4290"/>
            <a:ext cx="9144000" cy="4214842"/>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buClr>
                <a:schemeClr val="accent2">
                  <a:lumMod val="75000"/>
                </a:schemeClr>
              </a:buClr>
              <a:buFont typeface="Wingdings" pitchFamily="2" charset="2"/>
              <a:buChar char="v"/>
            </a:pPr>
            <a: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للتربة أهمية عظيمة في النظام البيئي لأنها الوسط الملائم الذي تعيش عليه الكائنات الحية التي يعتمد عليها الإنسان والحيوان في غذائه ومعيشته. </a:t>
            </a:r>
            <a:b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ar-JO"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تتباين آفاق التربة من مكان إلى آخر وفقا لطبيعة تكوينها.فالتربة المنقولة تتكون من طبقتين:طبقة طينية فوق طبقة رملية أو فوق طبقة صخرية صلبة أو تتكون من  عدة طبقات حسب العامل الذي أسهم بنقلها.</a:t>
            </a:r>
            <a:b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ar-JO"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ar-JO"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endParaRPr lang="ar-JO"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ubtitle 2"/>
          <p:cNvSpPr>
            <a:spLocks noGrp="1"/>
          </p:cNvSpPr>
          <p:nvPr>
            <p:ph type="subTitle" idx="1"/>
          </p:nvPr>
        </p:nvSpPr>
        <p:spPr>
          <a:xfrm>
            <a:off x="1214414" y="3214686"/>
            <a:ext cx="7000924" cy="3109922"/>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buFont typeface="Wingdings" pitchFamily="2" charset="2"/>
              <a:buChar char="v"/>
            </a:pPr>
            <a:r>
              <a:rPr lang="ar-JO"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تكمن أهمية التربة في </a:t>
            </a:r>
            <a:r>
              <a:rPr lang="ar-JO"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أ</a:t>
            </a:r>
            <a:r>
              <a:rPr lang="ar-JO"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نها:</a:t>
            </a:r>
          </a:p>
          <a:p>
            <a:pPr>
              <a:buFont typeface="Wingdings" pitchFamily="2" charset="2"/>
              <a:buChar char="v"/>
            </a:pPr>
            <a:r>
              <a:rPr lang="ar-JO"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تساعد على تثبيت النباتات في الأرض.</a:t>
            </a:r>
          </a:p>
          <a:p>
            <a:pPr>
              <a:buFont typeface="Wingdings" pitchFamily="2" charset="2"/>
              <a:buChar char="v"/>
            </a:pPr>
            <a:r>
              <a:rPr lang="ar-JO"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تعمل على إمداد النباتات بالعناصر الغذائية والماء.</a:t>
            </a:r>
          </a:p>
          <a:p>
            <a:pPr>
              <a:buFont typeface="Wingdings" pitchFamily="2" charset="2"/>
              <a:buChar char="v"/>
            </a:pPr>
            <a:r>
              <a:rPr lang="ar-JO"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تعد الوسط الملائم لنشاط الكائنات الحية.</a:t>
            </a:r>
            <a:endParaRPr lang="ar-JO"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5" name="Picture 4" descr="فراشة.jpg"/>
          <p:cNvPicPr>
            <a:picLocks noChangeAspect="1"/>
          </p:cNvPicPr>
          <p:nvPr/>
        </p:nvPicPr>
        <p:blipFill>
          <a:blip r:embed="rId2"/>
          <a:stretch>
            <a:fillRect/>
          </a:stretch>
        </p:blipFill>
        <p:spPr>
          <a:xfrm>
            <a:off x="1" y="2285992"/>
            <a:ext cx="2116080" cy="1643074"/>
          </a:xfrm>
          <a:prstGeom prst="rect">
            <a:avLst/>
          </a:prstGeom>
        </p:spPr>
      </p:pic>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تدهور.jpg"/>
          <p:cNvPicPr>
            <a:picLocks noGrp="1" noChangeAspect="1"/>
          </p:cNvPicPr>
          <p:nvPr>
            <p:ph sz="half" idx="1"/>
          </p:nvPr>
        </p:nvPicPr>
        <p:blipFill>
          <a:blip r:embed="rId2"/>
          <a:stretch>
            <a:fillRect/>
          </a:stretch>
        </p:blipFill>
        <p:spPr>
          <a:xfrm>
            <a:off x="5429256" y="2000240"/>
            <a:ext cx="3214710" cy="3714776"/>
          </a:xfrm>
        </p:spPr>
      </p:pic>
      <p:pic>
        <p:nvPicPr>
          <p:cNvPr id="5" name="Content Placeholder 4" descr="رعي جائر.jpg"/>
          <p:cNvPicPr>
            <a:picLocks noGrp="1" noChangeAspect="1"/>
          </p:cNvPicPr>
          <p:nvPr>
            <p:ph sz="half" idx="2"/>
          </p:nvPr>
        </p:nvPicPr>
        <p:blipFill>
          <a:blip r:embed="rId3"/>
          <a:stretch>
            <a:fillRect/>
          </a:stretch>
        </p:blipFill>
        <p:spPr>
          <a:xfrm>
            <a:off x="1357290" y="2071678"/>
            <a:ext cx="3219478" cy="3714775"/>
          </a:xfrm>
        </p:spPr>
      </p:pic>
      <p:sp>
        <p:nvSpPr>
          <p:cNvPr id="2" name="Title 1"/>
          <p:cNvSpPr>
            <a:spLocks noGrp="1"/>
          </p:cNvSpPr>
          <p:nvPr>
            <p:ph type="title"/>
          </p:nvPr>
        </p:nvSpPr>
        <p:spPr>
          <a:xfrm>
            <a:off x="0" y="0"/>
            <a:ext cx="8892480" cy="1928802"/>
          </a:xfrm>
        </p:spPr>
        <p:txBody>
          <a:bodyPr>
            <a:normAutofit fontScale="90000"/>
          </a:bodyPr>
          <a:lstStyle/>
          <a:p>
            <a:pPr algn="r" rtl="0"/>
            <a:r>
              <a:rPr lang="ar-JO" dirty="0" smtClean="0"/>
              <a:t>تدهور التربة:عندما تنخفض قدرة التربة على إنتاج النبات وما تحتاج إليه الكائنات الحية من مواد غذائية وقد يكون تدهورا كليا أو جزئيا .</a:t>
            </a:r>
            <a:endParaRPr lang="ar-JO" dirty="0"/>
          </a:p>
        </p:txBody>
      </p:sp>
      <p:sp>
        <p:nvSpPr>
          <p:cNvPr id="7" name="Rounded Rectangle 6"/>
          <p:cNvSpPr/>
          <p:nvPr/>
        </p:nvSpPr>
        <p:spPr>
          <a:xfrm>
            <a:off x="5500694" y="6000768"/>
            <a:ext cx="3143272" cy="6429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800" dirty="0" smtClean="0"/>
              <a:t>تدهور التربة.</a:t>
            </a:r>
            <a:endParaRPr lang="ar-JO" sz="2800" dirty="0"/>
          </a:p>
        </p:txBody>
      </p:sp>
      <p:sp>
        <p:nvSpPr>
          <p:cNvPr id="8" name="Rounded Rectangle 7"/>
          <p:cNvSpPr/>
          <p:nvPr/>
        </p:nvSpPr>
        <p:spPr>
          <a:xfrm>
            <a:off x="1428728" y="6000768"/>
            <a:ext cx="3143272"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800" dirty="0" smtClean="0"/>
              <a:t>الرعي الجائر.</a:t>
            </a:r>
            <a:endParaRPr lang="ar-JO"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143108" y="0"/>
            <a:ext cx="4929222" cy="12144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b="1" dirty="0"/>
              <a:t>أ</a:t>
            </a:r>
            <a:r>
              <a:rPr lang="ar-JO" sz="3600" b="1" dirty="0" smtClean="0"/>
              <a:t>سباب تدهور التربة:</a:t>
            </a:r>
            <a:endParaRPr lang="ar-JO" sz="3600" b="1" dirty="0"/>
          </a:p>
        </p:txBody>
      </p:sp>
      <p:sp>
        <p:nvSpPr>
          <p:cNvPr id="3" name="Rounded Rectangle 2"/>
          <p:cNvSpPr/>
          <p:nvPr/>
        </p:nvSpPr>
        <p:spPr>
          <a:xfrm>
            <a:off x="7072330" y="1500174"/>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400" b="1" dirty="0" smtClean="0"/>
              <a:t>الأسباب الطبيعية</a:t>
            </a:r>
            <a:r>
              <a:rPr lang="ar-JO" dirty="0" smtClean="0"/>
              <a:t>.</a:t>
            </a:r>
            <a:endParaRPr lang="ar-JO" dirty="0"/>
          </a:p>
        </p:txBody>
      </p:sp>
      <p:sp>
        <p:nvSpPr>
          <p:cNvPr id="4" name="Rounded Rectangle 3"/>
          <p:cNvSpPr/>
          <p:nvPr/>
        </p:nvSpPr>
        <p:spPr>
          <a:xfrm>
            <a:off x="857224" y="1500174"/>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000" b="1" dirty="0" smtClean="0"/>
              <a:t>الحلول المقترحة.</a:t>
            </a:r>
            <a:endParaRPr lang="ar-JO" sz="2000" b="1" dirty="0"/>
          </a:p>
        </p:txBody>
      </p:sp>
      <p:sp>
        <p:nvSpPr>
          <p:cNvPr id="5" name="Rounded Rectangle 4"/>
          <p:cNvSpPr/>
          <p:nvPr/>
        </p:nvSpPr>
        <p:spPr>
          <a:xfrm>
            <a:off x="3857620" y="1500174"/>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400" b="1" dirty="0" smtClean="0"/>
              <a:t>الأسباب البشرية.</a:t>
            </a:r>
            <a:endParaRPr lang="ar-JO" sz="2400" b="1" dirty="0"/>
          </a:p>
        </p:txBody>
      </p:sp>
      <p:sp>
        <p:nvSpPr>
          <p:cNvPr id="6" name="Rounded Rectangle 5"/>
          <p:cNvSpPr/>
          <p:nvPr/>
        </p:nvSpPr>
        <p:spPr>
          <a:xfrm>
            <a:off x="6572264" y="2571744"/>
            <a:ext cx="2357422" cy="37862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457200" indent="-457200" algn="ctr">
              <a:buFont typeface="+mj-lt"/>
              <a:buAutoNum type="arabicParenR"/>
            </a:pPr>
            <a:r>
              <a:rPr lang="ar-JO" sz="2400" b="1" dirty="0" smtClean="0"/>
              <a:t>توالي سنوات الجفاف على منطقة معينة.</a:t>
            </a:r>
          </a:p>
          <a:p>
            <a:pPr marL="457200" indent="-457200" algn="ctr">
              <a:buFont typeface="+mj-lt"/>
              <a:buAutoNum type="arabicParenR"/>
            </a:pPr>
            <a:endParaRPr lang="ar-JO" sz="2400" b="1" dirty="0" smtClean="0"/>
          </a:p>
          <a:p>
            <a:pPr marL="457200" indent="-457200" algn="ctr">
              <a:buFont typeface="+mj-lt"/>
              <a:buAutoNum type="arabicParenR"/>
            </a:pPr>
            <a:r>
              <a:rPr lang="ar-JO" sz="2400" b="1" dirty="0" smtClean="0"/>
              <a:t>الحرائق الطبيعية.</a:t>
            </a:r>
          </a:p>
          <a:p>
            <a:pPr marL="457200" indent="-457200" algn="ctr">
              <a:buFont typeface="+mj-lt"/>
              <a:buAutoNum type="arabicParenR"/>
            </a:pPr>
            <a:endParaRPr lang="ar-JO" sz="2400" b="1" dirty="0" smtClean="0"/>
          </a:p>
          <a:p>
            <a:pPr marL="457200" indent="-457200" algn="ctr">
              <a:buFont typeface="+mj-lt"/>
              <a:buAutoNum type="arabicParenR"/>
            </a:pPr>
            <a:r>
              <a:rPr lang="ar-JO" sz="2400" b="1" dirty="0" smtClean="0"/>
              <a:t>تملح التربة.</a:t>
            </a:r>
          </a:p>
          <a:p>
            <a:pPr marL="457200" indent="-457200" algn="ctr">
              <a:buFont typeface="+mj-lt"/>
              <a:buAutoNum type="arabicParenR"/>
            </a:pPr>
            <a:endParaRPr lang="ar-JO" sz="2400" b="1" dirty="0" smtClean="0"/>
          </a:p>
          <a:p>
            <a:pPr marL="457200" indent="-457200" algn="ctr">
              <a:buFont typeface="+mj-lt"/>
              <a:buAutoNum type="arabicParenR"/>
            </a:pPr>
            <a:endParaRPr lang="ar-JO" sz="2400" b="1" dirty="0"/>
          </a:p>
        </p:txBody>
      </p:sp>
      <p:sp>
        <p:nvSpPr>
          <p:cNvPr id="7" name="Rounded Rectangle 6"/>
          <p:cNvSpPr/>
          <p:nvPr/>
        </p:nvSpPr>
        <p:spPr>
          <a:xfrm>
            <a:off x="571472" y="2500306"/>
            <a:ext cx="2357422" cy="37862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457200" indent="-457200" algn="ctr">
              <a:buFont typeface="+mj-lt"/>
              <a:buAutoNum type="arabicParenR"/>
            </a:pPr>
            <a:r>
              <a:rPr lang="ar-JO" sz="2400" b="1" dirty="0" err="1" smtClean="0"/>
              <a:t>الحراثة</a:t>
            </a:r>
            <a:r>
              <a:rPr lang="ar-JO" sz="2400" b="1" dirty="0" smtClean="0"/>
              <a:t> الأفقية.</a:t>
            </a:r>
          </a:p>
          <a:p>
            <a:pPr marL="457200" indent="-457200" algn="ctr">
              <a:buFont typeface="+mj-lt"/>
              <a:buAutoNum type="arabicParenR"/>
            </a:pPr>
            <a:r>
              <a:rPr lang="ar-JO" sz="2400" b="1" dirty="0" smtClean="0"/>
              <a:t>غسل التربة من الأملاح.</a:t>
            </a:r>
          </a:p>
          <a:p>
            <a:pPr marL="457200" indent="-457200" algn="ctr">
              <a:buFont typeface="+mj-lt"/>
              <a:buAutoNum type="arabicParenR"/>
            </a:pPr>
            <a:r>
              <a:rPr lang="ar-JO" sz="2400" b="1" dirty="0" smtClean="0"/>
              <a:t>بناء الجدران </a:t>
            </a:r>
            <a:r>
              <a:rPr lang="ar-JO" sz="2400" b="1" dirty="0" err="1" smtClean="0"/>
              <a:t>الإستنادية</a:t>
            </a:r>
            <a:r>
              <a:rPr lang="ar-JO" sz="2400" b="1" dirty="0" smtClean="0"/>
              <a:t>.</a:t>
            </a:r>
            <a:endParaRPr lang="ar-JO" sz="2400" b="1" dirty="0"/>
          </a:p>
        </p:txBody>
      </p:sp>
      <p:sp>
        <p:nvSpPr>
          <p:cNvPr id="8" name="Rounded Rectangle 7"/>
          <p:cNvSpPr/>
          <p:nvPr/>
        </p:nvSpPr>
        <p:spPr>
          <a:xfrm>
            <a:off x="3571868" y="2500306"/>
            <a:ext cx="2357422" cy="37862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457200" indent="-457200" algn="ctr">
              <a:buFont typeface="+mj-lt"/>
              <a:buAutoNum type="arabicParenR"/>
            </a:pPr>
            <a:r>
              <a:rPr lang="ar-JO" sz="2400" b="1" dirty="0" smtClean="0"/>
              <a:t>الرعي الجائر.</a:t>
            </a:r>
          </a:p>
          <a:p>
            <a:pPr marL="457200" indent="-457200" algn="ctr"/>
            <a:r>
              <a:rPr lang="ar-JO" sz="2400" b="1" dirty="0" smtClean="0"/>
              <a:t>2)قطع الشجيرات في المناطق الرعوية لغرض الوقود.</a:t>
            </a:r>
          </a:p>
          <a:p>
            <a:pPr marL="457200" indent="-457200" algn="ctr"/>
            <a:r>
              <a:rPr lang="ar-JO" sz="2400" b="1" dirty="0" smtClean="0"/>
              <a:t>3)الزحف العمراني على </a:t>
            </a:r>
            <a:r>
              <a:rPr lang="ar-JO" sz="2400" b="1" dirty="0" err="1" smtClean="0"/>
              <a:t>الاراضي</a:t>
            </a:r>
            <a:r>
              <a:rPr lang="ar-JO" sz="2400" b="1" dirty="0" smtClean="0"/>
              <a:t> الزراعية.</a:t>
            </a:r>
            <a:endParaRPr lang="ar-JO" sz="2400" b="1" dirty="0"/>
          </a:p>
        </p:txBody>
      </p:sp>
      <p:pic>
        <p:nvPicPr>
          <p:cNvPr id="10" name="Picture 9" descr="دب مع قلوب.gif"/>
          <p:cNvPicPr>
            <a:picLocks noChangeAspect="1"/>
          </p:cNvPicPr>
          <p:nvPr/>
        </p:nvPicPr>
        <p:blipFill>
          <a:blip r:embed="rId2"/>
          <a:stretch>
            <a:fillRect/>
          </a:stretch>
        </p:blipFill>
        <p:spPr>
          <a:xfrm rot="20516782">
            <a:off x="1" y="214290"/>
            <a:ext cx="1428727" cy="1360702"/>
          </a:xfrm>
          <a:prstGeom prst="rect">
            <a:avLst/>
          </a:prstGeom>
        </p:spPr>
      </p:pic>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95</TotalTime>
  <Words>356</Words>
  <Application>Microsoft Office PowerPoint</Application>
  <PresentationFormat>عرض على الشاشة (3:4)‏</PresentationFormat>
  <Paragraphs>53</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Concourse</vt:lpstr>
      <vt:lpstr>معنى التربة </vt:lpstr>
      <vt:lpstr>عوامل تكوين التربة:</vt:lpstr>
      <vt:lpstr>عرض تقديمي في PowerPoint</vt:lpstr>
      <vt:lpstr>عرض تقديمي في PowerPoint</vt:lpstr>
      <vt:lpstr>عرض تقديمي في PowerPoint</vt:lpstr>
      <vt:lpstr>عرض تقديمي في PowerPoint</vt:lpstr>
      <vt:lpstr>للتربة أهمية عظيمة في النظام البيئي لأنها الوسط الملائم الذي تعيش عليه الكائنات الحية التي يعتمد عليها الإنسان والحيوان في غذائه ومعيشته.   تتباين آفاق التربة من مكان إلى آخر وفقا لطبيعة تكوينها.فالتربة المنقولة تتكون من طبقتين:طبقة طينية فوق طبقة رملية أو فوق طبقة صخرية صلبة أو تتكون من  عدة طبقات حسب العامل الذي أسهم بنقلها.     </vt:lpstr>
      <vt:lpstr>تدهور التربة:عندما تنخفض قدرة التربة على إنتاج النبات وما تحتاج إليه الكائنات الحية من مواد غذائية وقد يكون تدهورا كليا أو جزئيا .</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التربة:</dc:title>
  <dc:creator>Pavilion</dc:creator>
  <cp:lastModifiedBy>fatema</cp:lastModifiedBy>
  <cp:revision>17</cp:revision>
  <dcterms:created xsi:type="dcterms:W3CDTF">2016-12-12T14:24:25Z</dcterms:created>
  <dcterms:modified xsi:type="dcterms:W3CDTF">2017-09-15T18:38:51Z</dcterms:modified>
  <cp:contentStatus>نهائي</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