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68" r:id="rId1"/>
    <p:sldMasterId id="2147483780" r:id="rId2"/>
  </p:sldMasterIdLst>
  <p:sldIdLst>
    <p:sldId id="256" r:id="rId3"/>
    <p:sldId id="257" r:id="rId4"/>
    <p:sldId id="258" r:id="rId5"/>
    <p:sldId id="259" r:id="rId6"/>
    <p:sldId id="260" r:id="rId7"/>
    <p:sldId id="262" r:id="rId8"/>
    <p:sldId id="263" r:id="rId9"/>
    <p:sldId id="264" r:id="rId10"/>
    <p:sldId id="265" r:id="rId11"/>
    <p:sldId id="266" r:id="rId12"/>
    <p:sldId id="271" r:id="rId13"/>
    <p:sldId id="267" r:id="rId14"/>
    <p:sldId id="273" r:id="rId15"/>
    <p:sldId id="279" r:id="rId16"/>
    <p:sldId id="276" r:id="rId17"/>
    <p:sldId id="281" r:id="rId18"/>
    <p:sldId id="277" r:id="rId19"/>
    <p:sldId id="278" r:id="rId20"/>
    <p:sldId id="280" r:id="rId21"/>
    <p:sldId id="282" r:id="rId22"/>
  </p:sldIdLst>
  <p:sldSz cx="9144000" cy="6858000" type="screen4x3"/>
  <p:notesSz cx="6858000" cy="9144000"/>
  <p:defaultTextStyle>
    <a:defPPr>
      <a:defRPr lang="ar-JO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ableStyles" Target="tableStyle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ar-JO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ar-J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ar-J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ar-J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ar-J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ar-J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J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J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J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J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JO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12ED78CA-B78B-4606-8B8B-465F309B8C5A}" type="datetimeFigureOut">
              <a:rPr lang="ar-JO" smtClean="0"/>
              <a:pPr/>
              <a:t>27/04/1437</a:t>
            </a:fld>
            <a:endParaRPr lang="ar-J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ar-JO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E8E5F484-AD9B-4EAD-B667-47F142A4D9CC}" type="slidenum">
              <a:rPr lang="ar-JO" smtClean="0"/>
              <a:pPr/>
              <a:t>‹#›</a:t>
            </a:fld>
            <a:endParaRPr lang="ar-JO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marL="484632" algn="l" rtl="1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r" rtl="1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r" rtl="1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r" rtl="1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r" rtl="1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r" rtl="1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JO" dirty="0" smtClean="0"/>
              <a:t>وصايا نَبَوية ٌ</a:t>
            </a:r>
            <a:endParaRPr lang="ar-JO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JO" dirty="0" smtClean="0"/>
              <a:t>س4:</a:t>
            </a:r>
            <a:endParaRPr lang="ar-JO" dirty="0"/>
          </a:p>
        </p:txBody>
      </p:sp>
      <p:sp>
        <p:nvSpPr>
          <p:cNvPr id="8" name="Oval 7"/>
          <p:cNvSpPr/>
          <p:nvPr/>
        </p:nvSpPr>
        <p:spPr>
          <a:xfrm>
            <a:off x="5868144" y="1772816"/>
            <a:ext cx="2808312" cy="720080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يسّر على معسّر</a:t>
            </a:r>
            <a:endParaRPr lang="ar-JO" sz="2800" b="1" dirty="0">
              <a:solidFill>
                <a:schemeClr val="tx1"/>
              </a:solidFill>
            </a:endParaRPr>
          </a:p>
        </p:txBody>
      </p:sp>
      <p:sp>
        <p:nvSpPr>
          <p:cNvPr id="9" name="Oval 8"/>
          <p:cNvSpPr/>
          <p:nvPr/>
        </p:nvSpPr>
        <p:spPr>
          <a:xfrm>
            <a:off x="5940152" y="2924944"/>
            <a:ext cx="2808312" cy="720080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>
                <a:solidFill>
                  <a:schemeClr val="tx1"/>
                </a:solidFill>
              </a:rPr>
              <a:t>من  ستر مسلماً</a:t>
            </a:r>
          </a:p>
        </p:txBody>
      </p:sp>
      <p:sp>
        <p:nvSpPr>
          <p:cNvPr id="10" name="Oval 9"/>
          <p:cNvSpPr/>
          <p:nvPr/>
        </p:nvSpPr>
        <p:spPr>
          <a:xfrm>
            <a:off x="5940152" y="4293096"/>
            <a:ext cx="2808312" cy="720080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>
                <a:solidFill>
                  <a:schemeClr val="tx1"/>
                </a:solidFill>
              </a:rPr>
              <a:t>من طلبَ علماً</a:t>
            </a:r>
          </a:p>
        </p:txBody>
      </p:sp>
      <p:sp>
        <p:nvSpPr>
          <p:cNvPr id="11" name="Oval 10"/>
          <p:cNvSpPr/>
          <p:nvPr/>
        </p:nvSpPr>
        <p:spPr>
          <a:xfrm>
            <a:off x="0" y="1772816"/>
            <a:ext cx="4464496" cy="864096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سهّل الله له به طريقاً إلى الجنّة </a:t>
            </a:r>
            <a:endParaRPr lang="ar-JO" sz="2800" b="1" dirty="0">
              <a:solidFill>
                <a:schemeClr val="tx1"/>
              </a:solidFill>
            </a:endParaRPr>
          </a:p>
        </p:txBody>
      </p:sp>
      <p:sp>
        <p:nvSpPr>
          <p:cNvPr id="12" name="Oval 11"/>
          <p:cNvSpPr/>
          <p:nvPr/>
        </p:nvSpPr>
        <p:spPr>
          <a:xfrm>
            <a:off x="0" y="3140968"/>
            <a:ext cx="460851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>
                <a:solidFill>
                  <a:schemeClr val="tx1"/>
                </a:solidFill>
              </a:rPr>
              <a:t>يسّر الله عليه في الدنيا والآخرة </a:t>
            </a:r>
          </a:p>
        </p:txBody>
      </p:sp>
      <p:sp>
        <p:nvSpPr>
          <p:cNvPr id="13" name="Oval 12"/>
          <p:cNvSpPr/>
          <p:nvPr/>
        </p:nvSpPr>
        <p:spPr>
          <a:xfrm>
            <a:off x="0" y="4293096"/>
            <a:ext cx="4824536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>
                <a:solidFill>
                  <a:schemeClr val="tx1"/>
                </a:solidFill>
              </a:rPr>
              <a:t>ستره الله في الدنيا والآخرة </a:t>
            </a:r>
          </a:p>
        </p:txBody>
      </p:sp>
      <p:cxnSp>
        <p:nvCxnSpPr>
          <p:cNvPr id="15" name="Straight Arrow Connector 14"/>
          <p:cNvCxnSpPr>
            <a:stCxn id="8" idx="2"/>
            <a:endCxn id="12" idx="6"/>
          </p:cNvCxnSpPr>
          <p:nvPr/>
        </p:nvCxnSpPr>
        <p:spPr>
          <a:xfrm flipH="1">
            <a:off x="4608512" y="2132856"/>
            <a:ext cx="1259632" cy="1368152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9" idx="2"/>
          </p:cNvCxnSpPr>
          <p:nvPr/>
        </p:nvCxnSpPr>
        <p:spPr>
          <a:xfrm flipH="1">
            <a:off x="4644008" y="3284984"/>
            <a:ext cx="1296144" cy="1224136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10" idx="2"/>
          </p:cNvCxnSpPr>
          <p:nvPr/>
        </p:nvCxnSpPr>
        <p:spPr>
          <a:xfrm flipH="1" flipV="1">
            <a:off x="4427984" y="2348880"/>
            <a:ext cx="1512168" cy="2304256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JO" dirty="0" smtClean="0"/>
              <a:t>س1</a:t>
            </a:r>
          </a:p>
          <a:p>
            <a:r>
              <a:rPr lang="ar-JO" dirty="0" smtClean="0"/>
              <a:t>أ- عاد من السفر          </a:t>
            </a:r>
            <a:r>
              <a:rPr lang="ar-JO" b="1" u="sng" dirty="0" smtClean="0"/>
              <a:t>ثمَّ</a:t>
            </a:r>
            <a:endParaRPr lang="ar-JO" dirty="0" smtClean="0"/>
          </a:p>
          <a:p>
            <a:r>
              <a:rPr lang="ar-JO" dirty="0" smtClean="0"/>
              <a:t>ب –نصلّي        </a:t>
            </a:r>
            <a:r>
              <a:rPr lang="ar-JO" b="1" u="sng" dirty="0" smtClean="0"/>
              <a:t> </a:t>
            </a:r>
            <a:r>
              <a:rPr lang="ar-JO" b="1" dirty="0" smtClean="0"/>
              <a:t>ثمَّ            </a:t>
            </a:r>
            <a:r>
              <a:rPr lang="ar-JO" dirty="0" smtClean="0"/>
              <a:t>. </a:t>
            </a:r>
          </a:p>
          <a:p>
            <a:r>
              <a:rPr lang="ar-JO" dirty="0" smtClean="0"/>
              <a:t>ج – ذهبنا في رحلةٍ إلى          ثم           .</a:t>
            </a:r>
          </a:p>
          <a:p>
            <a:endParaRPr lang="ar-JO" dirty="0" smtClean="0"/>
          </a:p>
          <a:p>
            <a:endParaRPr lang="ar-JO" dirty="0" smtClean="0"/>
          </a:p>
          <a:p>
            <a:endParaRPr lang="ar-JO" dirty="0"/>
          </a:p>
        </p:txBody>
      </p:sp>
      <p:sp>
        <p:nvSpPr>
          <p:cNvPr id="4" name="Oval 3"/>
          <p:cNvSpPr/>
          <p:nvPr/>
        </p:nvSpPr>
        <p:spPr>
          <a:xfrm>
            <a:off x="5076056" y="476672"/>
            <a:ext cx="3168352" cy="864096"/>
          </a:xfrm>
          <a:prstGeom prst="ellipse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4400" b="1" dirty="0" smtClean="0">
                <a:solidFill>
                  <a:schemeClr val="tx1"/>
                </a:solidFill>
              </a:rPr>
              <a:t>التدريبات</a:t>
            </a:r>
            <a:endParaRPr lang="ar-JO" sz="4400" b="1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292080" y="2204864"/>
            <a:ext cx="864096" cy="504056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عامرٌ</a:t>
            </a:r>
          </a:p>
        </p:txBody>
      </p:sp>
      <p:sp>
        <p:nvSpPr>
          <p:cNvPr id="7" name="Rectangle 6"/>
          <p:cNvSpPr/>
          <p:nvPr/>
        </p:nvSpPr>
        <p:spPr>
          <a:xfrm>
            <a:off x="3635896" y="2204864"/>
            <a:ext cx="864096" cy="504056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سعيدٌ</a:t>
            </a:r>
          </a:p>
        </p:txBody>
      </p:sp>
      <p:sp>
        <p:nvSpPr>
          <p:cNvPr id="8" name="Rectangle 7"/>
          <p:cNvSpPr/>
          <p:nvPr/>
        </p:nvSpPr>
        <p:spPr>
          <a:xfrm>
            <a:off x="2771800" y="3501008"/>
            <a:ext cx="864096" cy="504056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العقبة </a:t>
            </a:r>
          </a:p>
        </p:txBody>
      </p:sp>
      <p:sp>
        <p:nvSpPr>
          <p:cNvPr id="9" name="Rectangle 8"/>
          <p:cNvSpPr/>
          <p:nvPr/>
        </p:nvSpPr>
        <p:spPr>
          <a:xfrm>
            <a:off x="6012160" y="2924944"/>
            <a:ext cx="864096" cy="504056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الظهرَ</a:t>
            </a:r>
          </a:p>
        </p:txBody>
      </p:sp>
      <p:sp>
        <p:nvSpPr>
          <p:cNvPr id="10" name="Rectangle 9"/>
          <p:cNvSpPr/>
          <p:nvPr/>
        </p:nvSpPr>
        <p:spPr>
          <a:xfrm>
            <a:off x="4427984" y="2852936"/>
            <a:ext cx="864096" cy="504056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400" b="1" dirty="0" smtClean="0">
                <a:solidFill>
                  <a:schemeClr val="tx1"/>
                </a:solidFill>
              </a:rPr>
              <a:t>العصرَ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355976" y="3501008"/>
            <a:ext cx="864096" cy="504056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الشوبك</a:t>
            </a:r>
            <a:r>
              <a:rPr lang="ar-JO" sz="3200" b="1" dirty="0" smtClean="0">
                <a:solidFill>
                  <a:schemeClr val="tx1"/>
                </a:solidFill>
              </a:rPr>
              <a:t> </a:t>
            </a:r>
            <a:endParaRPr lang="ar-JO" sz="3200" b="1" dirty="0">
              <a:solidFill>
                <a:schemeClr val="tx1"/>
              </a:solidFill>
            </a:endParaRPr>
          </a:p>
        </p:txBody>
      </p:sp>
      <p:sp>
        <p:nvSpPr>
          <p:cNvPr id="8194" name="Rectangle 2"/>
          <p:cNvSpPr>
            <a:spLocks noChangeArrowheads="1"/>
          </p:cNvSpPr>
          <p:nvPr/>
        </p:nvSpPr>
        <p:spPr bwMode="auto">
          <a:xfrm>
            <a:off x="0" y="43934"/>
            <a:ext cx="1847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478155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  <p:bldP spid="8" grpId="0" animBg="1"/>
      <p:bldP spid="9" grpId="0" animBg="1"/>
      <p:bldP spid="10" grpId="0" animBg="1"/>
      <p:bldP spid="11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JO" dirty="0" smtClean="0"/>
              <a:t>س5:</a:t>
            </a:r>
            <a:endParaRPr lang="ar-J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JO" dirty="0" smtClean="0"/>
              <a:t>أ- سلوكٌ خاطئ ؛لأن أجر صلاته سيذهب لمن شتمه يوم القيامة.</a:t>
            </a:r>
          </a:p>
          <a:p>
            <a:r>
              <a:rPr lang="ar-JO" dirty="0" smtClean="0"/>
              <a:t>ب- سلوكٌ خاطئ ؛ لأنه أكل حقّ العامل .</a:t>
            </a:r>
          </a:p>
          <a:p>
            <a:r>
              <a:rPr lang="ar-JO" dirty="0" smtClean="0"/>
              <a:t>ج -  سلوكٌ خاطئ ؛ لأن أجر صيامه سيذهب لمن آذاهم واتهمهم</a:t>
            </a:r>
            <a:r>
              <a:rPr lang="ar-JO" dirty="0"/>
              <a:t>.</a:t>
            </a:r>
            <a:endParaRPr lang="ar-JO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JO" dirty="0" smtClean="0"/>
              <a:t>س2</a:t>
            </a:r>
          </a:p>
          <a:p>
            <a:r>
              <a:rPr lang="ar-JO" dirty="0" smtClean="0"/>
              <a:t>أ-تعلّمتُ          ف</a:t>
            </a:r>
          </a:p>
          <a:p>
            <a:r>
              <a:rPr lang="ar-JO" dirty="0" smtClean="0"/>
              <a:t>ب –سلّمتُ على .        ف</a:t>
            </a:r>
          </a:p>
          <a:p>
            <a:r>
              <a:rPr lang="ar-JO" dirty="0" smtClean="0"/>
              <a:t>ج –أنهى السّباقَ          ف</a:t>
            </a:r>
          </a:p>
          <a:p>
            <a:endParaRPr lang="ar-JO" dirty="0"/>
          </a:p>
        </p:txBody>
      </p:sp>
      <p:sp>
        <p:nvSpPr>
          <p:cNvPr id="4" name="Oval 3"/>
          <p:cNvSpPr/>
          <p:nvPr/>
        </p:nvSpPr>
        <p:spPr>
          <a:xfrm>
            <a:off x="5076056" y="476672"/>
            <a:ext cx="3168352" cy="864096"/>
          </a:xfrm>
          <a:prstGeom prst="ellipse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4400" b="1" dirty="0" smtClean="0">
                <a:solidFill>
                  <a:schemeClr val="tx1"/>
                </a:solidFill>
              </a:rPr>
              <a:t>التدريبات</a:t>
            </a:r>
            <a:endParaRPr lang="ar-JO" sz="4400" b="1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6300192" y="2132856"/>
            <a:ext cx="864096" cy="50405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القرآنَ</a:t>
            </a:r>
          </a:p>
        </p:txBody>
      </p:sp>
      <p:sp>
        <p:nvSpPr>
          <p:cNvPr id="7" name="Rectangle 6"/>
          <p:cNvSpPr/>
          <p:nvPr/>
        </p:nvSpPr>
        <p:spPr>
          <a:xfrm>
            <a:off x="4788024" y="2132856"/>
            <a:ext cx="864096" cy="50405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الحديثَ</a:t>
            </a:r>
          </a:p>
        </p:txBody>
      </p:sp>
      <p:sp>
        <p:nvSpPr>
          <p:cNvPr id="8" name="Rectangle 7"/>
          <p:cNvSpPr/>
          <p:nvPr/>
        </p:nvSpPr>
        <p:spPr>
          <a:xfrm>
            <a:off x="3707904" y="3429000"/>
            <a:ext cx="864096" cy="50405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أنسٌ </a:t>
            </a:r>
          </a:p>
        </p:txBody>
      </p:sp>
      <p:sp>
        <p:nvSpPr>
          <p:cNvPr id="9" name="Rectangle 8"/>
          <p:cNvSpPr/>
          <p:nvPr/>
        </p:nvSpPr>
        <p:spPr>
          <a:xfrm>
            <a:off x="5220072" y="2708920"/>
            <a:ext cx="864096" cy="50405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بلالٍ</a:t>
            </a:r>
          </a:p>
        </p:txBody>
      </p:sp>
      <p:sp>
        <p:nvSpPr>
          <p:cNvPr id="10" name="Rectangle 9"/>
          <p:cNvSpPr/>
          <p:nvPr/>
        </p:nvSpPr>
        <p:spPr>
          <a:xfrm>
            <a:off x="3707904" y="2708920"/>
            <a:ext cx="864096" cy="50405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معاذٍ</a:t>
            </a:r>
          </a:p>
        </p:txBody>
      </p:sp>
      <p:sp>
        <p:nvSpPr>
          <p:cNvPr id="11" name="Rectangle 10"/>
          <p:cNvSpPr/>
          <p:nvPr/>
        </p:nvSpPr>
        <p:spPr>
          <a:xfrm>
            <a:off x="5220072" y="3356992"/>
            <a:ext cx="864096" cy="504056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000" b="1" dirty="0" smtClean="0">
                <a:solidFill>
                  <a:schemeClr val="tx1"/>
                </a:solidFill>
              </a:rPr>
              <a:t>خالدٌ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  <p:bldP spid="8" grpId="0" animBg="1"/>
      <p:bldP spid="9" grpId="0" animBg="1"/>
      <p:bldP spid="10" grpId="0" animBg="1"/>
      <p:bldP spid="11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JO" dirty="0" smtClean="0"/>
              <a:t>س3 :</a:t>
            </a:r>
            <a:endParaRPr lang="ar-JO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ar-JO" dirty="0" smtClean="0"/>
              <a:t>ف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رمضانُ</a:t>
            </a:r>
            <a:r>
              <a:rPr lang="ar-JO" dirty="0" smtClean="0"/>
              <a:t> بعده.</a:t>
            </a:r>
          </a:p>
          <a:p>
            <a:r>
              <a:rPr lang="ar-JO" dirty="0" smtClean="0"/>
              <a:t>ثمَّ 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السَّعيَ</a:t>
            </a:r>
            <a:r>
              <a:rPr lang="ar-JO" dirty="0" smtClean="0"/>
              <a:t> بين الصَّفا والمروة.</a:t>
            </a:r>
          </a:p>
          <a:p>
            <a:r>
              <a:rPr lang="ar-JO" dirty="0" smtClean="0"/>
              <a:t>ثمَّ 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الطَّفيلةِ</a:t>
            </a:r>
            <a:r>
              <a:rPr lang="ar-JO" dirty="0" smtClean="0"/>
              <a:t>.</a:t>
            </a:r>
          </a:p>
          <a:p>
            <a:r>
              <a:rPr lang="ar-JO" dirty="0" smtClean="0"/>
              <a:t>ف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الصَّيفِ</a:t>
            </a:r>
            <a:r>
              <a:rPr lang="ar-JO" dirty="0" smtClean="0"/>
              <a:t>.</a:t>
            </a:r>
          </a:p>
          <a:p>
            <a:r>
              <a:rPr lang="ar-JO" dirty="0" smtClean="0"/>
              <a:t>ثمَّ 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جعفرٌ</a:t>
            </a:r>
            <a:r>
              <a:rPr lang="ar-JO" dirty="0" smtClean="0"/>
              <a:t>.</a:t>
            </a:r>
          </a:p>
          <a:p>
            <a:endParaRPr lang="ar-JO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ar-JO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ar-JO" dirty="0" smtClean="0"/>
              <a:t>أ- أدّى الحاجُّ  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الطّوافَ</a:t>
            </a:r>
          </a:p>
          <a:p>
            <a:r>
              <a:rPr lang="ar-JO" dirty="0" smtClean="0"/>
              <a:t> ب- استلمَ الرايةَ في غزوةِ مؤتةَ  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زيدٌ</a:t>
            </a:r>
          </a:p>
          <a:p>
            <a:r>
              <a:rPr lang="ar-JO" dirty="0" smtClean="0"/>
              <a:t>ج- من أشهر العام الهجري 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شعبانٌ</a:t>
            </a:r>
          </a:p>
          <a:p>
            <a:r>
              <a:rPr lang="ar-JO" dirty="0" smtClean="0"/>
              <a:t>د- مرّت حافلة السُّيّاحِ ب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الكركِ</a:t>
            </a:r>
          </a:p>
          <a:p>
            <a:r>
              <a:rPr lang="ar-JO" dirty="0" smtClean="0"/>
              <a:t>هـ - يأتي فصلُ  </a:t>
            </a:r>
            <a:r>
              <a:rPr lang="ar-JO" b="1" u="sng" dirty="0" smtClean="0">
                <a:solidFill>
                  <a:schemeClr val="accent1">
                    <a:lumMod val="75000"/>
                  </a:schemeClr>
                </a:solidFill>
              </a:rPr>
              <a:t>الربيعِ</a:t>
            </a:r>
          </a:p>
          <a:p>
            <a:endParaRPr lang="ar-JO" dirty="0"/>
          </a:p>
        </p:txBody>
      </p:sp>
      <p:sp>
        <p:nvSpPr>
          <p:cNvPr id="7" name="Rectangle 6"/>
          <p:cNvSpPr/>
          <p:nvPr/>
        </p:nvSpPr>
        <p:spPr>
          <a:xfrm>
            <a:off x="1835696" y="2132856"/>
            <a:ext cx="504056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ج</a:t>
            </a:r>
            <a:endParaRPr lang="ar-JO" sz="2800" b="1" dirty="0">
              <a:solidFill>
                <a:schemeClr val="tx1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11560" y="2636912"/>
            <a:ext cx="504056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أ</a:t>
            </a:r>
          </a:p>
        </p:txBody>
      </p:sp>
      <p:sp>
        <p:nvSpPr>
          <p:cNvPr id="10" name="Rectangle 9"/>
          <p:cNvSpPr/>
          <p:nvPr/>
        </p:nvSpPr>
        <p:spPr>
          <a:xfrm>
            <a:off x="2339752" y="3140968"/>
            <a:ext cx="504056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د</a:t>
            </a:r>
          </a:p>
        </p:txBody>
      </p:sp>
      <p:sp>
        <p:nvSpPr>
          <p:cNvPr id="11" name="Rectangle 10"/>
          <p:cNvSpPr/>
          <p:nvPr/>
        </p:nvSpPr>
        <p:spPr>
          <a:xfrm>
            <a:off x="2411760" y="3645024"/>
            <a:ext cx="504056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هـ</a:t>
            </a:r>
          </a:p>
        </p:txBody>
      </p:sp>
      <p:sp>
        <p:nvSpPr>
          <p:cNvPr id="12" name="Rectangle 11"/>
          <p:cNvSpPr/>
          <p:nvPr/>
        </p:nvSpPr>
        <p:spPr>
          <a:xfrm>
            <a:off x="2483768" y="4149080"/>
            <a:ext cx="504056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ب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051720" y="5013176"/>
            <a:ext cx="6408712" cy="1512168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4781550" algn="l"/>
              </a:tabLst>
            </a:pPr>
            <a:r>
              <a:rPr lang="ar-JO" sz="2400" b="1" dirty="0" smtClean="0">
                <a:solidFill>
                  <a:schemeClr val="tx1"/>
                </a:solidFill>
                <a:latin typeface="Arial" pitchFamily="34" charset="0"/>
                <a:ea typeface="Times New Roman" pitchFamily="18" charset="0"/>
                <a:cs typeface="Arial" pitchFamily="34" charset="0"/>
              </a:rPr>
              <a:t>حروف العطف : الواو , الفاء , ثمَّ , أو .</a:t>
            </a:r>
          </a:p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4781550" algn="l"/>
              </a:tabLst>
            </a:pPr>
            <a:r>
              <a:rPr lang="ar-JO" sz="2400" b="1" dirty="0" smtClean="0">
                <a:solidFill>
                  <a:schemeClr val="tx1"/>
                </a:solidFill>
                <a:latin typeface="Arial" pitchFamily="34" charset="0"/>
                <a:ea typeface="Times New Roman" pitchFamily="18" charset="0"/>
                <a:cs typeface="Arial" pitchFamily="34" charset="0"/>
              </a:rPr>
              <a:t>تدلّ على اشتراك ما قبلها وما بعدها في شيء ما .</a:t>
            </a:r>
            <a:endParaRPr lang="en-US" sz="1000" b="1" dirty="0" smtClean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  <a:tabLst>
                <a:tab pos="4781550" algn="l"/>
              </a:tabLst>
            </a:pPr>
            <a:r>
              <a:rPr lang="ar-JO" sz="2400" b="1" dirty="0" smtClean="0">
                <a:solidFill>
                  <a:schemeClr val="tx1"/>
                </a:solidFill>
                <a:latin typeface="Arial" pitchFamily="34" charset="0"/>
                <a:ea typeface="Times New Roman" pitchFamily="18" charset="0"/>
                <a:cs typeface="Arial" pitchFamily="34" charset="0"/>
              </a:rPr>
              <a:t>وتعطف ما بعدها على ما قبلها فتصبح لهما حركة واحدة. </a:t>
            </a:r>
            <a:r>
              <a:rPr lang="ar-JO" dirty="0" smtClean="0">
                <a:solidFill>
                  <a:schemeClr val="tx1"/>
                </a:solidFill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endParaRPr lang="en-US" sz="800" dirty="0" smtClean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9" grpId="0" animBg="1"/>
      <p:bldP spid="10" grpId="0" animBg="1"/>
      <p:bldP spid="11" grpId="0" animBg="1"/>
      <p:bldP spid="12" grpId="0" animBg="1"/>
      <p:bldP spid="13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11" name="Text Placeholder 10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12" name="Content Placeholder 11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ar-JO" dirty="0" smtClean="0">
                <a:solidFill>
                  <a:srgbClr val="FF0000"/>
                </a:solidFill>
              </a:rPr>
              <a:t>بحرٌ   بحراً</a:t>
            </a:r>
          </a:p>
          <a:p>
            <a:r>
              <a:rPr lang="ar-JO" dirty="0" smtClean="0"/>
              <a:t>خيرٌ     </a:t>
            </a:r>
          </a:p>
          <a:p>
            <a:r>
              <a:rPr lang="ar-JO" dirty="0" smtClean="0"/>
              <a:t>دلوٌ</a:t>
            </a:r>
          </a:p>
          <a:p>
            <a:endParaRPr lang="ar-JO" dirty="0" smtClean="0"/>
          </a:p>
          <a:p>
            <a:r>
              <a:rPr lang="ar-JO" dirty="0" smtClean="0">
                <a:solidFill>
                  <a:srgbClr val="FF0000"/>
                </a:solidFill>
              </a:rPr>
              <a:t>* كرةٌ    كرةً </a:t>
            </a:r>
          </a:p>
          <a:p>
            <a:r>
              <a:rPr lang="ar-JO" dirty="0" smtClean="0"/>
              <a:t>جرَّةٌ   </a:t>
            </a:r>
          </a:p>
          <a:p>
            <a:r>
              <a:rPr lang="ar-JO" dirty="0" smtClean="0"/>
              <a:t>مدفأةٌ    </a:t>
            </a:r>
            <a:endParaRPr lang="ar-JO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14" name="Content Placeholder 13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ar-JO" dirty="0" smtClean="0"/>
              <a:t>* </a:t>
            </a:r>
            <a:r>
              <a:rPr lang="ar-JO" dirty="0" smtClean="0">
                <a:solidFill>
                  <a:srgbClr val="FF0000"/>
                </a:solidFill>
              </a:rPr>
              <a:t>مسلمٌ          مسلماً     </a:t>
            </a:r>
          </a:p>
          <a:p>
            <a:r>
              <a:rPr lang="ar-JO" dirty="0" smtClean="0"/>
              <a:t>رجلٌ </a:t>
            </a:r>
          </a:p>
          <a:p>
            <a:r>
              <a:rPr lang="ar-JO" dirty="0" smtClean="0"/>
              <a:t>سمكٌ </a:t>
            </a:r>
          </a:p>
          <a:p>
            <a:r>
              <a:rPr lang="ar-JO" dirty="0" smtClean="0"/>
              <a:t> </a:t>
            </a:r>
          </a:p>
          <a:p>
            <a:r>
              <a:rPr lang="ar-JO" dirty="0" smtClean="0">
                <a:solidFill>
                  <a:srgbClr val="FF0000"/>
                </a:solidFill>
              </a:rPr>
              <a:t>*طريقةٌ        طريقةً </a:t>
            </a:r>
          </a:p>
          <a:p>
            <a:r>
              <a:rPr lang="ar-JO" dirty="0" smtClean="0"/>
              <a:t>ملوَّنَّةٌ </a:t>
            </a:r>
          </a:p>
          <a:p>
            <a:r>
              <a:rPr lang="ar-JO" dirty="0" smtClean="0"/>
              <a:t>زاويةٌ  </a:t>
            </a:r>
          </a:p>
          <a:p>
            <a:endParaRPr lang="ar-JO" dirty="0" smtClean="0"/>
          </a:p>
          <a:p>
            <a:endParaRPr lang="ar-JO" dirty="0"/>
          </a:p>
        </p:txBody>
      </p:sp>
      <p:sp>
        <p:nvSpPr>
          <p:cNvPr id="7" name="Rounded Rectangle 6"/>
          <p:cNvSpPr/>
          <p:nvPr/>
        </p:nvSpPr>
        <p:spPr>
          <a:xfrm>
            <a:off x="5868144" y="404664"/>
            <a:ext cx="2592288" cy="936104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 smtClean="0">
                <a:solidFill>
                  <a:schemeClr val="tx1"/>
                </a:solidFill>
              </a:rPr>
              <a:t>الكتابة </a:t>
            </a:r>
            <a:endParaRPr lang="ar-JO" sz="3600" b="1" dirty="0"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6156176" y="2852936"/>
            <a:ext cx="1058416" cy="43204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رجلاً</a:t>
            </a:r>
            <a:endParaRPr lang="ar-JO" sz="2800" b="1" dirty="0"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6156176" y="3356992"/>
            <a:ext cx="1058416" cy="43204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سمكاً</a:t>
            </a:r>
            <a:endParaRPr lang="ar-JO" sz="2800" b="1" dirty="0">
              <a:solidFill>
                <a:schemeClr val="tx1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156176" y="4365104"/>
            <a:ext cx="1058416" cy="43204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ملوّنةٌ</a:t>
            </a:r>
          </a:p>
        </p:txBody>
      </p:sp>
      <p:sp>
        <p:nvSpPr>
          <p:cNvPr id="18" name="Rectangle 17"/>
          <p:cNvSpPr/>
          <p:nvPr/>
        </p:nvSpPr>
        <p:spPr>
          <a:xfrm>
            <a:off x="6156176" y="4869160"/>
            <a:ext cx="1058416" cy="43204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زاويةً</a:t>
            </a:r>
          </a:p>
        </p:txBody>
      </p:sp>
      <p:sp>
        <p:nvSpPr>
          <p:cNvPr id="19" name="Rectangle 18"/>
          <p:cNvSpPr/>
          <p:nvPr/>
        </p:nvSpPr>
        <p:spPr>
          <a:xfrm>
            <a:off x="2483768" y="2636912"/>
            <a:ext cx="1058416" cy="43204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خيراً</a:t>
            </a:r>
          </a:p>
        </p:txBody>
      </p:sp>
      <p:sp>
        <p:nvSpPr>
          <p:cNvPr id="20" name="Rectangle 19"/>
          <p:cNvSpPr/>
          <p:nvPr/>
        </p:nvSpPr>
        <p:spPr>
          <a:xfrm>
            <a:off x="2411760" y="3501008"/>
            <a:ext cx="1058416" cy="43204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دلواً</a:t>
            </a:r>
          </a:p>
        </p:txBody>
      </p:sp>
      <p:sp>
        <p:nvSpPr>
          <p:cNvPr id="21" name="Rectangle 20"/>
          <p:cNvSpPr/>
          <p:nvPr/>
        </p:nvSpPr>
        <p:spPr>
          <a:xfrm>
            <a:off x="2267744" y="4365104"/>
            <a:ext cx="1058416" cy="43204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جرّة ً</a:t>
            </a:r>
          </a:p>
        </p:txBody>
      </p:sp>
      <p:sp>
        <p:nvSpPr>
          <p:cNvPr id="22" name="Rectangle 21"/>
          <p:cNvSpPr/>
          <p:nvPr/>
        </p:nvSpPr>
        <p:spPr>
          <a:xfrm>
            <a:off x="2267744" y="4941168"/>
            <a:ext cx="1058416" cy="432048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مدفأةً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JO" smtClean="0"/>
              <a:t>القاعدة :</a:t>
            </a:r>
            <a:endParaRPr lang="ar-JO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JO" dirty="0" smtClean="0"/>
              <a:t>يكتب تنوين الفتح على ألف متّصلة بالكلمة اذا انتهت الكلمة بحرف يتصل بما بعده . مثل : ب , س , ص .</a:t>
            </a:r>
          </a:p>
          <a:p>
            <a:r>
              <a:rPr lang="ar-JO" dirty="0" smtClean="0"/>
              <a:t>ويكتب على ألف منفصلة اذا انتهت الكلمة بحرف لا يتّصل بما بعده مثل ر, ز ,و .</a:t>
            </a:r>
          </a:p>
          <a:p>
            <a:r>
              <a:rPr lang="ar-JO" dirty="0" smtClean="0"/>
              <a:t>واذا انتهت الكلمة بتاء مربوطة يكتب التنوين عليها مباشرة دون ألف .</a:t>
            </a:r>
            <a:endParaRPr lang="ar-JO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JO" dirty="0" smtClean="0"/>
              <a:t>التعبير</a:t>
            </a:r>
            <a:endParaRPr lang="ar-JO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JO" dirty="0" smtClean="0"/>
              <a:t>1- من يصنع المعروف يحسن إلى الله .</a:t>
            </a:r>
          </a:p>
          <a:p>
            <a:r>
              <a:rPr lang="ar-JO" dirty="0" smtClean="0"/>
              <a:t>2-</a:t>
            </a:r>
          </a:p>
          <a:p>
            <a:pPr>
              <a:buNone/>
            </a:pPr>
            <a:r>
              <a:rPr lang="ar-JO" dirty="0" smtClean="0"/>
              <a:t>....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JO" dirty="0" smtClean="0"/>
              <a:t>مختارات من لغتنا الجميلة </a:t>
            </a:r>
            <a:endParaRPr lang="ar-J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JO" dirty="0" smtClean="0"/>
              <a:t>خلف : وراء </a:t>
            </a:r>
          </a:p>
          <a:p>
            <a:r>
              <a:rPr lang="ar-JO" dirty="0" smtClean="0"/>
              <a:t>غلام : صبيّ</a:t>
            </a:r>
          </a:p>
          <a:p>
            <a:r>
              <a:rPr lang="ar-JO" dirty="0" smtClean="0"/>
              <a:t>تُجاهك : معك </a:t>
            </a:r>
          </a:p>
          <a:p>
            <a:r>
              <a:rPr lang="ar-JO" dirty="0" smtClean="0"/>
              <a:t>استعنت : طلبت العون </a:t>
            </a:r>
          </a:p>
          <a:p>
            <a:r>
              <a:rPr lang="ar-JO" b="1" u="sng" dirty="0" smtClean="0">
                <a:solidFill>
                  <a:srgbClr val="FF0000"/>
                </a:solidFill>
              </a:rPr>
              <a:t>الفكرة</a:t>
            </a:r>
            <a:r>
              <a:rPr lang="ar-JO" dirty="0" smtClean="0"/>
              <a:t> : الثّقة بالله والتوكُّل عليه دائماً.</a:t>
            </a:r>
          </a:p>
          <a:p>
            <a:endParaRPr lang="ar-JO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/>
            <a:r>
              <a:rPr lang="ar-JO" dirty="0" smtClean="0"/>
              <a:t>أقوال مأثورة </a:t>
            </a:r>
            <a:br>
              <a:rPr lang="ar-JO" dirty="0" smtClean="0"/>
            </a:br>
            <a:endParaRPr lang="ar-J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JO" dirty="0" smtClean="0"/>
              <a:t>تنه َ: تنهى (تأمر بترك)</a:t>
            </a:r>
          </a:p>
          <a:p>
            <a:r>
              <a:rPr lang="ar-JO" dirty="0" smtClean="0"/>
              <a:t>تأتي : تفعل </a:t>
            </a:r>
          </a:p>
          <a:p>
            <a:r>
              <a:rPr lang="ar-JO" dirty="0" smtClean="0"/>
              <a:t>عار: عيب </a:t>
            </a:r>
          </a:p>
          <a:p>
            <a:r>
              <a:rPr lang="ar-JO" u="sng" dirty="0" smtClean="0">
                <a:solidFill>
                  <a:srgbClr val="FF0000"/>
                </a:solidFill>
              </a:rPr>
              <a:t>الفكرة : </a:t>
            </a:r>
            <a:r>
              <a:rPr lang="ar-JO" dirty="0" smtClean="0"/>
              <a:t>عيب كبير أن تنهى الناس عن السوء ثم تفعله لأنهم لن يسمعوا كلامك .</a:t>
            </a:r>
          </a:p>
          <a:p>
            <a:endParaRPr lang="ar-JO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rmAutofit/>
          </a:bodyPr>
          <a:lstStyle/>
          <a:p>
            <a:r>
              <a:rPr lang="ar-JO" sz="2800" dirty="0" smtClean="0"/>
              <a:t>نفّسَ :خفَّفَ</a:t>
            </a:r>
          </a:p>
          <a:p>
            <a:r>
              <a:rPr lang="ar-JO" sz="2800" dirty="0" smtClean="0"/>
              <a:t>كربةً : مصيبة </a:t>
            </a:r>
          </a:p>
          <a:p>
            <a:r>
              <a:rPr lang="ar-JO" sz="2800" dirty="0" smtClean="0"/>
              <a:t>يسَّرَ : سهَّلَ</a:t>
            </a:r>
          </a:p>
          <a:p>
            <a:r>
              <a:rPr lang="ar-JO" sz="2800" dirty="0" smtClean="0"/>
              <a:t>مُعَسّر : واقع في شدّة </a:t>
            </a:r>
          </a:p>
          <a:p>
            <a:r>
              <a:rPr lang="ar-JO" sz="2800" dirty="0" smtClean="0"/>
              <a:t>سترَ : أخفى عيوب </a:t>
            </a:r>
          </a:p>
          <a:p>
            <a:r>
              <a:rPr lang="ar-JO" sz="2800" dirty="0" smtClean="0"/>
              <a:t>عَون : مساعدة </a:t>
            </a:r>
          </a:p>
          <a:p>
            <a:r>
              <a:rPr lang="ar-JO" sz="2800" dirty="0" smtClean="0"/>
              <a:t>سلكَ : سارَ</a:t>
            </a:r>
          </a:p>
          <a:p>
            <a:r>
              <a:rPr lang="ar-JO" sz="2800" dirty="0" smtClean="0"/>
              <a:t>يلتمسُ : يطلبُ</a:t>
            </a:r>
          </a:p>
          <a:p>
            <a:r>
              <a:rPr lang="ar-JO" sz="2800" b="1" u="sng" dirty="0" smtClean="0">
                <a:solidFill>
                  <a:srgbClr val="FF0000"/>
                </a:solidFill>
              </a:rPr>
              <a:t>** الأفكار :</a:t>
            </a:r>
            <a:r>
              <a:rPr lang="ar-JO" sz="2800" dirty="0" smtClean="0"/>
              <a:t>1-  أهمية التعاون بين المسلمين .</a:t>
            </a:r>
          </a:p>
          <a:p>
            <a:r>
              <a:rPr lang="ar-JO" sz="2800" dirty="0" smtClean="0"/>
              <a:t>2- اهتمام الإسلام بالعلم حيث جعل طريقه طريقاً للجنّة .</a:t>
            </a:r>
            <a:endParaRPr lang="ar-JO" sz="2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4" name="Vertical Scroll 3"/>
          <p:cNvSpPr/>
          <p:nvPr/>
        </p:nvSpPr>
        <p:spPr>
          <a:xfrm>
            <a:off x="2195736" y="2420888"/>
            <a:ext cx="5760640" cy="3024336"/>
          </a:xfrm>
          <a:prstGeom prst="verticalScroll">
            <a:avLst/>
          </a:prstGeom>
          <a:gradFill flip="none" rotWithShape="1">
            <a:gsLst>
              <a:gs pos="0">
                <a:srgbClr val="7030A0">
                  <a:tint val="66000"/>
                  <a:satMod val="160000"/>
                </a:srgbClr>
              </a:gs>
              <a:gs pos="50000">
                <a:srgbClr val="7030A0">
                  <a:tint val="44500"/>
                  <a:satMod val="160000"/>
                </a:srgbClr>
              </a:gs>
              <a:gs pos="100000">
                <a:srgbClr val="7030A0">
                  <a:tint val="23500"/>
                  <a:satMod val="160000"/>
                </a:srgbClr>
              </a:gs>
            </a:gsLst>
            <a:lin ang="27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6600" b="1" dirty="0" smtClean="0">
                <a:solidFill>
                  <a:srgbClr val="002060"/>
                </a:solidFill>
              </a:rPr>
              <a:t>أسيل أبوصبيح</a:t>
            </a:r>
            <a:endParaRPr lang="ar-JO" sz="6600" b="1" dirty="0">
              <a:solidFill>
                <a:srgbClr val="00206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32656"/>
            <a:ext cx="8435280" cy="5793507"/>
          </a:xfrm>
        </p:spPr>
        <p:txBody>
          <a:bodyPr>
            <a:normAutofit fontScale="85000" lnSpcReduction="20000"/>
          </a:bodyPr>
          <a:lstStyle/>
          <a:p>
            <a:r>
              <a:rPr lang="ar-JO" dirty="0" smtClean="0"/>
              <a:t>الحديث 2:</a:t>
            </a:r>
          </a:p>
          <a:p>
            <a:r>
              <a:rPr lang="ar-JO" dirty="0" smtClean="0"/>
              <a:t>المُفلِس : الخاسر </a:t>
            </a:r>
          </a:p>
          <a:p>
            <a:r>
              <a:rPr lang="ar-JO" dirty="0" smtClean="0"/>
              <a:t>درهم : مال </a:t>
            </a:r>
          </a:p>
          <a:p>
            <a:r>
              <a:rPr lang="ar-JO" dirty="0" smtClean="0"/>
              <a:t>متاع : أشياء / أغراض </a:t>
            </a:r>
          </a:p>
          <a:p>
            <a:r>
              <a:rPr lang="ar-JO" dirty="0" smtClean="0"/>
              <a:t>شتمَ : سبَّ </a:t>
            </a:r>
          </a:p>
          <a:p>
            <a:r>
              <a:rPr lang="ar-JO" dirty="0" smtClean="0"/>
              <a:t>قذفَ: اتّهم </a:t>
            </a:r>
          </a:p>
          <a:p>
            <a:r>
              <a:rPr lang="ar-JO" dirty="0" smtClean="0"/>
              <a:t>سفك دم هذا: أساله</a:t>
            </a:r>
          </a:p>
          <a:p>
            <a:r>
              <a:rPr lang="ar-JO" dirty="0" smtClean="0"/>
              <a:t>فنيت : نفدت / انتهت </a:t>
            </a:r>
          </a:p>
          <a:p>
            <a:r>
              <a:rPr lang="ar-JO" dirty="0" smtClean="0"/>
              <a:t>يُقضى : يؤدَّى </a:t>
            </a:r>
          </a:p>
          <a:p>
            <a:r>
              <a:rPr lang="ar-JO" dirty="0" smtClean="0"/>
              <a:t>خطاياهم : ذنوبهم </a:t>
            </a:r>
          </a:p>
          <a:p>
            <a:r>
              <a:rPr lang="ar-JO" dirty="0" smtClean="0"/>
              <a:t>طُرِحَت : أُلقيت </a:t>
            </a:r>
          </a:p>
          <a:p>
            <a:r>
              <a:rPr lang="ar-JO" b="1" u="sng" dirty="0" smtClean="0">
                <a:solidFill>
                  <a:srgbClr val="FF0000"/>
                </a:solidFill>
              </a:rPr>
              <a:t>**الفكرة </a:t>
            </a:r>
            <a:r>
              <a:rPr lang="ar-JO" dirty="0" smtClean="0"/>
              <a:t>: ينبغي على الإنسان أن يحافظ على حسناته من الضياع وذلك بترك ظلم الناس 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0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JO" b="1" dirty="0" smtClean="0"/>
              <a:t>* ”نفّس عن مؤمن كربةً“ تعني :</a:t>
            </a:r>
          </a:p>
          <a:p>
            <a:r>
              <a:rPr lang="ar-JO" b="1" dirty="0" smtClean="0">
                <a:solidFill>
                  <a:srgbClr val="FF0000"/>
                </a:solidFill>
              </a:rPr>
              <a:t>ج – خفَّفَ عن مؤمنٍ شدّتَهُ </a:t>
            </a:r>
          </a:p>
          <a:p>
            <a:endParaRPr lang="ar-JO" b="1" dirty="0" smtClean="0"/>
          </a:p>
          <a:p>
            <a:r>
              <a:rPr lang="ar-JO" b="1" dirty="0" smtClean="0"/>
              <a:t>*“ سترَ مسلماً ” تعني :</a:t>
            </a:r>
          </a:p>
          <a:p>
            <a:r>
              <a:rPr lang="ar-JO" b="1" dirty="0" smtClean="0">
                <a:solidFill>
                  <a:srgbClr val="FF0000"/>
                </a:solidFill>
              </a:rPr>
              <a:t>ب – أخفى عيوبه </a:t>
            </a:r>
          </a:p>
          <a:p>
            <a:endParaRPr lang="ar-JO" b="1" dirty="0" smtClean="0"/>
          </a:p>
          <a:p>
            <a:r>
              <a:rPr lang="ar-JO" b="1" dirty="0" smtClean="0"/>
              <a:t>* ” أكلَ مال هذا ” تعني : </a:t>
            </a:r>
          </a:p>
          <a:p>
            <a:r>
              <a:rPr lang="ar-JO" b="1" dirty="0" smtClean="0">
                <a:solidFill>
                  <a:srgbClr val="FF0000"/>
                </a:solidFill>
              </a:rPr>
              <a:t>أ- أخذ ماله دون حقّ</a:t>
            </a:r>
            <a:endParaRPr lang="ar-JO" b="1" dirty="0">
              <a:solidFill>
                <a:srgbClr val="FF0000"/>
              </a:solidFill>
            </a:endParaRPr>
          </a:p>
        </p:txBody>
      </p:sp>
      <p:sp>
        <p:nvSpPr>
          <p:cNvPr id="4" name="Oval 3"/>
          <p:cNvSpPr/>
          <p:nvPr/>
        </p:nvSpPr>
        <p:spPr>
          <a:xfrm>
            <a:off x="3923928" y="476672"/>
            <a:ext cx="4536504" cy="9361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r>
              <a:rPr lang="ar-JO" sz="2800" b="1" dirty="0" smtClean="0">
                <a:solidFill>
                  <a:schemeClr val="tx1"/>
                </a:solidFill>
              </a:rPr>
              <a:t>معاني المفردات والتراكيب </a:t>
            </a:r>
            <a:endParaRPr lang="ar-JO" sz="28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JO" dirty="0" smtClean="0"/>
              <a:t>س2:</a:t>
            </a:r>
            <a:endParaRPr lang="ar-JO" dirty="0"/>
          </a:p>
        </p:txBody>
      </p:sp>
      <p:sp>
        <p:nvSpPr>
          <p:cNvPr id="4" name="Oval 3"/>
          <p:cNvSpPr/>
          <p:nvPr/>
        </p:nvSpPr>
        <p:spPr>
          <a:xfrm>
            <a:off x="6228184" y="1988840"/>
            <a:ext cx="2088232" cy="720080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4000" b="1" dirty="0" smtClean="0">
                <a:solidFill>
                  <a:schemeClr val="tx1"/>
                </a:solidFill>
              </a:rPr>
              <a:t>طُرِحَ</a:t>
            </a:r>
            <a:endParaRPr lang="ar-JO" sz="4000" b="1" dirty="0">
              <a:solidFill>
                <a:schemeClr val="tx1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6228184" y="3068960"/>
            <a:ext cx="2088232" cy="720080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4000" b="1" dirty="0">
                <a:solidFill>
                  <a:schemeClr val="tx1"/>
                </a:solidFill>
              </a:rPr>
              <a:t>سَلَكَ</a:t>
            </a:r>
          </a:p>
        </p:txBody>
      </p:sp>
      <p:sp>
        <p:nvSpPr>
          <p:cNvPr id="7" name="Oval 6"/>
          <p:cNvSpPr/>
          <p:nvPr/>
        </p:nvSpPr>
        <p:spPr>
          <a:xfrm>
            <a:off x="6300192" y="4293096"/>
            <a:ext cx="2088232" cy="720080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4000" b="1" dirty="0">
                <a:solidFill>
                  <a:schemeClr val="tx1"/>
                </a:solidFill>
              </a:rPr>
              <a:t>يلتمِسُ</a:t>
            </a:r>
          </a:p>
        </p:txBody>
      </p:sp>
      <p:sp>
        <p:nvSpPr>
          <p:cNvPr id="8" name="Oval 7"/>
          <p:cNvSpPr/>
          <p:nvPr/>
        </p:nvSpPr>
        <p:spPr>
          <a:xfrm>
            <a:off x="1331640" y="1988840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 smtClean="0">
                <a:solidFill>
                  <a:schemeClr val="tx1"/>
                </a:solidFill>
              </a:rPr>
              <a:t>يطلُبُ</a:t>
            </a:r>
            <a:endParaRPr lang="ar-JO" sz="3600" b="1" dirty="0">
              <a:solidFill>
                <a:schemeClr val="tx1"/>
              </a:solidFill>
            </a:endParaRPr>
          </a:p>
        </p:txBody>
      </p:sp>
      <p:sp>
        <p:nvSpPr>
          <p:cNvPr id="9" name="Oval 8"/>
          <p:cNvSpPr/>
          <p:nvPr/>
        </p:nvSpPr>
        <p:spPr>
          <a:xfrm>
            <a:off x="1331640" y="2996952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>
                <a:solidFill>
                  <a:schemeClr val="tx1"/>
                </a:solidFill>
              </a:rPr>
              <a:t>أُلقِيَ</a:t>
            </a:r>
          </a:p>
        </p:txBody>
      </p:sp>
      <p:sp>
        <p:nvSpPr>
          <p:cNvPr id="10" name="Oval 9"/>
          <p:cNvSpPr/>
          <p:nvPr/>
        </p:nvSpPr>
        <p:spPr>
          <a:xfrm>
            <a:off x="1331640" y="4149080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>
                <a:solidFill>
                  <a:schemeClr val="tx1"/>
                </a:solidFill>
              </a:rPr>
              <a:t>أُخِذ</a:t>
            </a:r>
          </a:p>
        </p:txBody>
      </p:sp>
      <p:sp>
        <p:nvSpPr>
          <p:cNvPr id="11" name="Oval 10"/>
          <p:cNvSpPr/>
          <p:nvPr/>
        </p:nvSpPr>
        <p:spPr>
          <a:xfrm>
            <a:off x="1331640" y="5157192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>
                <a:solidFill>
                  <a:schemeClr val="tx1"/>
                </a:solidFill>
              </a:rPr>
              <a:t>سارَ</a:t>
            </a:r>
          </a:p>
        </p:txBody>
      </p:sp>
      <p:cxnSp>
        <p:nvCxnSpPr>
          <p:cNvPr id="13" name="Straight Arrow Connector 12"/>
          <p:cNvCxnSpPr>
            <a:stCxn id="4" idx="2"/>
            <a:endCxn id="9" idx="6"/>
          </p:cNvCxnSpPr>
          <p:nvPr/>
        </p:nvCxnSpPr>
        <p:spPr>
          <a:xfrm flipH="1">
            <a:off x="3419872" y="2348880"/>
            <a:ext cx="2808312" cy="1008112"/>
          </a:xfrm>
          <a:prstGeom prst="straightConnector1">
            <a:avLst/>
          </a:prstGeom>
          <a:ln w="31750">
            <a:solidFill>
              <a:schemeClr val="accent4">
                <a:lumMod val="75000"/>
              </a:schemeClr>
            </a:solidFill>
            <a:tailEnd type="arrow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6" idx="2"/>
          </p:cNvCxnSpPr>
          <p:nvPr/>
        </p:nvCxnSpPr>
        <p:spPr>
          <a:xfrm flipH="1">
            <a:off x="3419872" y="3429000"/>
            <a:ext cx="2808312" cy="1944216"/>
          </a:xfrm>
          <a:prstGeom prst="straightConnector1">
            <a:avLst/>
          </a:prstGeom>
          <a:ln w="28575">
            <a:solidFill>
              <a:schemeClr val="accent2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7" idx="2"/>
          </p:cNvCxnSpPr>
          <p:nvPr/>
        </p:nvCxnSpPr>
        <p:spPr>
          <a:xfrm flipH="1" flipV="1">
            <a:off x="3491880" y="2564904"/>
            <a:ext cx="2808312" cy="2088232"/>
          </a:xfrm>
          <a:prstGeom prst="straightConnector1">
            <a:avLst/>
          </a:prstGeom>
          <a:ln w="31750">
            <a:tailEnd type="arrow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JO" dirty="0" smtClean="0"/>
              <a:t>س3:</a:t>
            </a:r>
            <a:endParaRPr lang="ar-JO" dirty="0"/>
          </a:p>
        </p:txBody>
      </p:sp>
      <p:sp>
        <p:nvSpPr>
          <p:cNvPr id="4" name="Oval 3"/>
          <p:cNvSpPr/>
          <p:nvPr/>
        </p:nvSpPr>
        <p:spPr>
          <a:xfrm>
            <a:off x="6228184" y="1988840"/>
            <a:ext cx="2088232" cy="720080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4000" b="1" dirty="0" smtClean="0">
                <a:solidFill>
                  <a:schemeClr val="tx1"/>
                </a:solidFill>
              </a:rPr>
              <a:t>يسَّرَ</a:t>
            </a:r>
            <a:endParaRPr lang="ar-JO" sz="4000" b="1" dirty="0">
              <a:solidFill>
                <a:schemeClr val="tx1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6228184" y="3068960"/>
            <a:ext cx="2088232" cy="720080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4000" b="1" dirty="0" smtClean="0">
                <a:solidFill>
                  <a:schemeClr val="tx1"/>
                </a:solidFill>
              </a:rPr>
              <a:t>شَتَمَ</a:t>
            </a:r>
            <a:endParaRPr lang="ar-JO" sz="4000" b="1" dirty="0">
              <a:solidFill>
                <a:schemeClr val="tx1"/>
              </a:solidFill>
            </a:endParaRPr>
          </a:p>
        </p:txBody>
      </p:sp>
      <p:sp>
        <p:nvSpPr>
          <p:cNvPr id="7" name="Oval 6"/>
          <p:cNvSpPr/>
          <p:nvPr/>
        </p:nvSpPr>
        <p:spPr>
          <a:xfrm>
            <a:off x="6300192" y="4293096"/>
            <a:ext cx="2088232" cy="720080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4000" b="1" dirty="0" smtClean="0">
                <a:solidFill>
                  <a:schemeClr val="tx1"/>
                </a:solidFill>
              </a:rPr>
              <a:t>خطايا</a:t>
            </a:r>
            <a:endParaRPr lang="ar-JO" sz="4000" b="1" dirty="0">
              <a:solidFill>
                <a:schemeClr val="tx1"/>
              </a:solidFill>
            </a:endParaRPr>
          </a:p>
        </p:txBody>
      </p:sp>
      <p:sp>
        <p:nvSpPr>
          <p:cNvPr id="8" name="Oval 7"/>
          <p:cNvSpPr/>
          <p:nvPr/>
        </p:nvSpPr>
        <p:spPr>
          <a:xfrm>
            <a:off x="1331640" y="1988840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 smtClean="0">
                <a:solidFill>
                  <a:schemeClr val="tx1"/>
                </a:solidFill>
              </a:rPr>
              <a:t>مدحَ</a:t>
            </a:r>
            <a:endParaRPr lang="ar-JO" sz="3600" b="1" dirty="0">
              <a:solidFill>
                <a:schemeClr val="tx1"/>
              </a:solidFill>
            </a:endParaRPr>
          </a:p>
        </p:txBody>
      </p:sp>
      <p:sp>
        <p:nvSpPr>
          <p:cNvPr id="9" name="Oval 8"/>
          <p:cNvSpPr/>
          <p:nvPr/>
        </p:nvSpPr>
        <p:spPr>
          <a:xfrm>
            <a:off x="1331640" y="2996952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 smtClean="0">
                <a:solidFill>
                  <a:schemeClr val="tx1"/>
                </a:solidFill>
              </a:rPr>
              <a:t>حسناتٌ</a:t>
            </a:r>
            <a:endParaRPr lang="ar-JO" sz="3600" b="1" dirty="0">
              <a:solidFill>
                <a:schemeClr val="tx1"/>
              </a:solidFill>
            </a:endParaRPr>
          </a:p>
        </p:txBody>
      </p:sp>
      <p:sp>
        <p:nvSpPr>
          <p:cNvPr id="10" name="Oval 9"/>
          <p:cNvSpPr/>
          <p:nvPr/>
        </p:nvSpPr>
        <p:spPr>
          <a:xfrm>
            <a:off x="1331640" y="4149080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 smtClean="0">
                <a:solidFill>
                  <a:schemeClr val="tx1"/>
                </a:solidFill>
              </a:rPr>
              <a:t>ذنوبٌ</a:t>
            </a:r>
            <a:endParaRPr lang="ar-JO" sz="3600" b="1" dirty="0">
              <a:solidFill>
                <a:schemeClr val="tx1"/>
              </a:solidFill>
            </a:endParaRPr>
          </a:p>
        </p:txBody>
      </p:sp>
      <p:sp>
        <p:nvSpPr>
          <p:cNvPr id="11" name="Oval 10"/>
          <p:cNvSpPr/>
          <p:nvPr/>
        </p:nvSpPr>
        <p:spPr>
          <a:xfrm>
            <a:off x="1331640" y="5157192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 smtClean="0">
                <a:solidFill>
                  <a:schemeClr val="tx1"/>
                </a:solidFill>
              </a:rPr>
              <a:t>صعَّبَ</a:t>
            </a:r>
            <a:endParaRPr lang="ar-JO" sz="3600" b="1" dirty="0">
              <a:solidFill>
                <a:schemeClr val="tx1"/>
              </a:solidFill>
            </a:endParaRPr>
          </a:p>
        </p:txBody>
      </p:sp>
      <p:cxnSp>
        <p:nvCxnSpPr>
          <p:cNvPr id="16" name="Straight Arrow Connector 15"/>
          <p:cNvCxnSpPr/>
          <p:nvPr/>
        </p:nvCxnSpPr>
        <p:spPr>
          <a:xfrm flipH="1">
            <a:off x="3419872" y="2492896"/>
            <a:ext cx="2952328" cy="2880320"/>
          </a:xfrm>
          <a:prstGeom prst="straightConnector1">
            <a:avLst/>
          </a:prstGeom>
          <a:ln w="28575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7" idx="2"/>
            <a:endCxn id="9" idx="6"/>
          </p:cNvCxnSpPr>
          <p:nvPr/>
        </p:nvCxnSpPr>
        <p:spPr>
          <a:xfrm flipH="1" flipV="1">
            <a:off x="3419872" y="3356992"/>
            <a:ext cx="2880320" cy="1296144"/>
          </a:xfrm>
          <a:prstGeom prst="straightConnector1">
            <a:avLst/>
          </a:prstGeom>
          <a:ln w="28575">
            <a:solidFill>
              <a:schemeClr val="accent4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6" idx="2"/>
            <a:endCxn id="8" idx="6"/>
          </p:cNvCxnSpPr>
          <p:nvPr/>
        </p:nvCxnSpPr>
        <p:spPr>
          <a:xfrm flipH="1" flipV="1">
            <a:off x="3419872" y="2348880"/>
            <a:ext cx="2808312" cy="1080120"/>
          </a:xfrm>
          <a:prstGeom prst="straightConnector1">
            <a:avLst/>
          </a:prstGeom>
          <a:ln w="28575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JO" dirty="0"/>
          </a:p>
        </p:txBody>
      </p:sp>
      <p:sp>
        <p:nvSpPr>
          <p:cNvPr id="4" name="Oval 3"/>
          <p:cNvSpPr/>
          <p:nvPr/>
        </p:nvSpPr>
        <p:spPr>
          <a:xfrm>
            <a:off x="5796136" y="1844824"/>
            <a:ext cx="2808312" cy="7200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يسّر على </a:t>
            </a:r>
            <a:r>
              <a:rPr lang="ar-JO" sz="2800" b="1" u="sng" dirty="0" smtClean="0">
                <a:solidFill>
                  <a:schemeClr val="tx1"/>
                </a:solidFill>
              </a:rPr>
              <a:t>معسّر</a:t>
            </a:r>
            <a:endParaRPr lang="ar-JO" sz="2800" b="1" u="sng" dirty="0">
              <a:solidFill>
                <a:schemeClr val="tx1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5796136" y="3068960"/>
            <a:ext cx="2808312" cy="7200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u="sng" dirty="0">
                <a:solidFill>
                  <a:schemeClr val="tx1"/>
                </a:solidFill>
              </a:rPr>
              <a:t>سَفَكَ</a:t>
            </a:r>
            <a:r>
              <a:rPr lang="ar-JO" sz="2800" b="1" dirty="0">
                <a:solidFill>
                  <a:schemeClr val="tx1"/>
                </a:solidFill>
              </a:rPr>
              <a:t> دم هذا </a:t>
            </a:r>
          </a:p>
        </p:txBody>
      </p:sp>
      <p:sp>
        <p:nvSpPr>
          <p:cNvPr id="7" name="Oval 6"/>
          <p:cNvSpPr/>
          <p:nvPr/>
        </p:nvSpPr>
        <p:spPr>
          <a:xfrm>
            <a:off x="5796136" y="4437112"/>
            <a:ext cx="2808312" cy="7200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u="sng" dirty="0">
                <a:solidFill>
                  <a:schemeClr val="tx1"/>
                </a:solidFill>
              </a:rPr>
              <a:t>فنيت</a:t>
            </a:r>
            <a:r>
              <a:rPr lang="ar-JO" sz="2800" b="1" dirty="0">
                <a:solidFill>
                  <a:schemeClr val="tx1"/>
                </a:solidFill>
              </a:rPr>
              <a:t> حسناته </a:t>
            </a:r>
          </a:p>
        </p:txBody>
      </p:sp>
      <p:sp>
        <p:nvSpPr>
          <p:cNvPr id="8" name="Oval 7"/>
          <p:cNvSpPr/>
          <p:nvPr/>
        </p:nvSpPr>
        <p:spPr>
          <a:xfrm>
            <a:off x="5796136" y="5733256"/>
            <a:ext cx="2808312" cy="7200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u="sng" dirty="0">
                <a:solidFill>
                  <a:schemeClr val="tx1"/>
                </a:solidFill>
              </a:rPr>
              <a:t>يُقضى</a:t>
            </a:r>
            <a:r>
              <a:rPr lang="ar-JO" sz="2800" b="1" dirty="0">
                <a:solidFill>
                  <a:schemeClr val="tx1"/>
                </a:solidFill>
              </a:rPr>
              <a:t> ما عليه </a:t>
            </a:r>
          </a:p>
        </p:txBody>
      </p:sp>
      <p:sp>
        <p:nvSpPr>
          <p:cNvPr id="9" name="Oval 8"/>
          <p:cNvSpPr/>
          <p:nvPr/>
        </p:nvSpPr>
        <p:spPr>
          <a:xfrm>
            <a:off x="1043608" y="1844824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 smtClean="0">
                <a:solidFill>
                  <a:schemeClr val="tx1"/>
                </a:solidFill>
              </a:rPr>
              <a:t>يؤدَّى</a:t>
            </a:r>
            <a:endParaRPr lang="ar-JO" sz="3600" b="1" dirty="0">
              <a:solidFill>
                <a:schemeClr val="tx1"/>
              </a:solidFill>
            </a:endParaRPr>
          </a:p>
        </p:txBody>
      </p:sp>
      <p:sp>
        <p:nvSpPr>
          <p:cNvPr id="11" name="Oval 10"/>
          <p:cNvSpPr/>
          <p:nvPr/>
        </p:nvSpPr>
        <p:spPr>
          <a:xfrm>
            <a:off x="971600" y="2852936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400" b="1" dirty="0" smtClean="0">
                <a:solidFill>
                  <a:schemeClr val="tx1"/>
                </a:solidFill>
              </a:rPr>
              <a:t>أسال دمه</a:t>
            </a:r>
            <a:endParaRPr lang="ar-JO" sz="2400" b="1" dirty="0">
              <a:solidFill>
                <a:schemeClr val="tx1"/>
              </a:solidFill>
            </a:endParaRPr>
          </a:p>
        </p:txBody>
      </p:sp>
      <p:sp>
        <p:nvSpPr>
          <p:cNvPr id="12" name="Oval 11"/>
          <p:cNvSpPr/>
          <p:nvPr/>
        </p:nvSpPr>
        <p:spPr>
          <a:xfrm>
            <a:off x="971600" y="3789040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2800" b="1" dirty="0" smtClean="0">
                <a:solidFill>
                  <a:schemeClr val="tx1"/>
                </a:solidFill>
              </a:rPr>
              <a:t>واقعٌ في شدّة</a:t>
            </a:r>
            <a:endParaRPr lang="ar-JO" sz="2800" b="1" dirty="0">
              <a:solidFill>
                <a:schemeClr val="tx1"/>
              </a:solidFill>
            </a:endParaRPr>
          </a:p>
        </p:txBody>
      </p:sp>
      <p:sp>
        <p:nvSpPr>
          <p:cNvPr id="13" name="Oval 12"/>
          <p:cNvSpPr/>
          <p:nvPr/>
        </p:nvSpPr>
        <p:spPr>
          <a:xfrm>
            <a:off x="971600" y="4725144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 smtClean="0">
                <a:solidFill>
                  <a:schemeClr val="tx1"/>
                </a:solidFill>
              </a:rPr>
              <a:t>نفدَت</a:t>
            </a:r>
            <a:endParaRPr lang="ar-JO" sz="3600" b="1" dirty="0">
              <a:solidFill>
                <a:schemeClr val="tx1"/>
              </a:solidFill>
            </a:endParaRPr>
          </a:p>
        </p:txBody>
      </p:sp>
      <p:sp>
        <p:nvSpPr>
          <p:cNvPr id="14" name="Oval 13"/>
          <p:cNvSpPr/>
          <p:nvPr/>
        </p:nvSpPr>
        <p:spPr>
          <a:xfrm>
            <a:off x="971600" y="5733256"/>
            <a:ext cx="2088232" cy="720080"/>
          </a:xfrm>
          <a:prstGeom prst="ellipse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JO" sz="3600" b="1" dirty="0" smtClean="0">
                <a:solidFill>
                  <a:schemeClr val="tx1"/>
                </a:solidFill>
              </a:rPr>
              <a:t>يؤجَّل </a:t>
            </a:r>
            <a:endParaRPr lang="ar-JO" sz="3600" b="1" dirty="0">
              <a:solidFill>
                <a:schemeClr val="tx1"/>
              </a:solidFill>
            </a:endParaRPr>
          </a:p>
        </p:txBody>
      </p:sp>
      <p:cxnSp>
        <p:nvCxnSpPr>
          <p:cNvPr id="16" name="Straight Arrow Connector 15"/>
          <p:cNvCxnSpPr>
            <a:stCxn id="4" idx="2"/>
          </p:cNvCxnSpPr>
          <p:nvPr/>
        </p:nvCxnSpPr>
        <p:spPr>
          <a:xfrm flipH="1">
            <a:off x="3059832" y="2204864"/>
            <a:ext cx="2736304" cy="1800200"/>
          </a:xfrm>
          <a:prstGeom prst="straightConnector1">
            <a:avLst/>
          </a:prstGeom>
          <a:ln w="28575">
            <a:solidFill>
              <a:srgbClr val="C0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6" idx="2"/>
            <a:endCxn id="11" idx="6"/>
          </p:cNvCxnSpPr>
          <p:nvPr/>
        </p:nvCxnSpPr>
        <p:spPr>
          <a:xfrm flipH="1" flipV="1">
            <a:off x="3059832" y="3212976"/>
            <a:ext cx="2736304" cy="216024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7" idx="2"/>
            <a:endCxn id="13" idx="6"/>
          </p:cNvCxnSpPr>
          <p:nvPr/>
        </p:nvCxnSpPr>
        <p:spPr>
          <a:xfrm flipH="1">
            <a:off x="3059832" y="4797152"/>
            <a:ext cx="2736304" cy="288032"/>
          </a:xfrm>
          <a:prstGeom prst="straightConnector1">
            <a:avLst/>
          </a:prstGeom>
          <a:ln w="28575">
            <a:solidFill>
              <a:schemeClr val="accent6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8" idx="2"/>
            <a:endCxn id="9" idx="6"/>
          </p:cNvCxnSpPr>
          <p:nvPr/>
        </p:nvCxnSpPr>
        <p:spPr>
          <a:xfrm flipH="1" flipV="1">
            <a:off x="3131840" y="2204864"/>
            <a:ext cx="2664296" cy="3888432"/>
          </a:xfrm>
          <a:prstGeom prst="straightConnector1">
            <a:avLst/>
          </a:prstGeom>
          <a:ln w="28575">
            <a:solidFill>
              <a:schemeClr val="accent4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JO" dirty="0" smtClean="0"/>
              <a:t>س5:</a:t>
            </a:r>
            <a:endParaRPr lang="ar-J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JO" dirty="0" smtClean="0"/>
              <a:t>1- </a:t>
            </a:r>
            <a:r>
              <a:rPr lang="ar-JO" b="1" u="sng" dirty="0" smtClean="0"/>
              <a:t>قذف</a:t>
            </a:r>
            <a:r>
              <a:rPr lang="ar-JO" dirty="0" smtClean="0"/>
              <a:t> الرجل جاره بالباطل  . </a:t>
            </a:r>
            <a:r>
              <a:rPr lang="ar-JO" dirty="0" smtClean="0">
                <a:solidFill>
                  <a:srgbClr val="FF0000"/>
                </a:solidFill>
              </a:rPr>
              <a:t>اتّهمه </a:t>
            </a:r>
          </a:p>
          <a:p>
            <a:r>
              <a:rPr lang="ar-JO" dirty="0" smtClean="0"/>
              <a:t>2 – </a:t>
            </a:r>
            <a:r>
              <a:rPr lang="ar-JO" b="1" u="sng" dirty="0" smtClean="0"/>
              <a:t>قذف</a:t>
            </a:r>
            <a:r>
              <a:rPr lang="ar-JO" dirty="0" smtClean="0"/>
              <a:t> اللاعب الكرة إلى المرمى . </a:t>
            </a:r>
            <a:r>
              <a:rPr lang="ar-JO" dirty="0" smtClean="0">
                <a:solidFill>
                  <a:srgbClr val="FF0000"/>
                </a:solidFill>
              </a:rPr>
              <a:t>رمى</a:t>
            </a:r>
            <a:endParaRPr lang="ar-JO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J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JO" b="1" dirty="0" smtClean="0">
                <a:solidFill>
                  <a:schemeClr val="accent2">
                    <a:lumMod val="75000"/>
                  </a:schemeClr>
                </a:solidFill>
              </a:rPr>
              <a:t>س1 :جزاء من نفّس عن مؤمن كربةً من كرب الدنيا أن ينفّس الله عنه كربةً من كرب يوم القيامة.</a:t>
            </a:r>
          </a:p>
          <a:p>
            <a:endParaRPr lang="ar-JO" b="1" dirty="0" smtClean="0"/>
          </a:p>
          <a:p>
            <a:r>
              <a:rPr lang="ar-JO" b="1" dirty="0" smtClean="0">
                <a:solidFill>
                  <a:schemeClr val="accent5">
                    <a:lumMod val="75000"/>
                  </a:schemeClr>
                </a:solidFill>
              </a:rPr>
              <a:t>س2 :يكون الله في عون العبد ما كان العبد في عون أخيه. </a:t>
            </a:r>
          </a:p>
          <a:p>
            <a:endParaRPr lang="ar-JO" b="1" dirty="0" smtClean="0"/>
          </a:p>
          <a:p>
            <a:r>
              <a:rPr lang="ar-JO" b="1" dirty="0" smtClean="0">
                <a:solidFill>
                  <a:schemeClr val="accent6">
                    <a:lumMod val="75000"/>
                  </a:schemeClr>
                </a:solidFill>
              </a:rPr>
              <a:t>س3 : يؤدّي المسلم الحقوق التي عليه للناس يوم القيامة بإعطائهم من حسناته فإذا انتهت أخذ من سيئاتهم.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0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0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0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Verve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298</TotalTime>
  <Words>610</Words>
  <Application>Microsoft Office PowerPoint</Application>
  <PresentationFormat>On-screen Show (4:3)</PresentationFormat>
  <Paragraphs>161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20</vt:i4>
      </vt:variant>
    </vt:vector>
  </HeadingPairs>
  <TitlesOfParts>
    <vt:vector size="22" baseType="lpstr">
      <vt:lpstr>Office Theme</vt:lpstr>
      <vt:lpstr>Verve</vt:lpstr>
      <vt:lpstr>وصايا نَبَوية ٌ</vt:lpstr>
      <vt:lpstr>Slide 2</vt:lpstr>
      <vt:lpstr>Slide 3</vt:lpstr>
      <vt:lpstr>Slide 4</vt:lpstr>
      <vt:lpstr>س2:</vt:lpstr>
      <vt:lpstr>س3:</vt:lpstr>
      <vt:lpstr>Slide 7</vt:lpstr>
      <vt:lpstr>س5:</vt:lpstr>
      <vt:lpstr>Slide 9</vt:lpstr>
      <vt:lpstr>س4:</vt:lpstr>
      <vt:lpstr>Slide 11</vt:lpstr>
      <vt:lpstr>س5:</vt:lpstr>
      <vt:lpstr>Slide 13</vt:lpstr>
      <vt:lpstr>س3 :</vt:lpstr>
      <vt:lpstr>Slide 15</vt:lpstr>
      <vt:lpstr>القاعدة :</vt:lpstr>
      <vt:lpstr>التعبير</vt:lpstr>
      <vt:lpstr>مختارات من لغتنا الجميلة </vt:lpstr>
      <vt:lpstr>أقوال مأثورة  </vt:lpstr>
      <vt:lpstr>Slide 20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وصايا نَبَوية ٌ</dc:title>
  <dc:creator>E50</dc:creator>
  <cp:lastModifiedBy>E50</cp:lastModifiedBy>
  <cp:revision>91</cp:revision>
  <dcterms:created xsi:type="dcterms:W3CDTF">2015-12-13T06:26:31Z</dcterms:created>
  <dcterms:modified xsi:type="dcterms:W3CDTF">2016-02-06T20:52:52Z</dcterms:modified>
</cp:coreProperties>
</file>

<file path=docProps/thumbnail.jpeg>
</file>