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  <p:sldMasterId id="2147483672" r:id="rId3"/>
  </p:sldMasterIdLst>
  <p:notesMasterIdLst>
    <p:notesMasterId r:id="rId17"/>
  </p:notesMasterIdLst>
  <p:sldIdLst>
    <p:sldId id="256" r:id="rId4"/>
    <p:sldId id="271" r:id="rId5"/>
    <p:sldId id="257" r:id="rId6"/>
    <p:sldId id="258" r:id="rId7"/>
    <p:sldId id="259" r:id="rId8"/>
    <p:sldId id="260" r:id="rId9"/>
    <p:sldId id="262" r:id="rId10"/>
    <p:sldId id="263" r:id="rId11"/>
    <p:sldId id="264" r:id="rId12"/>
    <p:sldId id="266" r:id="rId13"/>
    <p:sldId id="267" r:id="rId14"/>
    <p:sldId id="269" r:id="rId15"/>
    <p:sldId id="270" r:id="rId1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نمط متوسط 4 - تميي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نمط متوسط 2 - تميي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نمط متوسط 3 - تمييز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نمط متوسط 3 - تميي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ABFCF23-3B69-468F-B69F-88F6DE6A72F2}" styleName="نمط متوسط 1 - تميي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نمط متوسط 1 - تميي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نمط متوسط 1 - تميي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النمط المتوسط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نمط متوسط 1 - تميي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E25E649-3F16-4E02-A733-19D2CDBF48F0}" styleName="نمط متوسط 3 - تميي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نمط متوسط 3 - تميي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نمط متوسط 3 - تمييز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النمط المتوسط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نمط متوسط 4 - تميي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نمط متوسط 4 - تميي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نمط متوسط 4 - تميي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B344D84-9AFB-497E-A393-DC336BA19D2E}" styleName="نمط متوسط 3 - تمييز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النمط المتوسط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929F9F4-4A8F-4326-A1B4-22849713DDAB}" styleName="نمط داكن 1 - تمييز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نمط داكن 1 - تمييز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نمط داكن 1 - تمييز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نمط داكن 1 - تمييز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نمط داكن 1 - تمييز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النمط الداكن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نمط داكن 1 - تمييز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نمط متوسط 4 - تميي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70" autoAdjust="0"/>
    <p:restoredTop sz="94615" autoAdjust="0"/>
  </p:normalViewPr>
  <p:slideViewPr>
    <p:cSldViewPr>
      <p:cViewPr varScale="1">
        <p:scale>
          <a:sx n="65" d="100"/>
          <a:sy n="65" d="100"/>
        </p:scale>
        <p:origin x="-1296" y="-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8E7E0FF-C489-49C0-A117-D9FDA9508350}" type="datetimeFigureOut">
              <a:rPr lang="ar-JO" smtClean="0"/>
              <a:t>25/02/1442</a:t>
            </a:fld>
            <a:endParaRPr lang="ar-JO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9DC4BF2-64C9-41CB-84EE-1367B669D64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41933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9288BD6A-A66C-4F32-AF0F-3903A9B17A3C}" type="slidenum">
              <a:rPr lang="ar-SA" altLang="ar-JO">
                <a:solidFill>
                  <a:prstClr val="black"/>
                </a:solidFill>
              </a:rPr>
              <a:pPr/>
              <a:t>2</a:t>
            </a:fld>
            <a:endParaRPr lang="en-US" altLang="ar-JO">
              <a:solidFill>
                <a:prstClr val="black"/>
              </a:solidFill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AE" altLang="ar-JO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25/02/1442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25/02/1442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25/02/1442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ثلث متساوي الساقين 3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5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endParaRPr lang="en-US" altLang="en-US">
              <a:solidFill>
                <a:prstClr val="white"/>
              </a:solidFill>
            </a:endParaRPr>
          </a:p>
        </p:txBody>
      </p:sp>
      <p:sp>
        <p:nvSpPr>
          <p:cNvPr id="6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r>
              <a:rPr lang="ar-JO" altLang="en-US">
                <a:solidFill>
                  <a:prstClr val="white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white"/>
              </a:solidFill>
            </a:endParaRPr>
          </a:p>
        </p:txBody>
      </p:sp>
      <p:sp>
        <p:nvSpPr>
          <p:cNvPr id="7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BADF882-6306-44C1-B7E2-571CA5612486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9376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white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 altLang="en-US">
                <a:solidFill>
                  <a:prstClr val="white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white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2E30E-C73B-4DDB-B1F3-4A596C2C6545}" type="slidenum">
              <a:rPr lang="ar-SA" alt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7289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ثلث قائم الزاوية 3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مثلث متساوي الساقين 4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رابط مستقيم 5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رابط مستقيم 6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8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white"/>
              </a:solidFill>
            </a:endParaRPr>
          </a:p>
        </p:txBody>
      </p:sp>
      <p:sp>
        <p:nvSpPr>
          <p:cNvPr id="9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 altLang="en-US">
                <a:solidFill>
                  <a:prstClr val="white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white"/>
              </a:solidFill>
            </a:endParaRPr>
          </a:p>
        </p:txBody>
      </p:sp>
      <p:sp>
        <p:nvSpPr>
          <p:cNvPr id="10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E6D0D-E465-41B4-B9E0-34868D2D3400}" type="slidenum">
              <a:rPr lang="ar-SA" alt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473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white"/>
              </a:solidFill>
            </a:endParaRPr>
          </a:p>
        </p:txBody>
      </p:sp>
      <p:sp>
        <p:nvSpPr>
          <p:cNvPr id="6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 altLang="en-US">
                <a:solidFill>
                  <a:prstClr val="white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white"/>
              </a:solidFill>
            </a:endParaRPr>
          </a:p>
        </p:txBody>
      </p:sp>
      <p:sp>
        <p:nvSpPr>
          <p:cNvPr id="7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1CBAB-2260-400A-B248-3C20D287F464}" type="slidenum">
              <a:rPr lang="ar-SA" alt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7110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white"/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 altLang="en-US">
                <a:solidFill>
                  <a:prstClr val="white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white"/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58AFE03A-A3D7-4D1B-94C6-ABFAE046EA9F}" type="slidenum">
              <a:rPr lang="ar-SA" alt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4702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white"/>
              </a:solidFill>
            </a:endParaRPr>
          </a:p>
        </p:txBody>
      </p:sp>
      <p:sp>
        <p:nvSpPr>
          <p:cNvPr id="4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 altLang="en-US">
                <a:solidFill>
                  <a:prstClr val="white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white"/>
              </a:solidFill>
            </a:endParaRPr>
          </a:p>
        </p:txBody>
      </p:sp>
      <p:sp>
        <p:nvSpPr>
          <p:cNvPr id="5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314AB-356F-4423-A64C-74AB0D07B31F}" type="slidenum">
              <a:rPr lang="ar-SA" alt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9157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white"/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 altLang="en-US">
                <a:solidFill>
                  <a:prstClr val="white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white"/>
              </a:solidFill>
            </a:endParaRPr>
          </a:p>
        </p:txBody>
      </p:sp>
      <p:sp>
        <p:nvSpPr>
          <p:cNvPr id="4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FFE10-E680-4E62-B26F-4D2A93952F8E}" type="slidenum">
              <a:rPr lang="ar-SA" alt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5657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 altLang="en-US">
              <a:solidFill>
                <a:prstClr val="white"/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ar-JO" altLang="en-US">
                <a:solidFill>
                  <a:prstClr val="white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white"/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97E37FC-7DB0-481F-927E-016CF7818FD8}" type="slidenum">
              <a:rPr lang="ar-SA" alt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6972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25/02/1442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ar-SA" noProof="0" smtClean="0"/>
              <a:t>انقر فوق الأيقونة لإضافة صورة</a:t>
            </a:r>
            <a:endParaRPr lang="en-US" noProof="0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 altLang="en-US">
              <a:solidFill>
                <a:prstClr val="white"/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ar-JO" altLang="en-US">
                <a:solidFill>
                  <a:prstClr val="white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white"/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10FCDDD9-1E7C-42CA-B8D0-AC366F0C4184}" type="slidenum">
              <a:rPr lang="ar-SA" alt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3747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white"/>
              </a:solidFill>
            </a:endParaRPr>
          </a:p>
        </p:txBody>
      </p:sp>
      <p:sp>
        <p:nvSpPr>
          <p:cNvPr id="5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 altLang="en-US">
                <a:solidFill>
                  <a:prstClr val="white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white"/>
              </a:solidFill>
            </a:endParaRPr>
          </a:p>
        </p:txBody>
      </p:sp>
      <p:sp>
        <p:nvSpPr>
          <p:cNvPr id="6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9A9C7-410B-415F-813D-351A145750DE}" type="slidenum">
              <a:rPr lang="ar-SA" alt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584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white"/>
              </a:solidFill>
            </a:endParaRPr>
          </a:p>
        </p:txBody>
      </p:sp>
      <p:sp>
        <p:nvSpPr>
          <p:cNvPr id="5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 altLang="en-US">
                <a:solidFill>
                  <a:prstClr val="white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white"/>
              </a:solidFill>
            </a:endParaRPr>
          </a:p>
        </p:txBody>
      </p:sp>
      <p:sp>
        <p:nvSpPr>
          <p:cNvPr id="6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ABC39-A2A0-455F-B31F-EDC86895F3C6}" type="slidenum">
              <a:rPr lang="ar-SA" alt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3640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A6FAF-0607-4BBE-8748-19A7452F355B}" type="datetime1">
              <a:rPr lang="en-US">
                <a:solidFill>
                  <a:srgbClr val="000000"/>
                </a:solidFill>
              </a:rPr>
              <a:pPr>
                <a:defRPr/>
              </a:pPr>
              <a:t>10/12/2020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>
                <a:solidFill>
                  <a:srgbClr val="000000"/>
                </a:solidFill>
              </a:rPr>
              <a:t>مدارس الأمم الإبداعية / الصف العاشر / الكناية / المعلم: يوسف طالب الرفاعي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CE2FD0-7A9F-4137-9428-CE1146BAEC21}" type="slidenum">
              <a:rPr lang="ar-AE" altLang="ar-JO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ar-J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9583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BD0B9-B621-47A5-8D0C-BAB4691C2F96}" type="datetime1">
              <a:rPr lang="en-US">
                <a:solidFill>
                  <a:srgbClr val="000000"/>
                </a:solidFill>
              </a:rPr>
              <a:pPr>
                <a:defRPr/>
              </a:pPr>
              <a:t>10/12/2020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>
                <a:solidFill>
                  <a:srgbClr val="000000"/>
                </a:solidFill>
              </a:rPr>
              <a:t>مدارس الأمم الإبداعية / الصف العاشر / الكناية / المعلم: يوسف طالب الرفاعي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BDB03F-B79F-46DD-86D3-9A2F5D301CC1}" type="slidenum">
              <a:rPr lang="ar-AE" altLang="ar-JO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ar-J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2353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CABE8A-F66B-4A76-AE1A-4311A2F19A6A}" type="datetime1">
              <a:rPr lang="en-US">
                <a:solidFill>
                  <a:srgbClr val="000000"/>
                </a:solidFill>
              </a:rPr>
              <a:pPr>
                <a:defRPr/>
              </a:pPr>
              <a:t>10/12/2020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>
                <a:solidFill>
                  <a:srgbClr val="000000"/>
                </a:solidFill>
              </a:rPr>
              <a:t>مدارس الأمم الإبداعية / الصف العاشر / الكناية / المعلم: يوسف طالب الرفاعي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8A219-E825-4692-ADA1-4B78E12C6064}" type="slidenum">
              <a:rPr lang="ar-AE" altLang="ar-JO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ar-J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8287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0B9DE-8E21-4DF0-A16A-A2996A3C42AD}" type="datetime1">
              <a:rPr lang="en-US">
                <a:solidFill>
                  <a:srgbClr val="000000"/>
                </a:solidFill>
              </a:rPr>
              <a:pPr>
                <a:defRPr/>
              </a:pPr>
              <a:t>10/12/2020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>
                <a:solidFill>
                  <a:srgbClr val="000000"/>
                </a:solidFill>
              </a:rPr>
              <a:t>مدارس الأمم الإبداعية / الصف العاشر / الكناية / المعلم: يوسف طالب الرفاعي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51CA7-F314-4143-A39B-05A78D87D725}" type="slidenum">
              <a:rPr lang="ar-AE" altLang="ar-JO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ar-J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4688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9AC84-C4DB-4CAD-8046-729BD0732816}" type="datetime1">
              <a:rPr lang="en-US">
                <a:solidFill>
                  <a:srgbClr val="000000"/>
                </a:solidFill>
              </a:rPr>
              <a:pPr>
                <a:defRPr/>
              </a:pPr>
              <a:t>10/12/2020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>
                <a:solidFill>
                  <a:srgbClr val="000000"/>
                </a:solidFill>
              </a:rPr>
              <a:t>مدارس الأمم الإبداعية / الصف العاشر / الكناية / المعلم: يوسف طالب الرفاعي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39B9F-AA43-4AFB-85C5-84A4FC09268D}" type="slidenum">
              <a:rPr lang="ar-AE" altLang="ar-JO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ar-J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1940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BA9E7-87E1-4A51-9BF3-ADFC50E0FBB1}" type="datetime1">
              <a:rPr lang="en-US">
                <a:solidFill>
                  <a:srgbClr val="000000"/>
                </a:solidFill>
              </a:rPr>
              <a:pPr>
                <a:defRPr/>
              </a:pPr>
              <a:t>10/12/2020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>
                <a:solidFill>
                  <a:srgbClr val="000000"/>
                </a:solidFill>
              </a:rPr>
              <a:t>مدارس الأمم الإبداعية / الصف العاشر / الكناية / المعلم: يوسف طالب الرفاعي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3235F-C1EA-413C-A593-BA81DAFF38A9}" type="slidenum">
              <a:rPr lang="ar-AE" altLang="ar-JO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ar-J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049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17493-91CF-4484-AA06-D9BF7140F1EA}" type="datetime1">
              <a:rPr lang="en-US">
                <a:solidFill>
                  <a:srgbClr val="000000"/>
                </a:solidFill>
              </a:rPr>
              <a:pPr>
                <a:defRPr/>
              </a:pPr>
              <a:t>10/12/2020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>
                <a:solidFill>
                  <a:srgbClr val="000000"/>
                </a:solidFill>
              </a:rPr>
              <a:t>مدارس الأمم الإبداعية / الصف العاشر / الكناية / المعلم: يوسف طالب الرفاعي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E3CA3-AFEF-45AB-BBA3-89F74F61AAA1}" type="slidenum">
              <a:rPr lang="ar-AE" altLang="ar-JO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ar-J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033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25/02/1442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A4F3C6-AE88-43E4-B2A0-0B638D28C060}" type="datetime1">
              <a:rPr lang="en-US">
                <a:solidFill>
                  <a:srgbClr val="000000"/>
                </a:solidFill>
              </a:rPr>
              <a:pPr>
                <a:defRPr/>
              </a:pPr>
              <a:t>10/12/2020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>
                <a:solidFill>
                  <a:srgbClr val="000000"/>
                </a:solidFill>
              </a:rPr>
              <a:t>مدارس الأمم الإبداعية / الصف العاشر / الكناية / المعلم: يوسف طالب الرفاعي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25F8A-D797-42AE-9B02-A4CA9AE6652F}" type="slidenum">
              <a:rPr lang="ar-AE" altLang="ar-JO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ar-J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7797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AE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6EF26-79DC-497D-9AA1-433C39497BDE}" type="datetime1">
              <a:rPr lang="en-US">
                <a:solidFill>
                  <a:srgbClr val="000000"/>
                </a:solidFill>
              </a:rPr>
              <a:pPr>
                <a:defRPr/>
              </a:pPr>
              <a:t>10/12/2020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>
                <a:solidFill>
                  <a:srgbClr val="000000"/>
                </a:solidFill>
              </a:rPr>
              <a:t>مدارس الأمم الإبداعية / الصف العاشر / الكناية / المعلم: يوسف طالب الرفاعي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8DA29-3E78-4F89-8B20-67517135D534}" type="slidenum">
              <a:rPr lang="ar-AE" altLang="ar-JO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ar-J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1639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81941-C3DE-4EFE-AEAA-AD5DDF380FAB}" type="datetime1">
              <a:rPr lang="en-US">
                <a:solidFill>
                  <a:srgbClr val="000000"/>
                </a:solidFill>
              </a:rPr>
              <a:pPr>
                <a:defRPr/>
              </a:pPr>
              <a:t>10/12/2020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>
                <a:solidFill>
                  <a:srgbClr val="000000"/>
                </a:solidFill>
              </a:rPr>
              <a:t>مدارس الأمم الإبداعية / الصف العاشر / الكناية / المعلم: يوسف طالب الرفاعي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6A998-79E9-406C-8638-C957597D1929}" type="slidenum">
              <a:rPr lang="ar-AE" altLang="ar-JO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ar-J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0061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1E432-140C-4C4C-ABE0-644B933BC06F}" type="datetime1">
              <a:rPr lang="en-US">
                <a:solidFill>
                  <a:srgbClr val="000000"/>
                </a:solidFill>
              </a:rPr>
              <a:pPr>
                <a:defRPr/>
              </a:pPr>
              <a:t>10/12/2020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>
                <a:solidFill>
                  <a:srgbClr val="000000"/>
                </a:solidFill>
              </a:rPr>
              <a:t>مدارس الأمم الإبداعية / الصف العاشر / الكناية / المعلم: يوسف طالب الرفاعي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CFEF2-E10A-4FFE-AF4E-3723EB09F081}" type="slidenum">
              <a:rPr lang="ar-AE" altLang="ar-JO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ar-J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258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25/02/1442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25/02/1442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25/02/1442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25/02/1442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25/02/1442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25/02/1442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25/02/1442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ثلث قائم الزاوية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رابط مستقيم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30" name="عنصر نائب للنص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JO" altLang="en-US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87D5A5-8FE7-4661-BED8-2058EEACCC3B}" type="slidenum">
              <a:rPr lang="ar-SA" altLang="en-US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3894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marL="484188" indent="-484188" algn="l" rtl="1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1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  <a:cs typeface="Tahoma" pitchFamily="34" charset="0"/>
        </a:defRPr>
      </a:lvl2pPr>
      <a:lvl3pPr marL="484188" indent="-484188" algn="l" rtl="1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  <a:cs typeface="Tahoma" pitchFamily="34" charset="0"/>
        </a:defRPr>
      </a:lvl3pPr>
      <a:lvl4pPr marL="484188" indent="-484188" algn="l" rtl="1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  <a:cs typeface="Tahoma" pitchFamily="34" charset="0"/>
        </a:defRPr>
      </a:lvl4pPr>
      <a:lvl5pPr marL="484188" indent="-484188" algn="l" rtl="1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  <a:cs typeface="Tahoma" pitchFamily="34" charset="0"/>
        </a:defRPr>
      </a:lvl5pPr>
      <a:lvl6pPr marL="941388" indent="-484188" algn="l" rtl="1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  <a:cs typeface="Tahoma" pitchFamily="34" charset="0"/>
        </a:defRPr>
      </a:lvl6pPr>
      <a:lvl7pPr marL="1398588" indent="-484188" algn="l" rtl="1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  <a:cs typeface="Tahoma" pitchFamily="34" charset="0"/>
        </a:defRPr>
      </a:lvl7pPr>
      <a:lvl8pPr marL="1855788" indent="-484188" algn="l" rtl="1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  <a:cs typeface="Tahoma" pitchFamily="34" charset="0"/>
        </a:defRPr>
      </a:lvl8pPr>
      <a:lvl9pPr marL="2312988" indent="-484188" algn="l" rtl="1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  <a:cs typeface="Tahoma" pitchFamily="34" charset="0"/>
        </a:defRPr>
      </a:lvl9pPr>
    </p:titleStyle>
    <p:bodyStyle>
      <a:lvl1pPr marL="447675" indent="-382588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r" rtl="1" eaLnBrk="0" fontAlgn="base" hangingPunct="0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JO" smtClean="0"/>
              <a:t>انقر لتحرير نمط العنوان الرئيسي</a:t>
            </a:r>
            <a:endParaRPr lang="en-US" altLang="ar-JO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JO" smtClean="0"/>
              <a:t>انقر لتحرير أنماط النص الرئيسي</a:t>
            </a:r>
            <a:endParaRPr lang="en-US" altLang="ar-JO" smtClean="0"/>
          </a:p>
          <a:p>
            <a:pPr lvl="1"/>
            <a:r>
              <a:rPr lang="ar-SA" altLang="ar-JO" smtClean="0"/>
              <a:t>المستوى الثاني</a:t>
            </a:r>
            <a:endParaRPr lang="en-US" altLang="ar-JO" smtClean="0"/>
          </a:p>
          <a:p>
            <a:pPr lvl="2"/>
            <a:r>
              <a:rPr lang="ar-SA" altLang="ar-JO" smtClean="0"/>
              <a:t>المستوى الثالث</a:t>
            </a:r>
            <a:endParaRPr lang="en-US" altLang="ar-JO" smtClean="0"/>
          </a:p>
          <a:p>
            <a:pPr lvl="3"/>
            <a:r>
              <a:rPr lang="ar-SA" altLang="ar-JO" smtClean="0"/>
              <a:t>المستوى الرابع</a:t>
            </a:r>
            <a:endParaRPr lang="en-US" altLang="ar-JO" smtClean="0"/>
          </a:p>
          <a:p>
            <a:pPr lvl="4"/>
            <a:r>
              <a:rPr lang="ar-SA" altLang="ar-JO" smtClean="0"/>
              <a:t>المستوى الخامس</a:t>
            </a:r>
            <a:endParaRPr lang="en-US" altLang="ar-JO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Arial" pitchFamily="34" charset="0"/>
                <a:cs typeface="Arial" pitchFamily="34" charset="0"/>
              </a:defRPr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fld id="{3A262E07-8D4B-456C-9C0A-543EFFCFB6F2}" type="datetime1">
              <a:rPr lang="en-US">
                <a:solidFill>
                  <a:srgbClr val="000000"/>
                </a:solidFill>
              </a:rPr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10/12/2020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pitchFamily="34" charset="0"/>
                <a:cs typeface="Arial" pitchFamily="34" charset="0"/>
              </a:defRPr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JO">
                <a:solidFill>
                  <a:srgbClr val="000000"/>
                </a:solidFill>
              </a:rPr>
              <a:t>مدارس الأمم الإبداعية / الصف العاشر / الكناية / المعلم: يوسف طالب الرفاعي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fld id="{55B15E56-FAAB-4C20-971F-6D01DFCE1581}" type="slidenum">
              <a:rPr lang="ar-AE" altLang="ar-JO">
                <a:solidFill>
                  <a:srgbClr val="000000"/>
                </a:solidFill>
              </a:rPr>
              <a:pPr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ar-J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611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1700808"/>
            <a:ext cx="8856984" cy="1584176"/>
          </a:xfrm>
        </p:spPr>
        <p:txBody>
          <a:bodyPr rtlCol="0">
            <a:normAutofit fontScale="90000"/>
          </a:bodyPr>
          <a:lstStyle/>
          <a:p>
            <a:pPr marL="484632" indent="0" algn="ctr" eaLnBrk="1" fontAlgn="auto" hangingPunct="1">
              <a:spcAft>
                <a:spcPts val="0"/>
              </a:spcAft>
              <a:defRPr/>
            </a:pPr>
            <a:r>
              <a:rPr lang="ar-JO" sz="6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مدارس الأمم الإبداعية</a:t>
            </a:r>
            <a:br>
              <a:rPr lang="ar-JO" sz="6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ar-JO" sz="6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بالقيم تحيا الأمم</a:t>
            </a:r>
            <a:endParaRPr lang="ar-JO" sz="6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195" name="عنصر نائب للمحتوى 2"/>
          <p:cNvSpPr>
            <a:spLocks noGrp="1"/>
          </p:cNvSpPr>
          <p:nvPr>
            <p:ph idx="1"/>
          </p:nvPr>
        </p:nvSpPr>
        <p:spPr>
          <a:xfrm>
            <a:off x="539750" y="4763"/>
            <a:ext cx="8229600" cy="1624012"/>
          </a:xfrm>
        </p:spPr>
        <p:txBody>
          <a:bodyPr/>
          <a:lstStyle/>
          <a:p>
            <a:pPr eaLnBrk="1" hangingPunct="1"/>
            <a:endParaRPr lang="ar-JO" smtClean="0"/>
          </a:p>
        </p:txBody>
      </p:sp>
      <p:sp>
        <p:nvSpPr>
          <p:cNvPr id="8196" name="عنصر نائب للتذييل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ar-JO" altLang="en-US" dirty="0" smtClean="0">
                <a:solidFill>
                  <a:srgbClr val="FF0000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616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57250"/>
          </a:xfrm>
        </p:spPr>
        <p:txBody>
          <a:bodyPr>
            <a:normAutofit fontScale="90000"/>
          </a:bodyPr>
          <a:lstStyle/>
          <a:p>
            <a:pPr algn="r"/>
            <a:r>
              <a:rPr lang="ar-JO" sz="2400" dirty="0" smtClean="0"/>
              <a:t>القاعدة الخامسة : الكلمات الرباعية الأصول ، فإننا نزيد على أحرف الميزان ( ل ) ثانية. لتصبح ( فَعْلَلَ ).</a:t>
            </a:r>
            <a:br>
              <a:rPr lang="ar-JO" sz="2400" dirty="0" smtClean="0"/>
            </a:br>
            <a:r>
              <a:rPr lang="ar-JO" sz="2400" dirty="0" smtClean="0"/>
              <a:t>ملحوظة : هذه الكلمات لا يوجد لها أصل ثلاثي أبدا.</a:t>
            </a:r>
            <a:endParaRPr lang="ar-JO" sz="240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r-JO" altLang="en-US" smtClean="0">
                <a:solidFill>
                  <a:prstClr val="white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white"/>
              </a:solidFill>
            </a:endParaRPr>
          </a:p>
        </p:txBody>
      </p:sp>
      <p:graphicFrame>
        <p:nvGraphicFramePr>
          <p:cNvPr id="6" name="عنصر نائب للمحتوى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6771687"/>
              </p:ext>
            </p:extLst>
          </p:nvPr>
        </p:nvGraphicFramePr>
        <p:xfrm>
          <a:off x="395538" y="1412776"/>
          <a:ext cx="8301606" cy="1512168"/>
        </p:xfrm>
        <a:graphic>
          <a:graphicData uri="http://schemas.openxmlformats.org/drawingml/2006/table">
            <a:tbl>
              <a:tblPr rtl="1" firstRow="1" bandRow="1">
                <a:tableStyleId>{22838BEF-8BB2-4498-84A7-C5851F593DF1}</a:tableStyleId>
              </a:tblPr>
              <a:tblGrid>
                <a:gridCol w="1383601"/>
                <a:gridCol w="1383601"/>
                <a:gridCol w="1383601"/>
                <a:gridCol w="1383601"/>
                <a:gridCol w="1383601"/>
                <a:gridCol w="1383601"/>
              </a:tblGrid>
              <a:tr h="504056"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ترجم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ت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ر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ج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م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 rtl="1"/>
                      <a:r>
                        <a:rPr kumimoji="0" lang="ar-JO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فَـعْـلَـلَ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ف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ع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لَ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لَ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فَـعْـلَــلَ</a:t>
                      </a:r>
                      <a:endParaRPr lang="ar-JO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عنصر نائب للمحتوى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3031960"/>
              </p:ext>
            </p:extLst>
          </p:nvPr>
        </p:nvGraphicFramePr>
        <p:xfrm>
          <a:off x="395536" y="3068960"/>
          <a:ext cx="8301606" cy="1512168"/>
        </p:xfrm>
        <a:graphic>
          <a:graphicData uri="http://schemas.openxmlformats.org/drawingml/2006/table">
            <a:tbl>
              <a:tblPr rtl="1" firstRow="1" bandRow="1">
                <a:tableStyleId>{22838BEF-8BB2-4498-84A7-C5851F593DF1}</a:tableStyleId>
              </a:tblPr>
              <a:tblGrid>
                <a:gridCol w="1383601"/>
                <a:gridCol w="1383601"/>
                <a:gridCol w="1383601"/>
                <a:gridCol w="1383601"/>
                <a:gridCol w="1383601"/>
                <a:gridCol w="1383601"/>
              </a:tblGrid>
              <a:tr h="504056"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زَلْــزَلَ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ز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ل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ز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ل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 rtl="1"/>
                      <a:r>
                        <a:rPr kumimoji="0" lang="ar-JO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فَـعْـلَـلَ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ف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ع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ل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ل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فَـعْـلَــلَ</a:t>
                      </a:r>
                      <a:endParaRPr lang="ar-JO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عنصر نائب للمحتوى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1708997"/>
              </p:ext>
            </p:extLst>
          </p:nvPr>
        </p:nvGraphicFramePr>
        <p:xfrm>
          <a:off x="395536" y="4797152"/>
          <a:ext cx="8301606" cy="1512168"/>
        </p:xfrm>
        <a:graphic>
          <a:graphicData uri="http://schemas.openxmlformats.org/drawingml/2006/table">
            <a:tbl>
              <a:tblPr rtl="1" firstRow="1" bandRow="1">
                <a:tableStyleId>{22838BEF-8BB2-4498-84A7-C5851F593DF1}</a:tableStyleId>
              </a:tblPr>
              <a:tblGrid>
                <a:gridCol w="1383601"/>
                <a:gridCol w="1383601"/>
                <a:gridCol w="1383601"/>
                <a:gridCol w="1383601"/>
                <a:gridCol w="1383601"/>
                <a:gridCol w="1383601"/>
              </a:tblGrid>
              <a:tr h="504056"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دَحْرَجَ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د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ح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ر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ج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فَـعْـلَـلَ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ف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ع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ل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ل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فَـعْـلَــلَ</a:t>
                      </a:r>
                      <a:endParaRPr lang="ar-JO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761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وهذه القواعد مرت معك في كتابك صفحة ( 13 ) </a:t>
            </a:r>
            <a:endParaRPr lang="ar-JO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r-JO" altLang="en-US" smtClean="0">
                <a:solidFill>
                  <a:prstClr val="white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00808"/>
            <a:ext cx="8784976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471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41226"/>
          </a:xfrm>
        </p:spPr>
        <p:txBody>
          <a:bodyPr>
            <a:normAutofit/>
          </a:bodyPr>
          <a:lstStyle/>
          <a:p>
            <a:pPr algn="ctr"/>
            <a:r>
              <a:rPr lang="ar-JO" sz="2400" dirty="0" smtClean="0">
                <a:ln w="6350">
                  <a:solidFill>
                    <a:srgbClr val="FF388C">
                      <a:shade val="43000"/>
                    </a:srgbClr>
                  </a:solidFill>
                </a:ln>
              </a:rPr>
              <a:t>تطبيقات</a:t>
            </a:r>
            <a:endParaRPr lang="ar-JO" sz="2400" dirty="0"/>
          </a:p>
        </p:txBody>
      </p:sp>
      <p:graphicFrame>
        <p:nvGraphicFramePr>
          <p:cNvPr id="5" name="عنصر نائب للمحتوى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9530046"/>
              </p:ext>
            </p:extLst>
          </p:nvPr>
        </p:nvGraphicFramePr>
        <p:xfrm>
          <a:off x="593408" y="1125538"/>
          <a:ext cx="8093392" cy="1483360"/>
        </p:xfrm>
        <a:graphic>
          <a:graphicData uri="http://schemas.openxmlformats.org/drawingml/2006/table">
            <a:tbl>
              <a:tblPr rtl="1" firstRow="1" bandRow="1">
                <a:tableStyleId>{D7AC3CCA-C797-4891-BE02-D94E43425B78}</a:tableStyleId>
              </a:tblPr>
              <a:tblGrid>
                <a:gridCol w="1371600"/>
                <a:gridCol w="1371600"/>
                <a:gridCol w="1371600"/>
                <a:gridCol w="1843758"/>
                <a:gridCol w="2134834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ar-JO" sz="1600" dirty="0" smtClean="0"/>
                        <a:t>لم</a:t>
                      </a:r>
                      <a:r>
                        <a:rPr lang="ar-JO" sz="1600" baseline="0" dirty="0" smtClean="0"/>
                        <a:t>  يرمِ خالد الكرة . وزن كلمة   ( يرمِ )  والتي أصلها ( يرمي ) من الفعل (رمى )</a:t>
                      </a:r>
                      <a:endParaRPr lang="ar-JO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JO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ر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م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(ي ) محذوف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يرمِ</a:t>
                      </a:r>
                      <a:endParaRPr lang="ar-J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ف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ع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( ل ) محذوف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يفعِ</a:t>
                      </a:r>
                      <a:endParaRPr lang="ar-J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زائد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اصلي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محذوف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ar-JO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r-JO" altLang="en-US" smtClean="0">
                <a:solidFill>
                  <a:prstClr val="white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white"/>
              </a:solidFill>
            </a:endParaRPr>
          </a:p>
        </p:txBody>
      </p:sp>
      <p:graphicFrame>
        <p:nvGraphicFramePr>
          <p:cNvPr id="9" name="عنصر نائب للمحتوى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6944823"/>
              </p:ext>
            </p:extLst>
          </p:nvPr>
        </p:nvGraphicFramePr>
        <p:xfrm>
          <a:off x="611560" y="4869160"/>
          <a:ext cx="8093392" cy="1112520"/>
        </p:xfrm>
        <a:graphic>
          <a:graphicData uri="http://schemas.openxmlformats.org/drawingml/2006/table">
            <a:tbl>
              <a:tblPr rtl="1" firstRow="1" bandRow="1">
                <a:tableStyleId>{22838BEF-8BB2-4498-84A7-C5851F593DF1}</a:tableStyleId>
              </a:tblPr>
              <a:tblGrid>
                <a:gridCol w="1371600"/>
                <a:gridCol w="1371600"/>
                <a:gridCol w="1371600"/>
                <a:gridCol w="1843758"/>
                <a:gridCol w="2134834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ar-JO" sz="1600" baseline="0" dirty="0" smtClean="0"/>
                        <a:t>كلمة ( سَلِمَ ) من الأصل ( س ل م )  هاتها على الأوزان الآتية</a:t>
                      </a:r>
                      <a:endParaRPr lang="ar-JO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JO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فعيلة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فَعَّل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err="1" smtClean="0"/>
                        <a:t>إفعال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فاعَل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تفعيل</a:t>
                      </a:r>
                      <a:endParaRPr lang="ar-J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سليمة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سَــلَّــم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إسلام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سالَم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تسليم</a:t>
                      </a:r>
                      <a:endParaRPr lang="ar-JO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عنصر نائب للمحتوى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0185163"/>
              </p:ext>
            </p:extLst>
          </p:nvPr>
        </p:nvGraphicFramePr>
        <p:xfrm>
          <a:off x="683568" y="3140968"/>
          <a:ext cx="8093392" cy="1112520"/>
        </p:xfrm>
        <a:graphic>
          <a:graphicData uri="http://schemas.openxmlformats.org/drawingml/2006/table">
            <a:tbl>
              <a:tblPr rtl="1" firstRow="1" bandRow="1">
                <a:tableStyleId>{D7AC3CCA-C797-4891-BE02-D94E43425B78}</a:tableStyleId>
              </a:tblPr>
              <a:tblGrid>
                <a:gridCol w="1371600"/>
                <a:gridCol w="1371600"/>
                <a:gridCol w="1371600"/>
                <a:gridCol w="1843758"/>
                <a:gridCol w="2134834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ar-JO" sz="1600" dirty="0" smtClean="0"/>
                        <a:t>زن الكلمات الآتية </a:t>
                      </a:r>
                      <a:endParaRPr lang="ar-JO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JO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مصانع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انتشر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لم</a:t>
                      </a:r>
                      <a:r>
                        <a:rPr lang="ar-JO" baseline="0" dirty="0" smtClean="0"/>
                        <a:t> يقل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قاضٍ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بِعْ</a:t>
                      </a:r>
                      <a:endParaRPr lang="ar-J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مفاعل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افتعل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لم يفل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فاعٍ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/>
                        <a:t>فل</a:t>
                      </a:r>
                      <a:endParaRPr lang="ar-JO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167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2152"/>
          </a:xfrm>
        </p:spPr>
        <p:txBody>
          <a:bodyPr/>
          <a:lstStyle/>
          <a:p>
            <a:pPr algn="ctr"/>
            <a:r>
              <a:rPr lang="ar-JO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تم بحمد الله </a:t>
            </a:r>
            <a:br>
              <a:rPr lang="ar-JO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ar-JO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أشكركم طلابي على متابعتكم لدروسكم</a:t>
            </a:r>
            <a:br>
              <a:rPr lang="ar-JO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ar-JO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دمتم سعداء بالعلم </a:t>
            </a:r>
            <a:r>
              <a:rPr lang="ar-JO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والتقى</a:t>
            </a:r>
            <a:r>
              <a:rPr lang="ar-JO" dirty="0" smtClean="0"/>
              <a:t/>
            </a:r>
            <a:br>
              <a:rPr lang="ar-JO" dirty="0" smtClean="0"/>
            </a:br>
            <a:r>
              <a:rPr lang="ar-JO" dirty="0" smtClean="0"/>
              <a:t/>
            </a:r>
            <a:br>
              <a:rPr lang="ar-JO" dirty="0" smtClean="0"/>
            </a:br>
            <a:r>
              <a:rPr lang="ar-JO" dirty="0" smtClean="0">
                <a:solidFill>
                  <a:schemeClr val="accent1">
                    <a:lumMod val="50000"/>
                  </a:schemeClr>
                </a:solidFill>
              </a:rPr>
              <a:t>مع رجائي لكم بالتوفيق</a:t>
            </a:r>
            <a:br>
              <a:rPr lang="ar-JO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ar-JO" dirty="0" smtClean="0">
                <a:solidFill>
                  <a:schemeClr val="accent1">
                    <a:lumMod val="50000"/>
                  </a:schemeClr>
                </a:solidFill>
              </a:rPr>
              <a:t>المعلم : يوسف طالب الرفاعي</a:t>
            </a:r>
            <a:endParaRPr lang="ar-JO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r-JO" altLang="en-US" smtClean="0">
                <a:solidFill>
                  <a:prstClr val="white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20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5175249" y="2276872"/>
            <a:ext cx="2735263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AE" sz="480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الصف</a:t>
            </a:r>
            <a:endParaRPr lang="en-US" sz="480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5175250" y="2996952"/>
            <a:ext cx="2735262" cy="576262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AE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المادة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5210509" y="1401763"/>
            <a:ext cx="2735262" cy="701675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AE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الفصل الدراسي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1098240" y="2276873"/>
            <a:ext cx="3673475" cy="576262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JO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العاشر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1098241" y="2996951"/>
            <a:ext cx="3673475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AE" sz="480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اللغة العربية</a:t>
            </a:r>
            <a:endParaRPr lang="en-US" sz="480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1133237" y="4514933"/>
            <a:ext cx="3673475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JO" sz="4800" dirty="0" smtClean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11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1126609" y="1475030"/>
            <a:ext cx="3673475" cy="661988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JO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الأول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auto">
          <a:xfrm>
            <a:off x="1133238" y="5315672"/>
            <a:ext cx="3673475" cy="716930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JO" sz="44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يوسف الرفاعي</a:t>
            </a:r>
            <a:endParaRPr lang="en-US" sz="44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1285875" y="117475"/>
            <a:ext cx="6638925" cy="1284288"/>
          </a:xfrm>
          <a:prstGeom prst="flowChartAlternateProcess">
            <a:avLst/>
          </a:prstGeom>
          <a:blipFill>
            <a:blip r:embed="rId4"/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JO" sz="5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PT Bold Heading" pitchFamily="2" charset="-78"/>
              </a:rPr>
              <a:t>الميزان الصرفي</a:t>
            </a:r>
            <a:endParaRPr lang="en-US" sz="5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PT Bold Heading" pitchFamily="2" charset="-78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5210509" y="4551444"/>
            <a:ext cx="2735262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AE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الصفحة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21" name="AutoShape 12"/>
          <p:cNvSpPr>
            <a:spLocks noChangeArrowheads="1"/>
          </p:cNvSpPr>
          <p:nvPr/>
        </p:nvSpPr>
        <p:spPr bwMode="auto">
          <a:xfrm>
            <a:off x="5210175" y="5280127"/>
            <a:ext cx="2714625" cy="752475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AE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إعداد </a:t>
            </a:r>
            <a:r>
              <a:rPr lang="ar-SA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المعلم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29709" name="عنصر نائب للتذييل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ar-JO" dirty="0">
                <a:solidFill>
                  <a:srgbClr val="92D050"/>
                </a:solidFill>
              </a:rPr>
              <a:t>مدارس الأمم الإبداعية / الصف العاشر </a:t>
            </a:r>
            <a:r>
              <a:rPr lang="ar-JO" altLang="ar-JO" dirty="0">
                <a:solidFill>
                  <a:srgbClr val="92D050"/>
                </a:solidFill>
              </a:rPr>
              <a:t/>
            </a:r>
            <a:br>
              <a:rPr lang="ar-JO" altLang="ar-JO" dirty="0">
                <a:solidFill>
                  <a:srgbClr val="92D050"/>
                </a:solidFill>
              </a:rPr>
            </a:br>
            <a:r>
              <a:rPr lang="ar-JO" altLang="ar-JO" dirty="0" smtClean="0">
                <a:solidFill>
                  <a:srgbClr val="92D050"/>
                </a:solidFill>
              </a:rPr>
              <a:t>المعلم</a:t>
            </a:r>
            <a:r>
              <a:rPr lang="ar-JO" altLang="ar-JO" dirty="0">
                <a:solidFill>
                  <a:srgbClr val="92D050"/>
                </a:solidFill>
              </a:rPr>
              <a:t>: يوسف طالب الرفاعي</a:t>
            </a:r>
            <a:endParaRPr lang="en-US" altLang="ar-JO" dirty="0">
              <a:solidFill>
                <a:srgbClr val="92D050"/>
              </a:solidFill>
            </a:endParaRPr>
          </a:p>
        </p:txBody>
      </p:sp>
      <p:sp>
        <p:nvSpPr>
          <p:cNvPr id="15" name="AutoShape 3"/>
          <p:cNvSpPr>
            <a:spLocks noChangeArrowheads="1"/>
          </p:cNvSpPr>
          <p:nvPr/>
        </p:nvSpPr>
        <p:spPr bwMode="auto">
          <a:xfrm>
            <a:off x="5143201" y="3735324"/>
            <a:ext cx="2735262" cy="576262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JO" sz="4800" dirty="0" smtClean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الوحدة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7" name="AutoShape 9"/>
          <p:cNvSpPr>
            <a:spLocks noChangeArrowheads="1"/>
          </p:cNvSpPr>
          <p:nvPr/>
        </p:nvSpPr>
        <p:spPr bwMode="auto">
          <a:xfrm>
            <a:off x="1098242" y="3700945"/>
            <a:ext cx="3673475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JO" sz="4800" dirty="0" smtClean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الأولى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47034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980728"/>
            <a:ext cx="8856984" cy="2304256"/>
          </a:xfrm>
        </p:spPr>
        <p:txBody>
          <a:bodyPr rtlCol="0">
            <a:normAutofit fontScale="90000"/>
          </a:bodyPr>
          <a:lstStyle/>
          <a:p>
            <a:pPr marL="484632" indent="0" algn="ctr" eaLnBrk="1" fontAlgn="auto" hangingPunct="1">
              <a:spcAft>
                <a:spcPts val="0"/>
              </a:spcAft>
              <a:defRPr/>
            </a:pPr>
            <a:r>
              <a:rPr lang="ar-JO" sz="6000" dirty="0" smtClean="0">
                <a:solidFill>
                  <a:schemeClr val="accent6">
                    <a:tint val="1000"/>
                  </a:schemeClr>
                </a:solidFill>
              </a:rPr>
              <a:t>الصف العاشر</a:t>
            </a:r>
            <a:br>
              <a:rPr lang="ar-JO" sz="6000" dirty="0" smtClean="0">
                <a:solidFill>
                  <a:schemeClr val="accent6">
                    <a:tint val="1000"/>
                  </a:schemeClr>
                </a:solidFill>
              </a:rPr>
            </a:br>
            <a:r>
              <a:rPr lang="ar-JO" sz="6000" dirty="0" smtClean="0">
                <a:solidFill>
                  <a:schemeClr val="accent6">
                    <a:tint val="1000"/>
                  </a:schemeClr>
                </a:solidFill>
              </a:rPr>
              <a:t>الوحدة الأولى </a:t>
            </a:r>
            <a:br>
              <a:rPr lang="ar-JO" sz="6000" dirty="0" smtClean="0">
                <a:solidFill>
                  <a:schemeClr val="accent6">
                    <a:tint val="1000"/>
                  </a:schemeClr>
                </a:solidFill>
              </a:rPr>
            </a:br>
            <a:r>
              <a:rPr lang="ar-JO" sz="6000" dirty="0" smtClean="0">
                <a:solidFill>
                  <a:schemeClr val="accent6">
                    <a:tint val="1000"/>
                  </a:schemeClr>
                </a:solidFill>
              </a:rPr>
              <a:t>الميزان الصرفي</a:t>
            </a:r>
            <a:endParaRPr lang="ar-JO" sz="6000" dirty="0">
              <a:solidFill>
                <a:schemeClr val="accent6">
                  <a:tint val="1000"/>
                </a:schemeClr>
              </a:solidFill>
            </a:endParaRPr>
          </a:p>
        </p:txBody>
      </p:sp>
      <p:sp>
        <p:nvSpPr>
          <p:cNvPr id="9219" name="عنصر نائب للمحتوى 2"/>
          <p:cNvSpPr>
            <a:spLocks noGrp="1"/>
          </p:cNvSpPr>
          <p:nvPr>
            <p:ph idx="1"/>
          </p:nvPr>
        </p:nvSpPr>
        <p:spPr>
          <a:xfrm>
            <a:off x="539750" y="4763"/>
            <a:ext cx="8229600" cy="760412"/>
          </a:xfrm>
        </p:spPr>
        <p:txBody>
          <a:bodyPr/>
          <a:lstStyle/>
          <a:p>
            <a:pPr eaLnBrk="1" hangingPunct="1"/>
            <a:endParaRPr lang="ar-JO" smtClean="0"/>
          </a:p>
        </p:txBody>
      </p:sp>
      <p:sp>
        <p:nvSpPr>
          <p:cNvPr id="9220" name="عنصر نائب للتذييل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ar-JO" altLang="en-US" smtClean="0">
                <a:solidFill>
                  <a:srgbClr val="D2D2D2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 smtClean="0">
              <a:solidFill>
                <a:srgbClr val="D2D2D2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2411760" y="3933056"/>
            <a:ext cx="4752528" cy="1446550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JO" sz="4400" b="1" dirty="0" smtClean="0">
                <a:ln w="24500" cmpd="dbl">
                  <a:solidFill>
                    <a:srgbClr val="E40059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E40059">
                        <a:tint val="10000"/>
                        <a:satMod val="155000"/>
                      </a:srgbClr>
                    </a:gs>
                    <a:gs pos="60000">
                      <a:srgbClr val="E40059">
                        <a:tint val="30000"/>
                        <a:satMod val="155000"/>
                      </a:srgbClr>
                    </a:gs>
                    <a:gs pos="100000">
                      <a:srgbClr val="E40059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أن يحلل بنية الكلمة ليعرف وزنها الصرفي</a:t>
            </a:r>
            <a:endParaRPr lang="ar-JO" sz="4400" b="1" dirty="0">
              <a:ln w="24500" cmpd="dbl">
                <a:solidFill>
                  <a:srgbClr val="E40059">
                    <a:shade val="85000"/>
                    <a:satMod val="155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E40059">
                      <a:tint val="10000"/>
                      <a:satMod val="155000"/>
                    </a:srgbClr>
                  </a:gs>
                  <a:gs pos="60000">
                    <a:srgbClr val="E40059">
                      <a:tint val="30000"/>
                      <a:satMod val="155000"/>
                    </a:srgbClr>
                  </a:gs>
                  <a:gs pos="100000">
                    <a:srgbClr val="E40059">
                      <a:tint val="73000"/>
                      <a:satMod val="155000"/>
                    </a:srgb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66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dirty="0">
                <a:latin typeface="Calibri" pitchFamily="34" charset="0"/>
                <a:cs typeface="Calibri" pitchFamily="34" charset="0"/>
              </a:rPr>
              <a:t>الميزان الصرفي : معرفة أصول الكلمات </a:t>
            </a:r>
            <a:r>
              <a:rPr lang="ar-JO" dirty="0" smtClean="0">
                <a:latin typeface="Calibri" pitchFamily="34" charset="0"/>
                <a:cs typeface="Calibri" pitchFamily="34" charset="0"/>
              </a:rPr>
              <a:t>وكل ما </a:t>
            </a:r>
            <a:r>
              <a:rPr lang="ar-JO" dirty="0">
                <a:latin typeface="Calibri" pitchFamily="34" charset="0"/>
                <a:cs typeface="Calibri" pitchFamily="34" charset="0"/>
              </a:rPr>
              <a:t>يطرأ </a:t>
            </a:r>
            <a:r>
              <a:rPr lang="ar-JO" dirty="0" smtClean="0">
                <a:latin typeface="Calibri" pitchFamily="34" charset="0"/>
                <a:cs typeface="Calibri" pitchFamily="34" charset="0"/>
              </a:rPr>
              <a:t>على بِنيتها </a:t>
            </a:r>
            <a:r>
              <a:rPr lang="ar-JO" dirty="0">
                <a:latin typeface="Calibri" pitchFamily="34" charset="0"/>
                <a:cs typeface="Calibri" pitchFamily="34" charset="0"/>
              </a:rPr>
              <a:t>من </a:t>
            </a:r>
            <a:r>
              <a:rPr lang="ar-JO" dirty="0" smtClean="0">
                <a:latin typeface="Calibri" pitchFamily="34" charset="0"/>
                <a:cs typeface="Calibri" pitchFamily="34" charset="0"/>
              </a:rPr>
              <a:t>زيادات </a:t>
            </a:r>
            <a:r>
              <a:rPr lang="ar-JO" dirty="0">
                <a:latin typeface="Calibri" pitchFamily="34" charset="0"/>
                <a:cs typeface="Calibri" pitchFamily="34" charset="0"/>
              </a:rPr>
              <a:t>أو حذفٍ .</a:t>
            </a:r>
          </a:p>
        </p:txBody>
      </p:sp>
      <p:pic>
        <p:nvPicPr>
          <p:cNvPr id="5" name="عنصر نائب للمحتوى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44824"/>
            <a:ext cx="8712968" cy="4680520"/>
          </a:xfrm>
        </p:spPr>
      </p:pic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r-JO" altLang="en-US" smtClean="0">
                <a:solidFill>
                  <a:prstClr val="white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white"/>
              </a:solidFill>
            </a:endParaRPr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098405"/>
              </p:ext>
            </p:extLst>
          </p:nvPr>
        </p:nvGraphicFramePr>
        <p:xfrm>
          <a:off x="539552" y="5877272"/>
          <a:ext cx="1224137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08046"/>
                <a:gridCol w="381094"/>
                <a:gridCol w="434997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ف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ع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ل</a:t>
                      </a:r>
                      <a:endParaRPr lang="ar-JO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6554946"/>
              </p:ext>
            </p:extLst>
          </p:nvPr>
        </p:nvGraphicFramePr>
        <p:xfrm>
          <a:off x="7164288" y="5877272"/>
          <a:ext cx="1224137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15775"/>
                <a:gridCol w="373365"/>
                <a:gridCol w="434997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ك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ت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ب</a:t>
                      </a:r>
                      <a:endParaRPr lang="ar-JO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765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JO" sz="2400" dirty="0" smtClean="0"/>
              <a:t>القاعدة الأولى: نأتي بالأصل الثلاثي للكلمة، ثم نقابلها مع الأصول الثلاثة فــ / ـعــ / ــل  وحركاتها، فنسمي الحرف الأول فاء الفعل ، ونسمي الحرف الثاني عين الفعل ، ونسمي الحرف الثالث لام الفعل. </a:t>
            </a:r>
            <a:endParaRPr lang="ar-JO" sz="2400" dirty="0"/>
          </a:p>
        </p:txBody>
      </p:sp>
      <p:graphicFrame>
        <p:nvGraphicFramePr>
          <p:cNvPr id="5" name="عنصر نائب للمحتوى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4029134"/>
              </p:ext>
            </p:extLst>
          </p:nvPr>
        </p:nvGraphicFramePr>
        <p:xfrm>
          <a:off x="729902" y="1882775"/>
          <a:ext cx="7956898" cy="4354537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1549717"/>
                <a:gridCol w="1214755"/>
                <a:gridCol w="1733866"/>
                <a:gridCol w="1442048"/>
                <a:gridCol w="2016512"/>
              </a:tblGrid>
              <a:tr h="610121"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الكلمة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فاء الفعل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 عين الفعل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لام الفعل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الوزن</a:t>
                      </a:r>
                      <a:endParaRPr lang="ar-JO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شَـــرِبَ</a:t>
                      </a:r>
                      <a:endParaRPr lang="ar-JO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شَ</a:t>
                      </a:r>
                      <a:endParaRPr lang="ar-JO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رِ</a:t>
                      </a:r>
                      <a:endParaRPr lang="ar-JO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بَ</a:t>
                      </a:r>
                      <a:endParaRPr lang="ar-JO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فَـعِـلَ</a:t>
                      </a:r>
                      <a:endParaRPr lang="ar-JO" sz="2800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نَـــفَــــعَ</a:t>
                      </a:r>
                      <a:endParaRPr lang="ar-JO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نَ</a:t>
                      </a:r>
                      <a:endParaRPr lang="ar-JO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فَ</a:t>
                      </a:r>
                      <a:endParaRPr lang="ar-JO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عَ</a:t>
                      </a:r>
                      <a:endParaRPr lang="ar-JO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فَــعَــلَ</a:t>
                      </a:r>
                      <a:endParaRPr lang="ar-JO" sz="2800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نَــــضُـــجَ</a:t>
                      </a:r>
                      <a:endParaRPr lang="ar-JO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نَ</a:t>
                      </a:r>
                      <a:endParaRPr lang="ar-JO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ضُ</a:t>
                      </a:r>
                      <a:endParaRPr lang="ar-JO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جَ</a:t>
                      </a:r>
                      <a:endParaRPr lang="ar-JO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فَــعُــلَ</a:t>
                      </a:r>
                      <a:endParaRPr lang="ar-JO" sz="2800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سَـأَل</a:t>
                      </a:r>
                      <a:endParaRPr lang="ar-JO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سَ</a:t>
                      </a:r>
                      <a:endParaRPr lang="ar-JO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أ</a:t>
                      </a:r>
                      <a:endParaRPr lang="ar-JO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ل</a:t>
                      </a:r>
                      <a:endParaRPr lang="ar-JO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فَـــعَـلَ</a:t>
                      </a:r>
                      <a:endParaRPr lang="ar-JO" sz="2800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أمِــنَ</a:t>
                      </a:r>
                      <a:endParaRPr lang="ar-JO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أَ</a:t>
                      </a:r>
                      <a:endParaRPr lang="ar-JO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مِ</a:t>
                      </a:r>
                      <a:endParaRPr lang="ar-JO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ــنَ</a:t>
                      </a:r>
                      <a:endParaRPr lang="ar-JO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/>
                        <a:t>فَــعِــلَ</a:t>
                      </a:r>
                      <a:endParaRPr lang="ar-JO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r-JO" altLang="en-US" smtClean="0">
                <a:solidFill>
                  <a:prstClr val="white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41226"/>
          </a:xfrm>
        </p:spPr>
        <p:txBody>
          <a:bodyPr>
            <a:normAutofit/>
          </a:bodyPr>
          <a:lstStyle/>
          <a:p>
            <a:pPr algn="r"/>
            <a:r>
              <a:rPr lang="ar-JO" sz="3600" dirty="0" smtClean="0"/>
              <a:t>ويندرج تحت القاعدة الأولى  :</a:t>
            </a:r>
            <a:endParaRPr lang="ar-JO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8096"/>
          </a:xfrm>
        </p:spPr>
        <p:txBody>
          <a:bodyPr/>
          <a:lstStyle/>
          <a:p>
            <a:r>
              <a:rPr lang="ar-JO" dirty="0" smtClean="0"/>
              <a:t>1- كل فعل ثلاثي معتل أجوف أو ناقص. مثل:</a:t>
            </a:r>
          </a:p>
          <a:p>
            <a:endParaRPr lang="ar-JO" dirty="0"/>
          </a:p>
          <a:p>
            <a:endParaRPr lang="ar-JO" dirty="0" smtClean="0"/>
          </a:p>
          <a:p>
            <a:endParaRPr lang="ar-JO" dirty="0" smtClean="0"/>
          </a:p>
          <a:p>
            <a:endParaRPr lang="ar-JO" dirty="0"/>
          </a:p>
          <a:p>
            <a:pPr marL="65087" indent="0">
              <a:buNone/>
            </a:pPr>
            <a:endParaRPr lang="ar-JO" dirty="0" smtClean="0"/>
          </a:p>
          <a:p>
            <a:pPr marL="65087" indent="0">
              <a:buNone/>
            </a:pPr>
            <a:r>
              <a:rPr lang="ar-JO" dirty="0" smtClean="0"/>
              <a:t>2_ كل فعل ثلاثي مضعف . فإننا نفك التضعيف، مثل:</a:t>
            </a:r>
          </a:p>
          <a:p>
            <a:pPr marL="65087" indent="0">
              <a:buNone/>
            </a:pPr>
            <a:endParaRPr lang="ar-JO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r-JO" altLang="en-US" smtClean="0">
                <a:solidFill>
                  <a:prstClr val="white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white"/>
              </a:solidFill>
            </a:endParaRPr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575322"/>
              </p:ext>
            </p:extLst>
          </p:nvPr>
        </p:nvGraphicFramePr>
        <p:xfrm>
          <a:off x="443100" y="1484784"/>
          <a:ext cx="8017332" cy="228600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1371918"/>
                <a:gridCol w="1557655"/>
                <a:gridCol w="1741805"/>
                <a:gridCol w="1672977"/>
                <a:gridCol w="1672977"/>
              </a:tblGrid>
              <a:tr h="388843"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kern="1200" dirty="0" smtClean="0"/>
                        <a:t>الفعل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kern="1200" dirty="0" smtClean="0"/>
                        <a:t>فاء الفعل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kern="1200" dirty="0" smtClean="0"/>
                        <a:t>عين الفعل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kern="1200" dirty="0" smtClean="0"/>
                        <a:t>لام الفعل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kern="1200" dirty="0" smtClean="0"/>
                        <a:t>الوزن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88843"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kern="1200" dirty="0" smtClean="0"/>
                        <a:t>بــــاع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kern="1200" dirty="0" smtClean="0"/>
                        <a:t>ب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kern="1200" dirty="0" smtClean="0"/>
                        <a:t>ا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kern="1200" dirty="0" smtClean="0"/>
                        <a:t>ع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kern="1200" dirty="0" smtClean="0"/>
                        <a:t>فَــعَــلَ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88843"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kern="1200" dirty="0" smtClean="0"/>
                        <a:t>قـــــال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kern="1200" dirty="0" smtClean="0"/>
                        <a:t>ق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kern="1200" dirty="0" smtClean="0"/>
                        <a:t>ا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kern="1200" dirty="0" smtClean="0"/>
                        <a:t>ل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فَــعَــلَ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88843"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kern="1200" dirty="0" smtClean="0"/>
                        <a:t>مــشــى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kern="1200" dirty="0" smtClean="0"/>
                        <a:t>م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kern="1200" dirty="0" smtClean="0"/>
                        <a:t>ش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kern="1200" dirty="0" smtClean="0"/>
                        <a:t>ى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فَــعَــلَ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88843"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kern="1200" dirty="0" smtClean="0"/>
                        <a:t>جـــرى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kern="1200" dirty="0" smtClean="0"/>
                        <a:t>ج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kern="1200" dirty="0" smtClean="0"/>
                        <a:t>ر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kern="1200" dirty="0" smtClean="0"/>
                        <a:t>ى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فَــعَــلَ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952927"/>
              </p:ext>
            </p:extLst>
          </p:nvPr>
        </p:nvGraphicFramePr>
        <p:xfrm>
          <a:off x="648764" y="4725144"/>
          <a:ext cx="7811668" cy="1371600"/>
        </p:xfrm>
        <a:graphic>
          <a:graphicData uri="http://schemas.openxmlformats.org/drawingml/2006/table">
            <a:tbl>
              <a:tblPr rtl="1" firstRow="1" bandRow="1">
                <a:tableStyleId>{22838BEF-8BB2-4498-84A7-C5851F593DF1}</a:tableStyleId>
              </a:tblPr>
              <a:tblGrid>
                <a:gridCol w="1162918"/>
                <a:gridCol w="1689951"/>
                <a:gridCol w="1889742"/>
                <a:gridCol w="1708898"/>
                <a:gridCol w="1360159"/>
              </a:tblGrid>
              <a:tr h="388842">
                <a:tc>
                  <a:txBody>
                    <a:bodyPr/>
                    <a:lstStyle/>
                    <a:p>
                      <a:pPr algn="ctr" rtl="1"/>
                      <a:r>
                        <a:rPr kumimoji="0" lang="ar-JO" sz="2400" kern="1200" dirty="0" smtClean="0"/>
                        <a:t>الفعل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JO" sz="2400" kern="1200" dirty="0" smtClean="0"/>
                        <a:t>فاء الفعل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JO" sz="2400" kern="1200" dirty="0" smtClean="0"/>
                        <a:t>عين الفعل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JO" sz="2400" kern="1200" dirty="0" smtClean="0"/>
                        <a:t>لام الفعل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JO" sz="2400" kern="1200" dirty="0" smtClean="0"/>
                        <a:t>الوزن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88842">
                <a:tc>
                  <a:txBody>
                    <a:bodyPr/>
                    <a:lstStyle/>
                    <a:p>
                      <a:pPr algn="ctr" rtl="1"/>
                      <a:r>
                        <a:rPr kumimoji="0" lang="ar-JO" sz="2400" kern="1200" dirty="0" smtClean="0"/>
                        <a:t>مَــرَّ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JO" sz="2400" kern="1200" dirty="0" smtClean="0"/>
                        <a:t>م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JO" sz="2400" kern="1200" dirty="0" smtClean="0"/>
                        <a:t>رْ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JO" sz="2400" kern="1200" dirty="0" smtClean="0"/>
                        <a:t>رَ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JO" sz="2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فَــعَــلَ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88842">
                <a:tc>
                  <a:txBody>
                    <a:bodyPr/>
                    <a:lstStyle/>
                    <a:p>
                      <a:pPr algn="ctr" rtl="1"/>
                      <a:r>
                        <a:rPr kumimoji="0" lang="ar-JO" sz="2400" kern="1200" dirty="0" smtClean="0"/>
                        <a:t>صَـــدَّ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ar-JO" sz="2400" kern="1200" dirty="0" smtClean="0"/>
                        <a:t>صَ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ar-JO" sz="2400" kern="1200" dirty="0" smtClean="0"/>
                        <a:t>دْ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ar-JO" sz="2400" kern="1200" dirty="0" smtClean="0"/>
                        <a:t>دَ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ar-JO" sz="2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فَــعَــلَ</a:t>
                      </a:r>
                      <a:endParaRPr kumimoji="0" lang="ar-JO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582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73274"/>
          </a:xfrm>
        </p:spPr>
        <p:txBody>
          <a:bodyPr>
            <a:normAutofit/>
          </a:bodyPr>
          <a:lstStyle/>
          <a:p>
            <a:pPr algn="ctr"/>
            <a:r>
              <a:rPr lang="ar-JO" sz="2400" dirty="0" smtClean="0"/>
              <a:t>القاعدة الثانية: إذا حُذِف حرفٌ من الأحرف الأصلية للكلمة فإنّنا نحذف ما يقابله في الميزان الصرفي </a:t>
            </a:r>
            <a:endParaRPr lang="ar-JO" sz="240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r-JO" altLang="en-US" smtClean="0">
                <a:solidFill>
                  <a:prstClr val="white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white"/>
              </a:solidFill>
            </a:endParaRPr>
          </a:p>
        </p:txBody>
      </p:sp>
      <p:graphicFrame>
        <p:nvGraphicFramePr>
          <p:cNvPr id="6" name="عنصر نائب للمحتوى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2201097"/>
              </p:ext>
            </p:extLst>
          </p:nvPr>
        </p:nvGraphicFramePr>
        <p:xfrm>
          <a:off x="395288" y="1268413"/>
          <a:ext cx="8229600" cy="792480"/>
        </p:xfrm>
        <a:graphic>
          <a:graphicData uri="http://schemas.openxmlformats.org/drawingml/2006/table">
            <a:tbl>
              <a:tblPr rtl="1" firstRow="1" bandRow="1">
                <a:tableStyleId>{22838BEF-8BB2-4498-84A7-C5851F593DF1}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الكلمة  (1)</a:t>
                      </a:r>
                      <a:endParaRPr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ف</a:t>
                      </a:r>
                      <a:endParaRPr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ع</a:t>
                      </a:r>
                      <a:endParaRPr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ل</a:t>
                      </a:r>
                      <a:endParaRPr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الوزن</a:t>
                      </a:r>
                      <a:endParaRPr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قال</a:t>
                      </a:r>
                      <a:endParaRPr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ق</a:t>
                      </a:r>
                      <a:endParaRPr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ا</a:t>
                      </a:r>
                      <a:endParaRPr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ل</a:t>
                      </a:r>
                      <a:endParaRPr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فعل</a:t>
                      </a:r>
                      <a:endParaRPr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عنصر نائب للمحتوى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3165127"/>
              </p:ext>
            </p:extLst>
          </p:nvPr>
        </p:nvGraphicFramePr>
        <p:xfrm>
          <a:off x="395536" y="2276872"/>
          <a:ext cx="8229600" cy="792480"/>
        </p:xfrm>
        <a:graphic>
          <a:graphicData uri="http://schemas.openxmlformats.org/drawingml/2006/table">
            <a:tbl>
              <a:tblPr rtl="1" firstRow="1" bandRow="1">
                <a:tableStyleId>{22838BEF-8BB2-4498-84A7-C5851F593DF1}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الكلمة</a:t>
                      </a:r>
                      <a:endParaRPr kumimoji="0" lang="ar-JO" sz="2000" b="1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chemeClr val="dk1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ف</a:t>
                      </a:r>
                      <a:endParaRPr kumimoji="0" lang="ar-JO" sz="2000" b="1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chemeClr val="dk1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ع</a:t>
                      </a:r>
                      <a:endParaRPr kumimoji="0" lang="ar-JO" sz="2000" b="1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chemeClr val="dk1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ل</a:t>
                      </a:r>
                      <a:endParaRPr kumimoji="0" lang="ar-JO" sz="2000" b="1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chemeClr val="dk1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الوزن</a:t>
                      </a:r>
                      <a:endParaRPr kumimoji="0" lang="ar-JO" sz="2000" b="1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chemeClr val="dk1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قُــلْ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chemeClr val="dk1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ق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chemeClr val="dk1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محذوف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chemeClr val="dk1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ل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chemeClr val="dk1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فُـــلْ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chemeClr val="dk1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عنصر نائب للمحتوى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962520"/>
              </p:ext>
            </p:extLst>
          </p:nvPr>
        </p:nvGraphicFramePr>
        <p:xfrm>
          <a:off x="467544" y="3645024"/>
          <a:ext cx="8229600" cy="792480"/>
        </p:xfrm>
        <a:graphic>
          <a:graphicData uri="http://schemas.openxmlformats.org/drawingml/2006/table">
            <a:tbl>
              <a:tblPr rtl="1" firstRow="1" bandRow="1">
                <a:tableStyleId>{10A1B5D5-9B99-4C35-A422-299274C87663}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252224"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الكلمة  ( 2 )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ف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ع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ل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الوزن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وصل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و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ص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ل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فعل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عنصر نائب للمحتوى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4401849"/>
              </p:ext>
            </p:extLst>
          </p:nvPr>
        </p:nvGraphicFramePr>
        <p:xfrm>
          <a:off x="395536" y="4797152"/>
          <a:ext cx="8280920" cy="853492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1656184"/>
                <a:gridCol w="1656184"/>
                <a:gridCol w="1656184"/>
                <a:gridCol w="1656184"/>
                <a:gridCol w="1656184"/>
              </a:tblGrid>
              <a:tr h="360040"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الكلمة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ف 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ع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ل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الوزن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</a:tr>
              <a:tr h="457252"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صِــل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محذوف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ص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ل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JO" sz="2000" kern="1200" dirty="0" smtClean="0">
                          <a:ln w="6350">
                            <a:solidFill>
                              <a:schemeClr val="accent1">
                                <a:shade val="43000"/>
                              </a:schemeClr>
                            </a:solidFill>
                          </a:ln>
                          <a:effectLst>
                            <a:outerShdw blurRad="26000" dist="26000" dir="145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عِــل</a:t>
                      </a:r>
                      <a:endParaRPr kumimoji="0" lang="ar-JO" sz="2000" kern="1200" dirty="0">
                        <a:ln w="6350">
                          <a:solidFill>
                            <a:schemeClr val="accent1">
                              <a:shade val="43000"/>
                            </a:schemeClr>
                          </a:solidFill>
                        </a:ln>
                        <a:solidFill>
                          <a:srgbClr val="FF5C9C"/>
                        </a:solidFill>
                        <a:effectLst>
                          <a:outerShdw blurRad="26000" dist="26000" dir="145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549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57250"/>
          </a:xfrm>
        </p:spPr>
        <p:txBody>
          <a:bodyPr>
            <a:normAutofit/>
          </a:bodyPr>
          <a:lstStyle/>
          <a:p>
            <a:pPr algn="r"/>
            <a:r>
              <a:rPr lang="ar-JO" sz="2400" dirty="0" smtClean="0"/>
              <a:t>القاعدة الثالثة: الكلمات المزيدة بحرف أو أكثر ، فإننا نقابل الأحرف الأصلية بأحرف الميزان (  ويبقى الزائد بلفظه كما هو ).</a:t>
            </a:r>
            <a:endParaRPr lang="ar-JO" sz="2400" dirty="0"/>
          </a:p>
        </p:txBody>
      </p:sp>
      <p:graphicFrame>
        <p:nvGraphicFramePr>
          <p:cNvPr id="5" name="عنصر نائب للمحتوى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410134"/>
              </p:ext>
            </p:extLst>
          </p:nvPr>
        </p:nvGraphicFramePr>
        <p:xfrm>
          <a:off x="457200" y="1125538"/>
          <a:ext cx="8229600" cy="1112520"/>
        </p:xfrm>
        <a:graphic>
          <a:graphicData uri="http://schemas.openxmlformats.org/drawingml/2006/table">
            <a:tbl>
              <a:tblPr rtl="1" firstRow="1" bandRow="1">
                <a:tableStyleId>{D7AC3CCA-C797-4891-BE02-D94E43425B78}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أشرق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أ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ش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ر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ق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أ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ف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ع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ل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أفعل</a:t>
                      </a:r>
                      <a:endParaRPr lang="ar-J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زائد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r-JO" altLang="en-US" smtClean="0">
                <a:solidFill>
                  <a:prstClr val="white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white"/>
              </a:solidFill>
            </a:endParaRPr>
          </a:p>
        </p:txBody>
      </p:sp>
      <p:graphicFrame>
        <p:nvGraphicFramePr>
          <p:cNvPr id="6" name="عنصر نائب للمحتوى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9802303"/>
              </p:ext>
            </p:extLst>
          </p:nvPr>
        </p:nvGraphicFramePr>
        <p:xfrm>
          <a:off x="395536" y="2564904"/>
          <a:ext cx="8229600" cy="1112520"/>
        </p:xfrm>
        <a:graphic>
          <a:graphicData uri="http://schemas.openxmlformats.org/drawingml/2006/table">
            <a:tbl>
              <a:tblPr rtl="1" firstRow="1" bandRow="1">
                <a:tableStyleId>{74C1A8A3-306A-4EB7-A6B1-4F7E0EB9C5D6}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اسْتَغْفَرَ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ا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س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ت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غ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ف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ر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أ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س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ت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ف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ع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ل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اسْتَفْعَلَ</a:t>
                      </a:r>
                      <a:endParaRPr lang="ar-J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زائد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زائد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زائد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عنصر نائب للمحتوى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5799888"/>
              </p:ext>
            </p:extLst>
          </p:nvPr>
        </p:nvGraphicFramePr>
        <p:xfrm>
          <a:off x="395536" y="3861048"/>
          <a:ext cx="8229600" cy="1112520"/>
        </p:xfrm>
        <a:graphic>
          <a:graphicData uri="http://schemas.openxmlformats.org/drawingml/2006/table">
            <a:tbl>
              <a:tblPr rtl="1" firstRow="1" bandRow="1">
                <a:tableStyleId>{8EC20E35-A176-4012-BC5E-935CFFF8708E}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صافَح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ص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ا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ف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ح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ف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ا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ع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ل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فـاعَــل</a:t>
                      </a:r>
                      <a:endParaRPr lang="ar-J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زائد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عنصر نائب للمحتوى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0429425"/>
              </p:ext>
            </p:extLst>
          </p:nvPr>
        </p:nvGraphicFramePr>
        <p:xfrm>
          <a:off x="395537" y="5229200"/>
          <a:ext cx="8229599" cy="1112520"/>
        </p:xfrm>
        <a:graphic>
          <a:graphicData uri="http://schemas.openxmlformats.org/drawingml/2006/table">
            <a:tbl>
              <a:tblPr rtl="1" firstRow="1" bandRow="1">
                <a:tableStyleId>{EB344D84-9AFB-497E-A393-DC336BA19D2E}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اجتهد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ا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ج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ت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ه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د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أ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ف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ت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ع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ل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أفْتَعَل</a:t>
                      </a:r>
                      <a:endParaRPr lang="ar-J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زائد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زائد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أصلي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JO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879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JO" sz="2400" dirty="0" smtClean="0"/>
              <a:t>القاعدة الرابعة: الكلمات المزيدة بتكرار حرف من الأحرف الأصلية؛ فإننا نكرر ما يقابله في الميزان ، ثم ندغم الثاني بالثالث.</a:t>
            </a:r>
            <a:endParaRPr lang="ar-JO" sz="2400" dirty="0"/>
          </a:p>
        </p:txBody>
      </p:sp>
      <p:graphicFrame>
        <p:nvGraphicFramePr>
          <p:cNvPr id="5" name="عنصر نائب للمحتوى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0319096"/>
              </p:ext>
            </p:extLst>
          </p:nvPr>
        </p:nvGraphicFramePr>
        <p:xfrm>
          <a:off x="729902" y="1882775"/>
          <a:ext cx="7956898" cy="2770361"/>
        </p:xfrm>
        <a:graphic>
          <a:graphicData uri="http://schemas.openxmlformats.org/drawingml/2006/table">
            <a:tbl>
              <a:tblPr rtl="1" firstRow="1" bandRow="1">
                <a:tableStyleId>{1E171933-4619-4E11-9A3F-F7608DF75F80}</a:tableStyleId>
              </a:tblPr>
              <a:tblGrid>
                <a:gridCol w="1549717"/>
                <a:gridCol w="1214755"/>
                <a:gridCol w="1733866"/>
                <a:gridCol w="1442048"/>
                <a:gridCol w="2016512"/>
              </a:tblGrid>
              <a:tr h="610121"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الكلمة</a:t>
                      </a:r>
                      <a:endParaRPr lang="ar-JO" dirty="0">
                        <a:effectLst>
                          <a:outerShdw blurRad="50800" dist="38100" dir="16200000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فاء الفعل</a:t>
                      </a:r>
                      <a:endParaRPr lang="ar-JO" dirty="0">
                        <a:effectLst>
                          <a:outerShdw blurRad="50800" dist="38100" dir="16200000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عين الفعل</a:t>
                      </a:r>
                      <a:endParaRPr lang="ar-JO" dirty="0">
                        <a:effectLst>
                          <a:outerShdw blurRad="50800" dist="38100" dir="16200000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لام الفعل</a:t>
                      </a:r>
                      <a:endParaRPr lang="ar-JO" dirty="0">
                        <a:effectLst>
                          <a:outerShdw blurRad="50800" dist="38100" dir="16200000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الوزن</a:t>
                      </a:r>
                      <a:endParaRPr lang="ar-JO" dirty="0">
                        <a:effectLst>
                          <a:outerShdw blurRad="50800" dist="38100" dir="16200000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جَـمَّــدَ</a:t>
                      </a:r>
                      <a:endParaRPr lang="ar-JO" sz="2800" dirty="0">
                        <a:effectLst>
                          <a:outerShdw blurRad="50800" dist="38100" dir="16200000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ج</a:t>
                      </a:r>
                      <a:endParaRPr lang="ar-JO" sz="2800" dirty="0">
                        <a:effectLst>
                          <a:outerShdw blurRad="50800" dist="38100" dir="16200000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مْ </a:t>
                      </a:r>
                      <a:r>
                        <a:rPr lang="ar-JO" sz="2800" dirty="0" err="1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مَ</a:t>
                      </a:r>
                      <a:endParaRPr lang="ar-JO" sz="2800" dirty="0">
                        <a:effectLst>
                          <a:outerShdw blurRad="50800" dist="38100" dir="16200000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دَ</a:t>
                      </a:r>
                      <a:endParaRPr lang="ar-JO" sz="2800" dirty="0">
                        <a:effectLst>
                          <a:outerShdw blurRad="50800" dist="38100" dir="16200000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فَـعّـلَ</a:t>
                      </a:r>
                      <a:endParaRPr lang="ar-JO" sz="2800" dirty="0">
                        <a:effectLst>
                          <a:outerShdw blurRad="50800" dist="38100" dir="16200000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سَـلَّــمَ</a:t>
                      </a:r>
                      <a:endParaRPr lang="ar-JO" sz="2800" dirty="0">
                        <a:effectLst>
                          <a:outerShdw blurRad="50800" dist="38100" dir="16200000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س</a:t>
                      </a:r>
                      <a:endParaRPr lang="ar-JO" sz="2800" dirty="0">
                        <a:effectLst>
                          <a:outerShdw blurRad="50800" dist="38100" dir="16200000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لْ </a:t>
                      </a:r>
                      <a:r>
                        <a:rPr lang="ar-JO" sz="2800" dirty="0" err="1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لَ</a:t>
                      </a:r>
                      <a:endParaRPr lang="ar-JO" sz="2800" dirty="0">
                        <a:effectLst>
                          <a:outerShdw blurRad="50800" dist="38100" dir="16200000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مَ</a:t>
                      </a:r>
                      <a:endParaRPr lang="ar-JO" sz="2800" dirty="0">
                        <a:effectLst>
                          <a:outerShdw blurRad="50800" dist="38100" dir="16200000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فَـعّـلَ</a:t>
                      </a:r>
                      <a:endParaRPr lang="ar-JO" sz="2800" dirty="0">
                        <a:effectLst>
                          <a:outerShdw blurRad="50800" dist="38100" dir="16200000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وَلَّــى</a:t>
                      </a:r>
                      <a:endParaRPr lang="ar-JO" sz="2800" dirty="0">
                        <a:effectLst>
                          <a:outerShdw blurRad="50800" dist="38100" dir="16200000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و </a:t>
                      </a:r>
                      <a:endParaRPr lang="ar-JO" sz="2800" dirty="0">
                        <a:effectLst>
                          <a:outerShdw blurRad="50800" dist="38100" dir="16200000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لْ </a:t>
                      </a:r>
                      <a:r>
                        <a:rPr lang="ar-JO" sz="2800" dirty="0" err="1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لَ</a:t>
                      </a:r>
                      <a:endParaRPr lang="ar-JO" sz="2800" dirty="0">
                        <a:effectLst>
                          <a:outerShdw blurRad="50800" dist="38100" dir="16200000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ى</a:t>
                      </a:r>
                      <a:endParaRPr lang="ar-JO" sz="2800" dirty="0">
                        <a:effectLst>
                          <a:outerShdw blurRad="50800" dist="38100" dir="16200000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effectLst>
                            <a:outerShdw blurRad="50800" dist="38100" dir="162000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فَـعّـلَ</a:t>
                      </a:r>
                      <a:endParaRPr lang="ar-JO" sz="2800" dirty="0">
                        <a:effectLst>
                          <a:outerShdw blurRad="50800" dist="38100" dir="16200000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r-JO" altLang="en-US" smtClean="0">
                <a:solidFill>
                  <a:prstClr val="white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62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حيوية">
  <a:themeElements>
    <a:clrScheme name="حيوية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حيوية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حيوية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708</Words>
  <Application>Microsoft Office PowerPoint</Application>
  <PresentationFormat>عرض على الشاشة (3:4)‏</PresentationFormat>
  <Paragraphs>330</Paragraphs>
  <Slides>13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3</vt:i4>
      </vt:variant>
      <vt:variant>
        <vt:lpstr>عناوين الشرائح</vt:lpstr>
      </vt:variant>
      <vt:variant>
        <vt:i4>13</vt:i4>
      </vt:variant>
    </vt:vector>
  </HeadingPairs>
  <TitlesOfParts>
    <vt:vector size="16" baseType="lpstr">
      <vt:lpstr>سمة Office</vt:lpstr>
      <vt:lpstr>حيوية</vt:lpstr>
      <vt:lpstr>تصميم افتراضي</vt:lpstr>
      <vt:lpstr>مدارس الأمم الإبداعية بالقيم تحيا الأمم</vt:lpstr>
      <vt:lpstr>عرض تقديمي في PowerPoint</vt:lpstr>
      <vt:lpstr>الصف العاشر الوحدة الأولى  الميزان الصرفي</vt:lpstr>
      <vt:lpstr>الميزان الصرفي : معرفة أصول الكلمات وكل ما يطرأ على بِنيتها من زيادات أو حذفٍ .</vt:lpstr>
      <vt:lpstr>القاعدة الأولى: نأتي بالأصل الثلاثي للكلمة، ثم نقابلها مع الأصول الثلاثة فــ / ـعــ / ــل  وحركاتها، فنسمي الحرف الأول فاء الفعل ، ونسمي الحرف الثاني عين الفعل ، ونسمي الحرف الثالث لام الفعل. </vt:lpstr>
      <vt:lpstr>ويندرج تحت القاعدة الأولى  :</vt:lpstr>
      <vt:lpstr>القاعدة الثانية: إذا حُذِف حرفٌ من الأحرف الأصلية للكلمة فإنّنا نحذف ما يقابله في الميزان الصرفي </vt:lpstr>
      <vt:lpstr>القاعدة الثالثة: الكلمات المزيدة بحرف أو أكثر ، فإننا نقابل الأحرف الأصلية بأحرف الميزان (  ويبقى الزائد بلفظه كما هو ).</vt:lpstr>
      <vt:lpstr>القاعدة الرابعة: الكلمات المزيدة بتكرار حرف من الأحرف الأصلية؛ فإننا نكرر ما يقابله في الميزان ، ثم ندغم الثاني بالثالث.</vt:lpstr>
      <vt:lpstr>القاعدة الخامسة : الكلمات الرباعية الأصول ، فإننا نزيد على أحرف الميزان ( ل ) ثانية. لتصبح ( فَعْلَلَ ). ملحوظة : هذه الكلمات لا يوجد لها أصل ثلاثي أبدا.</vt:lpstr>
      <vt:lpstr>وهذه القواعد مرت معك في كتابك صفحة ( 13 ) </vt:lpstr>
      <vt:lpstr>تطبيقات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مدارس الأمم الإبداعية بالقيم تحيا الأمم</dc:title>
  <dc:creator>Work</dc:creator>
  <cp:lastModifiedBy>Work</cp:lastModifiedBy>
  <cp:revision>30</cp:revision>
  <dcterms:created xsi:type="dcterms:W3CDTF">2020-10-10T16:42:41Z</dcterms:created>
  <dcterms:modified xsi:type="dcterms:W3CDTF">2020-10-12T04:17:01Z</dcterms:modified>
</cp:coreProperties>
</file>