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5"/>
  </p:notesMasterIdLst>
  <p:sldIdLst>
    <p:sldId id="525" r:id="rId2"/>
    <p:sldId id="259" r:id="rId3"/>
    <p:sldId id="260" r:id="rId4"/>
    <p:sldId id="261" r:id="rId5"/>
    <p:sldId id="499" r:id="rId6"/>
    <p:sldId id="500" r:id="rId7"/>
    <p:sldId id="502" r:id="rId8"/>
    <p:sldId id="501" r:id="rId9"/>
    <p:sldId id="434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20" r:id="rId27"/>
    <p:sldId id="521" r:id="rId28"/>
    <p:sldId id="522" r:id="rId29"/>
    <p:sldId id="523" r:id="rId30"/>
    <p:sldId id="286" r:id="rId31"/>
    <p:sldId id="496" r:id="rId32"/>
    <p:sldId id="524" r:id="rId33"/>
    <p:sldId id="257" r:id="rId34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Arabic Typesetting" panose="03020402040406030203" pitchFamily="66" charset="-78"/>
      <p:regular r:id="rId41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33FF"/>
    <a:srgbClr val="008000"/>
    <a:srgbClr val="FFB13F"/>
    <a:srgbClr val="D1CC00"/>
    <a:srgbClr val="FF6600"/>
    <a:srgbClr val="8A4F00"/>
    <a:srgbClr val="DCA24C"/>
    <a:srgbClr val="0033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883" y="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824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(2-9)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تعرُّف ألواح اللبنات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347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5" name="مجموعة 4"/>
          <p:cNvGrpSpPr/>
          <p:nvPr/>
        </p:nvGrpSpPr>
        <p:grpSpPr>
          <a:xfrm>
            <a:off x="5364088" y="3312000"/>
            <a:ext cx="3043022" cy="633534"/>
            <a:chOff x="5364088" y="3312000"/>
            <a:chExt cx="3043022" cy="633534"/>
          </a:xfrm>
        </p:grpSpPr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0120" y="3312000"/>
              <a:ext cx="2690958" cy="633534"/>
            </a:xfrm>
            <a:prstGeom prst="rect">
              <a:avLst/>
            </a:prstGeom>
          </p:spPr>
        </p:pic>
        <p:grpSp>
          <p:nvGrpSpPr>
            <p:cNvPr id="3" name="مجموعة 2"/>
            <p:cNvGrpSpPr/>
            <p:nvPr/>
          </p:nvGrpSpPr>
          <p:grpSpPr>
            <a:xfrm>
              <a:off x="5364088" y="3443538"/>
              <a:ext cx="3043022" cy="432048"/>
              <a:chOff x="5364088" y="3861048"/>
              <a:chExt cx="3043022" cy="432048"/>
            </a:xfrm>
          </p:grpSpPr>
          <p:cxnSp>
            <p:nvCxnSpPr>
              <p:cNvPr id="10" name="رابط مستقيم 9"/>
              <p:cNvCxnSpPr/>
              <p:nvPr/>
            </p:nvCxnSpPr>
            <p:spPr>
              <a:xfrm flipH="1">
                <a:off x="5364088" y="3861048"/>
                <a:ext cx="304302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رابط مستقيم 10"/>
              <p:cNvCxnSpPr/>
              <p:nvPr/>
            </p:nvCxnSpPr>
            <p:spPr>
              <a:xfrm flipH="1">
                <a:off x="5364088" y="4293096"/>
                <a:ext cx="304302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5739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956255" y="3492297"/>
            <a:ext cx="379220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تُسمّى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( منطقة العمل )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لأنّ التخطيط والترتيب وبناء المقاطع البرمجية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- 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المتعلّق ببرمجة الكائن النشط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- </a:t>
            </a:r>
            <a:r>
              <a:rPr lang="ar-JO" sz="16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يُنفّذ عليها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8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613" y="1772816"/>
            <a:ext cx="1934739" cy="1511052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7" y="4212377"/>
            <a:ext cx="432047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سحب اللبنة من منطقة الواح اللبنات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إلى منطقة المقاطع البرمجية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باستخدام الفأرة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8" name="مجموعة 7"/>
          <p:cNvGrpSpPr/>
          <p:nvPr/>
        </p:nvGrpSpPr>
        <p:grpSpPr>
          <a:xfrm>
            <a:off x="5539573" y="3467846"/>
            <a:ext cx="2632827" cy="408942"/>
            <a:chOff x="5508104" y="3467846"/>
            <a:chExt cx="2632827" cy="408942"/>
          </a:xfrm>
        </p:grpSpPr>
        <p:sp>
          <p:nvSpPr>
            <p:cNvPr id="6" name="مستطيل مستدير الزوايا 5"/>
            <p:cNvSpPr/>
            <p:nvPr/>
          </p:nvSpPr>
          <p:spPr>
            <a:xfrm>
              <a:off x="5508104" y="3467846"/>
              <a:ext cx="2632827" cy="38449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pic>
          <p:nvPicPr>
            <p:cNvPr id="3" name="صورة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5582" y="3492297"/>
              <a:ext cx="2178786" cy="384491"/>
            </a:xfrm>
            <a:prstGeom prst="rect">
              <a:avLst/>
            </a:prstGeom>
          </p:spPr>
        </p:pic>
      </p:grpSp>
      <p:sp>
        <p:nvSpPr>
          <p:cNvPr id="7" name="مربع نص 6"/>
          <p:cNvSpPr txBox="1"/>
          <p:nvPr/>
        </p:nvSpPr>
        <p:spPr>
          <a:xfrm>
            <a:off x="4427984" y="4192632"/>
            <a:ext cx="432047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تشغيل كلّ لبنة لوحدها بالنقر المزدوج عليها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ولإنشاء مقطع برمجي متكامل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، يجب تجميع اللبنات معاً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في كدسة واحدة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524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(2-10)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سحب اللبنات إلى منطقة المقاطع البرمجية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73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طريقة سحب اللبنات الى منطقة المقاطع البرمجية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21534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7" name="مجموعة 6"/>
          <p:cNvGrpSpPr/>
          <p:nvPr/>
        </p:nvGrpSpPr>
        <p:grpSpPr>
          <a:xfrm>
            <a:off x="5364088" y="3356992"/>
            <a:ext cx="3043022" cy="563586"/>
            <a:chOff x="5364088" y="3356992"/>
            <a:chExt cx="3043022" cy="563586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442" y="3356992"/>
              <a:ext cx="2808312" cy="563586"/>
            </a:xfrm>
            <a:prstGeom prst="rect">
              <a:avLst/>
            </a:prstGeom>
          </p:spPr>
        </p:pic>
        <p:grpSp>
          <p:nvGrpSpPr>
            <p:cNvPr id="3" name="مجموعة 2"/>
            <p:cNvGrpSpPr/>
            <p:nvPr/>
          </p:nvGrpSpPr>
          <p:grpSpPr>
            <a:xfrm>
              <a:off x="5364088" y="3443538"/>
              <a:ext cx="3043022" cy="432048"/>
              <a:chOff x="5364088" y="3861048"/>
              <a:chExt cx="3043022" cy="432048"/>
            </a:xfrm>
          </p:grpSpPr>
          <p:cxnSp>
            <p:nvCxnSpPr>
              <p:cNvPr id="10" name="رابط مستقيم 9"/>
              <p:cNvCxnSpPr/>
              <p:nvPr/>
            </p:nvCxnSpPr>
            <p:spPr>
              <a:xfrm flipH="1">
                <a:off x="5364088" y="3861048"/>
                <a:ext cx="304302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رابط مستقيم 10"/>
              <p:cNvCxnSpPr/>
              <p:nvPr/>
            </p:nvCxnSpPr>
            <p:spPr>
              <a:xfrm flipH="1">
                <a:off x="5364088" y="4293096"/>
                <a:ext cx="304302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494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956255" y="3492297"/>
            <a:ext cx="379220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عملية بناء المقاطع البرمجية في سكراتش تُشبه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( لعبة الأحجية 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8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8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حيث يجب تركيب اللبنات بطريقة مناسبة !!!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5995109" y="1803215"/>
            <a:ext cx="1714500" cy="1714500"/>
            <a:chOff x="5995109" y="1803215"/>
            <a:chExt cx="1714500" cy="171450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5109" y="1803215"/>
              <a:ext cx="1714500" cy="1714500"/>
            </a:xfrm>
            <a:prstGeom prst="rect">
              <a:avLst/>
            </a:prstGeom>
          </p:spPr>
        </p:pic>
        <p:pic>
          <p:nvPicPr>
            <p:cNvPr id="3" name="صورة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3289">
              <a:off x="6263193" y="2041992"/>
              <a:ext cx="384428" cy="337547"/>
            </a:xfrm>
            <a:prstGeom prst="rect">
              <a:avLst/>
            </a:prstGeom>
          </p:spPr>
        </p:pic>
      </p:grpSp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653136"/>
            <a:ext cx="1553433" cy="130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141928"/>
            <a:ext cx="1894160" cy="1037074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956255" y="3492297"/>
            <a:ext cx="379220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سحب اللبنة إلى منطقة المقاطع البرمجية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يظهر ( خطّ أبيض )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يُشير إلى إمكانية إفلاتها والارتباط بلبنة أخرى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إذا </a:t>
            </a:r>
            <a:r>
              <a:rPr lang="ar-JO" sz="1400" u="sng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لم يظهر</a:t>
            </a:r>
            <a:r>
              <a:rPr lang="ar-JO" sz="14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الخط الأبيض</a:t>
            </a:r>
            <a:br>
              <a:rPr lang="ar-JO" sz="14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فهذا يعني أنّها غير مناسبة لتشكيل الارتباط !!!</a:t>
            </a:r>
            <a:endParaRPr lang="ar-JO" sz="1400" b="1" u="sng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956255" y="4641907"/>
            <a:ext cx="3792209" cy="720080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8" name="صورة 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529" y="4761415"/>
            <a:ext cx="504056" cy="4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صورة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24" name="مجموعة 23"/>
          <p:cNvGrpSpPr/>
          <p:nvPr/>
        </p:nvGrpSpPr>
        <p:grpSpPr>
          <a:xfrm>
            <a:off x="4973101" y="2824800"/>
            <a:ext cx="3775363" cy="1296144"/>
            <a:chOff x="4973101" y="2403288"/>
            <a:chExt cx="3775363" cy="1296144"/>
          </a:xfrm>
        </p:grpSpPr>
        <p:cxnSp>
          <p:nvCxnSpPr>
            <p:cNvPr id="15" name="رابط مستقيم 14"/>
            <p:cNvCxnSpPr/>
            <p:nvPr/>
          </p:nvCxnSpPr>
          <p:spPr>
            <a:xfrm>
              <a:off x="6848275" y="2411446"/>
              <a:ext cx="0" cy="1279828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22" name="مجموعة 21"/>
            <p:cNvGrpSpPr/>
            <p:nvPr/>
          </p:nvGrpSpPr>
          <p:grpSpPr>
            <a:xfrm>
              <a:off x="7042619" y="2564904"/>
              <a:ext cx="1489821" cy="1008112"/>
              <a:chOff x="7236296" y="2492896"/>
              <a:chExt cx="1489821" cy="1008112"/>
            </a:xfrm>
          </p:grpSpPr>
          <p:cxnSp>
            <p:nvCxnSpPr>
              <p:cNvPr id="11" name="رابط مستقيم 10"/>
              <p:cNvCxnSpPr/>
              <p:nvPr/>
            </p:nvCxnSpPr>
            <p:spPr>
              <a:xfrm flipH="1">
                <a:off x="7333134" y="3068960"/>
                <a:ext cx="1296144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" name="صورة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6296" y="2492896"/>
                <a:ext cx="1489821" cy="576064"/>
              </a:xfrm>
              <a:prstGeom prst="rect">
                <a:avLst/>
              </a:prstGeom>
            </p:spPr>
          </p:pic>
          <p:pic>
            <p:nvPicPr>
              <p:cNvPr id="3" name="صورة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3647" y="3068960"/>
                <a:ext cx="882809" cy="432048"/>
              </a:xfrm>
              <a:prstGeom prst="rect">
                <a:avLst/>
              </a:prstGeom>
            </p:spPr>
          </p:pic>
        </p:grpSp>
        <p:grpSp>
          <p:nvGrpSpPr>
            <p:cNvPr id="23" name="مجموعة 22"/>
            <p:cNvGrpSpPr/>
            <p:nvPr/>
          </p:nvGrpSpPr>
          <p:grpSpPr>
            <a:xfrm>
              <a:off x="5170411" y="2492896"/>
              <a:ext cx="1489821" cy="1153416"/>
              <a:chOff x="5004048" y="2492896"/>
              <a:chExt cx="1489821" cy="1153416"/>
            </a:xfrm>
          </p:grpSpPr>
          <p:pic>
            <p:nvPicPr>
              <p:cNvPr id="4" name="صورة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6395" y="3068960"/>
                <a:ext cx="1467474" cy="577352"/>
              </a:xfrm>
              <a:prstGeom prst="rect">
                <a:avLst/>
              </a:prstGeom>
            </p:spPr>
          </p:pic>
          <p:pic>
            <p:nvPicPr>
              <p:cNvPr id="10" name="صورة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4048" y="2492896"/>
                <a:ext cx="1489821" cy="576064"/>
              </a:xfrm>
              <a:prstGeom prst="rect">
                <a:avLst/>
              </a:prstGeom>
            </p:spPr>
          </p:pic>
        </p:grpSp>
        <p:sp>
          <p:nvSpPr>
            <p:cNvPr id="12" name="مستطيل 11"/>
            <p:cNvSpPr/>
            <p:nvPr/>
          </p:nvSpPr>
          <p:spPr>
            <a:xfrm>
              <a:off x="4973101" y="2403288"/>
              <a:ext cx="3775363" cy="1296144"/>
            </a:xfrm>
            <a:prstGeom prst="rect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25" name="مربع نص 24"/>
          <p:cNvSpPr txBox="1"/>
          <p:nvPr/>
        </p:nvSpPr>
        <p:spPr>
          <a:xfrm>
            <a:off x="7042619" y="4201343"/>
            <a:ext cx="1592437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cs typeface="+mj-cs"/>
              </a:rPr>
              <a:t>يُمكن</a:t>
            </a:r>
            <a:r>
              <a:rPr lang="ar-JO" sz="1400" dirty="0" smtClean="0">
                <a:cs typeface="+mj-cs"/>
              </a:rPr>
              <a:t> أن تشكّل ارتباطاً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076056" y="4190807"/>
            <a:ext cx="1592437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cs typeface="+mj-cs"/>
              </a:rPr>
              <a:t>لا يُمكن </a:t>
            </a:r>
            <a:r>
              <a:rPr lang="ar-JO" sz="1400" dirty="0" smtClean="0">
                <a:cs typeface="+mj-cs"/>
              </a:rPr>
              <a:t>أن تشكّل ارتباطاً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6616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53" name="صورة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738" y="4207810"/>
            <a:ext cx="2979950" cy="590947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725144"/>
            <a:ext cx="161179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88398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636912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3066490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8" name="مجموعة 7"/>
          <p:cNvGrpSpPr/>
          <p:nvPr/>
        </p:nvGrpSpPr>
        <p:grpSpPr>
          <a:xfrm>
            <a:off x="5364088" y="3356992"/>
            <a:ext cx="3043022" cy="594360"/>
            <a:chOff x="5364088" y="3356992"/>
            <a:chExt cx="3043022" cy="594360"/>
          </a:xfrm>
        </p:grpSpPr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3356992"/>
              <a:ext cx="1825909" cy="594360"/>
            </a:xfrm>
            <a:prstGeom prst="rect">
              <a:avLst/>
            </a:prstGeom>
          </p:spPr>
        </p:pic>
        <p:grpSp>
          <p:nvGrpSpPr>
            <p:cNvPr id="3" name="مجموعة 2"/>
            <p:cNvGrpSpPr/>
            <p:nvPr/>
          </p:nvGrpSpPr>
          <p:grpSpPr>
            <a:xfrm>
              <a:off x="5364088" y="3443538"/>
              <a:ext cx="3043022" cy="432048"/>
              <a:chOff x="5364088" y="3861048"/>
              <a:chExt cx="3043022" cy="432048"/>
            </a:xfrm>
          </p:grpSpPr>
          <p:cxnSp>
            <p:nvCxnSpPr>
              <p:cNvPr id="10" name="رابط مستقيم 9"/>
              <p:cNvCxnSpPr/>
              <p:nvPr/>
            </p:nvCxnSpPr>
            <p:spPr>
              <a:xfrm flipH="1">
                <a:off x="5364088" y="3861048"/>
                <a:ext cx="304302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رابط مستقيم 10"/>
              <p:cNvCxnSpPr/>
              <p:nvPr/>
            </p:nvCxnSpPr>
            <p:spPr>
              <a:xfrm flipH="1">
                <a:off x="5364088" y="4293096"/>
                <a:ext cx="304302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1349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32" name="مجموعة 31"/>
          <p:cNvGrpSpPr/>
          <p:nvPr/>
        </p:nvGrpSpPr>
        <p:grpSpPr>
          <a:xfrm>
            <a:off x="5220072" y="2315629"/>
            <a:ext cx="3288831" cy="2728948"/>
            <a:chOff x="4886941" y="2315629"/>
            <a:chExt cx="3288831" cy="2728948"/>
          </a:xfrm>
        </p:grpSpPr>
        <p:sp>
          <p:nvSpPr>
            <p:cNvPr id="21" name="شكل بيضاوي 20"/>
            <p:cNvSpPr/>
            <p:nvPr/>
          </p:nvSpPr>
          <p:spPr>
            <a:xfrm>
              <a:off x="5756781" y="4077072"/>
              <a:ext cx="1551523" cy="96750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pic>
          <p:nvPicPr>
            <p:cNvPr id="22" name="صورة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9846" y="4369341"/>
              <a:ext cx="1451259" cy="483753"/>
            </a:xfrm>
            <a:prstGeom prst="rect">
              <a:avLst/>
            </a:prstGeom>
          </p:spPr>
        </p:pic>
        <p:grpSp>
          <p:nvGrpSpPr>
            <p:cNvPr id="27" name="مجموعة 26"/>
            <p:cNvGrpSpPr/>
            <p:nvPr/>
          </p:nvGrpSpPr>
          <p:grpSpPr>
            <a:xfrm>
              <a:off x="6002323" y="2486637"/>
              <a:ext cx="936104" cy="936104"/>
              <a:chOff x="6002323" y="2486637"/>
              <a:chExt cx="936104" cy="936104"/>
            </a:xfrm>
          </p:grpSpPr>
          <p:sp>
            <p:nvSpPr>
              <p:cNvPr id="18" name="دمعة 17"/>
              <p:cNvSpPr/>
              <p:nvPr/>
            </p:nvSpPr>
            <p:spPr>
              <a:xfrm rot="7945735">
                <a:off x="6002323" y="2486637"/>
                <a:ext cx="936104" cy="936104"/>
              </a:xfrm>
              <a:prstGeom prst="teardrop">
                <a:avLst>
                  <a:gd name="adj" fmla="val 144025"/>
                </a:avLst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23" name="شكل بيضاوي 22"/>
              <p:cNvSpPr/>
              <p:nvPr/>
            </p:nvSpPr>
            <p:spPr>
              <a:xfrm>
                <a:off x="6092648" y="2594649"/>
                <a:ext cx="750730" cy="72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grpSp>
          <p:nvGrpSpPr>
            <p:cNvPr id="28" name="مجموعة 27"/>
            <p:cNvGrpSpPr/>
            <p:nvPr/>
          </p:nvGrpSpPr>
          <p:grpSpPr>
            <a:xfrm>
              <a:off x="7080890" y="3162399"/>
              <a:ext cx="936104" cy="936104"/>
              <a:chOff x="7080890" y="3162399"/>
              <a:chExt cx="936104" cy="936104"/>
            </a:xfrm>
          </p:grpSpPr>
          <p:sp>
            <p:nvSpPr>
              <p:cNvPr id="17" name="دمعة 16"/>
              <p:cNvSpPr/>
              <p:nvPr/>
            </p:nvSpPr>
            <p:spPr>
              <a:xfrm rot="12449207">
                <a:off x="7080890" y="3162399"/>
                <a:ext cx="936104" cy="936104"/>
              </a:xfrm>
              <a:prstGeom prst="teardrop">
                <a:avLst>
                  <a:gd name="adj" fmla="val 144025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24" name="شكل بيضاوي 23"/>
              <p:cNvSpPr/>
              <p:nvPr/>
            </p:nvSpPr>
            <p:spPr>
              <a:xfrm>
                <a:off x="7173577" y="3270411"/>
                <a:ext cx="750730" cy="72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grpSp>
          <p:nvGrpSpPr>
            <p:cNvPr id="26" name="مجموعة 25"/>
            <p:cNvGrpSpPr/>
            <p:nvPr/>
          </p:nvGrpSpPr>
          <p:grpSpPr>
            <a:xfrm>
              <a:off x="5014839" y="3168929"/>
              <a:ext cx="936104" cy="936104"/>
              <a:chOff x="5014839" y="3168929"/>
              <a:chExt cx="936104" cy="936104"/>
            </a:xfrm>
          </p:grpSpPr>
          <p:sp>
            <p:nvSpPr>
              <p:cNvPr id="16" name="دمعة 15"/>
              <p:cNvSpPr/>
              <p:nvPr/>
            </p:nvSpPr>
            <p:spPr>
              <a:xfrm rot="3823861">
                <a:off x="5014839" y="3168929"/>
                <a:ext cx="936104" cy="936104"/>
              </a:xfrm>
              <a:prstGeom prst="teardrop">
                <a:avLst>
                  <a:gd name="adj" fmla="val 144025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25" name="شكل بيضاوي 24"/>
              <p:cNvSpPr/>
              <p:nvPr/>
            </p:nvSpPr>
            <p:spPr>
              <a:xfrm>
                <a:off x="5107526" y="3276000"/>
                <a:ext cx="750730" cy="72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sp>
          <p:nvSpPr>
            <p:cNvPr id="29" name="شكل بيضاوي 28"/>
            <p:cNvSpPr/>
            <p:nvPr/>
          </p:nvSpPr>
          <p:spPr>
            <a:xfrm>
              <a:off x="7887772" y="3264631"/>
              <a:ext cx="288000" cy="288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1</a:t>
              </a:r>
              <a:endParaRPr lang="ar-JO" sz="1200" dirty="0"/>
            </a:p>
          </p:txBody>
        </p:sp>
        <p:sp>
          <p:nvSpPr>
            <p:cNvPr id="30" name="شكل بيضاوي 29"/>
            <p:cNvSpPr/>
            <p:nvPr/>
          </p:nvSpPr>
          <p:spPr>
            <a:xfrm>
              <a:off x="6324013" y="2315629"/>
              <a:ext cx="288000" cy="288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2</a:t>
              </a:r>
              <a:endParaRPr lang="ar-JO" sz="1200" dirty="0"/>
            </a:p>
          </p:txBody>
        </p:sp>
        <p:sp>
          <p:nvSpPr>
            <p:cNvPr id="31" name="شكل بيضاوي 30"/>
            <p:cNvSpPr/>
            <p:nvPr/>
          </p:nvSpPr>
          <p:spPr>
            <a:xfrm>
              <a:off x="4886941" y="3276000"/>
              <a:ext cx="288000" cy="288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3</a:t>
              </a:r>
              <a:endParaRPr lang="ar-JO" sz="1200" dirty="0"/>
            </a:p>
          </p:txBody>
        </p:sp>
      </p:grpSp>
      <p:sp>
        <p:nvSpPr>
          <p:cNvPr id="33" name="مربع نص 32"/>
          <p:cNvSpPr txBox="1"/>
          <p:nvPr/>
        </p:nvSpPr>
        <p:spPr>
          <a:xfrm>
            <a:off x="7464766" y="3461174"/>
            <a:ext cx="83529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الكدسة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6383496" y="2785412"/>
            <a:ext cx="83529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القبعات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5398374" y="3467704"/>
            <a:ext cx="83529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المتغيرات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688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492297"/>
            <a:ext cx="42484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لكلّ لبنة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ثُلمٌ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في أعلاها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ونتوء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في أسفلها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ويُمكن تجميعها معاً في كدسات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5" name="مجموعة 4"/>
          <p:cNvGrpSpPr/>
          <p:nvPr/>
        </p:nvGrpSpPr>
        <p:grpSpPr>
          <a:xfrm>
            <a:off x="7596336" y="1669902"/>
            <a:ext cx="936104" cy="998827"/>
            <a:chOff x="7464840" y="986739"/>
            <a:chExt cx="936104" cy="998827"/>
          </a:xfrm>
        </p:grpSpPr>
        <p:grpSp>
          <p:nvGrpSpPr>
            <p:cNvPr id="11" name="مجموعة 10"/>
            <p:cNvGrpSpPr/>
            <p:nvPr/>
          </p:nvGrpSpPr>
          <p:grpSpPr>
            <a:xfrm rot="20002935">
              <a:off x="7464840" y="1049462"/>
              <a:ext cx="936104" cy="936104"/>
              <a:chOff x="7080890" y="3162399"/>
              <a:chExt cx="936104" cy="936104"/>
            </a:xfrm>
          </p:grpSpPr>
          <p:sp>
            <p:nvSpPr>
              <p:cNvPr id="12" name="دمعة 11"/>
              <p:cNvSpPr/>
              <p:nvPr/>
            </p:nvSpPr>
            <p:spPr>
              <a:xfrm rot="12449207">
                <a:off x="7080890" y="3162399"/>
                <a:ext cx="936104" cy="936104"/>
              </a:xfrm>
              <a:prstGeom prst="teardrop">
                <a:avLst>
                  <a:gd name="adj" fmla="val 144025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17" name="شكل بيضاوي 16"/>
              <p:cNvSpPr/>
              <p:nvPr/>
            </p:nvSpPr>
            <p:spPr>
              <a:xfrm>
                <a:off x="7173577" y="3270411"/>
                <a:ext cx="750730" cy="72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sp>
          <p:nvSpPr>
            <p:cNvPr id="18" name="شكل بيضاوي 17"/>
            <p:cNvSpPr/>
            <p:nvPr/>
          </p:nvSpPr>
          <p:spPr>
            <a:xfrm rot="21439937">
              <a:off x="8089112" y="986739"/>
              <a:ext cx="288000" cy="288000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1</a:t>
              </a:r>
              <a:endParaRPr lang="ar-JO" sz="1200" dirty="0"/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515549" y="1348085"/>
              <a:ext cx="8352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600" dirty="0" smtClean="0">
                  <a:cs typeface="+mj-cs"/>
                </a:rPr>
                <a:t>الكدسة</a:t>
              </a:r>
              <a:endParaRPr lang="ar-JO" sz="16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pic>
        <p:nvPicPr>
          <p:cNvPr id="20" name="صورة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305" y="4509998"/>
            <a:ext cx="1469400" cy="457200"/>
          </a:xfrm>
          <a:prstGeom prst="rect">
            <a:avLst/>
          </a:prstGeom>
        </p:spPr>
      </p:pic>
      <p:sp>
        <p:nvSpPr>
          <p:cNvPr id="21" name="شكل حر 20"/>
          <p:cNvSpPr/>
          <p:nvPr/>
        </p:nvSpPr>
        <p:spPr>
          <a:xfrm>
            <a:off x="7013401" y="4278486"/>
            <a:ext cx="575889" cy="374650"/>
          </a:xfrm>
          <a:custGeom>
            <a:avLst/>
            <a:gdLst>
              <a:gd name="connsiteX0" fmla="*/ 0 w 707923"/>
              <a:gd name="connsiteY0" fmla="*/ 285613 h 506839"/>
              <a:gd name="connsiteX1" fmla="*/ 353962 w 707923"/>
              <a:gd name="connsiteY1" fmla="*/ 5394 h 506839"/>
              <a:gd name="connsiteX2" fmla="*/ 707923 w 707923"/>
              <a:gd name="connsiteY2" fmla="*/ 506839 h 50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7923" h="506839">
                <a:moveTo>
                  <a:pt x="0" y="285613"/>
                </a:moveTo>
                <a:cubicBezTo>
                  <a:pt x="117987" y="127068"/>
                  <a:pt x="235975" y="-31477"/>
                  <a:pt x="353962" y="5394"/>
                </a:cubicBezTo>
                <a:cubicBezTo>
                  <a:pt x="471949" y="42265"/>
                  <a:pt x="589936" y="274552"/>
                  <a:pt x="707923" y="50683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7647131" y="4509998"/>
            <a:ext cx="288000" cy="2880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180000" rIns="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JO" sz="2800" dirty="0">
                <a:effectLst/>
                <a:ea typeface="Calibri"/>
                <a:cs typeface="Arial"/>
              </a:rPr>
              <a:t>*</a:t>
            </a:r>
            <a:endParaRPr lang="en-US" sz="1100" dirty="0">
              <a:effectLst/>
              <a:ea typeface="Calibri"/>
              <a:cs typeface="Arial"/>
            </a:endParaRPr>
          </a:p>
        </p:txBody>
      </p:sp>
      <p:sp>
        <p:nvSpPr>
          <p:cNvPr id="24" name="شكل حر 23"/>
          <p:cNvSpPr/>
          <p:nvPr/>
        </p:nvSpPr>
        <p:spPr>
          <a:xfrm flipV="1">
            <a:off x="7020447" y="4816249"/>
            <a:ext cx="575889" cy="351656"/>
          </a:xfrm>
          <a:custGeom>
            <a:avLst/>
            <a:gdLst>
              <a:gd name="connsiteX0" fmla="*/ 0 w 707923"/>
              <a:gd name="connsiteY0" fmla="*/ 285613 h 506839"/>
              <a:gd name="connsiteX1" fmla="*/ 353962 w 707923"/>
              <a:gd name="connsiteY1" fmla="*/ 5394 h 506839"/>
              <a:gd name="connsiteX2" fmla="*/ 707923 w 707923"/>
              <a:gd name="connsiteY2" fmla="*/ 506839 h 50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7923" h="506839">
                <a:moveTo>
                  <a:pt x="0" y="285613"/>
                </a:moveTo>
                <a:cubicBezTo>
                  <a:pt x="117987" y="127068"/>
                  <a:pt x="235975" y="-31477"/>
                  <a:pt x="353962" y="5394"/>
                </a:cubicBezTo>
                <a:cubicBezTo>
                  <a:pt x="471949" y="42265"/>
                  <a:pt x="589936" y="274552"/>
                  <a:pt x="707923" y="50683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814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492297"/>
            <a:ext cx="424847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خصائص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معظم لبنات هذا النوع :-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5" name="مجموعة 4"/>
          <p:cNvGrpSpPr/>
          <p:nvPr/>
        </p:nvGrpSpPr>
        <p:grpSpPr>
          <a:xfrm>
            <a:off x="7596336" y="1669902"/>
            <a:ext cx="936104" cy="998827"/>
            <a:chOff x="7464840" y="986739"/>
            <a:chExt cx="936104" cy="998827"/>
          </a:xfrm>
        </p:grpSpPr>
        <p:grpSp>
          <p:nvGrpSpPr>
            <p:cNvPr id="11" name="مجموعة 10"/>
            <p:cNvGrpSpPr/>
            <p:nvPr/>
          </p:nvGrpSpPr>
          <p:grpSpPr>
            <a:xfrm rot="20002935">
              <a:off x="7464840" y="1049462"/>
              <a:ext cx="936104" cy="936104"/>
              <a:chOff x="7080890" y="3162399"/>
              <a:chExt cx="936104" cy="936104"/>
            </a:xfrm>
          </p:grpSpPr>
          <p:sp>
            <p:nvSpPr>
              <p:cNvPr id="12" name="دمعة 11"/>
              <p:cNvSpPr/>
              <p:nvPr/>
            </p:nvSpPr>
            <p:spPr>
              <a:xfrm rot="12449207">
                <a:off x="7080890" y="3162399"/>
                <a:ext cx="936104" cy="936104"/>
              </a:xfrm>
              <a:prstGeom prst="teardrop">
                <a:avLst>
                  <a:gd name="adj" fmla="val 144025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17" name="شكل بيضاوي 16"/>
              <p:cNvSpPr/>
              <p:nvPr/>
            </p:nvSpPr>
            <p:spPr>
              <a:xfrm>
                <a:off x="7173577" y="3270411"/>
                <a:ext cx="750730" cy="72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sp>
          <p:nvSpPr>
            <p:cNvPr id="18" name="شكل بيضاوي 17"/>
            <p:cNvSpPr/>
            <p:nvPr/>
          </p:nvSpPr>
          <p:spPr>
            <a:xfrm rot="21439937">
              <a:off x="8089112" y="986739"/>
              <a:ext cx="288000" cy="288000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1</a:t>
              </a:r>
              <a:endParaRPr lang="ar-JO" sz="1200" dirty="0"/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515549" y="1348085"/>
              <a:ext cx="8352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600" dirty="0" smtClean="0">
                  <a:cs typeface="+mj-cs"/>
                </a:rPr>
                <a:t>الكدسة</a:t>
              </a:r>
              <a:endParaRPr lang="ar-JO" sz="16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grpSp>
        <p:nvGrpSpPr>
          <p:cNvPr id="9" name="مجموعة 8"/>
          <p:cNvGrpSpPr/>
          <p:nvPr/>
        </p:nvGrpSpPr>
        <p:grpSpPr>
          <a:xfrm>
            <a:off x="5652120" y="3933056"/>
            <a:ext cx="2304257" cy="1440088"/>
            <a:chOff x="5652120" y="3933056"/>
            <a:chExt cx="2304257" cy="1440088"/>
          </a:xfrm>
        </p:grpSpPr>
        <p:grpSp>
          <p:nvGrpSpPr>
            <p:cNvPr id="8" name="مجموعة 7"/>
            <p:cNvGrpSpPr/>
            <p:nvPr/>
          </p:nvGrpSpPr>
          <p:grpSpPr>
            <a:xfrm>
              <a:off x="5652120" y="3933056"/>
              <a:ext cx="2304257" cy="1440088"/>
              <a:chOff x="5652120" y="4077072"/>
              <a:chExt cx="2304257" cy="1440088"/>
            </a:xfrm>
          </p:grpSpPr>
          <p:grpSp>
            <p:nvGrpSpPr>
              <p:cNvPr id="3" name="مجموعة 2"/>
              <p:cNvGrpSpPr/>
              <p:nvPr/>
            </p:nvGrpSpPr>
            <p:grpSpPr>
              <a:xfrm>
                <a:off x="5796136" y="4077072"/>
                <a:ext cx="2034226" cy="1440088"/>
                <a:chOff x="5652120" y="4509192"/>
                <a:chExt cx="2034226" cy="1440088"/>
              </a:xfrm>
            </p:grpSpPr>
            <p:grpSp>
              <p:nvGrpSpPr>
                <p:cNvPr id="30" name="مجموعة 29"/>
                <p:cNvGrpSpPr/>
                <p:nvPr/>
              </p:nvGrpSpPr>
              <p:grpSpPr>
                <a:xfrm>
                  <a:off x="5652120" y="4509192"/>
                  <a:ext cx="648072" cy="916863"/>
                  <a:chOff x="5515543" y="4077072"/>
                  <a:chExt cx="648072" cy="916863"/>
                </a:xfrm>
              </p:grpSpPr>
              <p:cxnSp>
                <p:nvCxnSpPr>
                  <p:cNvPr id="41" name="رابط مستقيم 40"/>
                  <p:cNvCxnSpPr/>
                  <p:nvPr/>
                </p:nvCxnSpPr>
                <p:spPr>
                  <a:xfrm flipV="1">
                    <a:off x="5839579" y="4077072"/>
                    <a:ext cx="0" cy="288000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شكل بيضاوي 41"/>
                  <p:cNvSpPr/>
                  <p:nvPr/>
                </p:nvSpPr>
                <p:spPr>
                  <a:xfrm>
                    <a:off x="5515543" y="4345935"/>
                    <a:ext cx="648072" cy="64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FF9900"/>
                    </a:solidFill>
                  </a:ln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</p:grpSp>
            <p:grpSp>
              <p:nvGrpSpPr>
                <p:cNvPr id="32" name="مجموعة 31"/>
                <p:cNvGrpSpPr/>
                <p:nvPr/>
              </p:nvGrpSpPr>
              <p:grpSpPr>
                <a:xfrm>
                  <a:off x="6948264" y="4509192"/>
                  <a:ext cx="648072" cy="916863"/>
                  <a:chOff x="6703675" y="4077072"/>
                  <a:chExt cx="648072" cy="916863"/>
                </a:xfrm>
              </p:grpSpPr>
              <p:cxnSp>
                <p:nvCxnSpPr>
                  <p:cNvPr id="37" name="رابط مستقيم 36"/>
                  <p:cNvCxnSpPr/>
                  <p:nvPr/>
                </p:nvCxnSpPr>
                <p:spPr>
                  <a:xfrm flipV="1">
                    <a:off x="7027711" y="4077072"/>
                    <a:ext cx="0" cy="288000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شكل بيضاوي 37"/>
                  <p:cNvSpPr/>
                  <p:nvPr/>
                </p:nvSpPr>
                <p:spPr>
                  <a:xfrm>
                    <a:off x="6703675" y="4345935"/>
                    <a:ext cx="648072" cy="64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3333FF"/>
                    </a:solidFill>
                  </a:ln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</p:grpSp>
            <p:grpSp>
              <p:nvGrpSpPr>
                <p:cNvPr id="33" name="مجموعة 32"/>
                <p:cNvGrpSpPr/>
                <p:nvPr/>
              </p:nvGrpSpPr>
              <p:grpSpPr>
                <a:xfrm>
                  <a:off x="6300192" y="4509192"/>
                  <a:ext cx="648072" cy="1440088"/>
                  <a:chOff x="7236296" y="4077072"/>
                  <a:chExt cx="648072" cy="1440088"/>
                </a:xfrm>
              </p:grpSpPr>
              <p:cxnSp>
                <p:nvCxnSpPr>
                  <p:cNvPr id="35" name="رابط مستقيم 34"/>
                  <p:cNvCxnSpPr/>
                  <p:nvPr/>
                </p:nvCxnSpPr>
                <p:spPr>
                  <a:xfrm flipV="1">
                    <a:off x="7560332" y="4077072"/>
                    <a:ext cx="0" cy="792000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شكل بيضاوي 35"/>
                  <p:cNvSpPr/>
                  <p:nvPr/>
                </p:nvSpPr>
                <p:spPr>
                  <a:xfrm>
                    <a:off x="7236296" y="4869160"/>
                    <a:ext cx="648072" cy="64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4">
                        <a:lumMod val="75000"/>
                      </a:schemeClr>
                    </a:solidFill>
                  </a:ln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ar-JO"/>
                  </a:p>
                </p:txBody>
              </p:sp>
            </p:grpSp>
            <p:sp>
              <p:nvSpPr>
                <p:cNvPr id="27" name="مربع نص 26"/>
                <p:cNvSpPr txBox="1"/>
                <p:nvPr/>
              </p:nvSpPr>
              <p:spPr>
                <a:xfrm>
                  <a:off x="6858254" y="4886542"/>
                  <a:ext cx="828092" cy="430887"/>
                </a:xfrm>
                <a:prstGeom prst="rect">
                  <a:avLst/>
                </a:prstGeom>
                <a:noFill/>
              </p:spPr>
              <p:txBody>
                <a:bodyPr wrap="square" rtlCol="1">
                  <a:spAutoFit/>
                </a:bodyPr>
                <a:lstStyle/>
                <a:p>
                  <a:pPr algn="ctr"/>
                  <a:r>
                    <a:rPr lang="ar-JO" sz="1050" dirty="0" smtClean="0">
                      <a:cs typeface="+mj-cs"/>
                    </a:rPr>
                    <a:t>تحتوي </a:t>
                  </a:r>
                  <a:br>
                    <a:rPr lang="ar-JO" sz="1050" dirty="0" smtClean="0">
                      <a:cs typeface="+mj-cs"/>
                    </a:rPr>
                  </a:br>
                  <a:r>
                    <a:rPr lang="ar-JO" sz="1050" dirty="0" smtClean="0">
                      <a:cs typeface="+mj-cs"/>
                    </a:rPr>
                    <a:t>منطقة إدخال</a:t>
                  </a:r>
                  <a:endParaRPr lang="ar-JO" sz="1050" b="1" dirty="0">
                    <a:latin typeface="GE SS TV Bold" pitchFamily="18" charset="-78"/>
                    <a:ea typeface="GE SS TV Bold" pitchFamily="18" charset="-78"/>
                    <a:cs typeface="+mj-cs"/>
                  </a:endParaRPr>
                </a:p>
              </p:txBody>
            </p:sp>
          </p:grpSp>
          <p:cxnSp>
            <p:nvCxnSpPr>
              <p:cNvPr id="43" name="رابط مستقيم 42"/>
              <p:cNvCxnSpPr/>
              <p:nvPr/>
            </p:nvCxnSpPr>
            <p:spPr>
              <a:xfrm flipH="1">
                <a:off x="5652120" y="4077072"/>
                <a:ext cx="2304257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4" name="مربع نص 43"/>
            <p:cNvSpPr txBox="1"/>
            <p:nvPr/>
          </p:nvSpPr>
          <p:spPr>
            <a:xfrm>
              <a:off x="6354198" y="4833700"/>
              <a:ext cx="828092" cy="43088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050" dirty="0" smtClean="0">
                  <a:cs typeface="+mj-cs"/>
                </a:rPr>
                <a:t>تحتوي </a:t>
              </a:r>
              <a:br>
                <a:rPr lang="ar-JO" sz="1050" dirty="0" smtClean="0">
                  <a:cs typeface="+mj-cs"/>
                </a:rPr>
              </a:br>
              <a:r>
                <a:rPr lang="ar-JO" sz="1050" dirty="0" smtClean="0">
                  <a:cs typeface="+mj-cs"/>
                </a:rPr>
                <a:t>قائمة منسدلة</a:t>
              </a:r>
              <a:endParaRPr lang="ar-JO" sz="105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45" name="مربع نص 44"/>
            <p:cNvSpPr txBox="1"/>
            <p:nvPr/>
          </p:nvSpPr>
          <p:spPr>
            <a:xfrm>
              <a:off x="5706126" y="4329056"/>
              <a:ext cx="828092" cy="41549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050" dirty="0" smtClean="0">
                  <a:cs typeface="+mj-cs"/>
                </a:rPr>
                <a:t>شكلها مثل</a:t>
              </a:r>
              <a:br>
                <a:rPr lang="ar-JO" sz="1050" dirty="0" smtClean="0">
                  <a:cs typeface="+mj-cs"/>
                </a:rPr>
              </a:br>
              <a:r>
                <a:rPr lang="ar-JO" sz="1050" dirty="0" smtClean="0">
                  <a:cs typeface="+mj-cs"/>
                </a:rPr>
                <a:t>فم مفتوح</a:t>
              </a:r>
              <a:endParaRPr lang="ar-JO" sz="105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pic>
        <p:nvPicPr>
          <p:cNvPr id="46" name="صورة 4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116" y="5415903"/>
            <a:ext cx="1145364" cy="457200"/>
          </a:xfrm>
          <a:prstGeom prst="rect">
            <a:avLst/>
          </a:prstGeom>
        </p:spPr>
      </p:pic>
      <p:sp>
        <p:nvSpPr>
          <p:cNvPr id="48" name="شكل حر 47"/>
          <p:cNvSpPr/>
          <p:nvPr/>
        </p:nvSpPr>
        <p:spPr>
          <a:xfrm>
            <a:off x="7430470" y="4932608"/>
            <a:ext cx="658101" cy="463640"/>
          </a:xfrm>
          <a:custGeom>
            <a:avLst/>
            <a:gdLst>
              <a:gd name="connsiteX0" fmla="*/ 640 w 658101"/>
              <a:gd name="connsiteY0" fmla="*/ 0 h 463640"/>
              <a:gd name="connsiteX1" fmla="*/ 90792 w 658101"/>
              <a:gd name="connsiteY1" fmla="*/ 141668 h 463640"/>
              <a:gd name="connsiteX2" fmla="*/ 567310 w 658101"/>
              <a:gd name="connsiteY2" fmla="*/ 257578 h 463640"/>
              <a:gd name="connsiteX3" fmla="*/ 657462 w 658101"/>
              <a:gd name="connsiteY3" fmla="*/ 463640 h 4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101" h="463640">
                <a:moveTo>
                  <a:pt x="640" y="0"/>
                </a:moveTo>
                <a:cubicBezTo>
                  <a:pt x="-1507" y="49369"/>
                  <a:pt x="-3653" y="98738"/>
                  <a:pt x="90792" y="141668"/>
                </a:cubicBezTo>
                <a:cubicBezTo>
                  <a:pt x="185237" y="184598"/>
                  <a:pt x="472865" y="203916"/>
                  <a:pt x="567310" y="257578"/>
                </a:cubicBezTo>
                <a:cubicBezTo>
                  <a:pt x="661755" y="311240"/>
                  <a:pt x="659608" y="387440"/>
                  <a:pt x="657462" y="463640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9" name="شكل حر 48"/>
          <p:cNvSpPr/>
          <p:nvPr/>
        </p:nvSpPr>
        <p:spPr>
          <a:xfrm flipH="1">
            <a:off x="5436096" y="4932000"/>
            <a:ext cx="674047" cy="463640"/>
          </a:xfrm>
          <a:custGeom>
            <a:avLst/>
            <a:gdLst>
              <a:gd name="connsiteX0" fmla="*/ 640 w 658101"/>
              <a:gd name="connsiteY0" fmla="*/ 0 h 463640"/>
              <a:gd name="connsiteX1" fmla="*/ 90792 w 658101"/>
              <a:gd name="connsiteY1" fmla="*/ 141668 h 463640"/>
              <a:gd name="connsiteX2" fmla="*/ 567310 w 658101"/>
              <a:gd name="connsiteY2" fmla="*/ 257578 h 463640"/>
              <a:gd name="connsiteX3" fmla="*/ 657462 w 658101"/>
              <a:gd name="connsiteY3" fmla="*/ 463640 h 4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101" h="463640">
                <a:moveTo>
                  <a:pt x="640" y="0"/>
                </a:moveTo>
                <a:cubicBezTo>
                  <a:pt x="-1507" y="49369"/>
                  <a:pt x="-3653" y="98738"/>
                  <a:pt x="90792" y="141668"/>
                </a:cubicBezTo>
                <a:cubicBezTo>
                  <a:pt x="185237" y="184598"/>
                  <a:pt x="472865" y="203916"/>
                  <a:pt x="567310" y="257578"/>
                </a:cubicBezTo>
                <a:cubicBezTo>
                  <a:pt x="661755" y="311240"/>
                  <a:pt x="659608" y="387440"/>
                  <a:pt x="657462" y="463640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50" name="صورة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079" y="5373144"/>
            <a:ext cx="999040" cy="605223"/>
          </a:xfrm>
          <a:prstGeom prst="rect">
            <a:avLst/>
          </a:prstGeom>
        </p:spPr>
      </p:pic>
      <p:pic>
        <p:nvPicPr>
          <p:cNvPr id="51" name="صورة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17" y="5640675"/>
            <a:ext cx="1473011" cy="442154"/>
          </a:xfrm>
          <a:prstGeom prst="rect">
            <a:avLst/>
          </a:prstGeom>
        </p:spPr>
      </p:pic>
      <p:cxnSp>
        <p:nvCxnSpPr>
          <p:cNvPr id="52" name="رابط مستقيم 51"/>
          <p:cNvCxnSpPr/>
          <p:nvPr/>
        </p:nvCxnSpPr>
        <p:spPr>
          <a:xfrm flipV="1">
            <a:off x="6768244" y="5436000"/>
            <a:ext cx="0" cy="19800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45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492297"/>
            <a:ext cx="42484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لهذا النوع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قمم مستديرة من الأعلى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وعادةً ما توضع في قمم الكدسات 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2" name="مجموعة 1"/>
          <p:cNvGrpSpPr/>
          <p:nvPr/>
        </p:nvGrpSpPr>
        <p:grpSpPr>
          <a:xfrm>
            <a:off x="7596336" y="1669902"/>
            <a:ext cx="936104" cy="998827"/>
            <a:chOff x="7596336" y="1669902"/>
            <a:chExt cx="936104" cy="998827"/>
          </a:xfrm>
        </p:grpSpPr>
        <p:sp>
          <p:nvSpPr>
            <p:cNvPr id="12" name="دمعة 11"/>
            <p:cNvSpPr/>
            <p:nvPr/>
          </p:nvSpPr>
          <p:spPr>
            <a:xfrm rot="10852142">
              <a:off x="7596336" y="1732625"/>
              <a:ext cx="936104" cy="936104"/>
            </a:xfrm>
            <a:prstGeom prst="teardrop">
              <a:avLst>
                <a:gd name="adj" fmla="val 144025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7" name="شكل بيضاوي 16"/>
            <p:cNvSpPr/>
            <p:nvPr/>
          </p:nvSpPr>
          <p:spPr>
            <a:xfrm rot="20002935">
              <a:off x="7689023" y="1840637"/>
              <a:ext cx="750730" cy="72008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8" name="شكل بيضاوي 17"/>
            <p:cNvSpPr/>
            <p:nvPr/>
          </p:nvSpPr>
          <p:spPr>
            <a:xfrm rot="21439937">
              <a:off x="8220608" y="1669902"/>
              <a:ext cx="288000" cy="288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2</a:t>
              </a:r>
              <a:endParaRPr lang="ar-JO" sz="1200" dirty="0"/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647045" y="2031248"/>
              <a:ext cx="8352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600" dirty="0" smtClean="0">
                  <a:cs typeface="+mj-cs"/>
                </a:rPr>
                <a:t>القبعات</a:t>
              </a:r>
              <a:endParaRPr lang="ar-JO" sz="16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96" y="4306326"/>
            <a:ext cx="1841356" cy="6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0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492297"/>
            <a:ext cx="42484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صُمّمت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لتوضع في مناطق الإدخال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الخاصّة باللبنات الأخرى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مثل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/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لبنات مجموعتي التحسّس والأرقام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5" name="مجموعة 4"/>
          <p:cNvGrpSpPr/>
          <p:nvPr/>
        </p:nvGrpSpPr>
        <p:grpSpPr>
          <a:xfrm>
            <a:off x="7596336" y="1669902"/>
            <a:ext cx="936104" cy="998827"/>
            <a:chOff x="7596336" y="1669902"/>
            <a:chExt cx="936104" cy="998827"/>
          </a:xfrm>
        </p:grpSpPr>
        <p:sp>
          <p:nvSpPr>
            <p:cNvPr id="12" name="دمعة 11"/>
            <p:cNvSpPr/>
            <p:nvPr/>
          </p:nvSpPr>
          <p:spPr>
            <a:xfrm rot="10852142">
              <a:off x="7596336" y="1732625"/>
              <a:ext cx="936104" cy="936104"/>
            </a:xfrm>
            <a:prstGeom prst="teardrop">
              <a:avLst>
                <a:gd name="adj" fmla="val 144025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7" name="شكل بيضاوي 16"/>
            <p:cNvSpPr/>
            <p:nvPr/>
          </p:nvSpPr>
          <p:spPr>
            <a:xfrm rot="20002935">
              <a:off x="7689023" y="1840637"/>
              <a:ext cx="750730" cy="72008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8" name="شكل بيضاوي 17"/>
            <p:cNvSpPr/>
            <p:nvPr/>
          </p:nvSpPr>
          <p:spPr>
            <a:xfrm rot="21439937">
              <a:off x="8220608" y="1669902"/>
              <a:ext cx="288000" cy="288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tIns="72000" rIns="108000" rtlCol="1" anchor="ctr"/>
            <a:lstStyle/>
            <a:p>
              <a:pPr algn="ctr"/>
              <a:r>
                <a:rPr lang="ar-JO" sz="1200" dirty="0" smtClean="0"/>
                <a:t>3</a:t>
              </a:r>
              <a:endParaRPr lang="ar-JO" sz="1200" dirty="0"/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647045" y="2031248"/>
              <a:ext cx="835295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600" dirty="0" smtClean="0">
                  <a:cs typeface="+mj-cs"/>
                </a:rPr>
                <a:t>المتغيرات</a:t>
              </a:r>
              <a:endParaRPr lang="ar-JO" sz="16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333" y="4459376"/>
            <a:ext cx="2444051" cy="55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0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(2-11)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مقطع برمجي لتغيير الخلفية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562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مقطع برمجي لتغيير الخلفية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253156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(2-12)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مقطع برمجي لتغيير حركة كائن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3310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منطقة ألواح اللبنات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في برنامج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/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سكراتش</a:t>
            </a:r>
            <a:endParaRPr lang="ar-JO" sz="2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39552" y="2649106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يستخدم منطقة </a:t>
            </a:r>
            <a:r>
              <a:rPr lang="ar-JO" sz="2000" dirty="0">
                <a:solidFill>
                  <a:srgbClr val="008000"/>
                </a:solidFill>
                <a:latin typeface="Adobe Arabic" pitchFamily="18" charset="-78"/>
                <a:cs typeface="Adobe Arabic" pitchFamily="18" charset="-78"/>
              </a:rPr>
              <a:t>المقاطع البرمجية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39552" y="2924944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يستخدم </a:t>
            </a:r>
            <a:r>
              <a:rPr lang="ar-JO" sz="2000" dirty="0" smtClean="0">
                <a:solidFill>
                  <a:srgbClr val="008000"/>
                </a:solidFill>
                <a:latin typeface="Adobe Arabic" pitchFamily="18" charset="-78"/>
                <a:cs typeface="Adobe Arabic" pitchFamily="18" charset="-78"/>
              </a:rPr>
              <a:t>اللبنات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ويميّز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بين أنواعها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64" y="3933056"/>
            <a:ext cx="2712132" cy="159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20005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أ.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اختيار نمط ( الدوران ممكن )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ستدور هرّة سكراتش دوراناً كاملاً رأساً على عقب خلال الحركة</a:t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ب.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اختيار نمط ( لا دوران )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ستظهر هرّة سكراتش وكأنها تسير في مكانها دون أن تدور</a:t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endParaRPr lang="ar-JO" sz="1400" dirty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جـ.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اختيار نمط ( مواجهة لليمين واليسار فقط )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   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ستتحرك هرّة سكراتش إلى اليمين واليسار فقط </a:t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           ويُمكن رؤية ذلك بوضوح بجعل الحركة خطوة واحدة بدلاً من عشرة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28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بنية المقطع البرمجي كالآتي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69160"/>
            <a:ext cx="1026683" cy="93610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775770"/>
            <a:ext cx="226923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1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792" y="1435897"/>
            <a:ext cx="2098928" cy="2098928"/>
          </a:xfrm>
          <a:prstGeom prst="rect">
            <a:avLst/>
          </a:prstGeom>
        </p:spPr>
      </p:pic>
      <p:sp>
        <p:nvSpPr>
          <p:cNvPr id="36" name="مربع نص 35"/>
          <p:cNvSpPr txBox="1"/>
          <p:nvPr/>
        </p:nvSpPr>
        <p:spPr>
          <a:xfrm>
            <a:off x="4716016" y="3810526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/>
              <a:t>الكائنات على المنصّة لن تتحرّك </a:t>
            </a:r>
            <a:r>
              <a:rPr lang="ar-JO" sz="1600" dirty="0" smtClean="0"/>
              <a:t/>
            </a:r>
            <a:br>
              <a:rPr lang="ar-JO" sz="1600" dirty="0" smtClean="0"/>
            </a:br>
            <a:r>
              <a:rPr lang="ar-JO" sz="1600" b="1" dirty="0" smtClean="0">
                <a:latin typeface="Adobe Arabic" pitchFamily="18" charset="-78"/>
                <a:cs typeface="Adobe Arabic" pitchFamily="18" charset="-78"/>
              </a:rPr>
              <a:t>↓</a:t>
            </a:r>
            <a:r>
              <a:rPr lang="ar-JO" sz="1600" dirty="0" smtClean="0"/>
              <a:t/>
            </a:r>
            <a:br>
              <a:rPr lang="ar-JO" sz="1600" dirty="0" smtClean="0"/>
            </a:br>
            <a:r>
              <a:rPr lang="ar-JO" sz="1600" dirty="0" smtClean="0"/>
              <a:t>إلاّ </a:t>
            </a:r>
            <a:r>
              <a:rPr lang="ar-JO" sz="1600" dirty="0"/>
              <a:t>إذا استخدمنا مجموعة من الأوامر </a:t>
            </a:r>
            <a:r>
              <a:rPr lang="ar-JO" sz="1600" dirty="0" smtClean="0"/>
              <a:t>، وهذه </a:t>
            </a:r>
            <a:r>
              <a:rPr lang="ar-JO" sz="1600" dirty="0"/>
              <a:t>الأوامر </a:t>
            </a:r>
            <a:r>
              <a:rPr lang="ar-JO" sz="1600" dirty="0" smtClean="0"/>
              <a:t>تسمّى</a:t>
            </a:r>
            <a:br>
              <a:rPr lang="ar-JO" sz="1600" dirty="0" smtClean="0"/>
            </a:br>
            <a:r>
              <a:rPr lang="ar-JO" sz="1600" dirty="0" smtClean="0"/>
              <a:t>( </a:t>
            </a:r>
            <a:r>
              <a:rPr lang="ar-JO" sz="1600" u="sng" dirty="0"/>
              <a:t>المقاطع البرمجية</a:t>
            </a:r>
            <a:r>
              <a:rPr lang="ar-JO" sz="1600" dirty="0"/>
              <a:t>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3" name="مجموعة 2"/>
          <p:cNvGrpSpPr/>
          <p:nvPr/>
        </p:nvGrpSpPr>
        <p:grpSpPr>
          <a:xfrm>
            <a:off x="5364088" y="3429000"/>
            <a:ext cx="3043022" cy="461124"/>
            <a:chOff x="5364088" y="3846510"/>
            <a:chExt cx="3043022" cy="461124"/>
          </a:xfrm>
        </p:grpSpPr>
        <p:cxnSp>
          <p:nvCxnSpPr>
            <p:cNvPr id="10" name="رابط مستقيم 9"/>
            <p:cNvCxnSpPr/>
            <p:nvPr/>
          </p:nvCxnSpPr>
          <p:spPr>
            <a:xfrm flipH="1">
              <a:off x="5364088" y="3861048"/>
              <a:ext cx="30430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364088" y="4293096"/>
              <a:ext cx="30430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5458" y="3846510"/>
              <a:ext cx="2520280" cy="4611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02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6" y="3492297"/>
            <a:ext cx="37922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تحتوي هذه المنطقة على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 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مجموعة أزرار للتبديل بين أنواع اللبنات ...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4716016" y="4314582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يتميّز كل زرّ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بلونٍ خاص يظهر على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الطرف الأيمن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منه.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" name="شمس 4"/>
          <p:cNvSpPr/>
          <p:nvPr/>
        </p:nvSpPr>
        <p:spPr>
          <a:xfrm>
            <a:off x="8508225" y="3540797"/>
            <a:ext cx="216000" cy="216000"/>
          </a:xfrm>
          <a:prstGeom prst="su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شمس 13"/>
          <p:cNvSpPr/>
          <p:nvPr/>
        </p:nvSpPr>
        <p:spPr>
          <a:xfrm>
            <a:off x="8506941" y="4375859"/>
            <a:ext cx="216000" cy="216000"/>
          </a:xfrm>
          <a:prstGeom prst="su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315" y="4725144"/>
            <a:ext cx="1354651" cy="50405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9" name="شكل حر 18"/>
          <p:cNvSpPr/>
          <p:nvPr/>
        </p:nvSpPr>
        <p:spPr>
          <a:xfrm>
            <a:off x="7456868" y="4958366"/>
            <a:ext cx="401074" cy="528034"/>
          </a:xfrm>
          <a:custGeom>
            <a:avLst/>
            <a:gdLst>
              <a:gd name="connsiteX0" fmla="*/ 283335 w 401074"/>
              <a:gd name="connsiteY0" fmla="*/ 528034 h 528034"/>
              <a:gd name="connsiteX1" fmla="*/ 386366 w 401074"/>
              <a:gd name="connsiteY1" fmla="*/ 244699 h 528034"/>
              <a:gd name="connsiteX2" fmla="*/ 0 w 401074"/>
              <a:gd name="connsiteY2" fmla="*/ 0 h 5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1074" h="528034">
                <a:moveTo>
                  <a:pt x="283335" y="528034"/>
                </a:moveTo>
                <a:cubicBezTo>
                  <a:pt x="358462" y="430369"/>
                  <a:pt x="433589" y="332705"/>
                  <a:pt x="386366" y="244699"/>
                </a:cubicBezTo>
                <a:cubicBezTo>
                  <a:pt x="339144" y="156693"/>
                  <a:pt x="169572" y="78346"/>
                  <a:pt x="0" y="0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21" name="مجموعة 20"/>
          <p:cNvGrpSpPr/>
          <p:nvPr/>
        </p:nvGrpSpPr>
        <p:grpSpPr>
          <a:xfrm>
            <a:off x="6822358" y="5528169"/>
            <a:ext cx="1782090" cy="261610"/>
            <a:chOff x="6822358" y="5528169"/>
            <a:chExt cx="1782090" cy="261610"/>
          </a:xfrm>
        </p:grpSpPr>
        <p:grpSp>
          <p:nvGrpSpPr>
            <p:cNvPr id="18" name="مجموعة 17"/>
            <p:cNvGrpSpPr/>
            <p:nvPr/>
          </p:nvGrpSpPr>
          <p:grpSpPr>
            <a:xfrm>
              <a:off x="6822358" y="5528169"/>
              <a:ext cx="1782090" cy="261610"/>
              <a:chOff x="6822358" y="5528169"/>
              <a:chExt cx="1782090" cy="261610"/>
            </a:xfrm>
          </p:grpSpPr>
          <p:sp>
            <p:nvSpPr>
              <p:cNvPr id="15" name="مربع نص 14"/>
              <p:cNvSpPr txBox="1"/>
              <p:nvPr/>
            </p:nvSpPr>
            <p:spPr>
              <a:xfrm>
                <a:off x="6822358" y="5528169"/>
                <a:ext cx="1782090" cy="26161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100" dirty="0" smtClean="0">
                    <a:latin typeface="GE SS TV Bold" pitchFamily="18" charset="-78"/>
                    <a:ea typeface="GE SS TV Bold" pitchFamily="18" charset="-78"/>
                    <a:cs typeface="+mj-cs"/>
                  </a:rPr>
                  <a:t>لاحظ اللون على الطرف الأيمن</a:t>
                </a:r>
                <a:endParaRPr lang="ar-JO" sz="1100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  <p:cxnSp>
            <p:nvCxnSpPr>
              <p:cNvPr id="17" name="رابط مستقيم 16"/>
              <p:cNvCxnSpPr/>
              <p:nvPr/>
            </p:nvCxnSpPr>
            <p:spPr>
              <a:xfrm flipH="1">
                <a:off x="6973763" y="5528169"/>
                <a:ext cx="148666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رابط مستقيم 19"/>
            <p:cNvCxnSpPr/>
            <p:nvPr/>
          </p:nvCxnSpPr>
          <p:spPr>
            <a:xfrm flipH="1">
              <a:off x="6973763" y="5760000"/>
              <a:ext cx="148666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993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166" y="1776606"/>
            <a:ext cx="1447800" cy="143637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6" y="4221088"/>
            <a:ext cx="379220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يُصبح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لون الزر كاملاً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مثل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لون الطرف الأيمن المميّز له.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572000" y="4502346"/>
            <a:ext cx="393622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تظهر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مجموعة اللبنات الخاصّة به ولكلّ منها مهمّة خاصّة.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" name="شمس 4"/>
          <p:cNvSpPr/>
          <p:nvPr/>
        </p:nvSpPr>
        <p:spPr>
          <a:xfrm>
            <a:off x="8508225" y="4269588"/>
            <a:ext cx="216000" cy="216000"/>
          </a:xfrm>
          <a:prstGeom prst="su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شمس 13"/>
          <p:cNvSpPr/>
          <p:nvPr/>
        </p:nvSpPr>
        <p:spPr>
          <a:xfrm>
            <a:off x="8506941" y="4563623"/>
            <a:ext cx="216000" cy="216000"/>
          </a:xfrm>
          <a:prstGeom prst="su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6" name="مربع نص 15"/>
          <p:cNvSpPr txBox="1"/>
          <p:nvPr/>
        </p:nvSpPr>
        <p:spPr>
          <a:xfrm>
            <a:off x="4956255" y="3420289"/>
            <a:ext cx="37922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النقر على أحد أزرار التبديل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نلاحظ ما يلي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2" name="صورة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42110" y="5227102"/>
            <a:ext cx="698126" cy="103426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935" y="5147272"/>
            <a:ext cx="1034262" cy="308930"/>
          </a:xfrm>
          <a:prstGeom prst="rect">
            <a:avLst/>
          </a:prstGeom>
          <a:effectLst>
            <a:glow rad="63500">
              <a:srgbClr val="FFFF00">
                <a:alpha val="40000"/>
              </a:srgbClr>
            </a:glow>
          </a:effectLst>
        </p:spPr>
      </p:pic>
      <p:cxnSp>
        <p:nvCxnSpPr>
          <p:cNvPr id="8" name="رابط مستقيم 7"/>
          <p:cNvCxnSpPr/>
          <p:nvPr/>
        </p:nvCxnSpPr>
        <p:spPr>
          <a:xfrm flipH="1">
            <a:off x="6274042" y="3960000"/>
            <a:ext cx="9971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2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00808"/>
            <a:ext cx="2088232" cy="4015224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مربع نص 3"/>
          <p:cNvSpPr txBox="1"/>
          <p:nvPr/>
        </p:nvSpPr>
        <p:spPr>
          <a:xfrm>
            <a:off x="8039250" y="2039351"/>
            <a:ext cx="891045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100" dirty="0" smtClean="0">
                <a:latin typeface="GE SS TV Bold" pitchFamily="18" charset="-78"/>
                <a:ea typeface="GE SS TV Bold" pitchFamily="18" charset="-78"/>
                <a:cs typeface="+mj-cs"/>
              </a:rPr>
              <a:t>أزرار التبديل</a:t>
            </a:r>
            <a:endParaRPr lang="ar-JO" sz="11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" name="قوس متوسط أيمن 1"/>
          <p:cNvSpPr/>
          <p:nvPr/>
        </p:nvSpPr>
        <p:spPr>
          <a:xfrm>
            <a:off x="7993531" y="1810116"/>
            <a:ext cx="45719" cy="720080"/>
          </a:xfrm>
          <a:prstGeom prst="rightBracket">
            <a:avLst/>
          </a:prstGeom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5" name="مجموعة 4"/>
          <p:cNvGrpSpPr/>
          <p:nvPr/>
        </p:nvGrpSpPr>
        <p:grpSpPr>
          <a:xfrm>
            <a:off x="6029694" y="3708420"/>
            <a:ext cx="685012" cy="576000"/>
            <a:chOff x="6029694" y="3708420"/>
            <a:chExt cx="685012" cy="576000"/>
          </a:xfrm>
        </p:grpSpPr>
        <p:sp>
          <p:nvSpPr>
            <p:cNvPr id="3" name="شكل بيضاوي 2"/>
            <p:cNvSpPr/>
            <p:nvPr/>
          </p:nvSpPr>
          <p:spPr>
            <a:xfrm>
              <a:off x="6084168" y="3708420"/>
              <a:ext cx="576064" cy="57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B1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6" name="مربع نص 5"/>
            <p:cNvSpPr txBox="1"/>
            <p:nvPr/>
          </p:nvSpPr>
          <p:spPr>
            <a:xfrm>
              <a:off x="6029694" y="3810553"/>
              <a:ext cx="685012" cy="43088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100" dirty="0" smtClean="0">
                  <a:latin typeface="GE SS TV Bold" pitchFamily="18" charset="-78"/>
                  <a:ea typeface="GE SS TV Bold" pitchFamily="18" charset="-78"/>
                  <a:cs typeface="+mj-cs"/>
                </a:rPr>
                <a:t>لاحظ لون اللبنات</a:t>
              </a:r>
              <a:endParaRPr lang="ar-JO" sz="1100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111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5" name="مستطيل مستدير الزوايا 14"/>
          <p:cNvSpPr/>
          <p:nvPr/>
        </p:nvSpPr>
        <p:spPr>
          <a:xfrm>
            <a:off x="5508104" y="4149080"/>
            <a:ext cx="2592288" cy="48683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6" name="رابط مستقيم 15"/>
          <p:cNvCxnSpPr/>
          <p:nvPr/>
        </p:nvCxnSpPr>
        <p:spPr>
          <a:xfrm flipH="1">
            <a:off x="5616116" y="4668022"/>
            <a:ext cx="23762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4860032" y="3563852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>
                <a:cs typeface="+mj-cs"/>
              </a:rPr>
              <a:t>أي من أزرار التبديل يكون </a:t>
            </a:r>
            <a:r>
              <a:rPr lang="ar-JO" sz="1600" b="1" dirty="0">
                <a:cs typeface="+mj-cs"/>
              </a:rPr>
              <a:t>مفعلً تلقائياً ؟</a:t>
            </a:r>
            <a:endParaRPr lang="en-US" sz="1600" b="1" dirty="0">
              <a:cs typeface="+mj-cs"/>
            </a:endParaRPr>
          </a:p>
        </p:txBody>
      </p:sp>
      <p:pic>
        <p:nvPicPr>
          <p:cNvPr id="18" name="صورة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958" y="2211324"/>
            <a:ext cx="1086580" cy="1086580"/>
          </a:xfrm>
          <a:prstGeom prst="rect">
            <a:avLst/>
          </a:prstGeom>
        </p:spPr>
      </p:pic>
      <p:grpSp>
        <p:nvGrpSpPr>
          <p:cNvPr id="2" name="مجموعة 1"/>
          <p:cNvGrpSpPr/>
          <p:nvPr/>
        </p:nvGrpSpPr>
        <p:grpSpPr>
          <a:xfrm>
            <a:off x="5576059" y="4180721"/>
            <a:ext cx="2524333" cy="433669"/>
            <a:chOff x="5576059" y="4180721"/>
            <a:chExt cx="2524333" cy="433669"/>
          </a:xfrm>
        </p:grpSpPr>
        <p:sp>
          <p:nvSpPr>
            <p:cNvPr id="19" name="مربع نص 18"/>
            <p:cNvSpPr txBox="1"/>
            <p:nvPr/>
          </p:nvSpPr>
          <p:spPr>
            <a:xfrm>
              <a:off x="6619742" y="4235974"/>
              <a:ext cx="1480650" cy="3231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500" dirty="0" smtClean="0">
                  <a:latin typeface="GE SS TV Bold" pitchFamily="18" charset="-78"/>
                  <a:ea typeface="GE SS TV Bold" pitchFamily="18" charset="-78"/>
                  <a:cs typeface="+mj-cs"/>
                </a:rPr>
                <a:t>زرّ ( </a:t>
              </a:r>
              <a:r>
                <a:rPr lang="ar-JO" sz="1500" b="1" dirty="0" smtClean="0">
                  <a:solidFill>
                    <a:srgbClr val="3333FF"/>
                  </a:solidFill>
                  <a:latin typeface="GE SS TV Bold" pitchFamily="18" charset="-78"/>
                  <a:ea typeface="GE SS TV Bold" pitchFamily="18" charset="-78"/>
                  <a:cs typeface="+mj-cs"/>
                </a:rPr>
                <a:t>الحركــــــــــة</a:t>
              </a:r>
              <a:r>
                <a:rPr lang="ar-JO" sz="1500" dirty="0" smtClean="0">
                  <a:latin typeface="GE SS TV Bold" pitchFamily="18" charset="-78"/>
                  <a:ea typeface="GE SS TV Bold" pitchFamily="18" charset="-78"/>
                  <a:cs typeface="+mj-cs"/>
                </a:rPr>
                <a:t> )</a:t>
              </a:r>
              <a:endParaRPr lang="ar-JO" sz="15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6059" y="4180721"/>
              <a:ext cx="1084173" cy="4336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040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4680</TotalTime>
  <Words>263</Words>
  <Application>Microsoft Office PowerPoint</Application>
  <PresentationFormat>عرض على الشاشة (3:4)‏</PresentationFormat>
  <Paragraphs>68</Paragraphs>
  <Slides>33</Slides>
  <Notes>11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41" baseType="lpstr">
      <vt:lpstr>Arial</vt:lpstr>
      <vt:lpstr>DecoType Thuluth</vt:lpstr>
      <vt:lpstr>Times New Roman</vt:lpstr>
      <vt:lpstr>Calibri</vt:lpstr>
      <vt:lpstr>Arabic Typesetting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535</cp:revision>
  <dcterms:created xsi:type="dcterms:W3CDTF">2020-03-23T07:50:42Z</dcterms:created>
  <dcterms:modified xsi:type="dcterms:W3CDTF">2020-08-25T08:08:38Z</dcterms:modified>
</cp:coreProperties>
</file>