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</p:sldMasterIdLst>
  <p:notesMasterIdLst>
    <p:notesMasterId r:id="rId43"/>
  </p:notesMasterIdLst>
  <p:sldIdLst>
    <p:sldId id="333" r:id="rId2"/>
    <p:sldId id="258" r:id="rId3"/>
    <p:sldId id="293" r:id="rId4"/>
    <p:sldId id="259" r:id="rId5"/>
    <p:sldId id="260" r:id="rId6"/>
    <p:sldId id="261" r:id="rId7"/>
    <p:sldId id="294" r:id="rId8"/>
    <p:sldId id="303" r:id="rId9"/>
    <p:sldId id="304" r:id="rId10"/>
    <p:sldId id="297" r:id="rId11"/>
    <p:sldId id="298" r:id="rId12"/>
    <p:sldId id="299" r:id="rId13"/>
    <p:sldId id="300" r:id="rId14"/>
    <p:sldId id="301" r:id="rId15"/>
    <p:sldId id="302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20" r:id="rId28"/>
    <p:sldId id="317" r:id="rId29"/>
    <p:sldId id="318" r:id="rId30"/>
    <p:sldId id="321" r:id="rId31"/>
    <p:sldId id="322" r:id="rId32"/>
    <p:sldId id="326" r:id="rId33"/>
    <p:sldId id="325" r:id="rId34"/>
    <p:sldId id="327" r:id="rId35"/>
    <p:sldId id="328" r:id="rId36"/>
    <p:sldId id="286" r:id="rId37"/>
    <p:sldId id="329" r:id="rId38"/>
    <p:sldId id="330" r:id="rId39"/>
    <p:sldId id="331" r:id="rId40"/>
    <p:sldId id="332" r:id="rId41"/>
    <p:sldId id="257" r:id="rId4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DecoType Thuluth" panose="02010000000000000000" pitchFamily="2" charset="-78"/>
      <p:regular r:id="rId48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A4F00"/>
    <a:srgbClr val="3333FF"/>
    <a:srgbClr val="DCA24C"/>
    <a:srgbClr val="003300"/>
    <a:srgbClr val="FFB13F"/>
    <a:srgbClr val="FF99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-1003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763F4F-6E0A-446E-8691-510891945714}" type="datetimeFigureOut">
              <a:rPr lang="ar-JO" smtClean="0"/>
              <a:t>16/12/1441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DB7879-4F4A-48B2-A0A9-294E80673D0E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2112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39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40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B7879-4F4A-48B2-A0A9-294E80673D0E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486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47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147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745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05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58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615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2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6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352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299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835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16/12/1441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06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8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8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42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46.jpe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3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778" y="2060848"/>
            <a:ext cx="2235168" cy="1994652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58794"/>
            <a:ext cx="3096344" cy="6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9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grpSp>
        <p:nvGrpSpPr>
          <p:cNvPr id="2" name="مجموعة 1"/>
          <p:cNvGrpSpPr/>
          <p:nvPr/>
        </p:nvGrpSpPr>
        <p:grpSpPr>
          <a:xfrm>
            <a:off x="5251703" y="3573016"/>
            <a:ext cx="3136721" cy="680174"/>
            <a:chOff x="5251703" y="3573016"/>
            <a:chExt cx="3136721" cy="680174"/>
          </a:xfrm>
        </p:grpSpPr>
        <p:sp>
          <p:nvSpPr>
            <p:cNvPr id="5" name="مستطيل مستدير الزوايا 4"/>
            <p:cNvSpPr/>
            <p:nvPr/>
          </p:nvSpPr>
          <p:spPr>
            <a:xfrm>
              <a:off x="5251703" y="3573016"/>
              <a:ext cx="3136721" cy="6480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6" name="رابط مستقيم 5"/>
            <p:cNvCxnSpPr/>
            <p:nvPr/>
          </p:nvCxnSpPr>
          <p:spPr>
            <a:xfrm flipH="1">
              <a:off x="5364088" y="4253190"/>
              <a:ext cx="2896425" cy="0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المقصود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بالمعدّات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777" y="1851284"/>
            <a:ext cx="1014572" cy="1014572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263966" y="3620053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المكونات المادية للحاسوب والتي يُمكن رؤيتها ولمسها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3" name="مجموعة 2"/>
          <p:cNvGrpSpPr/>
          <p:nvPr/>
        </p:nvGrpSpPr>
        <p:grpSpPr>
          <a:xfrm>
            <a:off x="5292080" y="4293096"/>
            <a:ext cx="3040441" cy="360040"/>
            <a:chOff x="5292080" y="4293096"/>
            <a:chExt cx="3040441" cy="360040"/>
          </a:xfrm>
        </p:grpSpPr>
        <p:sp>
          <p:nvSpPr>
            <p:cNvPr id="4" name="مستطيل 3"/>
            <p:cNvSpPr/>
            <p:nvPr/>
          </p:nvSpPr>
          <p:spPr>
            <a:xfrm>
              <a:off x="7612521" y="4293096"/>
              <a:ext cx="720000" cy="3600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1500" dirty="0" smtClean="0"/>
                <a:t>معالجة</a:t>
              </a:r>
              <a:endParaRPr lang="ar-JO" sz="1500" dirty="0"/>
            </a:p>
          </p:txBody>
        </p:sp>
        <p:sp>
          <p:nvSpPr>
            <p:cNvPr id="16" name="مستطيل 15"/>
            <p:cNvSpPr/>
            <p:nvPr/>
          </p:nvSpPr>
          <p:spPr>
            <a:xfrm>
              <a:off x="6842871" y="4293096"/>
              <a:ext cx="720000" cy="3600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1500" dirty="0" smtClean="0"/>
                <a:t>تخزين</a:t>
              </a:r>
              <a:endParaRPr lang="ar-JO" sz="1500" dirty="0"/>
            </a:p>
          </p:txBody>
        </p:sp>
        <p:sp>
          <p:nvSpPr>
            <p:cNvPr id="17" name="مستطيل 16"/>
            <p:cNvSpPr/>
            <p:nvPr/>
          </p:nvSpPr>
          <p:spPr>
            <a:xfrm>
              <a:off x="6063641" y="4293096"/>
              <a:ext cx="720000" cy="3600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1500" dirty="0" smtClean="0"/>
                <a:t>إدخال</a:t>
              </a:r>
              <a:endParaRPr lang="ar-JO" sz="1500" dirty="0"/>
            </a:p>
          </p:txBody>
        </p:sp>
        <p:sp>
          <p:nvSpPr>
            <p:cNvPr id="18" name="مستطيل 17"/>
            <p:cNvSpPr/>
            <p:nvPr/>
          </p:nvSpPr>
          <p:spPr>
            <a:xfrm>
              <a:off x="5292080" y="4293096"/>
              <a:ext cx="720000" cy="3600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1500" dirty="0" smtClean="0"/>
                <a:t>إخراج</a:t>
              </a:r>
              <a:endParaRPr lang="ar-JO" sz="1500" dirty="0"/>
            </a:p>
          </p:txBody>
        </p:sp>
      </p:grpSp>
      <p:sp>
        <p:nvSpPr>
          <p:cNvPr id="23" name="مربع نص 22"/>
          <p:cNvSpPr txBox="1"/>
          <p:nvPr/>
        </p:nvSpPr>
        <p:spPr>
          <a:xfrm>
            <a:off x="5163541" y="4941168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سيتمّ شرح هذين الجزأين</a:t>
            </a:r>
            <a:endParaRPr lang="ar-JO" sz="1500" b="1" dirty="0">
              <a:latin typeface="Adobe Arabic" pitchFamily="18" charset="-78"/>
              <a:ea typeface="GE SS TV Bold" pitchFamily="18" charset="-78"/>
              <a:cs typeface="Adobe Arabic" pitchFamily="18" charset="-78"/>
            </a:endParaRPr>
          </a:p>
        </p:txBody>
      </p:sp>
      <p:sp>
        <p:nvSpPr>
          <p:cNvPr id="22" name="قوس كبير أيسر 21"/>
          <p:cNvSpPr/>
          <p:nvPr/>
        </p:nvSpPr>
        <p:spPr>
          <a:xfrm rot="16200000">
            <a:off x="5939467" y="4060971"/>
            <a:ext cx="180001" cy="1508349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1385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ستطيل مستدير الزوايا 13"/>
          <p:cNvSpPr/>
          <p:nvPr/>
        </p:nvSpPr>
        <p:spPr>
          <a:xfrm>
            <a:off x="4923166" y="3893566"/>
            <a:ext cx="3897306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37" name="صورة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53" y="3956243"/>
            <a:ext cx="1212487" cy="715898"/>
          </a:xfrm>
          <a:prstGeom prst="rect">
            <a:avLst/>
          </a:prstGeom>
        </p:spPr>
      </p:pic>
      <p:sp>
        <p:nvSpPr>
          <p:cNvPr id="19" name="مربع نص 18"/>
          <p:cNvSpPr txBox="1"/>
          <p:nvPr/>
        </p:nvSpPr>
        <p:spPr>
          <a:xfrm>
            <a:off x="7668344" y="5497487"/>
            <a:ext cx="1004427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لوحة المفاتيح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flipH="1">
            <a:off x="6372200" y="2239372"/>
            <a:ext cx="1080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مربع نص 26"/>
          <p:cNvSpPr txBox="1"/>
          <p:nvPr/>
        </p:nvSpPr>
        <p:spPr>
          <a:xfrm>
            <a:off x="7068115" y="5189710"/>
            <a:ext cx="74424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الفأرة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360172" y="5497487"/>
            <a:ext cx="948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الميكروفون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681405" y="5189710"/>
            <a:ext cx="906819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كاميرا الويب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30" name="رابط مستقيم 29"/>
          <p:cNvCxnSpPr/>
          <p:nvPr/>
        </p:nvCxnSpPr>
        <p:spPr>
          <a:xfrm flipH="1">
            <a:off x="5076969" y="4829670"/>
            <a:ext cx="3586928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8172400" y="4829670"/>
            <a:ext cx="4175" cy="648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مستقيم 31"/>
          <p:cNvCxnSpPr/>
          <p:nvPr/>
        </p:nvCxnSpPr>
        <p:spPr>
          <a:xfrm>
            <a:off x="7452320" y="4829670"/>
            <a:ext cx="0" cy="3528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>
            <a:off x="6800073" y="4829670"/>
            <a:ext cx="4175" cy="648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مستقيم 33"/>
          <p:cNvCxnSpPr/>
          <p:nvPr/>
        </p:nvCxnSpPr>
        <p:spPr>
          <a:xfrm>
            <a:off x="6152001" y="4829670"/>
            <a:ext cx="4175" cy="3528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66471"/>
            <a:ext cx="1349949" cy="457090"/>
          </a:xfrm>
          <a:prstGeom prst="rect">
            <a:avLst/>
          </a:prstGeom>
        </p:spPr>
      </p:pic>
      <p:sp>
        <p:nvSpPr>
          <p:cNvPr id="35" name="مربع نص 34"/>
          <p:cNvSpPr txBox="1"/>
          <p:nvPr/>
        </p:nvSpPr>
        <p:spPr>
          <a:xfrm>
            <a:off x="4499992" y="2780928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هي المعدّات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التي تُستخدم </a:t>
            </a:r>
            <a:r>
              <a:rPr lang="ar-JO" sz="1600" b="1" dirty="0" smtClean="0">
                <a:solidFill>
                  <a:schemeClr val="accent6">
                    <a:lumMod val="50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لإدخال البيانات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إلى جهاز الحاسوب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499992" y="3060249"/>
            <a:ext cx="43924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>
                <a:latin typeface="Arial"/>
                <a:ea typeface="GE SS TV Bold" pitchFamily="18" charset="-78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تتنوّع حسب أشكال البيانات المُراد إدخالها 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( نصّ/صوت/صورة/فيديو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80992"/>
            <a:ext cx="864096" cy="489244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440" y="4040902"/>
            <a:ext cx="683920" cy="587416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974758"/>
            <a:ext cx="706760" cy="701712"/>
          </a:xfrm>
          <a:prstGeom prst="rect">
            <a:avLst/>
          </a:prstGeom>
        </p:spPr>
      </p:pic>
      <p:pic>
        <p:nvPicPr>
          <p:cNvPr id="38" name="صورة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872" y="4022910"/>
            <a:ext cx="605408" cy="605408"/>
          </a:xfrm>
          <a:prstGeom prst="rect">
            <a:avLst/>
          </a:prstGeom>
        </p:spPr>
      </p:pic>
      <p:cxnSp>
        <p:nvCxnSpPr>
          <p:cNvPr id="40" name="رابط مستقيم 39"/>
          <p:cNvCxnSpPr/>
          <p:nvPr/>
        </p:nvCxnSpPr>
        <p:spPr>
          <a:xfrm>
            <a:off x="5503929" y="4849415"/>
            <a:ext cx="4175" cy="648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مربع نص 40"/>
          <p:cNvSpPr txBox="1"/>
          <p:nvPr/>
        </p:nvSpPr>
        <p:spPr>
          <a:xfrm>
            <a:off x="4961325" y="5497487"/>
            <a:ext cx="105083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الماسح الضوئي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3" y="1603019"/>
            <a:ext cx="972000" cy="93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5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صورة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82760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أكثر وحدات الإدخال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شيوعاً واستخداماً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4860032" y="31141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تستخدم لكتابة البيانات المطلوبة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وإدخالها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...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860032" y="4200985"/>
            <a:ext cx="3888432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أنواعها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5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- لوحات تناسب المستخدمين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ذو اللمسة الثقيلة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- 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>لوحات تناسب المستخدمين </a:t>
            </a:r>
            <a:r>
              <a:rPr lang="ar-JO" sz="1600" b="1" dirty="0">
                <a:latin typeface="GE SS TV Bold" pitchFamily="18" charset="-78"/>
                <a:ea typeface="GE SS TV Bold" pitchFamily="18" charset="-78"/>
              </a:rPr>
              <a:t>ذو اللمسة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</a:rPr>
              <a:t>الخفيفة</a:t>
            </a:r>
            <a:r>
              <a:rPr lang="ar-JO" sz="1600" dirty="0">
                <a:latin typeface="GE SS TV Bold" pitchFamily="18" charset="-78"/>
                <a:ea typeface="GE SS TV Bold" pitchFamily="18" charset="-78"/>
              </a:rPr>
              <a:t/>
            </a:r>
            <a:br>
              <a:rPr lang="ar-JO" sz="1600" dirty="0">
                <a:latin typeface="GE SS TV Bold" pitchFamily="18" charset="-78"/>
                <a:ea typeface="GE SS TV Bold" pitchFamily="18" charset="-78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</a:rPr>
              <a:t>   - لوحات مصمّمة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</a:rPr>
              <a:t>لإراحة معصم اليد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44" name="صورة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72816"/>
            <a:ext cx="1584176" cy="64534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72816"/>
            <a:ext cx="791034" cy="673845"/>
          </a:xfrm>
          <a:prstGeom prst="rect">
            <a:avLst/>
          </a:prstGeom>
        </p:spPr>
      </p:pic>
      <p:sp>
        <p:nvSpPr>
          <p:cNvPr id="45" name="مربع نص 44"/>
          <p:cNvSpPr txBox="1"/>
          <p:nvPr/>
        </p:nvSpPr>
        <p:spPr>
          <a:xfrm>
            <a:off x="4860032" y="3380734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أشكال لوحة المفاتيح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سلكي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/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لا سلكي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0155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صورة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79908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هي جهاز صغير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يُحرّك على سطحٍ مستوٍ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860032" y="472514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أنواعها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860032" y="3361567"/>
            <a:ext cx="38884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مبدأ عملها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تُترجم حركة الفأرة إلى نبضات كهربائية تُرسل إلى </a:t>
            </a: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 </a:t>
            </a:r>
            <a:b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       الحاسوب </a:t>
            </a:r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لتنفيذ الأمر المطلوب </a:t>
            </a: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!!!</a:t>
            </a:r>
            <a:endParaRPr lang="ar-JO" sz="1600" u="sng" dirty="0"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556792"/>
            <a:ext cx="1278220" cy="102034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5" y="1728290"/>
            <a:ext cx="864096" cy="736082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4860032" y="308566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للدخول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إلى اي مكان مثل الأيقونات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...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5312196" y="5087218"/>
            <a:ext cx="3116443" cy="93610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13" name="Picture 29" descr="ball mous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278" y="5159226"/>
            <a:ext cx="798300" cy="68364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5" name="Picture 7" descr="optical-mou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59226"/>
            <a:ext cx="648072" cy="58994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6" name="Picture 8" descr="ocz_laser_mouse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169818"/>
            <a:ext cx="720081" cy="598220"/>
          </a:xfrm>
          <a:prstGeom prst="rect">
            <a:avLst/>
          </a:prstGeom>
          <a:noFill/>
          <a:extLst/>
        </p:spPr>
      </p:pic>
      <p:sp>
        <p:nvSpPr>
          <p:cNvPr id="27" name="مربع نص 26"/>
          <p:cNvSpPr txBox="1"/>
          <p:nvPr/>
        </p:nvSpPr>
        <p:spPr>
          <a:xfrm>
            <a:off x="7236296" y="5777101"/>
            <a:ext cx="94448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 smtClean="0">
                <a:latin typeface="Times New Roman"/>
                <a:ea typeface="GE SS TV Bold" pitchFamily="18" charset="-78"/>
                <a:cs typeface="Times New Roman"/>
              </a:rPr>
              <a:t>Ball Mouse</a:t>
            </a:r>
            <a:endParaRPr lang="ar-JO" sz="10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372200" y="5777101"/>
            <a:ext cx="94448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 smtClean="0">
                <a:latin typeface="Times New Roman"/>
                <a:ea typeface="GE SS TV Bold" pitchFamily="18" charset="-78"/>
                <a:cs typeface="Times New Roman"/>
              </a:rPr>
              <a:t>Optical Mouse</a:t>
            </a:r>
            <a:endParaRPr lang="ar-JO" sz="10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436096" y="5777101"/>
            <a:ext cx="94448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 smtClean="0">
                <a:latin typeface="Times New Roman"/>
                <a:ea typeface="GE SS TV Bold" pitchFamily="18" charset="-78"/>
                <a:cs typeface="Times New Roman"/>
              </a:rPr>
              <a:t>Laser Mouse</a:t>
            </a:r>
            <a:endParaRPr lang="ar-JO" sz="10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30" name="رابط مستقيم 29"/>
          <p:cNvCxnSpPr/>
          <p:nvPr/>
        </p:nvCxnSpPr>
        <p:spPr>
          <a:xfrm flipH="1">
            <a:off x="5449568" y="6050034"/>
            <a:ext cx="2866848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مربع نص 30"/>
          <p:cNvSpPr txBox="1"/>
          <p:nvPr/>
        </p:nvSpPr>
        <p:spPr>
          <a:xfrm>
            <a:off x="4860032" y="4140369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أشكال الفأرة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سلكي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/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لا سلكي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10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صورة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589" y="1604307"/>
            <a:ext cx="919457" cy="919457"/>
          </a:xfrm>
          <a:prstGeom prst="rect">
            <a:avLst/>
          </a:prstGeom>
        </p:spPr>
      </p:pic>
      <p:pic>
        <p:nvPicPr>
          <p:cNvPr id="43" name="صورة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79908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يُستخدم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لإدخال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الصوت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إلى الحاسوب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716016" y="3606115"/>
            <a:ext cx="40324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مبدأ عمله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يقوم بتحويل الذبذبات الصوتية إلى بيانات رقمية تخزّن </a:t>
            </a:r>
            <a:b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       في ذاكرة الحاسوب !!!</a:t>
            </a:r>
            <a:endParaRPr lang="ar-JO" sz="16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860032" y="308566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يُستخدم غالباً في إجراء المحادثات الصوتية.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269" y="1622424"/>
            <a:ext cx="1014979" cy="101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/>
          <p:cNvGrpSpPr/>
          <p:nvPr/>
        </p:nvGrpSpPr>
        <p:grpSpPr>
          <a:xfrm>
            <a:off x="5004048" y="5013176"/>
            <a:ext cx="3707157" cy="392142"/>
            <a:chOff x="5613937" y="2785284"/>
            <a:chExt cx="2486455" cy="392142"/>
          </a:xfrm>
        </p:grpSpPr>
        <p:sp>
          <p:nvSpPr>
            <p:cNvPr id="13" name="مستطيل مستدير الزوايا 12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14" name="رابط مستقيم 13"/>
            <p:cNvCxnSpPr/>
            <p:nvPr/>
          </p:nvCxnSpPr>
          <p:spPr>
            <a:xfrm flipH="1">
              <a:off x="5627467" y="3177426"/>
              <a:ext cx="24729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مربع نص 10"/>
          <p:cNvSpPr txBox="1"/>
          <p:nvPr/>
        </p:nvSpPr>
        <p:spPr>
          <a:xfrm>
            <a:off x="4572000" y="3085664"/>
            <a:ext cx="417646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وهي كاميرا رقمية صغيرة توضع عادةً على شاشة الحاسوب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للسماح بالتواصل المرئي بين الأشخاص عن طريق شبكـات 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الحاسوب والانترنت من خلال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برامج المحادثة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.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685" y="1529906"/>
            <a:ext cx="1809263" cy="1068257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79908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تُستخدم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لإدخال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صورتك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إلى الحاسوب 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971394" y="5031613"/>
            <a:ext cx="3744416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Times New Roman"/>
                <a:ea typeface="GE SS TV Bold" pitchFamily="18" charset="-78"/>
                <a:cs typeface="Times New Roman"/>
              </a:rPr>
              <a:t>تكون مُدمجة في شاشة الحاسوب المحمول ( </a:t>
            </a:r>
            <a:r>
              <a:rPr lang="en-US" sz="1500" dirty="0" smtClean="0">
                <a:latin typeface="Times New Roman"/>
                <a:ea typeface="GE SS TV Bold" pitchFamily="18" charset="-78"/>
                <a:cs typeface="Times New Roman"/>
              </a:rPr>
              <a:t>Laptop</a:t>
            </a:r>
            <a:r>
              <a:rPr lang="ar-JO" sz="1500" dirty="0" smtClean="0">
                <a:latin typeface="Times New Roman"/>
                <a:ea typeface="GE SS TV Bold" pitchFamily="18" charset="-78"/>
                <a:cs typeface="Times New Roman"/>
              </a:rPr>
              <a:t> )</a:t>
            </a:r>
            <a:endParaRPr lang="ar-JO" sz="1500" u="sng" dirty="0"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55151"/>
            <a:ext cx="1433293" cy="34903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90" y="4195827"/>
            <a:ext cx="76051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4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مربع نص 15"/>
          <p:cNvSpPr txBox="1"/>
          <p:nvPr/>
        </p:nvSpPr>
        <p:spPr>
          <a:xfrm>
            <a:off x="4716016" y="3068960"/>
            <a:ext cx="40324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مبدأ عمله :-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     </a:t>
            </a: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يقوم بتحويل تلك الوثائق إلى ملفات إلكترونية على شكل </a:t>
            </a:r>
            <a:b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</a:br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       صور ممّا يسمح بمعالجتها وتعديلها !!!</a:t>
            </a:r>
            <a:endParaRPr lang="ar-JO" sz="1600" u="sng" dirty="0"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706" y="1595170"/>
            <a:ext cx="1261600" cy="1068996"/>
          </a:xfrm>
          <a:prstGeom prst="rect">
            <a:avLst/>
          </a:prstGeom>
        </p:spPr>
      </p:pic>
      <p:grpSp>
        <p:nvGrpSpPr>
          <p:cNvPr id="12" name="مجموعة 11"/>
          <p:cNvGrpSpPr/>
          <p:nvPr/>
        </p:nvGrpSpPr>
        <p:grpSpPr>
          <a:xfrm>
            <a:off x="5004048" y="5013176"/>
            <a:ext cx="3707157" cy="392142"/>
            <a:chOff x="5613937" y="2785284"/>
            <a:chExt cx="2486455" cy="392142"/>
          </a:xfrm>
        </p:grpSpPr>
        <p:sp>
          <p:nvSpPr>
            <p:cNvPr id="13" name="مستطيل مستدير الزوايا 12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14" name="رابط مستقيم 13"/>
            <p:cNvCxnSpPr/>
            <p:nvPr/>
          </p:nvCxnSpPr>
          <p:spPr>
            <a:xfrm flipH="1">
              <a:off x="5627467" y="3177426"/>
              <a:ext cx="24729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644008" y="2799084"/>
            <a:ext cx="41044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>
                <a:latin typeface="GE SS TV Bold" pitchFamily="18" charset="-78"/>
                <a:ea typeface="GE SS TV Bold" pitchFamily="18" charset="-78"/>
                <a:cs typeface="+mj-cs"/>
              </a:rPr>
              <a:t>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ُستخدم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لإدخال</a:t>
            </a:r>
            <a:r>
              <a:rPr lang="ar-JO" sz="1600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الصور والوثائق الورقية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إلى الحاسوب!!!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971394" y="5031613"/>
            <a:ext cx="3744416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b="1" dirty="0" smtClean="0">
                <a:latin typeface="Times New Roman"/>
                <a:ea typeface="GE SS TV Bold" pitchFamily="18" charset="-78"/>
                <a:cs typeface="Times New Roman"/>
              </a:rPr>
              <a:t>تختلف الماسحات </a:t>
            </a:r>
            <a:r>
              <a:rPr lang="ar-JO" sz="1500" dirty="0" smtClean="0">
                <a:latin typeface="Times New Roman"/>
                <a:ea typeface="GE SS TV Bold" pitchFamily="18" charset="-78"/>
                <a:cs typeface="Times New Roman"/>
              </a:rPr>
              <a:t>من حيث دقة الصورة ووضوحها</a:t>
            </a:r>
            <a:endParaRPr lang="ar-JO" sz="1500" u="sng" dirty="0"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90" y="4195827"/>
            <a:ext cx="760516" cy="72008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955" y="1988840"/>
            <a:ext cx="1289277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996" y="1898671"/>
            <a:ext cx="1542348" cy="378201"/>
          </a:xfrm>
          <a:prstGeom prst="rect">
            <a:avLst/>
          </a:prstGeom>
        </p:spPr>
      </p:pic>
      <p:sp>
        <p:nvSpPr>
          <p:cNvPr id="14" name="مستطيل مستدير الزوايا 13"/>
          <p:cNvSpPr/>
          <p:nvPr/>
        </p:nvSpPr>
        <p:spPr>
          <a:xfrm>
            <a:off x="4923166" y="3893566"/>
            <a:ext cx="3897306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9" name="مربع نص 18"/>
          <p:cNvSpPr txBox="1"/>
          <p:nvPr/>
        </p:nvSpPr>
        <p:spPr>
          <a:xfrm>
            <a:off x="7668344" y="5229200"/>
            <a:ext cx="1004427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الشاشات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flipH="1">
            <a:off x="6372200" y="2276872"/>
            <a:ext cx="1098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مربع نص 27"/>
          <p:cNvSpPr txBox="1"/>
          <p:nvPr/>
        </p:nvSpPr>
        <p:spPr>
          <a:xfrm>
            <a:off x="6360172" y="5229200"/>
            <a:ext cx="948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السمّاعات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30" name="رابط مستقيم 29"/>
          <p:cNvCxnSpPr/>
          <p:nvPr/>
        </p:nvCxnSpPr>
        <p:spPr>
          <a:xfrm flipH="1">
            <a:off x="5076969" y="4829670"/>
            <a:ext cx="3586928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8172400" y="4829670"/>
            <a:ext cx="4175" cy="360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>
            <a:off x="6800073" y="4829670"/>
            <a:ext cx="4175" cy="360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4499992" y="2780928"/>
            <a:ext cx="43924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هي المعدّات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التي تُستخدم </a:t>
            </a:r>
            <a:r>
              <a:rPr lang="ar-JO" sz="1600" b="1" dirty="0" smtClean="0">
                <a:solidFill>
                  <a:schemeClr val="accent6">
                    <a:lumMod val="50000"/>
                  </a:schemeClr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لعرض النتائج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/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   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نحوٍ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مرئي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أو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سمعي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أو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ورقي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cxnSp>
        <p:nvCxnSpPr>
          <p:cNvPr id="40" name="رابط مستقيم 39"/>
          <p:cNvCxnSpPr/>
          <p:nvPr/>
        </p:nvCxnSpPr>
        <p:spPr>
          <a:xfrm>
            <a:off x="5530469" y="4849415"/>
            <a:ext cx="4175" cy="360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مربع نص 40"/>
          <p:cNvSpPr txBox="1"/>
          <p:nvPr/>
        </p:nvSpPr>
        <p:spPr>
          <a:xfrm>
            <a:off x="4961325" y="5229200"/>
            <a:ext cx="105083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الطابعات</a:t>
            </a:r>
            <a:endParaRPr lang="ar-JO" sz="1400" b="1" dirty="0">
              <a:solidFill>
                <a:srgbClr val="008000"/>
              </a:solidFill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0" y="1602000"/>
            <a:ext cx="972000" cy="9393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167" y="4024556"/>
            <a:ext cx="824815" cy="602115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9" y="3951616"/>
            <a:ext cx="907001" cy="747996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72" y="4005064"/>
            <a:ext cx="966233" cy="61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73521"/>
            <a:ext cx="1456700" cy="1063391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82760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من أهمّ المعدّات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لإظهار </a:t>
            </a:r>
            <a:r>
              <a:rPr lang="ar-JO" sz="1600" u="sng" dirty="0">
                <a:latin typeface="GE SS TV Bold" pitchFamily="18" charset="-78"/>
                <a:ea typeface="GE SS TV Bold" pitchFamily="18" charset="-78"/>
                <a:cs typeface="+mj-cs"/>
              </a:rPr>
              <a:t>النصوص</a:t>
            </a:r>
            <a:r>
              <a:rPr lang="ar-JO" sz="1600" dirty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الرسومات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860032" y="3212976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أشكالها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68760"/>
            <a:ext cx="1744733" cy="360040"/>
          </a:xfrm>
          <a:prstGeom prst="rect">
            <a:avLst/>
          </a:prstGeom>
        </p:spPr>
      </p:pic>
      <p:grpSp>
        <p:nvGrpSpPr>
          <p:cNvPr id="55" name="مجموعة 54"/>
          <p:cNvGrpSpPr/>
          <p:nvPr/>
        </p:nvGrpSpPr>
        <p:grpSpPr>
          <a:xfrm>
            <a:off x="7452320" y="3753144"/>
            <a:ext cx="972000" cy="972000"/>
            <a:chOff x="7452320" y="3753144"/>
            <a:chExt cx="972000" cy="972000"/>
          </a:xfrm>
        </p:grpSpPr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1619" y="3914547"/>
              <a:ext cx="713401" cy="649194"/>
            </a:xfrm>
            <a:prstGeom prst="rect">
              <a:avLst/>
            </a:prstGeom>
          </p:spPr>
        </p:pic>
        <p:grpSp>
          <p:nvGrpSpPr>
            <p:cNvPr id="15" name="مجموعة 14"/>
            <p:cNvGrpSpPr/>
            <p:nvPr/>
          </p:nvGrpSpPr>
          <p:grpSpPr>
            <a:xfrm>
              <a:off x="7452320" y="3753144"/>
              <a:ext cx="972000" cy="972000"/>
              <a:chOff x="7452320" y="3753144"/>
              <a:chExt cx="972000" cy="972000"/>
            </a:xfrm>
          </p:grpSpPr>
          <p:sp>
            <p:nvSpPr>
              <p:cNvPr id="16" name="شكل بيضاوي 15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19" name="شكل بيضاوي 18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grpSp>
        <p:nvGrpSpPr>
          <p:cNvPr id="57" name="مجموعة 56"/>
          <p:cNvGrpSpPr/>
          <p:nvPr/>
        </p:nvGrpSpPr>
        <p:grpSpPr>
          <a:xfrm>
            <a:off x="5184176" y="3753144"/>
            <a:ext cx="972000" cy="972000"/>
            <a:chOff x="5184176" y="3753144"/>
            <a:chExt cx="972000" cy="972000"/>
          </a:xfrm>
        </p:grpSpPr>
        <p:pic>
          <p:nvPicPr>
            <p:cNvPr id="6" name="صورة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280" y="3899022"/>
              <a:ext cx="793420" cy="646740"/>
            </a:xfrm>
            <a:prstGeom prst="rect">
              <a:avLst/>
            </a:prstGeom>
          </p:spPr>
        </p:pic>
        <p:grpSp>
          <p:nvGrpSpPr>
            <p:cNvPr id="32" name="مجموعة 31"/>
            <p:cNvGrpSpPr/>
            <p:nvPr/>
          </p:nvGrpSpPr>
          <p:grpSpPr>
            <a:xfrm>
              <a:off x="5184176" y="3753144"/>
              <a:ext cx="972000" cy="972000"/>
              <a:chOff x="7452320" y="3753144"/>
              <a:chExt cx="972000" cy="972000"/>
            </a:xfrm>
          </p:grpSpPr>
          <p:sp>
            <p:nvSpPr>
              <p:cNvPr id="33" name="شكل بيضاوي 32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34" name="شكل بيضاوي 33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grpSp>
        <p:nvGrpSpPr>
          <p:cNvPr id="56" name="مجموعة 55"/>
          <p:cNvGrpSpPr/>
          <p:nvPr/>
        </p:nvGrpSpPr>
        <p:grpSpPr>
          <a:xfrm>
            <a:off x="6326518" y="3753144"/>
            <a:ext cx="972000" cy="972000"/>
            <a:chOff x="6326518" y="3753144"/>
            <a:chExt cx="972000" cy="972000"/>
          </a:xfrm>
        </p:grpSpPr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1572" y="3926562"/>
              <a:ext cx="942099" cy="625164"/>
            </a:xfrm>
            <a:prstGeom prst="rect">
              <a:avLst/>
            </a:prstGeom>
          </p:spPr>
        </p:pic>
        <p:grpSp>
          <p:nvGrpSpPr>
            <p:cNvPr id="35" name="مجموعة 34"/>
            <p:cNvGrpSpPr/>
            <p:nvPr/>
          </p:nvGrpSpPr>
          <p:grpSpPr>
            <a:xfrm>
              <a:off x="6326518" y="3753144"/>
              <a:ext cx="972000" cy="972000"/>
              <a:chOff x="7452320" y="3753144"/>
              <a:chExt cx="972000" cy="972000"/>
            </a:xfrm>
          </p:grpSpPr>
          <p:sp>
            <p:nvSpPr>
              <p:cNvPr id="36" name="شكل بيضاوي 35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37" name="شكل بيضاوي 36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sp>
        <p:nvSpPr>
          <p:cNvPr id="48" name="مربع نص 47"/>
          <p:cNvSpPr txBox="1"/>
          <p:nvPr/>
        </p:nvSpPr>
        <p:spPr>
          <a:xfrm>
            <a:off x="7347658" y="4777407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شاشة </a:t>
            </a:r>
            <a:r>
              <a:rPr lang="en-US" sz="1400" dirty="0" smtClean="0">
                <a:latin typeface="Times New Roman"/>
                <a:ea typeface="GE SS TV Bold" pitchFamily="18" charset="-78"/>
                <a:cs typeface="Times New Roman"/>
              </a:rPr>
              <a:t>CRT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6211857" y="4777407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شاشة</a:t>
            </a:r>
            <a:r>
              <a:rPr lang="en-US" sz="1400" dirty="0" smtClean="0">
                <a:latin typeface="Times New Roman"/>
                <a:ea typeface="GE SS TV Bold" pitchFamily="18" charset="-78"/>
                <a:cs typeface="Times New Roman"/>
              </a:rPr>
              <a:t>LCD 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5076056" y="4797152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شاشة اللمس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grpSp>
        <p:nvGrpSpPr>
          <p:cNvPr id="52" name="مجموعة 51"/>
          <p:cNvGrpSpPr/>
          <p:nvPr/>
        </p:nvGrpSpPr>
        <p:grpSpPr>
          <a:xfrm>
            <a:off x="5184177" y="5413122"/>
            <a:ext cx="3261354" cy="392142"/>
            <a:chOff x="5613937" y="2785284"/>
            <a:chExt cx="2486455" cy="392142"/>
          </a:xfrm>
        </p:grpSpPr>
        <p:sp>
          <p:nvSpPr>
            <p:cNvPr id="53" name="مستطيل مستدير الزوايا 52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54" name="رابط مستقيم 53"/>
            <p:cNvCxnSpPr/>
            <p:nvPr/>
          </p:nvCxnSpPr>
          <p:spPr>
            <a:xfrm flipH="1">
              <a:off x="5751103" y="3177426"/>
              <a:ext cx="22345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مربع نص 50"/>
          <p:cNvSpPr txBox="1"/>
          <p:nvPr/>
        </p:nvSpPr>
        <p:spPr>
          <a:xfrm>
            <a:off x="5497895" y="5439253"/>
            <a:ext cx="266332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صغيرة الحجم وتستهلك طاقة أقل من </a:t>
            </a:r>
            <a:r>
              <a:rPr lang="en-US" sz="1400" dirty="0" smtClean="0">
                <a:latin typeface="Times New Roman"/>
                <a:ea typeface="GE SS TV Bold" pitchFamily="18" charset="-78"/>
                <a:cs typeface="Times New Roman"/>
              </a:rPr>
              <a:t>CRT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40" name="شكل حر 39"/>
          <p:cNvSpPr/>
          <p:nvPr/>
        </p:nvSpPr>
        <p:spPr>
          <a:xfrm>
            <a:off x="6780445" y="5061397"/>
            <a:ext cx="715059" cy="283335"/>
          </a:xfrm>
          <a:custGeom>
            <a:avLst/>
            <a:gdLst>
              <a:gd name="connsiteX0" fmla="*/ 6721 w 715059"/>
              <a:gd name="connsiteY0" fmla="*/ 0 h 283335"/>
              <a:gd name="connsiteX1" fmla="*/ 83994 w 715059"/>
              <a:gd name="connsiteY1" fmla="*/ 103031 h 283335"/>
              <a:gd name="connsiteX2" fmla="*/ 599149 w 715059"/>
              <a:gd name="connsiteY2" fmla="*/ 141668 h 283335"/>
              <a:gd name="connsiteX3" fmla="*/ 715059 w 715059"/>
              <a:gd name="connsiteY3" fmla="*/ 283335 h 28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059" h="283335">
                <a:moveTo>
                  <a:pt x="6721" y="0"/>
                </a:moveTo>
                <a:cubicBezTo>
                  <a:pt x="-4012" y="39710"/>
                  <a:pt x="-14744" y="79420"/>
                  <a:pt x="83994" y="103031"/>
                </a:cubicBezTo>
                <a:cubicBezTo>
                  <a:pt x="182732" y="126642"/>
                  <a:pt x="493972" y="111617"/>
                  <a:pt x="599149" y="141668"/>
                </a:cubicBezTo>
                <a:cubicBezTo>
                  <a:pt x="704326" y="171719"/>
                  <a:pt x="709692" y="227527"/>
                  <a:pt x="715059" y="283335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4855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76872"/>
            <a:ext cx="3528392" cy="2040984"/>
          </a:xfrm>
          <a:prstGeom prst="rect">
            <a:avLst/>
          </a:prstGeom>
        </p:spPr>
      </p:pic>
      <p:grpSp>
        <p:nvGrpSpPr>
          <p:cNvPr id="16" name="مجموعة 15"/>
          <p:cNvGrpSpPr/>
          <p:nvPr/>
        </p:nvGrpSpPr>
        <p:grpSpPr>
          <a:xfrm>
            <a:off x="539552" y="1340768"/>
            <a:ext cx="3528392" cy="4550360"/>
            <a:chOff x="5076056" y="966872"/>
            <a:chExt cx="3528392" cy="4910400"/>
          </a:xfrm>
        </p:grpSpPr>
        <p:sp>
          <p:nvSpPr>
            <p:cNvPr id="13" name="مستطيل 12"/>
            <p:cNvSpPr>
              <a:spLocks noChangeAspect="1"/>
            </p:cNvSpPr>
            <p:nvPr/>
          </p:nvSpPr>
          <p:spPr>
            <a:xfrm>
              <a:off x="5076056" y="966872"/>
              <a:ext cx="3528392" cy="4910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1" name="مربع نص 10"/>
            <p:cNvSpPr txBox="1"/>
            <p:nvPr/>
          </p:nvSpPr>
          <p:spPr>
            <a:xfrm>
              <a:off x="5148064" y="1700808"/>
              <a:ext cx="3384376" cy="289310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2000" b="1" dirty="0" smtClean="0">
                  <a:latin typeface="Adobe Arabic" pitchFamily="18" charset="-78"/>
                  <a:cs typeface="Adobe Arabic" pitchFamily="18" charset="-78"/>
                </a:rPr>
                <a:t>بسم الله الرحمن الرحيم</a:t>
              </a:r>
            </a:p>
            <a:p>
              <a:pPr algn="ctr"/>
              <a:endParaRPr lang="ar-JO" dirty="0" smtClean="0">
                <a:latin typeface="Adobe Arabic" pitchFamily="18" charset="-78"/>
                <a:cs typeface="Adobe Arabic" pitchFamily="18" charset="-78"/>
              </a:endParaRPr>
            </a:p>
            <a:p>
              <a:pPr algn="just"/>
              <a:r>
                <a:rPr lang="ar-JO" dirty="0" smtClean="0">
                  <a:latin typeface="Adobe Arabic" pitchFamily="18" charset="-78"/>
                  <a:cs typeface="Adobe Arabic" pitchFamily="18" charset="-78"/>
                </a:rPr>
                <a:t>الحمد لله رب العالمين والصلاة والسلام على خاتم الأنبياء والمرسلين سيدنا محمد وعلى آله وصحبه أجمعين.</a:t>
              </a:r>
            </a:p>
            <a:p>
              <a:pPr algn="just"/>
              <a:endParaRPr lang="ar-JO" dirty="0">
                <a:latin typeface="Adobe Arabic" pitchFamily="18" charset="-78"/>
                <a:cs typeface="Adobe Arabic" pitchFamily="18" charset="-78"/>
              </a:endParaRPr>
            </a:p>
            <a:p>
              <a:pPr algn="just"/>
              <a:r>
                <a:rPr lang="ar-JO" dirty="0" smtClean="0">
                  <a:latin typeface="Adobe Arabic" pitchFamily="18" charset="-78"/>
                  <a:cs typeface="Adobe Arabic" pitchFamily="18" charset="-78"/>
                </a:rPr>
                <a:t>هذا العمل صدقة جارية عن روح أمي وأختي رحمهما الله وأسكنهما فسيح جنّاته ، أرجو أن نستفيد منه جميعنا ولا أبتغي منه سوى الدعاء لي ولهما.</a:t>
              </a:r>
            </a:p>
            <a:p>
              <a:endParaRPr lang="ar-JO" dirty="0" smtClean="0">
                <a:latin typeface="Adobe Arabic" pitchFamily="18" charset="-78"/>
                <a:cs typeface="Adobe Arabic" pitchFamily="18" charset="-78"/>
              </a:endParaRPr>
            </a:p>
            <a:p>
              <a:pPr algn="ctr"/>
              <a:r>
                <a:rPr lang="ar-JO" b="1" dirty="0" smtClean="0">
                  <a:latin typeface="Adobe Arabic" pitchFamily="18" charset="-78"/>
                  <a:cs typeface="Adobe Arabic" pitchFamily="18" charset="-78"/>
                </a:rPr>
                <a:t>والله وليّ التوفيق</a:t>
              </a:r>
              <a:endParaRPr lang="ar-JO" b="1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  <p:pic>
        <p:nvPicPr>
          <p:cNvPr id="19" name="صورة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509120"/>
            <a:ext cx="40178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9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0" name="مربع نص 29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هل تُعتبر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شاشة اللمس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إخراج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فقط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31" name="مجموعة 30"/>
          <p:cNvGrpSpPr/>
          <p:nvPr/>
        </p:nvGrpSpPr>
        <p:grpSpPr>
          <a:xfrm>
            <a:off x="5580112" y="3861048"/>
            <a:ext cx="2486455" cy="392142"/>
            <a:chOff x="5613937" y="2785284"/>
            <a:chExt cx="2486455" cy="392142"/>
          </a:xfrm>
        </p:grpSpPr>
        <p:sp>
          <p:nvSpPr>
            <p:cNvPr id="38" name="مستطيل مستدير الزوايا 37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39" name="رابط مستقيم 38"/>
            <p:cNvCxnSpPr/>
            <p:nvPr/>
          </p:nvCxnSpPr>
          <p:spPr>
            <a:xfrm flipH="1">
              <a:off x="5627467" y="3177426"/>
              <a:ext cx="24729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صورة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51" y="2568308"/>
            <a:ext cx="1120561" cy="629375"/>
          </a:xfrm>
          <a:prstGeom prst="rect">
            <a:avLst/>
          </a:prstGeom>
        </p:spPr>
      </p:pic>
      <p:sp>
        <p:nvSpPr>
          <p:cNvPr id="51" name="مربع نص 50"/>
          <p:cNvSpPr txBox="1"/>
          <p:nvPr/>
        </p:nvSpPr>
        <p:spPr>
          <a:xfrm>
            <a:off x="5498443" y="3887179"/>
            <a:ext cx="2663321" cy="307777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latin typeface="Times New Roman"/>
                <a:ea typeface="GE SS TV Bold" pitchFamily="18" charset="-78"/>
                <a:cs typeface="Times New Roman"/>
              </a:rPr>
              <a:t>لا</a:t>
            </a:r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 ، فهي وحدة إدخال وإخراج معاً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76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68760"/>
            <a:ext cx="1719618" cy="347477"/>
          </a:xfrm>
          <a:prstGeom prst="rect">
            <a:avLst/>
          </a:prstGeom>
        </p:spPr>
      </p:pic>
      <p:pic>
        <p:nvPicPr>
          <p:cNvPr id="30" name="صورة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63" y="1556792"/>
            <a:ext cx="1562748" cy="1135399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82760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تُستخدم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لإخراج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الصوت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من جهاز الحاسوب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860032" y="364502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أشكالها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5" name="مجموعة 14"/>
          <p:cNvGrpSpPr/>
          <p:nvPr/>
        </p:nvGrpSpPr>
        <p:grpSpPr>
          <a:xfrm>
            <a:off x="7452320" y="4185192"/>
            <a:ext cx="972000" cy="972000"/>
            <a:chOff x="7452320" y="3753144"/>
            <a:chExt cx="972000" cy="972000"/>
          </a:xfrm>
        </p:grpSpPr>
        <p:sp>
          <p:nvSpPr>
            <p:cNvPr id="16" name="شكل بيضاوي 15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9" name="شكل بيضاوي 18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grpSp>
        <p:nvGrpSpPr>
          <p:cNvPr id="32" name="مجموعة 31"/>
          <p:cNvGrpSpPr/>
          <p:nvPr/>
        </p:nvGrpSpPr>
        <p:grpSpPr>
          <a:xfrm>
            <a:off x="5184176" y="4185192"/>
            <a:ext cx="972000" cy="972000"/>
            <a:chOff x="7452320" y="3753144"/>
            <a:chExt cx="972000" cy="972000"/>
          </a:xfrm>
        </p:grpSpPr>
        <p:sp>
          <p:nvSpPr>
            <p:cNvPr id="33" name="شكل بيضاوي 32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34" name="شكل بيضاوي 33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grpSp>
        <p:nvGrpSpPr>
          <p:cNvPr id="35" name="مجموعة 34"/>
          <p:cNvGrpSpPr/>
          <p:nvPr/>
        </p:nvGrpSpPr>
        <p:grpSpPr>
          <a:xfrm>
            <a:off x="6326518" y="4185192"/>
            <a:ext cx="972000" cy="972000"/>
            <a:chOff x="7452320" y="3753144"/>
            <a:chExt cx="972000" cy="972000"/>
          </a:xfrm>
        </p:grpSpPr>
        <p:sp>
          <p:nvSpPr>
            <p:cNvPr id="36" name="شكل بيضاوي 35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37" name="شكل بيضاوي 36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48" name="مربع نص 47"/>
          <p:cNvSpPr txBox="1"/>
          <p:nvPr/>
        </p:nvSpPr>
        <p:spPr>
          <a:xfrm>
            <a:off x="7347658" y="5209455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داخلية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6211857" y="5209455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مستقلة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4971394" y="5209455"/>
            <a:ext cx="140080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توضع على الأذنين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4860032" y="3090446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تعتمد نقاوة الصوت على </a:t>
            </a:r>
            <a:r>
              <a:rPr lang="ar-JO" sz="16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600" dirty="0" smtClean="0">
                <a:latin typeface="Calibri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Calibri"/>
                <a:ea typeface="GE SS TV Bold" pitchFamily="18" charset="-78"/>
                <a:cs typeface="+mj-cs"/>
              </a:rPr>
              <a:t>نوع السّماعات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257" y="4302581"/>
            <a:ext cx="801893" cy="801893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140" y="4389363"/>
            <a:ext cx="704964" cy="628327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47" y="4302581"/>
            <a:ext cx="719872" cy="71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888" y="4343904"/>
            <a:ext cx="669272" cy="66927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5" y="1254711"/>
            <a:ext cx="2016225" cy="353317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56792"/>
            <a:ext cx="1536572" cy="1088872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4860032" y="282760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تُستخدم </a:t>
            </a:r>
            <a:r>
              <a:rPr lang="ar-JO" sz="1600" b="1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لإخراج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النتائج على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الورق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!!!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860032" y="3645024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من أشهر الطابعات :-</a:t>
            </a:r>
            <a:endParaRPr lang="ar-JO" sz="16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15" name="مجموعة 14"/>
          <p:cNvGrpSpPr/>
          <p:nvPr/>
        </p:nvGrpSpPr>
        <p:grpSpPr>
          <a:xfrm>
            <a:off x="7452320" y="4185192"/>
            <a:ext cx="972000" cy="972000"/>
            <a:chOff x="7452320" y="3753144"/>
            <a:chExt cx="972000" cy="972000"/>
          </a:xfrm>
        </p:grpSpPr>
        <p:sp>
          <p:nvSpPr>
            <p:cNvPr id="16" name="شكل بيضاوي 15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9" name="شكل بيضاوي 18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grpSp>
        <p:nvGrpSpPr>
          <p:cNvPr id="32" name="مجموعة 31"/>
          <p:cNvGrpSpPr/>
          <p:nvPr/>
        </p:nvGrpSpPr>
        <p:grpSpPr>
          <a:xfrm>
            <a:off x="5184176" y="4185192"/>
            <a:ext cx="972000" cy="972000"/>
            <a:chOff x="7452320" y="3753144"/>
            <a:chExt cx="972000" cy="972000"/>
          </a:xfrm>
        </p:grpSpPr>
        <p:sp>
          <p:nvSpPr>
            <p:cNvPr id="33" name="شكل بيضاوي 32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34" name="شكل بيضاوي 33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grpSp>
        <p:nvGrpSpPr>
          <p:cNvPr id="35" name="مجموعة 34"/>
          <p:cNvGrpSpPr/>
          <p:nvPr/>
        </p:nvGrpSpPr>
        <p:grpSpPr>
          <a:xfrm>
            <a:off x="6326518" y="4185192"/>
            <a:ext cx="972000" cy="972000"/>
            <a:chOff x="7452320" y="3753144"/>
            <a:chExt cx="972000" cy="972000"/>
          </a:xfrm>
        </p:grpSpPr>
        <p:sp>
          <p:nvSpPr>
            <p:cNvPr id="36" name="شكل بيضاوي 35"/>
            <p:cNvSpPr/>
            <p:nvPr/>
          </p:nvSpPr>
          <p:spPr>
            <a:xfrm>
              <a:off x="7488424" y="3789144"/>
              <a:ext cx="900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37" name="شكل بيضاوي 36"/>
            <p:cNvSpPr/>
            <p:nvPr/>
          </p:nvSpPr>
          <p:spPr>
            <a:xfrm>
              <a:off x="7452320" y="3753144"/>
              <a:ext cx="972000" cy="972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48" name="مربع نص 47"/>
          <p:cNvSpPr txBox="1"/>
          <p:nvPr/>
        </p:nvSpPr>
        <p:spPr>
          <a:xfrm>
            <a:off x="7347658" y="5209455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نفث الحبر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6211857" y="5209455"/>
            <a:ext cx="11847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الليزر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4971394" y="5209455"/>
            <a:ext cx="140080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GE SS TV Bold" pitchFamily="18" charset="-78"/>
                <a:ea typeface="GE SS TV Bold" pitchFamily="18" charset="-78"/>
              </a:rPr>
              <a:t>النقطية</a:t>
            </a:r>
            <a:endParaRPr lang="ar-JO" sz="1400" dirty="0">
              <a:latin typeface="GE SS TV Bold" pitchFamily="18" charset="-78"/>
              <a:ea typeface="GE SS TV Bold" pitchFamily="18" charset="-78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4716016" y="3090446"/>
            <a:ext cx="40324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>
                <a:latin typeface="Times New Roman"/>
                <a:ea typeface="GE SS TV Bold" pitchFamily="18" charset="-78"/>
                <a:cs typeface="Times New Roman"/>
              </a:rPr>
              <a:t>●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تختلف الطابعات من حيث </a:t>
            </a:r>
            <a:r>
              <a:rPr lang="ar-JO" sz="16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600" dirty="0" smtClean="0">
                <a:latin typeface="Calibri"/>
                <a:ea typeface="GE SS TV Bold" pitchFamily="18" charset="-78"/>
                <a:cs typeface="+mj-cs"/>
              </a:rPr>
              <a:t> الحجم ، السرعة ، الثمن ، </a:t>
            </a:r>
            <a:br>
              <a:rPr lang="ar-JO" sz="16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Calibri"/>
                <a:ea typeface="GE SS TV Bold" pitchFamily="18" charset="-78"/>
                <a:cs typeface="+mj-cs"/>
              </a:rPr>
              <a:t>      جودة الطباعة ( تُقاس بعدد النقاط في الإنش )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648" y="4214956"/>
            <a:ext cx="831344" cy="831344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547" y="4339060"/>
            <a:ext cx="868075" cy="66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7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مجموعة 25"/>
          <p:cNvGrpSpPr/>
          <p:nvPr/>
        </p:nvGrpSpPr>
        <p:grpSpPr>
          <a:xfrm>
            <a:off x="5004048" y="3357002"/>
            <a:ext cx="3705062" cy="819002"/>
            <a:chOff x="5613937" y="2785284"/>
            <a:chExt cx="2486455" cy="371677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27" name="مستطيل مستدير الزوايا 26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28" name="رابط مستقيم 27"/>
            <p:cNvCxnSpPr/>
            <p:nvPr/>
          </p:nvCxnSpPr>
          <p:spPr>
            <a:xfrm flipH="1">
              <a:off x="5751103" y="3156961"/>
              <a:ext cx="2234541" cy="0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5148064" y="3479980"/>
            <a:ext cx="33843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تعمل باستخدام بخاخات صغيرة ترشّ الحبر </a:t>
            </a:r>
            <a:r>
              <a:rPr lang="ar-JO" sz="15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السائل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على الورق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6408312" y="2204864"/>
            <a:ext cx="972000" cy="972000"/>
            <a:chOff x="6408312" y="2204864"/>
            <a:chExt cx="972000" cy="972000"/>
          </a:xfrm>
        </p:grpSpPr>
        <p:grpSp>
          <p:nvGrpSpPr>
            <p:cNvPr id="15" name="مجموعة 14"/>
            <p:cNvGrpSpPr/>
            <p:nvPr/>
          </p:nvGrpSpPr>
          <p:grpSpPr>
            <a:xfrm>
              <a:off x="6408312" y="2204864"/>
              <a:ext cx="972000" cy="972000"/>
              <a:chOff x="7452320" y="3753144"/>
              <a:chExt cx="972000" cy="972000"/>
            </a:xfrm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grpSpPr>
          <p:sp>
            <p:nvSpPr>
              <p:cNvPr id="16" name="شكل بيضاوي 15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19" name="شكل بيضاوي 18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pic>
          <p:nvPicPr>
            <p:cNvPr id="5" name="صورة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640" y="2234628"/>
              <a:ext cx="831344" cy="831344"/>
            </a:xfrm>
            <a:prstGeom prst="rect">
              <a:avLst/>
            </a:prstGeom>
          </p:spPr>
        </p:pic>
      </p:grpSp>
      <p:sp>
        <p:nvSpPr>
          <p:cNvPr id="7" name="مربع نص 6"/>
          <p:cNvSpPr txBox="1"/>
          <p:nvPr/>
        </p:nvSpPr>
        <p:spPr>
          <a:xfrm rot="19744002">
            <a:off x="5749154" y="2148405"/>
            <a:ext cx="1802481" cy="1232986"/>
          </a:xfrm>
          <a:prstGeom prst="rect">
            <a:avLst/>
          </a:prstGeom>
          <a:noFill/>
        </p:spPr>
        <p:txBody>
          <a:bodyPr wrap="square" rtlCol="1">
            <a:prstTxWarp prst="textArchUp">
              <a:avLst>
                <a:gd name="adj" fmla="val 11007724"/>
              </a:avLst>
            </a:prstTxWarp>
            <a:spAutoFit/>
          </a:bodyPr>
          <a:lstStyle/>
          <a:p>
            <a:r>
              <a:rPr lang="ar-JO" sz="1600" dirty="0" smtClean="0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cs typeface="+mj-cs"/>
              </a:rPr>
              <a:t>طابعة نفث الحبر</a:t>
            </a:r>
            <a:endParaRPr lang="ar-JO" sz="1600" dirty="0">
              <a:solidFill>
                <a:schemeClr val="accent3">
                  <a:lumMod val="7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614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مجموعة 2"/>
          <p:cNvGrpSpPr/>
          <p:nvPr/>
        </p:nvGrpSpPr>
        <p:grpSpPr>
          <a:xfrm>
            <a:off x="6408312" y="2204864"/>
            <a:ext cx="972000" cy="972000"/>
            <a:chOff x="6326518" y="4905272"/>
            <a:chExt cx="972000" cy="972000"/>
          </a:xfrm>
        </p:grpSpPr>
        <p:grpSp>
          <p:nvGrpSpPr>
            <p:cNvPr id="35" name="مجموعة 34"/>
            <p:cNvGrpSpPr/>
            <p:nvPr/>
          </p:nvGrpSpPr>
          <p:grpSpPr>
            <a:xfrm>
              <a:off x="6326518" y="4905272"/>
              <a:ext cx="972000" cy="972000"/>
              <a:chOff x="7452320" y="3753144"/>
              <a:chExt cx="972000" cy="972000"/>
            </a:xfrm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grpSpPr>
          <p:sp>
            <p:nvSpPr>
              <p:cNvPr id="36" name="شكل بيضاوي 35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37" name="شكل بيضاوي 36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  <p:pic>
          <p:nvPicPr>
            <p:cNvPr id="10" name="صورة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4547" y="5059140"/>
              <a:ext cx="868075" cy="665755"/>
            </a:xfrm>
            <a:prstGeom prst="rect">
              <a:avLst/>
            </a:prstGeom>
          </p:spPr>
        </p:pic>
      </p:grpSp>
      <p:sp>
        <p:nvSpPr>
          <p:cNvPr id="7" name="مربع نص 6"/>
          <p:cNvSpPr txBox="1"/>
          <p:nvPr/>
        </p:nvSpPr>
        <p:spPr>
          <a:xfrm rot="19133113">
            <a:off x="5579858" y="2225026"/>
            <a:ext cx="1921875" cy="1227501"/>
          </a:xfrm>
          <a:prstGeom prst="rect">
            <a:avLst/>
          </a:prstGeom>
          <a:noFill/>
        </p:spPr>
        <p:txBody>
          <a:bodyPr wrap="square" rtlCol="1">
            <a:prstTxWarp prst="textArchUp">
              <a:avLst>
                <a:gd name="adj" fmla="val 11007724"/>
              </a:avLst>
            </a:prstTxWarp>
            <a:spAutoFit/>
          </a:bodyPr>
          <a:lstStyle/>
          <a:p>
            <a:r>
              <a:rPr lang="ar-JO" sz="1600" dirty="0" smtClean="0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cs typeface="+mj-cs"/>
              </a:rPr>
              <a:t>طابعة الليزر</a:t>
            </a:r>
            <a:endParaRPr lang="ar-JO" sz="1600" dirty="0">
              <a:solidFill>
                <a:schemeClr val="accent3">
                  <a:lumMod val="7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cs typeface="+mj-cs"/>
            </a:endParaRPr>
          </a:p>
        </p:txBody>
      </p:sp>
      <p:grpSp>
        <p:nvGrpSpPr>
          <p:cNvPr id="26" name="مجموعة 25"/>
          <p:cNvGrpSpPr/>
          <p:nvPr/>
        </p:nvGrpSpPr>
        <p:grpSpPr>
          <a:xfrm>
            <a:off x="5004048" y="3357002"/>
            <a:ext cx="3705062" cy="819002"/>
            <a:chOff x="5613937" y="2785284"/>
            <a:chExt cx="2486455" cy="371677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27" name="مستطيل مستدير الزوايا 26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28" name="رابط مستقيم 27"/>
            <p:cNvCxnSpPr/>
            <p:nvPr/>
          </p:nvCxnSpPr>
          <p:spPr>
            <a:xfrm flipH="1">
              <a:off x="5751103" y="3156961"/>
              <a:ext cx="2234541" cy="0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5004048" y="3479980"/>
            <a:ext cx="37050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تستخدم الليزر في الطباعة</a:t>
            </a:r>
            <a:b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وحبرها على شكل </a:t>
            </a:r>
            <a:r>
              <a:rPr lang="ar-JO" sz="15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بودرة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 وتتميز بالجودة والسرعة العالية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05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ربع نص 6"/>
          <p:cNvSpPr txBox="1"/>
          <p:nvPr/>
        </p:nvSpPr>
        <p:spPr>
          <a:xfrm rot="19021949">
            <a:off x="5452223" y="2245605"/>
            <a:ext cx="2208908" cy="1550599"/>
          </a:xfrm>
          <a:prstGeom prst="rect">
            <a:avLst/>
          </a:prstGeom>
          <a:noFill/>
        </p:spPr>
        <p:txBody>
          <a:bodyPr wrap="square" rtlCol="1">
            <a:prstTxWarp prst="textArchUp">
              <a:avLst>
                <a:gd name="adj" fmla="val 11007724"/>
              </a:avLst>
            </a:prstTxWarp>
            <a:spAutoFit/>
          </a:bodyPr>
          <a:lstStyle/>
          <a:p>
            <a:r>
              <a:rPr lang="ar-JO" sz="1600" dirty="0" smtClean="0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cs typeface="+mj-cs"/>
              </a:rPr>
              <a:t>الطابعة النقطية</a:t>
            </a:r>
            <a:endParaRPr lang="ar-JO" sz="1600" dirty="0">
              <a:solidFill>
                <a:schemeClr val="accent3">
                  <a:lumMod val="7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cs typeface="+mj-cs"/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6408312" y="2204864"/>
            <a:ext cx="972000" cy="972000"/>
            <a:chOff x="5184176" y="4905272"/>
            <a:chExt cx="972000" cy="972000"/>
          </a:xfrm>
        </p:grpSpPr>
        <p:pic>
          <p:nvPicPr>
            <p:cNvPr id="11" name="صورة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888" y="5063984"/>
              <a:ext cx="669272" cy="669272"/>
            </a:xfrm>
            <a:prstGeom prst="rect">
              <a:avLst/>
            </a:prstGeom>
          </p:spPr>
        </p:pic>
        <p:grpSp>
          <p:nvGrpSpPr>
            <p:cNvPr id="32" name="مجموعة 31"/>
            <p:cNvGrpSpPr/>
            <p:nvPr/>
          </p:nvGrpSpPr>
          <p:grpSpPr>
            <a:xfrm>
              <a:off x="5184176" y="4905272"/>
              <a:ext cx="972000" cy="972000"/>
              <a:chOff x="7452320" y="3753144"/>
              <a:chExt cx="972000" cy="972000"/>
            </a:xfrm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grpSpPr>
          <p:sp>
            <p:nvSpPr>
              <p:cNvPr id="33" name="شكل بيضاوي 32"/>
              <p:cNvSpPr/>
              <p:nvPr/>
            </p:nvSpPr>
            <p:spPr>
              <a:xfrm>
                <a:off x="7488424" y="3789144"/>
                <a:ext cx="900000" cy="900000"/>
              </a:xfrm>
              <a:prstGeom prst="ellipse">
                <a:avLst/>
              </a:prstGeom>
              <a:noFill/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  <p:sp>
            <p:nvSpPr>
              <p:cNvPr id="34" name="شكل بيضاوي 33"/>
              <p:cNvSpPr/>
              <p:nvPr/>
            </p:nvSpPr>
            <p:spPr>
              <a:xfrm>
                <a:off x="7452320" y="3753144"/>
                <a:ext cx="972000" cy="972000"/>
              </a:xfrm>
              <a:prstGeom prst="ellips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/>
              </a:p>
            </p:txBody>
          </p:sp>
        </p:grpSp>
      </p:grpSp>
      <p:grpSp>
        <p:nvGrpSpPr>
          <p:cNvPr id="26" name="مجموعة 25"/>
          <p:cNvGrpSpPr/>
          <p:nvPr/>
        </p:nvGrpSpPr>
        <p:grpSpPr>
          <a:xfrm>
            <a:off x="5004048" y="3357001"/>
            <a:ext cx="3705062" cy="1420195"/>
            <a:chOff x="5613937" y="2785284"/>
            <a:chExt cx="2486455" cy="366527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27" name="مستطيل مستدير الزوايا 26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28" name="رابط مستقيم 27"/>
            <p:cNvCxnSpPr/>
            <p:nvPr/>
          </p:nvCxnSpPr>
          <p:spPr>
            <a:xfrm flipH="1">
              <a:off x="5751103" y="3151811"/>
              <a:ext cx="2234541" cy="0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4" name="مربع نص 23"/>
          <p:cNvSpPr txBox="1"/>
          <p:nvPr/>
        </p:nvSpPr>
        <p:spPr>
          <a:xfrm>
            <a:off x="5004048" y="3479980"/>
            <a:ext cx="37050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تعمل </a:t>
            </a:r>
            <a:r>
              <a:rPr lang="ar-JO" sz="15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بتقنية الطرق </a:t>
            </a:r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بواسطة دبابيس معدنية صغيرة على شريط محبّر فوق الورق لتظهر عليها المادة المطبوعة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5082756" y="4096463"/>
            <a:ext cx="3593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يكثر استخدامها في المؤسسات التي تستخدم النسخ النماذج المتعدّدة النسخ مثل البنوك ودوائر الترخيص</a:t>
            </a:r>
            <a:endParaRPr lang="ar-JO" sz="1400" u="sng" dirty="0">
              <a:latin typeface="GE SS TV Bold" pitchFamily="18" charset="-78"/>
              <a:ea typeface="GE SS TV Bold" pitchFamily="18" charset="-78"/>
            </a:endParaRPr>
          </a:p>
        </p:txBody>
      </p:sp>
      <p:cxnSp>
        <p:nvCxnSpPr>
          <p:cNvPr id="21" name="رابط مستقيم 20"/>
          <p:cNvCxnSpPr/>
          <p:nvPr/>
        </p:nvCxnSpPr>
        <p:spPr>
          <a:xfrm flipH="1">
            <a:off x="5220072" y="4077072"/>
            <a:ext cx="332968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صورة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927" y="4869160"/>
            <a:ext cx="1597466" cy="110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0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سداسي 9"/>
          <p:cNvSpPr/>
          <p:nvPr/>
        </p:nvSpPr>
        <p:spPr>
          <a:xfrm>
            <a:off x="5998593" y="4033382"/>
            <a:ext cx="1710797" cy="1483850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algn="ctr"/>
            <a:endParaRPr lang="ar-JO" sz="1400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09" y="1556792"/>
            <a:ext cx="1551993" cy="147284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مربع نص 15"/>
          <p:cNvSpPr txBox="1"/>
          <p:nvPr/>
        </p:nvSpPr>
        <p:spPr>
          <a:xfrm>
            <a:off x="4683540" y="3130692"/>
            <a:ext cx="42567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هناك ما يُسمّى أجهزة متعدّدة الوظائف</a:t>
            </a:r>
            <a:b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حيث يُمكن للجهاز الواحد القيام بوظائف متعددة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2" name="سداسي 11"/>
          <p:cNvSpPr/>
          <p:nvPr/>
        </p:nvSpPr>
        <p:spPr>
          <a:xfrm>
            <a:off x="7621208" y="4277493"/>
            <a:ext cx="623200" cy="490200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algn="ctr"/>
            <a:r>
              <a:rPr lang="ar-JO" sz="1400" dirty="0" smtClean="0"/>
              <a:t>طابعة</a:t>
            </a:r>
            <a:endParaRPr lang="ar-JO" sz="1400" dirty="0"/>
          </a:p>
        </p:txBody>
      </p:sp>
      <p:sp>
        <p:nvSpPr>
          <p:cNvPr id="30" name="سداسي 29"/>
          <p:cNvSpPr/>
          <p:nvPr/>
        </p:nvSpPr>
        <p:spPr>
          <a:xfrm>
            <a:off x="7621208" y="4811008"/>
            <a:ext cx="623200" cy="490200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algn="ctr"/>
            <a:r>
              <a:rPr lang="ar-JO" sz="1400" dirty="0" smtClean="0"/>
              <a:t>ناسخة</a:t>
            </a:r>
            <a:endParaRPr lang="ar-JO" sz="1400" dirty="0"/>
          </a:p>
        </p:txBody>
      </p:sp>
      <p:sp>
        <p:nvSpPr>
          <p:cNvPr id="36" name="سداسي 35"/>
          <p:cNvSpPr/>
          <p:nvPr/>
        </p:nvSpPr>
        <p:spPr>
          <a:xfrm>
            <a:off x="5460968" y="4293096"/>
            <a:ext cx="623200" cy="490200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algn="ctr"/>
            <a:r>
              <a:rPr lang="en-US" sz="1050" dirty="0" smtClean="0"/>
              <a:t>Scanner</a:t>
            </a:r>
            <a:endParaRPr lang="ar-JO" sz="1050" dirty="0"/>
          </a:p>
        </p:txBody>
      </p:sp>
      <p:sp>
        <p:nvSpPr>
          <p:cNvPr id="37" name="سداسي 36"/>
          <p:cNvSpPr/>
          <p:nvPr/>
        </p:nvSpPr>
        <p:spPr>
          <a:xfrm>
            <a:off x="5460968" y="4826611"/>
            <a:ext cx="623200" cy="490200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rIns="0" rtlCol="1" anchor="ctr"/>
          <a:lstStyle/>
          <a:p>
            <a:pPr algn="ctr"/>
            <a:r>
              <a:rPr lang="ar-JO" sz="1400" dirty="0" smtClean="0"/>
              <a:t>فاكس</a:t>
            </a:r>
            <a:endParaRPr lang="ar-JO" sz="1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19" y="4235396"/>
            <a:ext cx="1271273" cy="120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0" name="مربع نص 29"/>
          <p:cNvSpPr txBox="1"/>
          <p:nvPr/>
        </p:nvSpPr>
        <p:spPr>
          <a:xfrm>
            <a:off x="4716016" y="3055280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ما هو هذا الجهاز ؟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وهل يُعتبر وحدة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إدخال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أم </a:t>
            </a:r>
            <a:r>
              <a:rPr lang="ar-JO" sz="1600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إخراج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31" name="مجموعة 30"/>
          <p:cNvGrpSpPr/>
          <p:nvPr/>
        </p:nvGrpSpPr>
        <p:grpSpPr>
          <a:xfrm>
            <a:off x="5580112" y="4833654"/>
            <a:ext cx="2486455" cy="392142"/>
            <a:chOff x="5613937" y="2785284"/>
            <a:chExt cx="2486455" cy="392142"/>
          </a:xfrm>
        </p:grpSpPr>
        <p:sp>
          <p:nvSpPr>
            <p:cNvPr id="38" name="مستطيل مستدير الزوايا 37"/>
            <p:cNvSpPr/>
            <p:nvPr/>
          </p:nvSpPr>
          <p:spPr>
            <a:xfrm>
              <a:off x="5613937" y="2785284"/>
              <a:ext cx="2486455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39" name="رابط مستقيم 38"/>
            <p:cNvCxnSpPr/>
            <p:nvPr/>
          </p:nvCxnSpPr>
          <p:spPr>
            <a:xfrm flipH="1">
              <a:off x="5757953" y="3177426"/>
              <a:ext cx="22322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صورة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51" y="2204864"/>
            <a:ext cx="1120561" cy="629375"/>
          </a:xfrm>
          <a:prstGeom prst="rect">
            <a:avLst/>
          </a:prstGeom>
        </p:spPr>
      </p:pic>
      <p:sp>
        <p:nvSpPr>
          <p:cNvPr id="51" name="مربع نص 50"/>
          <p:cNvSpPr txBox="1"/>
          <p:nvPr/>
        </p:nvSpPr>
        <p:spPr>
          <a:xfrm>
            <a:off x="5498443" y="4859785"/>
            <a:ext cx="2663321" cy="307777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JO" sz="1400" dirty="0" smtClean="0">
                <a:latin typeface="Times New Roman"/>
                <a:ea typeface="GE SS TV Bold" pitchFamily="18" charset="-78"/>
                <a:cs typeface="Times New Roman"/>
              </a:rPr>
              <a:t>قارئ الشيفرة ( الباركود ) / </a:t>
            </a:r>
            <a:r>
              <a:rPr lang="ar-JO" sz="1400" b="1" dirty="0" smtClean="0">
                <a:latin typeface="Times New Roman"/>
                <a:ea typeface="GE SS TV Bold" pitchFamily="18" charset="-78"/>
                <a:cs typeface="Times New Roman"/>
              </a:rPr>
              <a:t>إدخال</a:t>
            </a:r>
            <a:endParaRPr lang="ar-JO" sz="1400" b="1" u="sng" dirty="0">
              <a:latin typeface="GE SS TV Bold" pitchFamily="18" charset="-78"/>
              <a:ea typeface="GE SS TV Bold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586" y="3497604"/>
            <a:ext cx="153475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0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64904"/>
            <a:ext cx="892100" cy="4675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28" y="1845768"/>
            <a:ext cx="1367208" cy="136720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مربع نص 7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حاول جمع المعلومات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حول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المعدات الظاهرة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في الصور المجاورة 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47" y="5419401"/>
            <a:ext cx="1354955" cy="372613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37" y="4077072"/>
            <a:ext cx="1564520" cy="156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5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مربع نص 3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نفّذ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(1-1)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تطبيق المعرفة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دفتر الواجبات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6" y="2375248"/>
            <a:ext cx="837728" cy="8377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81518"/>
            <a:ext cx="868403" cy="38744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4225370"/>
            <a:ext cx="1730345" cy="16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1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28392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60" y="2420888"/>
            <a:ext cx="3838096" cy="244761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77" y="2996952"/>
            <a:ext cx="180000" cy="18000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77" y="3220349"/>
            <a:ext cx="180000" cy="18000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941168"/>
            <a:ext cx="180000" cy="18000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5164565"/>
            <a:ext cx="180000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05064"/>
            <a:ext cx="3096344" cy="71808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742" y="1875937"/>
            <a:ext cx="3426698" cy="1945813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460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251703" y="3573016"/>
            <a:ext cx="3136721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364088" y="4253190"/>
            <a:ext cx="2896425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860032" y="309189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ما المقصود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بالبرمجيات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؟!!!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777" y="1861474"/>
            <a:ext cx="1014572" cy="1014572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263966" y="3620053"/>
            <a:ext cx="308056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هي مجموعة التعليمات والأوامر التي تُحدّد للحاسوب ماذا يفعل</a:t>
            </a:r>
            <a:endParaRPr lang="ar-JO" sz="1500" b="1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155010" y="4437112"/>
            <a:ext cx="337743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حتى يكتمل مفهوم الحاسوب فإنه لا يكفي وجود المعدّات وحدها وإنّما يجب وجود البرامج</a:t>
            </a:r>
            <a:endParaRPr lang="ar-JO" sz="1500" b="1" dirty="0">
              <a:latin typeface="Adobe Arabic" pitchFamily="18" charset="-78"/>
              <a:ea typeface="GE SS TV Bold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76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429001"/>
            <a:ext cx="904523" cy="1109845"/>
          </a:xfrm>
          <a:prstGeom prst="rect">
            <a:avLst/>
          </a:prstGeom>
        </p:spPr>
      </p:pic>
      <p:cxnSp>
        <p:nvCxnSpPr>
          <p:cNvPr id="19" name="رابط مستقيم 18"/>
          <p:cNvCxnSpPr/>
          <p:nvPr/>
        </p:nvCxnSpPr>
        <p:spPr>
          <a:xfrm flipH="1">
            <a:off x="5868144" y="2352939"/>
            <a:ext cx="19517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مجموعة 10"/>
          <p:cNvGrpSpPr/>
          <p:nvPr/>
        </p:nvGrpSpPr>
        <p:grpSpPr>
          <a:xfrm>
            <a:off x="4752020" y="2772000"/>
            <a:ext cx="1872000" cy="1800000"/>
            <a:chOff x="4752020" y="2772000"/>
            <a:chExt cx="1872000" cy="1800000"/>
          </a:xfrm>
        </p:grpSpPr>
        <p:pic>
          <p:nvPicPr>
            <p:cNvPr id="17" name="صورة 1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52020" y="2772000"/>
              <a:ext cx="1872000" cy="1800000"/>
            </a:xfrm>
            <a:prstGeom prst="rect">
              <a:avLst/>
            </a:prstGeom>
          </p:spPr>
        </p:pic>
        <p:pic>
          <p:nvPicPr>
            <p:cNvPr id="9" name="صورة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8829" y="2948941"/>
              <a:ext cx="1051561" cy="480060"/>
            </a:xfrm>
            <a:prstGeom prst="rect">
              <a:avLst/>
            </a:prstGeom>
          </p:spPr>
        </p:pic>
      </p:grpSp>
      <p:grpSp>
        <p:nvGrpSpPr>
          <p:cNvPr id="23" name="مجموعة 22"/>
          <p:cNvGrpSpPr/>
          <p:nvPr/>
        </p:nvGrpSpPr>
        <p:grpSpPr>
          <a:xfrm>
            <a:off x="7092280" y="2772000"/>
            <a:ext cx="1872000" cy="1800000"/>
            <a:chOff x="7092280" y="2772000"/>
            <a:chExt cx="1872000" cy="1800000"/>
          </a:xfrm>
        </p:grpSpPr>
        <p:pic>
          <p:nvPicPr>
            <p:cNvPr id="5" name="صورة 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2772000"/>
              <a:ext cx="1872000" cy="1800000"/>
            </a:xfrm>
            <a:prstGeom prst="rect">
              <a:avLst/>
            </a:prstGeom>
          </p:spPr>
        </p:pic>
        <p:pic>
          <p:nvPicPr>
            <p:cNvPr id="10" name="صورة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2924944"/>
              <a:ext cx="1104125" cy="504057"/>
            </a:xfrm>
            <a:prstGeom prst="rect">
              <a:avLst/>
            </a:prstGeom>
          </p:spPr>
        </p:pic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20" y="1988840"/>
            <a:ext cx="2340260" cy="40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5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72816"/>
            <a:ext cx="2395211" cy="530588"/>
          </a:xfrm>
          <a:prstGeom prst="rect">
            <a:avLst/>
          </a:prstGeom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20" name="رابط مستقيم 19"/>
          <p:cNvCxnSpPr/>
          <p:nvPr/>
        </p:nvCxnSpPr>
        <p:spPr>
          <a:xfrm flipH="1">
            <a:off x="6210129" y="2232000"/>
            <a:ext cx="133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مجموعة 24"/>
          <p:cNvGrpSpPr/>
          <p:nvPr/>
        </p:nvGrpSpPr>
        <p:grpSpPr>
          <a:xfrm>
            <a:off x="5196594" y="4221088"/>
            <a:ext cx="3260589" cy="1178911"/>
            <a:chOff x="4923166" y="4221088"/>
            <a:chExt cx="3897306" cy="901520"/>
          </a:xfrm>
        </p:grpSpPr>
        <p:sp>
          <p:nvSpPr>
            <p:cNvPr id="14" name="مستطيل مستدير الزوايا 13"/>
            <p:cNvSpPr/>
            <p:nvPr/>
          </p:nvSpPr>
          <p:spPr>
            <a:xfrm>
              <a:off x="4923166" y="4221088"/>
              <a:ext cx="3897306" cy="86409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cxnSp>
          <p:nvCxnSpPr>
            <p:cNvPr id="30" name="رابط مستقيم 29"/>
            <p:cNvCxnSpPr/>
            <p:nvPr/>
          </p:nvCxnSpPr>
          <p:spPr>
            <a:xfrm flipH="1">
              <a:off x="5076969" y="5122608"/>
              <a:ext cx="3586929" cy="0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مربع نص 34"/>
          <p:cNvSpPr txBox="1"/>
          <p:nvPr/>
        </p:nvSpPr>
        <p:spPr>
          <a:xfrm>
            <a:off x="4499992" y="2780928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مهمّتها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الإشراف على المكونات المادية للحاسوب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986" y="1484784"/>
            <a:ext cx="459345" cy="805741"/>
          </a:xfrm>
          <a:prstGeom prst="rect">
            <a:avLst/>
          </a:prstGeom>
        </p:spPr>
      </p:pic>
      <p:sp>
        <p:nvSpPr>
          <p:cNvPr id="29" name="مربع نص 28"/>
          <p:cNvSpPr txBox="1"/>
          <p:nvPr/>
        </p:nvSpPr>
        <p:spPr>
          <a:xfrm>
            <a:off x="3514564" y="3182480"/>
            <a:ext cx="43924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- أنظمة تشغيل الأجهزة اللوحية والهواتف الذكية</a:t>
            </a:r>
            <a:br>
              <a:rPr lang="ar-JO" sz="1600" dirty="0" smtClean="0">
                <a:latin typeface="Arial"/>
                <a:ea typeface="GE SS TV Bold" pitchFamily="18" charset="-78"/>
                <a:cs typeface="Arial"/>
              </a:rPr>
            </a:br>
            <a:r>
              <a:rPr lang="ar-JO" sz="1600" dirty="0" smtClean="0">
                <a:latin typeface="Arial"/>
                <a:ea typeface="GE SS TV Bold" pitchFamily="18" charset="-78"/>
                <a:cs typeface="Arial"/>
              </a:rPr>
              <a:t>- أنظمة تشغيل الحواسيب</a:t>
            </a:r>
            <a:endParaRPr lang="ar-JO" sz="1600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grpSp>
        <p:nvGrpSpPr>
          <p:cNvPr id="23" name="مجموعة 22"/>
          <p:cNvGrpSpPr/>
          <p:nvPr/>
        </p:nvGrpSpPr>
        <p:grpSpPr>
          <a:xfrm>
            <a:off x="7895967" y="3168000"/>
            <a:ext cx="562889" cy="540000"/>
            <a:chOff x="7895967" y="3168000"/>
            <a:chExt cx="562889" cy="540000"/>
          </a:xfrm>
        </p:grpSpPr>
        <p:pic>
          <p:nvPicPr>
            <p:cNvPr id="21" name="صورة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967" y="3284984"/>
              <a:ext cx="561216" cy="363140"/>
            </a:xfrm>
            <a:prstGeom prst="rect">
              <a:avLst/>
            </a:prstGeom>
          </p:spPr>
        </p:pic>
        <p:sp>
          <p:nvSpPr>
            <p:cNvPr id="22" name="شكل بيضاوي 21"/>
            <p:cNvSpPr/>
            <p:nvPr/>
          </p:nvSpPr>
          <p:spPr>
            <a:xfrm>
              <a:off x="7918856" y="3168000"/>
              <a:ext cx="540000" cy="54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4" name="صورة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327" y="4255521"/>
            <a:ext cx="648248" cy="1073259"/>
          </a:xfrm>
          <a:prstGeom prst="rect">
            <a:avLst/>
          </a:prstGeom>
        </p:spPr>
      </p:pic>
      <p:pic>
        <p:nvPicPr>
          <p:cNvPr id="26" name="صورة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692" y="4346316"/>
            <a:ext cx="1150874" cy="89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698" y="1470398"/>
            <a:ext cx="475919" cy="80859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130" y="1772816"/>
            <a:ext cx="2262794" cy="548928"/>
          </a:xfrm>
          <a:prstGeom prst="rect">
            <a:avLst/>
          </a:prstGeom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cxnSp>
        <p:nvCxnSpPr>
          <p:cNvPr id="20" name="رابط مستقيم 19"/>
          <p:cNvCxnSpPr/>
          <p:nvPr/>
        </p:nvCxnSpPr>
        <p:spPr>
          <a:xfrm flipH="1">
            <a:off x="5994031" y="2232000"/>
            <a:ext cx="15302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4499992" y="2780928"/>
            <a:ext cx="43924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☼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هي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برامج يكتبها متخصّصون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لأداء وظائف معيّنة !!!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4572000" y="3182480"/>
            <a:ext cx="403244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Arial"/>
                <a:ea typeface="GE SS TV Bold" pitchFamily="18" charset="-78"/>
                <a:cs typeface="Arial"/>
              </a:rPr>
              <a:t>- تُقسم إلى قسمين :-</a:t>
            </a:r>
            <a:endParaRPr lang="ar-JO" sz="1600" b="1" u="sng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9" name="دمعة 18"/>
          <p:cNvSpPr/>
          <p:nvPr/>
        </p:nvSpPr>
        <p:spPr>
          <a:xfrm>
            <a:off x="6902149" y="3645024"/>
            <a:ext cx="956325" cy="792088"/>
          </a:xfrm>
          <a:prstGeom prst="teardrop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7" name="دمعة 26"/>
          <p:cNvSpPr/>
          <p:nvPr/>
        </p:nvSpPr>
        <p:spPr>
          <a:xfrm flipH="1">
            <a:off x="5906704" y="3645024"/>
            <a:ext cx="918280" cy="792088"/>
          </a:xfrm>
          <a:prstGeom prst="teardrop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8" name="مربع نص 27"/>
          <p:cNvSpPr txBox="1"/>
          <p:nvPr/>
        </p:nvSpPr>
        <p:spPr>
          <a:xfrm>
            <a:off x="6972616" y="3779458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تطبيقية عامـّـة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5906704" y="3779458"/>
            <a:ext cx="845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تطبيقية خاصـّـة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3" name="شكل حر 32"/>
          <p:cNvSpPr/>
          <p:nvPr/>
        </p:nvSpPr>
        <p:spPr>
          <a:xfrm>
            <a:off x="7351309" y="4512568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4" name="شكل حر 33"/>
          <p:cNvSpPr/>
          <p:nvPr/>
        </p:nvSpPr>
        <p:spPr>
          <a:xfrm flipH="1">
            <a:off x="5683443" y="4538636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6" name="مربع نص 35"/>
          <p:cNvSpPr txBox="1"/>
          <p:nvPr/>
        </p:nvSpPr>
        <p:spPr>
          <a:xfrm>
            <a:off x="7044624" y="4797151"/>
            <a:ext cx="1919864" cy="6924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يستخدمها عامّة الناس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اختلاف أعمارهم وأعمالهم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مثال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/ 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برنامج معالج النصوص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4695280" y="4797152"/>
            <a:ext cx="2036960" cy="6924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تختصّ بفئة معيّنة من الناس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وموضوع واحد </a:t>
            </a:r>
            <a:b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300" b="1" u="sng" dirty="0" smtClean="0">
                <a:latin typeface="GE SS TV Bold" pitchFamily="18" charset="-78"/>
                <a:ea typeface="GE SS TV Bold" pitchFamily="18" charset="-78"/>
                <a:cs typeface="+mj-cs"/>
              </a:rPr>
              <a:t>مثال</a:t>
            </a:r>
            <a:r>
              <a:rPr lang="ar-JO" sz="13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 / </a:t>
            </a:r>
            <a:r>
              <a:rPr lang="ar-JO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برنامج المواعيد في مستشفى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898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مربع نص 3"/>
          <p:cNvSpPr txBox="1"/>
          <p:nvPr/>
        </p:nvSpPr>
        <p:spPr>
          <a:xfrm>
            <a:off x="4860032" y="3379930"/>
            <a:ext cx="3888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نفّذ </a:t>
            </a:r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النشاط (1-2)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 تصنيف المكونات</a:t>
            </a:r>
            <a:b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</a:b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على دفتر الواجبات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6" y="2375248"/>
            <a:ext cx="837728" cy="8377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81518"/>
            <a:ext cx="868403" cy="387441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4225370"/>
            <a:ext cx="1730345" cy="16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7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133" y="1988840"/>
            <a:ext cx="2460094" cy="277489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724128" y="4725144"/>
            <a:ext cx="2200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008000"/>
                </a:solidFill>
                <a:cs typeface="DecoType Thuluth" panose="02010000000000000000" pitchFamily="2" charset="-78"/>
              </a:rPr>
              <a:t>أسئلة الدرس</a:t>
            </a:r>
            <a:endParaRPr lang="ar-JO" sz="2800" b="1" dirty="0">
              <a:solidFill>
                <a:srgbClr val="008000"/>
              </a:solidFill>
              <a:cs typeface="DecoType Thuluth" panose="0201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701718" y="2912164"/>
            <a:ext cx="397473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أ- المعدّات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المكونات الماديّة للحاسوب والتي يُمكن رؤيتها ولمسها </a:t>
            </a:r>
            <a:br>
              <a:rPr lang="ar-JO" sz="14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                  وتتنوّع تبعاً للوظيفة التي تؤديهــا ( معالجة ، تخزين ، </a:t>
            </a:r>
            <a:br>
              <a:rPr lang="ar-JO" sz="14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                  إدخال ، إخراج )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الأول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4716016" y="3770456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ب- البرمجيات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مجموعة التعليمـات والأوامر التي تحدّد للحاسوب </a:t>
            </a:r>
            <a:br>
              <a:rPr lang="ar-JO" sz="14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                  ماذا يفعل وكيف يعالج البيانات.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92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701718" y="2912164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أ- البرمجيات التطبيقية العامـّــــة </a:t>
            </a:r>
            <a:r>
              <a:rPr lang="ar-JO" sz="1400" dirty="0" smtClean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 مثل معالج النصوص</a:t>
            </a:r>
            <a:br>
              <a:rPr lang="ar-JO" sz="1400" dirty="0" smtClean="0">
                <a:latin typeface="Calibri"/>
                <a:ea typeface="GE SS TV Bold" pitchFamily="18" charset="-78"/>
                <a:cs typeface="+mj-cs"/>
              </a:rPr>
            </a:br>
            <a:r>
              <a:rPr lang="ar-JO" sz="1400" dirty="0" smtClean="0">
                <a:latin typeface="Calibri"/>
                <a:ea typeface="GE SS TV Bold" pitchFamily="18" charset="-78"/>
                <a:cs typeface="+mj-cs"/>
              </a:rPr>
              <a:t>ب- البرمجيات التطبيقية الخاصّة </a:t>
            </a:r>
            <a:r>
              <a:rPr lang="ar-JO" sz="1400" dirty="0">
                <a:latin typeface="Adobe Arabic" pitchFamily="18" charset="-78"/>
                <a:ea typeface="GE SS TV Bold" pitchFamily="18" charset="-78"/>
                <a:cs typeface="Adobe Arabic" pitchFamily="18" charset="-78"/>
              </a:rPr>
              <a:t>←</a:t>
            </a:r>
            <a:r>
              <a:rPr lang="ar-JO" sz="1400" dirty="0">
                <a:ea typeface="GE SS TV Bold" pitchFamily="18" charset="-78"/>
              </a:rPr>
              <a:t> مثل </a:t>
            </a:r>
            <a:r>
              <a:rPr lang="ar-JO" sz="1400" dirty="0" smtClean="0">
                <a:ea typeface="GE SS TV Bold" pitchFamily="18" charset="-78"/>
              </a:rPr>
              <a:t>برنامج سجلات المرضى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الثاني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أنواع البرمجيات التطبيقية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794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701718" y="2780928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تقوم هذه البرامج بالإشراف على المكونات المادية للحاسوب بتوجيهها للقيام بوظائفها المختلفة.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الثالث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وظيفة برمجيات النظم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3723376"/>
            <a:ext cx="616495" cy="61649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4701718" y="4417948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تختلف الطابعـــات عن بعضها من حيث حجمهــا وسرعتهــا وثمنهــا وجــودة الطباعة.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572000" y="405790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الرابع /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6452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5" name="مستطيل 4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52" name="صورة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210" y="4046074"/>
            <a:ext cx="3943006" cy="883183"/>
          </a:xfrm>
          <a:prstGeom prst="rect">
            <a:avLst/>
          </a:prstGeom>
        </p:spPr>
      </p:pic>
      <p:pic>
        <p:nvPicPr>
          <p:cNvPr id="53" name="صورة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242" y="1835119"/>
            <a:ext cx="2448942" cy="2378508"/>
          </a:xfrm>
          <a:prstGeom prst="rect">
            <a:avLst/>
          </a:prstGeom>
        </p:spPr>
      </p:pic>
      <p:pic>
        <p:nvPicPr>
          <p:cNvPr id="54" name="صورة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766154"/>
            <a:ext cx="2469478" cy="53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84" y="2086356"/>
            <a:ext cx="616495" cy="61649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340768"/>
            <a:ext cx="3517035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مربع نص 5"/>
          <p:cNvSpPr txBox="1"/>
          <p:nvPr/>
        </p:nvSpPr>
        <p:spPr>
          <a:xfrm>
            <a:off x="4701718" y="2780928"/>
            <a:ext cx="397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400" dirty="0" smtClean="0">
                <a:latin typeface="GE SS TV Bold" pitchFamily="18" charset="-78"/>
                <a:ea typeface="GE SS TV Bold" pitchFamily="18" charset="-78"/>
                <a:cs typeface="+mj-cs"/>
              </a:rPr>
              <a:t>إظهار النصوص والرسومات وتمكن المستخدم من معاينــة البيانـــات المدخلة والنتائج.</a:t>
            </a:r>
            <a:endParaRPr lang="ar-JO" sz="14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572000" y="2420888"/>
            <a:ext cx="38884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السؤال الخامس /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وظيفة شاشة الجهاز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640" y="4365104"/>
            <a:ext cx="1406544" cy="128245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803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4284040" y="692696"/>
            <a:ext cx="648000" cy="5760568"/>
            <a:chOff x="4284040" y="692696"/>
            <a:chExt cx="648000" cy="5760568"/>
          </a:xfrm>
        </p:grpSpPr>
        <p:sp>
          <p:nvSpPr>
            <p:cNvPr id="6" name="مستطيل 5"/>
            <p:cNvSpPr/>
            <p:nvPr/>
          </p:nvSpPr>
          <p:spPr>
            <a:xfrm>
              <a:off x="4284040" y="1196752"/>
              <a:ext cx="648000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7" name="شكل بيضاوي 6"/>
            <p:cNvSpPr/>
            <p:nvPr/>
          </p:nvSpPr>
          <p:spPr>
            <a:xfrm>
              <a:off x="4284040" y="5805264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4284040" y="692696"/>
              <a:ext cx="648000" cy="648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54" y="1393471"/>
            <a:ext cx="2645172" cy="325966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53136"/>
            <a:ext cx="448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ستطيل 46"/>
          <p:cNvSpPr>
            <a:spLocks noChangeAspect="1"/>
          </p:cNvSpPr>
          <p:nvPr/>
        </p:nvSpPr>
        <p:spPr>
          <a:xfrm>
            <a:off x="539552" y="1340768"/>
            <a:ext cx="3528392" cy="455036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539552" y="2060848"/>
            <a:ext cx="35283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 smtClean="0">
                <a:latin typeface="Arial"/>
                <a:cs typeface="Arial"/>
              </a:rPr>
              <a:t>☼</a:t>
            </a:r>
            <a:r>
              <a:rPr lang="ar-JO" sz="2000" dirty="0" smtClean="0"/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يتمكّن من تصنيف مكوّنات الحاسوب المختلفة 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/>
            </a:r>
            <a:br>
              <a:rPr lang="ar-JO" sz="2000" dirty="0" smtClean="0">
                <a:latin typeface="Adobe Arabic" pitchFamily="18" charset="-78"/>
                <a:cs typeface="Adobe Arabic" pitchFamily="18" charset="-78"/>
              </a:rPr>
            </a:b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     إلى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معدّات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 أو </a:t>
            </a:r>
            <a:r>
              <a:rPr lang="ar-JO" sz="2000" dirty="0">
                <a:solidFill>
                  <a:srgbClr val="008000"/>
                </a:solidFill>
                <a:latin typeface="Adobe Arabic" pitchFamily="18" charset="-78"/>
                <a:cs typeface="Adobe Arabic" pitchFamily="18" charset="-78"/>
              </a:rPr>
              <a:t>برمجيات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.</a:t>
            </a:r>
          </a:p>
        </p:txBody>
      </p:sp>
      <p:sp>
        <p:nvSpPr>
          <p:cNvPr id="50" name="مربع نص 49"/>
          <p:cNvSpPr txBox="1"/>
          <p:nvPr/>
        </p:nvSpPr>
        <p:spPr>
          <a:xfrm>
            <a:off x="539552" y="2708920"/>
            <a:ext cx="3528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ar-JO" sz="2000" b="1" dirty="0">
                <a:latin typeface="Adobe Arabic" pitchFamily="18" charset="-78"/>
                <a:cs typeface="Adobe Arabic" pitchFamily="18" charset="-78"/>
              </a:rPr>
              <a:t>☼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يُعرّف الطالب وحدات </a:t>
            </a:r>
            <a:r>
              <a:rPr lang="ar-JO" sz="2000" dirty="0">
                <a:solidFill>
                  <a:srgbClr val="3333FF"/>
                </a:solidFill>
                <a:latin typeface="Adobe Arabic" pitchFamily="18" charset="-78"/>
                <a:cs typeface="Adobe Arabic" pitchFamily="18" charset="-78"/>
              </a:rPr>
              <a:t>الإدخال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 و </a:t>
            </a:r>
            <a:r>
              <a:rPr lang="ar-JO" sz="2000" dirty="0">
                <a:solidFill>
                  <a:srgbClr val="008000"/>
                </a:solidFill>
                <a:latin typeface="Adobe Arabic" pitchFamily="18" charset="-78"/>
                <a:cs typeface="Adobe Arabic" pitchFamily="18" charset="-78"/>
              </a:rPr>
              <a:t>الإخراج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.</a:t>
            </a:r>
          </a:p>
        </p:txBody>
      </p:sp>
      <p:sp>
        <p:nvSpPr>
          <p:cNvPr id="51" name="مربع نص 50"/>
          <p:cNvSpPr txBox="1"/>
          <p:nvPr/>
        </p:nvSpPr>
        <p:spPr>
          <a:xfrm>
            <a:off x="683568" y="2996952"/>
            <a:ext cx="33843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>
                <a:latin typeface="Adobe Arabic" pitchFamily="18" charset="-78"/>
                <a:cs typeface="Adobe Arabic" pitchFamily="18" charset="-78"/>
              </a:rPr>
              <a:t>☼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يضرب الأمثلة على وحدات الإدخال والإخراج.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683568" y="3284984"/>
            <a:ext cx="33843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JO" sz="2000" b="1" dirty="0">
                <a:latin typeface="Adobe Arabic" pitchFamily="18" charset="-78"/>
                <a:cs typeface="Adobe Arabic" pitchFamily="18" charset="-78"/>
              </a:rPr>
              <a:t>☼</a:t>
            </a:r>
            <a:r>
              <a:rPr lang="ar-JO" sz="2000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ar-JO" sz="2000" dirty="0">
                <a:latin typeface="Adobe Arabic" pitchFamily="18" charset="-78"/>
                <a:cs typeface="Adobe Arabic" pitchFamily="18" charset="-78"/>
              </a:rPr>
              <a:t>يتعرّف إلى برمجيات الحاسوب ويُميّز بينها.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7" y="2318317"/>
            <a:ext cx="4348457" cy="2550843"/>
          </a:xfrm>
          <a:prstGeom prst="rect">
            <a:avLst/>
          </a:prstGeom>
        </p:spPr>
      </p:pic>
      <p:pic>
        <p:nvPicPr>
          <p:cNvPr id="55" name="صورة 5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945" y="4071908"/>
            <a:ext cx="2337935" cy="159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5" name="مربع نص 4"/>
          <p:cNvSpPr txBox="1"/>
          <p:nvPr/>
        </p:nvSpPr>
        <p:spPr>
          <a:xfrm>
            <a:off x="4707755" y="3429000"/>
            <a:ext cx="425673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اقرأ الصفحة الأولى من الدرس </a:t>
            </a:r>
            <a:r>
              <a:rPr lang="ar-JO" dirty="0" smtClean="0">
                <a:solidFill>
                  <a:srgbClr val="008000"/>
                </a:solid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قراءة صامتة</a:t>
            </a:r>
            <a:endParaRPr lang="ar-JO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64" y="2348880"/>
            <a:ext cx="958311" cy="95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4683540" y="3418724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يتكوّن الحاسوب </a:t>
            </a:r>
            <a:r>
              <a:rPr lang="ar-JO" sz="1600" dirty="0" smtClean="0">
                <a:latin typeface="GE SS TV Bold" pitchFamily="18" charset="-78"/>
                <a:ea typeface="GE SS TV Bold" pitchFamily="18" charset="-78"/>
                <a:cs typeface="+mj-cs"/>
              </a:rPr>
              <a:t>من قسمين رئيسين هما :-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6902149" y="3933056"/>
            <a:ext cx="956325" cy="792088"/>
          </a:xfrm>
          <a:prstGeom prst="teardrop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7" name="دمعة 46"/>
          <p:cNvSpPr/>
          <p:nvPr/>
        </p:nvSpPr>
        <p:spPr>
          <a:xfrm flipH="1">
            <a:off x="5868144" y="3933056"/>
            <a:ext cx="918280" cy="792088"/>
          </a:xfrm>
          <a:prstGeom prst="teardrop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6967319" y="4149081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المعدّات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5943323" y="4149080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البرمجيات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7452320" y="5096797"/>
            <a:ext cx="1133073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Hardware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5069813" y="5096797"/>
            <a:ext cx="1158372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00" dirty="0" smtClean="0">
                <a:latin typeface="GE SS TV Bold" pitchFamily="18" charset="-78"/>
                <a:ea typeface="GE SS TV Bold" pitchFamily="18" charset="-78"/>
                <a:cs typeface="+mj-cs"/>
              </a:rPr>
              <a:t>Software</a:t>
            </a:r>
            <a:endParaRPr lang="ar-JO" sz="13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16" name="شكل حر 15"/>
          <p:cNvSpPr/>
          <p:nvPr/>
        </p:nvSpPr>
        <p:spPr>
          <a:xfrm>
            <a:off x="7351309" y="4800600"/>
            <a:ext cx="625628" cy="252663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52" name="شكل حر 51"/>
          <p:cNvSpPr/>
          <p:nvPr/>
        </p:nvSpPr>
        <p:spPr>
          <a:xfrm flipH="1">
            <a:off x="5683443" y="4826668"/>
            <a:ext cx="658247" cy="226595"/>
          </a:xfrm>
          <a:custGeom>
            <a:avLst/>
            <a:gdLst>
              <a:gd name="connsiteX0" fmla="*/ 36080 w 625628"/>
              <a:gd name="connsiteY0" fmla="*/ 0 h 252663"/>
              <a:gd name="connsiteX1" fmla="*/ 48112 w 625628"/>
              <a:gd name="connsiteY1" fmla="*/ 120316 h 252663"/>
              <a:gd name="connsiteX2" fmla="*/ 505312 w 625628"/>
              <a:gd name="connsiteY2" fmla="*/ 156411 h 252663"/>
              <a:gd name="connsiteX3" fmla="*/ 625628 w 625628"/>
              <a:gd name="connsiteY3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28" h="252663">
                <a:moveTo>
                  <a:pt x="36080" y="0"/>
                </a:moveTo>
                <a:cubicBezTo>
                  <a:pt x="2993" y="47124"/>
                  <a:pt x="-30093" y="94248"/>
                  <a:pt x="48112" y="120316"/>
                </a:cubicBezTo>
                <a:cubicBezTo>
                  <a:pt x="126317" y="146385"/>
                  <a:pt x="409059" y="134353"/>
                  <a:pt x="505312" y="156411"/>
                </a:cubicBezTo>
                <a:cubicBezTo>
                  <a:pt x="601565" y="178469"/>
                  <a:pt x="613596" y="215566"/>
                  <a:pt x="625628" y="252663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35" y="2060848"/>
            <a:ext cx="1435601" cy="11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4683540" y="298667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تُقسم المعدّات إلى (4) أقسام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6300192" y="2060848"/>
            <a:ext cx="956325" cy="792088"/>
          </a:xfrm>
          <a:prstGeom prst="teardrop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6365362" y="2276873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المعدّات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شكل بيضاوي 5"/>
          <p:cNvSpPr/>
          <p:nvPr/>
        </p:nvSpPr>
        <p:spPr>
          <a:xfrm>
            <a:off x="8028384" y="3544076"/>
            <a:ext cx="43200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1</a:t>
            </a:r>
            <a:endParaRPr lang="ar-JO" dirty="0"/>
          </a:p>
        </p:txBody>
      </p:sp>
      <p:sp>
        <p:nvSpPr>
          <p:cNvPr id="17" name="شكل بيضاوي 16"/>
          <p:cNvSpPr/>
          <p:nvPr/>
        </p:nvSpPr>
        <p:spPr>
          <a:xfrm>
            <a:off x="8028384" y="4005064"/>
            <a:ext cx="43200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2</a:t>
            </a:r>
            <a:endParaRPr lang="ar-JO" dirty="0"/>
          </a:p>
        </p:txBody>
      </p:sp>
      <p:sp>
        <p:nvSpPr>
          <p:cNvPr id="19" name="شكل بيضاوي 18"/>
          <p:cNvSpPr/>
          <p:nvPr/>
        </p:nvSpPr>
        <p:spPr>
          <a:xfrm>
            <a:off x="8028384" y="4480180"/>
            <a:ext cx="43200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3</a:t>
            </a:r>
            <a:endParaRPr lang="ar-JO" dirty="0"/>
          </a:p>
        </p:txBody>
      </p:sp>
      <p:sp>
        <p:nvSpPr>
          <p:cNvPr id="21" name="شكل بيضاوي 20"/>
          <p:cNvSpPr/>
          <p:nvPr/>
        </p:nvSpPr>
        <p:spPr>
          <a:xfrm>
            <a:off x="8028384" y="4941168"/>
            <a:ext cx="43200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4</a:t>
            </a:r>
            <a:endParaRPr lang="ar-JO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5220072" y="3564000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220072" y="4034004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5220072" y="4509120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5220072" y="4970108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4" name="مربع نص 23"/>
          <p:cNvSpPr txBox="1"/>
          <p:nvPr/>
        </p:nvSpPr>
        <p:spPr>
          <a:xfrm>
            <a:off x="5191896" y="3582417"/>
            <a:ext cx="275635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وحدة المعالجة المركزية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5220072" y="4052421"/>
            <a:ext cx="2756351" cy="323165"/>
          </a:xfrm>
          <a:prstGeom prst="rect">
            <a:avLst/>
          </a:prstGeom>
          <a:noFill/>
          <a:effectLst>
            <a:glow rad="63500">
              <a:schemeClr val="tx1">
                <a:alpha val="40000"/>
              </a:schemeClr>
            </a:glow>
          </a:effectLst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وحدات التخزين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20072" y="4534621"/>
            <a:ext cx="275635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وحدات الإخراج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5220071" y="5006943"/>
            <a:ext cx="275635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وحدات الإدخال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859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شكل بيضاوي 17"/>
          <p:cNvSpPr/>
          <p:nvPr/>
        </p:nvSpPr>
        <p:spPr>
          <a:xfrm>
            <a:off x="8028384" y="3544076"/>
            <a:ext cx="432000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1</a:t>
            </a:r>
            <a:endParaRPr lang="ar-JO" dirty="0"/>
          </a:p>
        </p:txBody>
      </p:sp>
      <p:sp>
        <p:nvSpPr>
          <p:cNvPr id="20" name="شكل بيضاوي 19"/>
          <p:cNvSpPr/>
          <p:nvPr/>
        </p:nvSpPr>
        <p:spPr>
          <a:xfrm>
            <a:off x="8028384" y="4005064"/>
            <a:ext cx="432000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dirty="0" smtClean="0"/>
              <a:t>2</a:t>
            </a:r>
            <a:endParaRPr lang="ar-JO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683540" y="2986676"/>
            <a:ext cx="42567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600" b="1" dirty="0" smtClean="0">
                <a:latin typeface="GE SS TV Bold" pitchFamily="18" charset="-78"/>
                <a:ea typeface="GE SS TV Bold" pitchFamily="18" charset="-78"/>
                <a:cs typeface="+mj-cs"/>
              </a:rPr>
              <a:t>تُقسم البرمجيات إلى قسمين</a:t>
            </a:r>
            <a:endParaRPr lang="ar-JO" sz="16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6300192" y="2060848"/>
            <a:ext cx="956325" cy="792088"/>
          </a:xfrm>
          <a:prstGeom prst="teardrop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48" name="مربع نص 47"/>
          <p:cNvSpPr txBox="1"/>
          <p:nvPr/>
        </p:nvSpPr>
        <p:spPr>
          <a:xfrm>
            <a:off x="6365362" y="2276873"/>
            <a:ext cx="84504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400" b="1" dirty="0" smtClean="0">
                <a:solidFill>
                  <a:schemeClr val="bg1"/>
                </a:solidFill>
                <a:latin typeface="GE SS TV Bold" pitchFamily="18" charset="-78"/>
                <a:ea typeface="GE SS TV Bold" pitchFamily="18" charset="-78"/>
                <a:cs typeface="+mj-cs"/>
              </a:rPr>
              <a:t>البرمجيات</a:t>
            </a:r>
            <a:endParaRPr lang="ar-JO" sz="1400" b="1" dirty="0">
              <a:solidFill>
                <a:schemeClr val="bg1"/>
              </a:solidFill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54" name="صورة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7034" cy="45503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مستطيل مستدير الزوايا 13"/>
          <p:cNvSpPr/>
          <p:nvPr/>
        </p:nvSpPr>
        <p:spPr>
          <a:xfrm>
            <a:off x="5220072" y="3564000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220072" y="4034004"/>
            <a:ext cx="2700000" cy="36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4" name="مربع نص 23"/>
          <p:cNvSpPr txBox="1"/>
          <p:nvPr/>
        </p:nvSpPr>
        <p:spPr>
          <a:xfrm>
            <a:off x="5191896" y="3582417"/>
            <a:ext cx="2756351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برمجيات النظم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5220072" y="4052421"/>
            <a:ext cx="2756351" cy="323165"/>
          </a:xfrm>
          <a:prstGeom prst="rect">
            <a:avLst/>
          </a:prstGeom>
          <a:noFill/>
          <a:effectLst>
            <a:glow rad="63500">
              <a:schemeClr val="tx1">
                <a:alpha val="40000"/>
              </a:schemeClr>
            </a:glow>
          </a:effectLst>
        </p:spPr>
        <p:txBody>
          <a:bodyPr wrap="square" rtlCol="1">
            <a:spAutoFit/>
          </a:bodyPr>
          <a:lstStyle/>
          <a:p>
            <a:pPr algn="ctr"/>
            <a:r>
              <a:rPr lang="ar-JO" sz="1500" dirty="0" smtClean="0">
                <a:latin typeface="GE SS TV Bold" pitchFamily="18" charset="-78"/>
                <a:ea typeface="GE SS TV Bold" pitchFamily="18" charset="-78"/>
                <a:cs typeface="+mj-cs"/>
              </a:rPr>
              <a:t>البرمجيات التطبيقية</a:t>
            </a:r>
            <a:endParaRPr lang="ar-JO" sz="1500" dirty="0">
              <a:latin typeface="GE SS TV Bold" pitchFamily="18" charset="-78"/>
              <a:ea typeface="GE SS TV Bold" pitchFamily="18" charset="-78"/>
              <a:cs typeface="+mj-cs"/>
            </a:endParaRPr>
          </a:p>
        </p:txBody>
      </p:sp>
      <p:pic>
        <p:nvPicPr>
          <p:cNvPr id="28" name="صورة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11542" y="5159188"/>
            <a:ext cx="589920" cy="873956"/>
          </a:xfrm>
          <a:prstGeom prst="rect">
            <a:avLst/>
          </a:prstGeom>
        </p:spPr>
      </p:pic>
      <p:pic>
        <p:nvPicPr>
          <p:cNvPr id="29" name="صورة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99" y="4985569"/>
            <a:ext cx="883781" cy="31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1558</TotalTime>
  <Words>689</Words>
  <Application>Microsoft Office PowerPoint</Application>
  <PresentationFormat>عرض على الشاشة (3:4)‏</PresentationFormat>
  <Paragraphs>166</Paragraphs>
  <Slides>41</Slides>
  <Notes>34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41</vt:i4>
      </vt:variant>
    </vt:vector>
  </HeadingPairs>
  <TitlesOfParts>
    <vt:vector size="48" baseType="lpstr">
      <vt:lpstr>Arial</vt:lpstr>
      <vt:lpstr>Times New Roman</vt:lpstr>
      <vt:lpstr>Calibri</vt:lpstr>
      <vt:lpstr>DecoType Thuluth</vt:lpstr>
      <vt:lpstr>Adobe Arabic</vt:lpstr>
      <vt:lpstr>GE SS TV Bold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Sameer</dc:creator>
  <cp:lastModifiedBy>Sameer</cp:lastModifiedBy>
  <cp:revision>175</cp:revision>
  <dcterms:created xsi:type="dcterms:W3CDTF">2020-03-23T07:50:42Z</dcterms:created>
  <dcterms:modified xsi:type="dcterms:W3CDTF">2020-08-05T15:31:41Z</dcterms:modified>
</cp:coreProperties>
</file>