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70" r:id="rId2"/>
    <p:sldId id="277" r:id="rId3"/>
    <p:sldId id="271" r:id="rId4"/>
    <p:sldId id="272" r:id="rId5"/>
    <p:sldId id="273" r:id="rId6"/>
    <p:sldId id="274" r:id="rId7"/>
    <p:sldId id="265" r:id="rId8"/>
    <p:sldId id="275" r:id="rId9"/>
    <p:sldId id="276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7"/>
    <p:penClr>
      <a:srgbClr val="FF0000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24F045D-9374-4559-893C-FDCCC04C1683}" type="datetimeFigureOut">
              <a:rPr lang="ar-SA" smtClean="0"/>
              <a:pPr/>
              <a:t>16/08/1439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67092FB-AC16-41B0-9B92-4411309A340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6000" dirty="0" smtClean="0">
                <a:solidFill>
                  <a:srgbClr val="0000FF"/>
                </a:solidFill>
              </a:rPr>
              <a:t>الإحصاء</a:t>
            </a:r>
            <a:endParaRPr lang="ar-JO" sz="6000" dirty="0">
              <a:solidFill>
                <a:srgbClr val="0000FF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357298"/>
            <a:ext cx="7498080" cy="4891102"/>
          </a:xfrm>
        </p:spPr>
        <p:txBody>
          <a:bodyPr/>
          <a:lstStyle/>
          <a:p>
            <a:pPr algn="ctr">
              <a:buNone/>
            </a:pPr>
            <a:endParaRPr lang="ar-JO" dirty="0" smtClean="0"/>
          </a:p>
          <a:p>
            <a:pPr algn="ctr">
              <a:buNone/>
            </a:pPr>
            <a:r>
              <a:rPr lang="ar-JO" dirty="0" smtClean="0"/>
              <a:t> </a:t>
            </a:r>
            <a:r>
              <a:rPr lang="ar-JO" sz="4400" dirty="0" smtClean="0">
                <a:latin typeface="AGA Arabesque Desktop" pitchFamily="2" charset="2"/>
              </a:rPr>
              <a:t>الوسيط والمنوال</a:t>
            </a:r>
          </a:p>
          <a:p>
            <a:pPr algn="ctr">
              <a:buNone/>
            </a:pPr>
            <a:r>
              <a:rPr lang="ar-JO" sz="4400" dirty="0" smtClean="0">
                <a:solidFill>
                  <a:srgbClr val="0000FF"/>
                </a:solidFill>
                <a:latin typeface="AGA Arabesque Desktop" pitchFamily="2" charset="2"/>
              </a:rPr>
              <a:t>الصف السابع</a:t>
            </a:r>
          </a:p>
          <a:p>
            <a:pPr algn="ctr">
              <a:buNone/>
            </a:pPr>
            <a:r>
              <a:rPr lang="ar-JO" sz="4400" dirty="0" smtClean="0">
                <a:latin typeface="AGA Arabesque Desktop" pitchFamily="2" charset="2"/>
              </a:rPr>
              <a:t>الفصل الثاني</a:t>
            </a:r>
          </a:p>
          <a:p>
            <a:pPr algn="ctr">
              <a:buNone/>
            </a:pPr>
            <a:r>
              <a:rPr lang="ar-JO" dirty="0" smtClean="0">
                <a:solidFill>
                  <a:srgbClr val="0000FF"/>
                </a:solidFill>
                <a:latin typeface="AGA Arabesque Desktop" pitchFamily="2" charset="2"/>
              </a:rPr>
              <a:t>2018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>
                <a:solidFill>
                  <a:srgbClr val="00B050"/>
                </a:solidFill>
              </a:rPr>
              <a:t>الوسيط والمنوال</a:t>
            </a:r>
            <a:endParaRPr lang="ar-JO" dirty="0">
              <a:solidFill>
                <a:srgbClr val="00B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JO" dirty="0" smtClean="0"/>
          </a:p>
          <a:p>
            <a:r>
              <a:rPr lang="ar-JO" dirty="0" err="1" smtClean="0">
                <a:solidFill>
                  <a:srgbClr val="0000FF"/>
                </a:solidFill>
              </a:rPr>
              <a:t>النتاجات</a:t>
            </a:r>
            <a:r>
              <a:rPr lang="ar-JO" dirty="0" smtClean="0">
                <a:solidFill>
                  <a:srgbClr val="0000FF"/>
                </a:solidFill>
              </a:rPr>
              <a:t> المتوقعة</a:t>
            </a:r>
          </a:p>
          <a:p>
            <a:r>
              <a:rPr lang="ar-JO" dirty="0" smtClean="0"/>
              <a:t>يجد الطالب الوسيط لبيانات عددية </a:t>
            </a:r>
          </a:p>
          <a:p>
            <a:r>
              <a:rPr lang="ar-JO" dirty="0" smtClean="0"/>
              <a:t>يجد الطالب المنوال لبيانات عددية</a:t>
            </a:r>
            <a:endParaRPr lang="ar-JO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تعريف الوسيط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JO" dirty="0" smtClean="0"/>
          </a:p>
          <a:p>
            <a:r>
              <a:rPr lang="ar-JO" dirty="0" smtClean="0"/>
              <a:t>تعريف الوسيط لمجموعة من الأعداد مرتبة ترتيبًا تصاعديًا أو تنازليًا، هو العدد الأوسط منها ، إذا كان العدد فرديًا أو المتوسط الحسابي للعددين الأوسطين إذا كان العدد زوجيًا </a:t>
            </a:r>
          </a:p>
          <a:p>
            <a:endParaRPr lang="ar-JO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>
                <a:solidFill>
                  <a:srgbClr val="FF0000"/>
                </a:solidFill>
                <a:cs typeface="DecoType Naskh Variants" pitchFamily="2" charset="-78"/>
              </a:rPr>
              <a:t>مثال على الأعداد الفردية</a:t>
            </a:r>
            <a:endParaRPr lang="ar-JO" b="1" dirty="0">
              <a:solidFill>
                <a:srgbClr val="FF0000"/>
              </a:solidFill>
              <a:cs typeface="DecoType Naskh Variants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جد الوسيط للقيم الآتية</a:t>
            </a:r>
          </a:p>
          <a:p>
            <a:pPr>
              <a:buNone/>
            </a:pPr>
            <a:r>
              <a:rPr lang="ar-JO" dirty="0" smtClean="0">
                <a:solidFill>
                  <a:srgbClr val="0000FF"/>
                </a:solidFill>
              </a:rPr>
              <a:t>             ” 2، 4  ، 5 ، 9 ، 6 ، 7 ، 3، 10 ، 8 ”</a:t>
            </a:r>
          </a:p>
          <a:p>
            <a:pPr>
              <a:buNone/>
            </a:pPr>
            <a:r>
              <a:rPr lang="ar-JO" dirty="0" smtClean="0"/>
              <a:t>   ترتيب القيم تصاعديًا هو ”2 ،3 ، 4 ،5 ، 6 ،7 ،8 ،9 ،10 ”</a:t>
            </a:r>
          </a:p>
          <a:p>
            <a:pPr>
              <a:buNone/>
            </a:pPr>
            <a:r>
              <a:rPr lang="ar-JO" dirty="0" smtClean="0"/>
              <a:t>نلاحظ أن العدد الأوسط بعد الترتيب التصاعدي هو ”6 ”</a:t>
            </a:r>
          </a:p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ترتيب الوسيط </a:t>
            </a:r>
            <a:r>
              <a:rPr lang="ar-JO" dirty="0" smtClean="0"/>
              <a:t>= </a:t>
            </a:r>
            <a:r>
              <a:rPr lang="ar-JO" dirty="0" smtClean="0">
                <a:solidFill>
                  <a:srgbClr val="0000FF"/>
                </a:solidFill>
              </a:rPr>
              <a:t>عدد القيم + 1 </a:t>
            </a:r>
            <a:r>
              <a:rPr lang="ar-JO" dirty="0" smtClean="0"/>
              <a:t>        9 + 1    </a:t>
            </a:r>
          </a:p>
          <a:p>
            <a:pPr>
              <a:buNone/>
            </a:pPr>
            <a:r>
              <a:rPr lang="ar-JO" dirty="0" smtClean="0"/>
              <a:t>                               </a:t>
            </a:r>
            <a:r>
              <a:rPr lang="ar-JO" dirty="0" smtClean="0">
                <a:solidFill>
                  <a:srgbClr val="0000FF"/>
                </a:solidFill>
              </a:rPr>
              <a:t>2</a:t>
            </a:r>
            <a:r>
              <a:rPr lang="ar-JO" dirty="0" smtClean="0"/>
              <a:t>                2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</p:txBody>
      </p:sp>
      <p:sp>
        <p:nvSpPr>
          <p:cNvPr id="4" name="مستطيل 3"/>
          <p:cNvSpPr/>
          <p:nvPr/>
        </p:nvSpPr>
        <p:spPr>
          <a:xfrm>
            <a:off x="4143372" y="4214818"/>
            <a:ext cx="2214578" cy="12144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6" name="رابط مستقيم 5"/>
          <p:cNvCxnSpPr/>
          <p:nvPr/>
        </p:nvCxnSpPr>
        <p:spPr>
          <a:xfrm rot="10800000" flipV="1">
            <a:off x="4214810" y="4929197"/>
            <a:ext cx="2071702" cy="158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ستطيل 9"/>
          <p:cNvSpPr/>
          <p:nvPr/>
        </p:nvSpPr>
        <p:spPr>
          <a:xfrm>
            <a:off x="1285852" y="4286256"/>
            <a:ext cx="2643206" cy="12144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2357422" y="4857760"/>
            <a:ext cx="142876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خطط انسيابي: رابط 13"/>
          <p:cNvSpPr/>
          <p:nvPr/>
        </p:nvSpPr>
        <p:spPr>
          <a:xfrm>
            <a:off x="1357290" y="4429132"/>
            <a:ext cx="1071570" cy="928694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= </a:t>
            </a:r>
            <a:r>
              <a:rPr lang="ar-JO" sz="2800" b="1" dirty="0" smtClean="0">
                <a:solidFill>
                  <a:srgbClr val="FF0000"/>
                </a:solidFill>
              </a:rPr>
              <a:t>5</a:t>
            </a:r>
            <a:endParaRPr lang="ar-JO" sz="2800" b="1" dirty="0">
              <a:solidFill>
                <a:srgbClr val="FF0000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2786050" y="2643182"/>
            <a:ext cx="428628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17" name="رابط كسهم مستقيم 16"/>
          <p:cNvCxnSpPr/>
          <p:nvPr/>
        </p:nvCxnSpPr>
        <p:spPr>
          <a:xfrm rot="5400000">
            <a:off x="1678761" y="3536157"/>
            <a:ext cx="1428760" cy="92869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>
                <a:solidFill>
                  <a:srgbClr val="FF0000"/>
                </a:solidFill>
                <a:cs typeface="DecoType Naskh Variants" pitchFamily="2" charset="-78"/>
              </a:rPr>
              <a:t>مثال على الأعداد الزوجية</a:t>
            </a:r>
            <a:endParaRPr lang="ar-JO" b="1" dirty="0">
              <a:solidFill>
                <a:srgbClr val="FF0000"/>
              </a:solidFill>
              <a:cs typeface="DecoType Naskh Variants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جد الوسيط للقيم الآتية</a:t>
            </a:r>
          </a:p>
          <a:p>
            <a:pPr>
              <a:buNone/>
            </a:pPr>
            <a:r>
              <a:rPr lang="ar-JO" dirty="0" smtClean="0">
                <a:solidFill>
                  <a:srgbClr val="0000FF"/>
                </a:solidFill>
              </a:rPr>
              <a:t>” 2، 4  ، 0 ، 9 ، 6 ، 7 ، 3، 10 ، 8 ،1 ”</a:t>
            </a:r>
          </a:p>
          <a:p>
            <a:pPr>
              <a:buNone/>
            </a:pPr>
            <a:r>
              <a:rPr lang="ar-JO" dirty="0" smtClean="0"/>
              <a:t>   ترتيب القيم تصاعديًا هو ”0، 1 ،2 ، 3 ،4 ، 6 ،7 ،8 ،9 ،10 ”</a:t>
            </a:r>
          </a:p>
          <a:p>
            <a:pPr>
              <a:buNone/>
            </a:pPr>
            <a:r>
              <a:rPr lang="ar-JO" dirty="0" smtClean="0"/>
              <a:t>نلاحظ أن الوسيط العددين الذين ترتيبهما بعد الترتيب التصاعدي هو</a:t>
            </a:r>
          </a:p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ترتيب الوسيط </a:t>
            </a:r>
            <a:r>
              <a:rPr lang="ar-JO" dirty="0" smtClean="0"/>
              <a:t>=   </a:t>
            </a:r>
            <a:r>
              <a:rPr lang="ar-JO" sz="2000" b="1" dirty="0" smtClean="0">
                <a:solidFill>
                  <a:srgbClr val="0000FF"/>
                </a:solidFill>
              </a:rPr>
              <a:t>عدد القيم   </a:t>
            </a:r>
            <a:r>
              <a:rPr lang="ar-JO" sz="2000" b="1" dirty="0" smtClean="0"/>
              <a:t> ،  </a:t>
            </a:r>
            <a:r>
              <a:rPr lang="ar-JO" sz="2000" b="1" dirty="0" smtClean="0">
                <a:solidFill>
                  <a:srgbClr val="00B050"/>
                </a:solidFill>
              </a:rPr>
              <a:t>عدد القيم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                          </a:t>
            </a:r>
            <a:r>
              <a:rPr lang="ar-JO" b="1" dirty="0" smtClean="0">
                <a:solidFill>
                  <a:srgbClr val="0000FF"/>
                </a:solidFill>
              </a:rPr>
              <a:t>2</a:t>
            </a:r>
            <a:r>
              <a:rPr lang="ar-JO" dirty="0" smtClean="0"/>
              <a:t>        </a:t>
            </a:r>
            <a:r>
              <a:rPr lang="ar-JO" dirty="0" smtClean="0">
                <a:solidFill>
                  <a:srgbClr val="00B050"/>
                </a:solidFill>
              </a:rPr>
              <a:t>2</a:t>
            </a:r>
            <a:r>
              <a:rPr lang="ar-JO" dirty="0" smtClean="0"/>
              <a:t>       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</p:txBody>
      </p:sp>
      <p:sp>
        <p:nvSpPr>
          <p:cNvPr id="4" name="مستطيل 3"/>
          <p:cNvSpPr/>
          <p:nvPr/>
        </p:nvSpPr>
        <p:spPr>
          <a:xfrm>
            <a:off x="3428992" y="4786322"/>
            <a:ext cx="2857520" cy="12144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6" name="رابط مستقيم 5"/>
          <p:cNvCxnSpPr/>
          <p:nvPr/>
        </p:nvCxnSpPr>
        <p:spPr>
          <a:xfrm rot="10800000">
            <a:off x="5286380" y="5286388"/>
            <a:ext cx="928694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خطط انسيابي: رابط 13"/>
          <p:cNvSpPr/>
          <p:nvPr/>
        </p:nvSpPr>
        <p:spPr>
          <a:xfrm>
            <a:off x="3286116" y="4714884"/>
            <a:ext cx="1071570" cy="928694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rgbClr val="00B050"/>
                </a:solidFill>
              </a:rPr>
              <a:t>+1</a:t>
            </a:r>
            <a:endParaRPr lang="ar-JO" sz="2800" b="1" dirty="0">
              <a:solidFill>
                <a:srgbClr val="00B050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2285984" y="2571744"/>
            <a:ext cx="428628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13" name="رابط كسهم مستقيم 12"/>
          <p:cNvCxnSpPr/>
          <p:nvPr/>
        </p:nvCxnSpPr>
        <p:spPr>
          <a:xfrm rot="10800000">
            <a:off x="3214678" y="3143248"/>
            <a:ext cx="2214578" cy="17859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rot="10800000">
            <a:off x="4071934" y="5214950"/>
            <a:ext cx="928694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2857488" y="2643182"/>
            <a:ext cx="428628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24" name="رابط كسهم مستقيم 23"/>
          <p:cNvCxnSpPr/>
          <p:nvPr/>
        </p:nvCxnSpPr>
        <p:spPr>
          <a:xfrm rot="10800000">
            <a:off x="2428860" y="3143248"/>
            <a:ext cx="2000264" cy="17859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>
                <a:solidFill>
                  <a:srgbClr val="FF0000"/>
                </a:solidFill>
                <a:cs typeface="DecoType Naskh Variants" pitchFamily="2" charset="-78"/>
              </a:rPr>
              <a:t>مثال على الأعداد الزوجية</a:t>
            </a:r>
            <a:endParaRPr lang="ar-JO" b="1" dirty="0">
              <a:solidFill>
                <a:srgbClr val="FF0000"/>
              </a:solidFill>
              <a:cs typeface="DecoType Naskh Variants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جد الوسيط للقيم الآتية</a:t>
            </a:r>
          </a:p>
          <a:p>
            <a:pPr>
              <a:buNone/>
            </a:pPr>
            <a:r>
              <a:rPr lang="ar-JO" dirty="0" smtClean="0"/>
              <a:t>” 2، 4  ، 0 ، 9 ، 6 ، 7 ، 3، 10 ، 8 ،1 ”</a:t>
            </a:r>
          </a:p>
          <a:p>
            <a:pPr>
              <a:buNone/>
            </a:pPr>
            <a:r>
              <a:rPr lang="ar-JO" dirty="0" smtClean="0">
                <a:solidFill>
                  <a:srgbClr val="0000FF"/>
                </a:solidFill>
              </a:rPr>
              <a:t>   ترتيب القيم تصاعديًا هو ”0، 1 ،2 ، 3 ،4 ، 6 ،7 ،8 ،9 ،10 ”</a:t>
            </a:r>
          </a:p>
          <a:p>
            <a:pPr>
              <a:buNone/>
            </a:pPr>
            <a:r>
              <a:rPr lang="ar-JO" dirty="0" smtClean="0"/>
              <a:t>نلاحظ أن الوسيط العددين الذين ترتيبهما بعد الترتيب التصاعدي هو</a:t>
            </a:r>
          </a:p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ترتيب الوسيط </a:t>
            </a:r>
            <a:r>
              <a:rPr lang="ar-JO" dirty="0" smtClean="0"/>
              <a:t>=      </a:t>
            </a:r>
            <a:r>
              <a:rPr lang="ar-JO" sz="2800" b="1" dirty="0" smtClean="0">
                <a:solidFill>
                  <a:srgbClr val="0000FF"/>
                </a:solidFill>
              </a:rPr>
              <a:t>10</a:t>
            </a:r>
            <a:r>
              <a:rPr lang="ar-JO" sz="2000" b="1" dirty="0" smtClean="0">
                <a:solidFill>
                  <a:srgbClr val="0000FF"/>
                </a:solidFill>
              </a:rPr>
              <a:t>      </a:t>
            </a:r>
            <a:r>
              <a:rPr lang="ar-JO" sz="2000" b="1" dirty="0" smtClean="0"/>
              <a:t>،   </a:t>
            </a:r>
            <a:r>
              <a:rPr lang="ar-JO" sz="2800" b="1" dirty="0" smtClean="0">
                <a:solidFill>
                  <a:srgbClr val="00B050"/>
                </a:solidFill>
              </a:rPr>
              <a:t>10</a:t>
            </a:r>
            <a:r>
              <a:rPr lang="ar-JO" sz="2000" b="1" dirty="0" smtClean="0">
                <a:solidFill>
                  <a:srgbClr val="00B050"/>
                </a:solidFill>
              </a:rPr>
              <a:t> </a:t>
            </a:r>
            <a:endParaRPr lang="ar-JO" dirty="0" smtClean="0"/>
          </a:p>
          <a:p>
            <a:pPr>
              <a:buNone/>
            </a:pPr>
            <a:r>
              <a:rPr lang="ar-JO" dirty="0" smtClean="0"/>
              <a:t>                          </a:t>
            </a:r>
            <a:r>
              <a:rPr lang="ar-JO" b="1" dirty="0" smtClean="0">
                <a:solidFill>
                  <a:srgbClr val="0000FF"/>
                </a:solidFill>
              </a:rPr>
              <a:t>2</a:t>
            </a:r>
            <a:r>
              <a:rPr lang="ar-JO" dirty="0" smtClean="0"/>
              <a:t>        </a:t>
            </a:r>
            <a:r>
              <a:rPr lang="ar-JO" dirty="0" smtClean="0">
                <a:solidFill>
                  <a:srgbClr val="00B050"/>
                </a:solidFill>
              </a:rPr>
              <a:t>2</a:t>
            </a:r>
            <a:r>
              <a:rPr lang="ar-JO" dirty="0" smtClean="0"/>
              <a:t>       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</p:txBody>
      </p:sp>
      <p:sp>
        <p:nvSpPr>
          <p:cNvPr id="4" name="مستطيل 3"/>
          <p:cNvSpPr/>
          <p:nvPr/>
        </p:nvSpPr>
        <p:spPr>
          <a:xfrm>
            <a:off x="3428992" y="4786322"/>
            <a:ext cx="2857520" cy="12144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6" name="رابط مستقيم 5"/>
          <p:cNvCxnSpPr/>
          <p:nvPr/>
        </p:nvCxnSpPr>
        <p:spPr>
          <a:xfrm rot="10800000">
            <a:off x="5214942" y="5357826"/>
            <a:ext cx="928694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خطط انسيابي: رابط 13"/>
          <p:cNvSpPr/>
          <p:nvPr/>
        </p:nvSpPr>
        <p:spPr>
          <a:xfrm>
            <a:off x="3214678" y="4786322"/>
            <a:ext cx="1071570" cy="928694"/>
          </a:xfrm>
          <a:prstGeom prst="flowChartConnector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solidFill>
                  <a:srgbClr val="00B050"/>
                </a:solidFill>
              </a:rPr>
              <a:t>+1</a:t>
            </a:r>
            <a:endParaRPr lang="ar-JO" sz="2800" b="1" dirty="0">
              <a:solidFill>
                <a:srgbClr val="00B050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2285984" y="2643182"/>
            <a:ext cx="428628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13" name="رابط كسهم مستقيم 12"/>
          <p:cNvCxnSpPr/>
          <p:nvPr/>
        </p:nvCxnSpPr>
        <p:spPr>
          <a:xfrm rot="10800000">
            <a:off x="3143240" y="3286124"/>
            <a:ext cx="2214578" cy="17859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 rot="10800000">
            <a:off x="4071934" y="5286388"/>
            <a:ext cx="928694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2857488" y="2643182"/>
            <a:ext cx="428628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24" name="رابط كسهم مستقيم 23"/>
          <p:cNvCxnSpPr/>
          <p:nvPr/>
        </p:nvCxnSpPr>
        <p:spPr>
          <a:xfrm rot="10800000">
            <a:off x="2500298" y="3286124"/>
            <a:ext cx="2000264" cy="17859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6675" y="2651001"/>
            <a:ext cx="92106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338" y="4536926"/>
            <a:ext cx="90773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>
                <a:solidFill>
                  <a:srgbClr val="00B050"/>
                </a:solidFill>
                <a:cs typeface="DecoType Naskh Variants" pitchFamily="2" charset="-78"/>
              </a:rPr>
              <a:t>الــــمــــنــــوال</a:t>
            </a:r>
            <a:endParaRPr lang="ar-JO" b="1" dirty="0">
              <a:solidFill>
                <a:srgbClr val="00B050"/>
              </a:solidFill>
              <a:cs typeface="DecoType Naskh Variants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dirty="0" smtClean="0">
                <a:solidFill>
                  <a:srgbClr val="0000FF"/>
                </a:solidFill>
              </a:rPr>
              <a:t>هو العدد أو الأعداد الأكثر تكرار في مجموعة البيانات</a:t>
            </a:r>
          </a:p>
          <a:p>
            <a:pPr>
              <a:buNone/>
            </a:pPr>
            <a:r>
              <a:rPr lang="ar-JO" dirty="0" smtClean="0"/>
              <a:t>   مثال : القائمة التالية تمثل </a:t>
            </a:r>
            <a:r>
              <a:rPr lang="ar-JO" dirty="0" err="1" smtClean="0"/>
              <a:t>انواع</a:t>
            </a:r>
            <a:r>
              <a:rPr lang="ar-JO" dirty="0" smtClean="0"/>
              <a:t> العصير المفضلة </a:t>
            </a:r>
            <a:r>
              <a:rPr lang="ar-JO" dirty="0" err="1" smtClean="0"/>
              <a:t>ل</a:t>
            </a:r>
            <a:r>
              <a:rPr lang="ar-JO" dirty="0" smtClean="0"/>
              <a:t> ”13 طالبًا“ 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r>
              <a:rPr lang="ar-JO" dirty="0" smtClean="0"/>
              <a:t>نلاحظ أن عصير الليمون يرغب </a:t>
            </a:r>
            <a:r>
              <a:rPr lang="ar-JO" dirty="0" err="1" smtClean="0"/>
              <a:t>به</a:t>
            </a:r>
            <a:r>
              <a:rPr lang="ar-JO" dirty="0" smtClean="0"/>
              <a:t> أكبر عدد من الطلاب ونسميه </a:t>
            </a:r>
            <a:r>
              <a:rPr lang="ar-JO" dirty="0" smtClean="0">
                <a:solidFill>
                  <a:srgbClr val="0000FF"/>
                </a:solidFill>
              </a:rPr>
              <a:t>منوالًا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</p:txBody>
      </p:sp>
      <p:sp>
        <p:nvSpPr>
          <p:cNvPr id="20" name="شكل بيضاوي 19"/>
          <p:cNvSpPr/>
          <p:nvPr/>
        </p:nvSpPr>
        <p:spPr>
          <a:xfrm>
            <a:off x="6572264" y="3214686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214282" y="3214686"/>
            <a:ext cx="8715436" cy="6429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JO" b="1" dirty="0" smtClean="0">
                <a:solidFill>
                  <a:srgbClr val="0000FF"/>
                </a:solidFill>
              </a:rPr>
              <a:t>فراولة /برتقال/ برتقال/ ليمون/ </a:t>
            </a:r>
            <a:r>
              <a:rPr lang="ar-JO" b="1" dirty="0" err="1" smtClean="0">
                <a:solidFill>
                  <a:srgbClr val="0000FF"/>
                </a:solidFill>
              </a:rPr>
              <a:t>مانجا</a:t>
            </a:r>
            <a:r>
              <a:rPr lang="ar-JO" b="1" dirty="0" smtClean="0">
                <a:solidFill>
                  <a:srgbClr val="0000FF"/>
                </a:solidFill>
              </a:rPr>
              <a:t> / ليمون / </a:t>
            </a:r>
            <a:r>
              <a:rPr lang="ar-JO" b="1" dirty="0" err="1" smtClean="0">
                <a:solidFill>
                  <a:srgbClr val="0000FF"/>
                </a:solidFill>
              </a:rPr>
              <a:t>مانجا</a:t>
            </a:r>
            <a:r>
              <a:rPr lang="ar-JO" b="1" dirty="0" smtClean="0">
                <a:solidFill>
                  <a:srgbClr val="0000FF"/>
                </a:solidFill>
              </a:rPr>
              <a:t> / برتقال / ليمون / ليمون / ليمون / برتقال / ليمون</a:t>
            </a:r>
            <a:endParaRPr lang="ar-JO" b="1" dirty="0">
              <a:solidFill>
                <a:srgbClr val="0000FF"/>
              </a:solidFill>
            </a:endParaRPr>
          </a:p>
        </p:txBody>
      </p:sp>
      <p:sp>
        <p:nvSpPr>
          <p:cNvPr id="16" name="شكل بيضاوي 15"/>
          <p:cNvSpPr/>
          <p:nvPr/>
        </p:nvSpPr>
        <p:spPr>
          <a:xfrm>
            <a:off x="5429256" y="3286124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7" name="شكل بيضاوي 16"/>
          <p:cNvSpPr/>
          <p:nvPr/>
        </p:nvSpPr>
        <p:spPr>
          <a:xfrm>
            <a:off x="3571868" y="3286124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8" name="شكل بيضاوي 17"/>
          <p:cNvSpPr/>
          <p:nvPr/>
        </p:nvSpPr>
        <p:spPr>
          <a:xfrm>
            <a:off x="2928926" y="3286124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1" name="شكل بيضاوي 20"/>
          <p:cNvSpPr/>
          <p:nvPr/>
        </p:nvSpPr>
        <p:spPr>
          <a:xfrm>
            <a:off x="2285984" y="3286124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2" name="شكل بيضاوي 21"/>
          <p:cNvSpPr/>
          <p:nvPr/>
        </p:nvSpPr>
        <p:spPr>
          <a:xfrm>
            <a:off x="1071538" y="3214686"/>
            <a:ext cx="571504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>
                <a:solidFill>
                  <a:srgbClr val="FF0000"/>
                </a:solidFill>
                <a:cs typeface="DecoType Naskh Variants" pitchFamily="2" charset="-78"/>
              </a:rPr>
              <a:t>الــــمــــنــــوال</a:t>
            </a:r>
            <a:endParaRPr lang="ar-JO" b="1" dirty="0">
              <a:solidFill>
                <a:srgbClr val="FF0000"/>
              </a:solidFill>
              <a:cs typeface="DecoType Naskh Variants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dirty="0" smtClean="0">
                <a:solidFill>
                  <a:srgbClr val="0000FF"/>
                </a:solidFill>
              </a:rPr>
              <a:t>جد </a:t>
            </a:r>
            <a:r>
              <a:rPr lang="ar-JO" sz="4300" b="1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DecoType Naskh Variants" pitchFamily="2" charset="-78"/>
              </a:rPr>
              <a:t>المنوال</a:t>
            </a:r>
            <a:r>
              <a:rPr lang="ar-JO" dirty="0" smtClean="0">
                <a:solidFill>
                  <a:srgbClr val="0000FF"/>
                </a:solidFill>
              </a:rPr>
              <a:t> للقيم الآتية</a:t>
            </a:r>
          </a:p>
          <a:p>
            <a:pPr>
              <a:buNone/>
            </a:pPr>
            <a:r>
              <a:rPr lang="ar-JO" dirty="0" smtClean="0"/>
              <a:t>   مثال : علامات الطلبة في اختبار الرياضيات للشهر الثاني هي:</a:t>
            </a:r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 smtClean="0"/>
          </a:p>
          <a:p>
            <a:pPr>
              <a:buNone/>
            </a:pPr>
            <a:endParaRPr lang="ar-JO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928794" y="2786058"/>
            <a:ext cx="5072098" cy="12858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10 /20/ 18/ 18/ 10 / 13 / 10 / 15 / 20 / 18 / 16 / 10 /18 / 16 /15/15 /18/20 /10 /18/18</a:t>
            </a:r>
            <a:endParaRPr lang="ar-JO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126</TotalTime>
  <Words>399</Words>
  <Application>Microsoft Office PowerPoint</Application>
  <PresentationFormat>عرض على الشاشة (3:4)‏</PresentationFormat>
  <Paragraphs>56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انقلاب</vt:lpstr>
      <vt:lpstr>الإحصاء</vt:lpstr>
      <vt:lpstr>الوسيط والمنوال</vt:lpstr>
      <vt:lpstr>تعريف الوسيط</vt:lpstr>
      <vt:lpstr>مثال على الأعداد الفردية</vt:lpstr>
      <vt:lpstr>مثال على الأعداد الزوجية</vt:lpstr>
      <vt:lpstr>مثال على الأعداد الزوجية</vt:lpstr>
      <vt:lpstr>الشريحة 7</vt:lpstr>
      <vt:lpstr>الــــمــــنــــوال</vt:lpstr>
      <vt:lpstr>الــــمــــنــــوال</vt:lpstr>
    </vt:vector>
  </TitlesOfParts>
  <Company>Wld-Otiba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umnaif</dc:creator>
  <cp:lastModifiedBy>user</cp:lastModifiedBy>
  <cp:revision>31</cp:revision>
  <dcterms:created xsi:type="dcterms:W3CDTF">2014-01-04T19:06:17Z</dcterms:created>
  <dcterms:modified xsi:type="dcterms:W3CDTF">2018-05-01T11:45:41Z</dcterms:modified>
</cp:coreProperties>
</file>