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49" r:id="rId2"/>
    <p:sldMasterId id="2147483672" r:id="rId3"/>
    <p:sldMasterId id="2147484095" r:id="rId4"/>
    <p:sldMasterId id="2147484493" r:id="rId5"/>
  </p:sldMasterIdLst>
  <p:notesMasterIdLst>
    <p:notesMasterId r:id="rId19"/>
  </p:notesMasterIdLst>
  <p:sldIdLst>
    <p:sldId id="309" r:id="rId6"/>
    <p:sldId id="282" r:id="rId7"/>
    <p:sldId id="310" r:id="rId8"/>
    <p:sldId id="313" r:id="rId9"/>
    <p:sldId id="311" r:id="rId10"/>
    <p:sldId id="312" r:id="rId11"/>
    <p:sldId id="272" r:id="rId12"/>
    <p:sldId id="263" r:id="rId13"/>
    <p:sldId id="294" r:id="rId14"/>
    <p:sldId id="298" r:id="rId15"/>
    <p:sldId id="27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00"/>
    <a:srgbClr val="006600"/>
    <a:srgbClr val="FFCC99"/>
    <a:srgbClr val="003300"/>
    <a:srgbClr val="FFFF00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84" autoAdjust="0"/>
    <p:restoredTop sz="95620" autoAdjust="0"/>
  </p:normalViewPr>
  <p:slideViewPr>
    <p:cSldViewPr>
      <p:cViewPr>
        <p:scale>
          <a:sx n="73" d="100"/>
          <a:sy n="73" d="100"/>
        </p:scale>
        <p:origin x="-80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36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1A665-42E6-41FC-A3B5-C60F45DDF18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A712E04A-B225-44C9-9610-B00A1F7CD9A0}">
      <dgm:prSet phldrT="[Text]"/>
      <dgm:spPr/>
      <dgm:t>
        <a:bodyPr/>
        <a:lstStyle/>
        <a:p>
          <a:pPr rtl="1"/>
          <a:r>
            <a:rPr lang="ar-JO" dirty="0" smtClean="0"/>
            <a:t>المعنى الأول</a:t>
          </a:r>
          <a:endParaRPr lang="ar-JO" dirty="0"/>
        </a:p>
      </dgm:t>
    </dgm:pt>
    <dgm:pt modelId="{B92AAC9B-3892-4DF8-93EB-6E497679160B}" type="parTrans" cxnId="{CEBDDDCD-A216-4E0F-B27F-D8A7A10B5892}">
      <dgm:prSet/>
      <dgm:spPr/>
      <dgm:t>
        <a:bodyPr/>
        <a:lstStyle/>
        <a:p>
          <a:pPr rtl="1"/>
          <a:endParaRPr lang="ar-JO"/>
        </a:p>
      </dgm:t>
    </dgm:pt>
    <dgm:pt modelId="{7C773A35-CDEC-46A9-BF77-F81797863B32}" type="sibTrans" cxnId="{CEBDDDCD-A216-4E0F-B27F-D8A7A10B5892}">
      <dgm:prSet/>
      <dgm:spPr/>
      <dgm:t>
        <a:bodyPr/>
        <a:lstStyle/>
        <a:p>
          <a:pPr rtl="1"/>
          <a:endParaRPr lang="ar-JO"/>
        </a:p>
      </dgm:t>
    </dgm:pt>
    <dgm:pt modelId="{D3AA0D54-503B-46BD-847A-A53951A95B57}">
      <dgm:prSet phldrT="[Text]"/>
      <dgm:spPr/>
      <dgm:t>
        <a:bodyPr/>
        <a:lstStyle/>
        <a:p>
          <a:pPr rtl="1"/>
          <a:r>
            <a:rPr lang="ar-JO" dirty="0" smtClean="0"/>
            <a:t>المعنى الثاني</a:t>
          </a:r>
          <a:endParaRPr lang="ar-JO" dirty="0"/>
        </a:p>
      </dgm:t>
    </dgm:pt>
    <dgm:pt modelId="{B4DA9C3B-6D0D-4D6F-9655-EAA5A2DE6E6B}" type="parTrans" cxnId="{90DA66FE-D052-4DA1-BA66-D528CFDDAD00}">
      <dgm:prSet/>
      <dgm:spPr/>
      <dgm:t>
        <a:bodyPr/>
        <a:lstStyle/>
        <a:p>
          <a:pPr rtl="1"/>
          <a:endParaRPr lang="ar-JO"/>
        </a:p>
      </dgm:t>
    </dgm:pt>
    <dgm:pt modelId="{337CB0F8-D30F-4614-B5D7-F2C8B4C4C68C}" type="sibTrans" cxnId="{90DA66FE-D052-4DA1-BA66-D528CFDDAD00}">
      <dgm:prSet/>
      <dgm:spPr/>
      <dgm:t>
        <a:bodyPr/>
        <a:lstStyle/>
        <a:p>
          <a:pPr rtl="1"/>
          <a:endParaRPr lang="ar-JO"/>
        </a:p>
      </dgm:t>
    </dgm:pt>
    <dgm:pt modelId="{E6D7C199-752F-4B6B-B7E7-5B8AD4EB18E8}">
      <dgm:prSet/>
      <dgm:spPr/>
      <dgm:t>
        <a:bodyPr/>
        <a:lstStyle/>
        <a:p>
          <a:pPr rtl="1"/>
          <a:r>
            <a:rPr lang="ar-JO" dirty="0" smtClean="0"/>
            <a:t>معنىً حقيقيـًا</a:t>
          </a:r>
          <a:endParaRPr lang="ar-JO" dirty="0"/>
        </a:p>
      </dgm:t>
    </dgm:pt>
    <dgm:pt modelId="{ECA8CF79-0796-4165-9A45-2A1BD160ACFA}" type="parTrans" cxnId="{E4FE80AD-6C7E-45B6-9134-A50BDAB31D1A}">
      <dgm:prSet/>
      <dgm:spPr/>
      <dgm:t>
        <a:bodyPr/>
        <a:lstStyle/>
        <a:p>
          <a:pPr rtl="1"/>
          <a:endParaRPr lang="ar-JO"/>
        </a:p>
      </dgm:t>
    </dgm:pt>
    <dgm:pt modelId="{445F0353-A647-456D-962E-8F6DE382DCD9}" type="sibTrans" cxnId="{E4FE80AD-6C7E-45B6-9134-A50BDAB31D1A}">
      <dgm:prSet/>
      <dgm:spPr/>
      <dgm:t>
        <a:bodyPr/>
        <a:lstStyle/>
        <a:p>
          <a:pPr rtl="1"/>
          <a:endParaRPr lang="ar-JO"/>
        </a:p>
      </dgm:t>
    </dgm:pt>
    <dgm:pt modelId="{17529464-E584-4346-8536-037442B83A81}">
      <dgm:prSet/>
      <dgm:spPr/>
      <dgm:t>
        <a:bodyPr/>
        <a:lstStyle/>
        <a:p>
          <a:pPr rtl="1"/>
          <a:r>
            <a:rPr lang="ar-JO" dirty="0" smtClean="0"/>
            <a:t>معنىً مجازيـًا</a:t>
          </a:r>
          <a:endParaRPr lang="ar-JO" dirty="0"/>
        </a:p>
      </dgm:t>
    </dgm:pt>
    <dgm:pt modelId="{E6C9D566-FED0-4F45-B2EF-CD1A71414A23}" type="parTrans" cxnId="{46C2D330-0284-4721-86CB-8DF15A34DA1A}">
      <dgm:prSet/>
      <dgm:spPr/>
      <dgm:t>
        <a:bodyPr/>
        <a:lstStyle/>
        <a:p>
          <a:pPr rtl="1"/>
          <a:endParaRPr lang="ar-JO"/>
        </a:p>
      </dgm:t>
    </dgm:pt>
    <dgm:pt modelId="{4E49116D-1B40-479C-A381-60AF39CA83E4}" type="sibTrans" cxnId="{46C2D330-0284-4721-86CB-8DF15A34DA1A}">
      <dgm:prSet/>
      <dgm:spPr/>
      <dgm:t>
        <a:bodyPr/>
        <a:lstStyle/>
        <a:p>
          <a:pPr rtl="1"/>
          <a:endParaRPr lang="ar-JO"/>
        </a:p>
      </dgm:t>
    </dgm:pt>
    <dgm:pt modelId="{19A9AE1C-1F89-47C8-8120-6773164A64A1}" type="pres">
      <dgm:prSet presAssocID="{55B1A665-42E6-41FC-A3B5-C60F45DDF1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JO"/>
        </a:p>
      </dgm:t>
    </dgm:pt>
    <dgm:pt modelId="{280C212E-7F02-4C15-AD45-9EC571998719}" type="pres">
      <dgm:prSet presAssocID="{A712E04A-B225-44C9-9610-B00A1F7CD9A0}" presName="linNode" presStyleCnt="0"/>
      <dgm:spPr/>
    </dgm:pt>
    <dgm:pt modelId="{2FBB1C49-60E6-4377-A064-5260869286FA}" type="pres">
      <dgm:prSet presAssocID="{A712E04A-B225-44C9-9610-B00A1F7CD9A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D51EE3DE-61EA-4FA6-BB71-E5C4100A71D4}" type="pres">
      <dgm:prSet presAssocID="{A712E04A-B225-44C9-9610-B00A1F7CD9A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5885FAC-0BF9-4C4A-86D2-7F113871AD8D}" type="pres">
      <dgm:prSet presAssocID="{7C773A35-CDEC-46A9-BF77-F81797863B32}" presName="spacing" presStyleCnt="0"/>
      <dgm:spPr/>
    </dgm:pt>
    <dgm:pt modelId="{C90EB1DE-D583-45DC-B24D-C331901FE6FA}" type="pres">
      <dgm:prSet presAssocID="{D3AA0D54-503B-46BD-847A-A53951A95B57}" presName="linNode" presStyleCnt="0"/>
      <dgm:spPr/>
    </dgm:pt>
    <dgm:pt modelId="{F30D09A6-6495-4041-A5EB-21A795B0A87C}" type="pres">
      <dgm:prSet presAssocID="{D3AA0D54-503B-46BD-847A-A53951A95B5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577D6CF8-1D5E-4641-B0E6-2EBCB36A5738}" type="pres">
      <dgm:prSet presAssocID="{D3AA0D54-503B-46BD-847A-A53951A95B5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E4FE80AD-6C7E-45B6-9134-A50BDAB31D1A}" srcId="{A712E04A-B225-44C9-9610-B00A1F7CD9A0}" destId="{E6D7C199-752F-4B6B-B7E7-5B8AD4EB18E8}" srcOrd="0" destOrd="0" parTransId="{ECA8CF79-0796-4165-9A45-2A1BD160ACFA}" sibTransId="{445F0353-A647-456D-962E-8F6DE382DCD9}"/>
    <dgm:cxn modelId="{86451697-D98A-413A-9D7B-D46851B2A365}" type="presOf" srcId="{E6D7C199-752F-4B6B-B7E7-5B8AD4EB18E8}" destId="{D51EE3DE-61EA-4FA6-BB71-E5C4100A71D4}" srcOrd="0" destOrd="0" presId="urn:microsoft.com/office/officeart/2005/8/layout/vList6"/>
    <dgm:cxn modelId="{67CA309E-78C1-4A34-9BDD-733A1E726E28}" type="presOf" srcId="{55B1A665-42E6-41FC-A3B5-C60F45DDF18E}" destId="{19A9AE1C-1F89-47C8-8120-6773164A64A1}" srcOrd="0" destOrd="0" presId="urn:microsoft.com/office/officeart/2005/8/layout/vList6"/>
    <dgm:cxn modelId="{90DA66FE-D052-4DA1-BA66-D528CFDDAD00}" srcId="{55B1A665-42E6-41FC-A3B5-C60F45DDF18E}" destId="{D3AA0D54-503B-46BD-847A-A53951A95B57}" srcOrd="1" destOrd="0" parTransId="{B4DA9C3B-6D0D-4D6F-9655-EAA5A2DE6E6B}" sibTransId="{337CB0F8-D30F-4614-B5D7-F2C8B4C4C68C}"/>
    <dgm:cxn modelId="{0F5E9EB9-084C-4B56-9CC0-4B09ED95BC94}" type="presOf" srcId="{A712E04A-B225-44C9-9610-B00A1F7CD9A0}" destId="{2FBB1C49-60E6-4377-A064-5260869286FA}" srcOrd="0" destOrd="0" presId="urn:microsoft.com/office/officeart/2005/8/layout/vList6"/>
    <dgm:cxn modelId="{04320BFC-9E9D-4247-A3D9-8A0CDC69F2BF}" type="presOf" srcId="{D3AA0D54-503B-46BD-847A-A53951A95B57}" destId="{F30D09A6-6495-4041-A5EB-21A795B0A87C}" srcOrd="0" destOrd="0" presId="urn:microsoft.com/office/officeart/2005/8/layout/vList6"/>
    <dgm:cxn modelId="{46C2D330-0284-4721-86CB-8DF15A34DA1A}" srcId="{D3AA0D54-503B-46BD-847A-A53951A95B57}" destId="{17529464-E584-4346-8536-037442B83A81}" srcOrd="0" destOrd="0" parTransId="{E6C9D566-FED0-4F45-B2EF-CD1A71414A23}" sibTransId="{4E49116D-1B40-479C-A381-60AF39CA83E4}"/>
    <dgm:cxn modelId="{9A8DA9D3-D72A-4E99-9D7F-5C06B7FAE7A6}" type="presOf" srcId="{17529464-E584-4346-8536-037442B83A81}" destId="{577D6CF8-1D5E-4641-B0E6-2EBCB36A5738}" srcOrd="0" destOrd="0" presId="urn:microsoft.com/office/officeart/2005/8/layout/vList6"/>
    <dgm:cxn modelId="{CEBDDDCD-A216-4E0F-B27F-D8A7A10B5892}" srcId="{55B1A665-42E6-41FC-A3B5-C60F45DDF18E}" destId="{A712E04A-B225-44C9-9610-B00A1F7CD9A0}" srcOrd="0" destOrd="0" parTransId="{B92AAC9B-3892-4DF8-93EB-6E497679160B}" sibTransId="{7C773A35-CDEC-46A9-BF77-F81797863B32}"/>
    <dgm:cxn modelId="{D1CA53F7-5E60-46B2-8484-D79148D2D764}" type="presParOf" srcId="{19A9AE1C-1F89-47C8-8120-6773164A64A1}" destId="{280C212E-7F02-4C15-AD45-9EC571998719}" srcOrd="0" destOrd="0" presId="urn:microsoft.com/office/officeart/2005/8/layout/vList6"/>
    <dgm:cxn modelId="{63FF9176-070C-40E5-B849-D33932B6EB10}" type="presParOf" srcId="{280C212E-7F02-4C15-AD45-9EC571998719}" destId="{2FBB1C49-60E6-4377-A064-5260869286FA}" srcOrd="0" destOrd="0" presId="urn:microsoft.com/office/officeart/2005/8/layout/vList6"/>
    <dgm:cxn modelId="{FD6E4BA2-D2A2-4A82-AB3B-2F567018B392}" type="presParOf" srcId="{280C212E-7F02-4C15-AD45-9EC571998719}" destId="{D51EE3DE-61EA-4FA6-BB71-E5C4100A71D4}" srcOrd="1" destOrd="0" presId="urn:microsoft.com/office/officeart/2005/8/layout/vList6"/>
    <dgm:cxn modelId="{B3C1E4DA-E367-4338-B5F0-E53E68B99199}" type="presParOf" srcId="{19A9AE1C-1F89-47C8-8120-6773164A64A1}" destId="{35885FAC-0BF9-4C4A-86D2-7F113871AD8D}" srcOrd="1" destOrd="0" presId="urn:microsoft.com/office/officeart/2005/8/layout/vList6"/>
    <dgm:cxn modelId="{32436FE1-4136-4AF4-AEF0-63C2704226CD}" type="presParOf" srcId="{19A9AE1C-1F89-47C8-8120-6773164A64A1}" destId="{C90EB1DE-D583-45DC-B24D-C331901FE6FA}" srcOrd="2" destOrd="0" presId="urn:microsoft.com/office/officeart/2005/8/layout/vList6"/>
    <dgm:cxn modelId="{967A266B-0C43-41C4-9545-2BAC5CEF9C92}" type="presParOf" srcId="{C90EB1DE-D583-45DC-B24D-C331901FE6FA}" destId="{F30D09A6-6495-4041-A5EB-21A795B0A87C}" srcOrd="0" destOrd="0" presId="urn:microsoft.com/office/officeart/2005/8/layout/vList6"/>
    <dgm:cxn modelId="{FF838E37-01DC-41C8-82EC-C772D41C6E60}" type="presParOf" srcId="{C90EB1DE-D583-45DC-B24D-C331901FE6FA}" destId="{577D6CF8-1D5E-4641-B0E6-2EBCB36A57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EE3DE-61EA-4FA6-BB71-E5C4100A71D4}">
      <dsp:nvSpPr>
        <dsp:cNvPr id="0" name=""/>
        <dsp:cNvSpPr/>
      </dsp:nvSpPr>
      <dsp:spPr>
        <a:xfrm>
          <a:off x="3141878" y="213"/>
          <a:ext cx="4712817" cy="8343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t" anchorCtr="0">
          <a:noAutofit/>
        </a:bodyPr>
        <a:lstStyle/>
        <a:p>
          <a:pPr marL="285750" lvl="1" indent="-285750" algn="r" defTabSz="1822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4100" kern="1200" dirty="0" smtClean="0"/>
            <a:t>معنىً حقيقيـًا</a:t>
          </a:r>
          <a:endParaRPr lang="ar-JO" sz="4100" kern="1200" dirty="0"/>
        </a:p>
      </dsp:txBody>
      <dsp:txXfrm>
        <a:off x="3141878" y="104509"/>
        <a:ext cx="4399929" cy="625775"/>
      </dsp:txXfrm>
    </dsp:sp>
    <dsp:sp modelId="{2FBB1C49-60E6-4377-A064-5260869286FA}">
      <dsp:nvSpPr>
        <dsp:cNvPr id="0" name=""/>
        <dsp:cNvSpPr/>
      </dsp:nvSpPr>
      <dsp:spPr>
        <a:xfrm>
          <a:off x="0" y="213"/>
          <a:ext cx="3141878" cy="834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800" kern="1200" dirty="0" smtClean="0"/>
            <a:t>المعنى الأول</a:t>
          </a:r>
          <a:endParaRPr lang="ar-JO" sz="3800" kern="1200" dirty="0"/>
        </a:p>
      </dsp:txBody>
      <dsp:txXfrm>
        <a:off x="40730" y="40943"/>
        <a:ext cx="3060418" cy="752907"/>
      </dsp:txXfrm>
    </dsp:sp>
    <dsp:sp modelId="{577D6CF8-1D5E-4641-B0E6-2EBCB36A5738}">
      <dsp:nvSpPr>
        <dsp:cNvPr id="0" name=""/>
        <dsp:cNvSpPr/>
      </dsp:nvSpPr>
      <dsp:spPr>
        <a:xfrm>
          <a:off x="3141878" y="918018"/>
          <a:ext cx="4712817" cy="8343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t" anchorCtr="0">
          <a:noAutofit/>
        </a:bodyPr>
        <a:lstStyle/>
        <a:p>
          <a:pPr marL="285750" lvl="1" indent="-285750" algn="r" defTabSz="1822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4100" kern="1200" dirty="0" smtClean="0"/>
            <a:t>معنىً مجازيـًا</a:t>
          </a:r>
          <a:endParaRPr lang="ar-JO" sz="4100" kern="1200" dirty="0"/>
        </a:p>
      </dsp:txBody>
      <dsp:txXfrm>
        <a:off x="3141878" y="1022314"/>
        <a:ext cx="4399929" cy="625775"/>
      </dsp:txXfrm>
    </dsp:sp>
    <dsp:sp modelId="{F30D09A6-6495-4041-A5EB-21A795B0A87C}">
      <dsp:nvSpPr>
        <dsp:cNvPr id="0" name=""/>
        <dsp:cNvSpPr/>
      </dsp:nvSpPr>
      <dsp:spPr>
        <a:xfrm>
          <a:off x="0" y="918018"/>
          <a:ext cx="3141878" cy="834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800" kern="1200" dirty="0" smtClean="0"/>
            <a:t>المعنى الثاني</a:t>
          </a:r>
          <a:endParaRPr lang="ar-JO" sz="3800" kern="1200" dirty="0"/>
        </a:p>
      </dsp:txBody>
      <dsp:txXfrm>
        <a:off x="40730" y="958748"/>
        <a:ext cx="3060418" cy="752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52F6AC-B368-495A-B247-88BE3A001F4B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3133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8358D3B-4853-4270-AA15-84AF8EF5F894}" type="slidenum">
              <a:rPr lang="ar-SA" altLang="ar-JO" smtClean="0"/>
              <a:pPr/>
              <a:t>2</a:t>
            </a:fld>
            <a:endParaRPr lang="en-US" altLang="ar-JO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J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4BB9DF6-AD97-481B-A90A-74502DF77147}" type="slidenum">
              <a:rPr lang="ar-SA" altLang="ar-JO" smtClean="0"/>
              <a:pPr/>
              <a:t>7</a:t>
            </a:fld>
            <a:endParaRPr lang="en-US" altLang="ar-JO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29296F-4B92-4425-B81F-10C7D5C29C64}" type="slidenum">
              <a:rPr lang="ar-SA" altLang="ar-JO" smtClean="0"/>
              <a:pPr/>
              <a:t>8</a:t>
            </a:fld>
            <a:endParaRPr lang="en-US" altLang="ar-JO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78822DE-D4B2-4BC8-8B5A-4A00D604DE52}" type="slidenum">
              <a:rPr lang="ar-SA" altLang="ar-JO" smtClean="0"/>
              <a:pPr/>
              <a:t>9</a:t>
            </a:fld>
            <a:endParaRPr lang="en-US" altLang="ar-JO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fld id="{6EA96916-D6F3-45E7-B19D-9EF00E9A3BFB}" type="slidenum">
              <a:rPr lang="ar-SA" altLang="ar-JO" smtClean="0">
                <a:solidFill>
                  <a:srgbClr val="000000"/>
                </a:solidFill>
              </a:rPr>
              <a:pPr algn="l"/>
              <a:t>10</a:t>
            </a:fld>
            <a:endParaRPr lang="en-US" altLang="ar-JO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fld id="{6A6BF3D2-B353-409A-B739-F4D64CBEF47A}" type="slidenum">
              <a:rPr lang="ar-SA" altLang="ar-JO" smtClean="0">
                <a:solidFill>
                  <a:srgbClr val="000000"/>
                </a:solidFill>
              </a:rPr>
              <a:pPr algn="l"/>
              <a:t>11</a:t>
            </a:fld>
            <a:endParaRPr lang="en-US" altLang="ar-JO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J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CAD93DB-8038-40FF-9BC8-E1D87095E621}" type="slidenum">
              <a:rPr lang="ar-SA" altLang="ar-JO" smtClean="0"/>
              <a:pPr/>
              <a:t>12</a:t>
            </a:fld>
            <a:endParaRPr lang="en-US" altLang="ar-JO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E414-8D84-44C9-BA09-3FAE641E0622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22840-3DBA-4A09-9254-6FCE67B83179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5469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173E-1186-46AD-A630-D54C6D9BB2E7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DB47-95F1-4CDF-B3E8-2D446A6079FB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55851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23DA-97E2-4F80-A8A9-2E080567EF7D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926BE-8B57-4E70-84B2-8C5CC32F9180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44007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A2D33-F8CC-438C-B6F4-7DE052993DD9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69089-4108-4667-83D7-EC2FB7DA048E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98661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BAAE5-FEDD-444A-A265-7C00D9043FE0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14F8-5A44-4A90-A0B2-7BCFCD6363FA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6169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2E0F5-8FCA-4CEB-8450-C5FF3286CF5B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F1C3-4D15-4F5B-A793-1EB47CE99D4E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994491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38BA1-E1CF-4032-AA1F-88CE4AACEE97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9EACC-14D9-4509-8032-204198C992E8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81088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0C33-44B1-4499-A41D-C0CED90B32DA}" type="datetime1">
              <a:rPr lang="en-US" smtClean="0"/>
              <a:t>10/11/2020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63590-48EB-4113-892C-C672A5F0240F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46255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BA588-092B-4C11-8D61-55E40D66DAF4}" type="datetime1">
              <a:rPr lang="en-US" smtClean="0"/>
              <a:t>10/11/2020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9720-F4EA-4BDE-A058-EB0D6CDCB74D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429881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356EA-8606-49AD-A9C1-24E8918D4726}" type="datetime1">
              <a:rPr lang="en-US" smtClean="0"/>
              <a:t>10/11/2020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8992-3B76-46A9-90D0-B88B5D8B7535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55946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FF7C-FFC7-4B18-9652-043F1619FC6C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DD66-224D-4FEC-A056-18610BEC6A40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59538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86DEF-E8D0-4915-BCAE-FBA131FAA515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91A58-34DD-4002-997A-7DC2D40B48FE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5347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AE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FBDF-B7BA-47A3-BEDA-562D082EB5D0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2907F-80B8-4712-9887-772DED1BC4DE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46673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1EF9-551A-472E-804E-C3BFCF1C3AB4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B281-49D6-4787-9E82-DFF28BE6BB19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341071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EFDF-0768-4231-8321-0015AA4807CB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E1C4-2EF8-46E8-AA6E-BDDDA547D5E5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733653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95B8-E5A3-4724-B9B2-F699D07B0572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659C-18B4-4266-8581-B34552647FCC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85536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37658-F2CB-4FC2-AC88-951E1FD6410F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19D98-7FA5-48B3-880D-CE67D79CCD6E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950667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0A90-40D1-4FE2-944E-E12EE227E58E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87FDE-0745-49A7-BE74-675D7289635B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14036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0C8F3-6FE7-4A37-952F-DEF983D93881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1060B-5E17-4AB2-8529-80D44E948926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753774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AF85-BBCC-4F9B-9B4A-05243D7630F6}" type="datetime1">
              <a:rPr lang="en-US" smtClean="0"/>
              <a:t>10/11/2020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9CE6-4C6F-4638-ADF1-711B1026B68F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075162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F22D-AAA2-4957-9345-BD8264BF53C3}" type="datetime1">
              <a:rPr lang="en-US" smtClean="0"/>
              <a:t>10/11/2020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FB83F-6E97-4343-9EF2-63C4D854909C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98739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2617-86EA-4C92-8587-7E842878E24A}" type="datetime1">
              <a:rPr lang="en-US" smtClean="0"/>
              <a:t>10/11/2020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D514-CEED-42F0-AD99-D87FA6A8E025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66762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74AC-026B-474F-99FF-F424923D6425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05A3-FAF1-487A-9A4F-95C0779B50BF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177041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57AD-A18A-4094-AD99-3873D1992195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56A7-D3E5-4FB8-819E-06F75DC3F63E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55367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AE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9661A-640E-4761-9EB0-3C17F8009587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E5AD-DAAF-438F-AC38-4711B9355B4E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86133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18F9-CF78-4753-A52A-A5573CDF6A93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E22A-FAB7-4A57-986E-F459541FEBF8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937788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904CB-DF06-4904-B4B0-51ECC61EB061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3BF5A-CB56-4820-B412-2FE6BF905BF2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075705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متساوي الساقين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5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 rtl="0">
              <a:defRPr sz="1000" smtClean="0"/>
            </a:lvl1pPr>
          </a:lstStyle>
          <a:p>
            <a:pPr>
              <a:defRPr/>
            </a:pPr>
            <a:fld id="{24585CC5-B0CE-4157-BA8A-AF014514EBFA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6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 rtl="0">
              <a:defRPr sz="1100"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7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 rtl="0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41C827-99A4-4F66-B8F8-4CD467A7723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096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055E0BFE-C0B2-4A6D-9879-93C10E05615F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E61ABF70-AEA8-4ABE-9408-F7961BB318B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960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مثلث متساوي الساقين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A3AFABAE-B6FB-40FB-9CE1-100CB7012ED5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9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B5ECB388-E230-4B7C-B9A6-E3E3D45E1A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49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87F885E2-CC71-4262-9E45-23553F3D2D37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C651C47D-F8E1-4413-8327-F861842C5EF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857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2E08414F-86D9-4C8A-8AC6-9E291D8DDBD7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 rtl="0">
              <a:defRPr/>
            </a:lvl1pPr>
          </a:lstStyle>
          <a:p>
            <a:pPr>
              <a:defRPr/>
            </a:pPr>
            <a:fld id="{E3DD96AC-FD0A-4C73-8A48-8D6E9CEADB9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42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78FC134D-BE4B-49B0-94CA-A263D0321CD7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C968FC7D-B715-4E52-9B3D-6546FF274D3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52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C7BE-36AD-4251-9533-8CF1C3EC099D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72DB-A447-432E-8C76-49E196A4B116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124838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D7345B14-5FAC-40A3-800F-BF9B6084788F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4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5BD425D2-0D10-40C5-860E-301B1A7E8C6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32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 rtl="0">
              <a:defRPr sz="900" smtClean="0"/>
            </a:lvl1pPr>
          </a:lstStyle>
          <a:p>
            <a:pPr>
              <a:defRPr/>
            </a:pPr>
            <a:fld id="{A13D5B8C-B16E-4C0E-9DB0-323AF08A1BD8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 rtl="0">
              <a:defRPr sz="900"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 rtl="0">
              <a:defRPr sz="900"/>
            </a:lvl1pPr>
          </a:lstStyle>
          <a:p>
            <a:pPr>
              <a:defRPr/>
            </a:pPr>
            <a:fld id="{FEF67978-9696-43F2-B292-B4D46EA27F6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277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 rtl="0">
              <a:defRPr sz="900" smtClean="0"/>
            </a:lvl1pPr>
          </a:lstStyle>
          <a:p>
            <a:pPr>
              <a:defRPr/>
            </a:pPr>
            <a:fld id="{003EE049-3FA8-454E-8C34-9A8535D2B98B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 rtl="0">
              <a:defRPr sz="900"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 rtl="0">
              <a:defRPr sz="900"/>
            </a:lvl1pPr>
          </a:lstStyle>
          <a:p>
            <a:pPr>
              <a:defRPr/>
            </a:pPr>
            <a:fld id="{AB557742-B2C0-4798-A220-52D001E4DA9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956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793FA6D9-C1D5-4A41-BD5E-34D935981441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2C22ABC7-CCEB-4D09-9329-8A26BBC7537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788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fld id="{2070E1C7-3C3B-4284-9A43-328EE186B2C2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 smtClean="0"/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0312C3FB-55A5-4CE8-B1C0-A2FF419F977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30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06DBEF-132E-4050-A566-F2986277E355}" type="datetime1">
              <a:rPr lang="en-US" smtClean="0"/>
              <a:t>10/11/2020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9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80F07F-4E8C-47F5-8380-B4B044097804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2423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4FB84D-584E-486F-9536-0D02B8211260}" type="datetime1">
              <a:rPr lang="en-US" smtClean="0"/>
              <a:t>10/11/2020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B363E-3F46-4DE5-828C-787DA842EE47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32141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CC5582-EB21-4965-ADE9-D38B342AB791}" type="datetime1">
              <a:rPr lang="en-US" smtClean="0"/>
              <a:t>10/11/2020</a:t>
            </a:fld>
            <a:endParaRPr lang="ar-JO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805635-A993-43E4-B926-B46FB84DC7B0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13282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A819A3-75D7-416B-BBE4-3E97EF33E266}" type="datetime1">
              <a:rPr lang="en-US" smtClean="0"/>
              <a:t>10/11/2020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AFCDA7-4E9C-418B-9E4E-578D8A50BE10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0008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9644D4-FED4-457B-962A-3797C5C9290F}" type="datetime1">
              <a:rPr lang="en-US" smtClean="0"/>
              <a:t>10/11/2020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53E7CE-F64F-48D7-BAF7-2B3218A2E63E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6884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E653-3C80-4ECD-9700-120AD3F8DACB}" type="datetime1">
              <a:rPr lang="en-US" smtClean="0"/>
              <a:t>10/11/2020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A344-BF0D-48CD-9443-5895488131D9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336699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FDB085-5712-41FA-BC27-29DE27D197FC}" type="datetime1">
              <a:rPr lang="en-US" smtClean="0"/>
              <a:t>10/11/2020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1E95F5-CAA4-4FB6-A602-B0364800F69D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48729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6D73C5-7787-4A81-9183-C52398203502}" type="datetime1">
              <a:rPr lang="en-US" smtClean="0"/>
              <a:t>10/11/2020</a:t>
            </a:fld>
            <a:endParaRPr lang="ar-JO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0CE23D-4410-40BF-AA9F-DF6829639FFF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3042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DA1BDD-0C49-4A8A-A8A9-62EEE7848FEC}" type="datetime1">
              <a:rPr lang="en-US" smtClean="0"/>
              <a:t>10/11/2020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0E465B-6488-45F0-8D32-CFA4BC4D9CB2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039384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مستطيل ذو زاوية واحدة مستديرة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/>
          </a:p>
        </p:txBody>
      </p:sp>
      <p:sp>
        <p:nvSpPr>
          <p:cNvPr id="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779323-AE1F-450C-93C6-D4D0E00AF18C}" type="datetime1">
              <a:rPr lang="en-US" smtClean="0"/>
              <a:t>10/11/2020</a:t>
            </a:fld>
            <a:endParaRPr lang="ar-JO"/>
          </a:p>
        </p:txBody>
      </p:sp>
      <p:sp>
        <p:nvSpPr>
          <p:cNvPr id="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F9719B-2A61-493C-AF10-8B828B2A4148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9817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89680E-5C9C-4D7F-8AF6-741A75522D65}" type="datetime1">
              <a:rPr lang="en-US" smtClean="0"/>
              <a:t>10/11/2020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0DC09-9E53-4E06-A012-0EC367089605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994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9093D0-31EE-4586-9A82-395B1A782D70}" type="datetime1">
              <a:rPr lang="en-US" smtClean="0"/>
              <a:t>10/11/2020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8C23B5-F20E-4AF0-90CE-841E705CB35A}" type="slidenum">
              <a:rPr lang="ar-JO"/>
              <a:pPr>
                <a:defRPr/>
              </a:pPr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5742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90E5-25D0-4C47-AA5C-E09F92D05815}" type="datetime1">
              <a:rPr lang="en-US" smtClean="0"/>
              <a:t>10/11/2020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5F728-DDC0-4674-BA60-0D4ACDB7A990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8343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183C-3B67-4699-B8A2-A204A0536295}" type="datetime1">
              <a:rPr lang="en-US" smtClean="0"/>
              <a:t>10/11/2020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8C5C-1244-4709-AE75-A3C569779E9F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79550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8CDB-F905-493C-9A8D-808DA9CB23F0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EFB8-8830-4C74-A5AB-815F4D839625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41784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AE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8C493-468D-4F99-8162-0D0CF8710BDE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D8954-8832-4254-B06D-6FA9FFB46BF5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8259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JO" smtClean="0"/>
              <a:t>انقر لتحرير نمط العنوان الرئيسي</a:t>
            </a:r>
            <a:endParaRPr lang="en-US" altLang="ar-JO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JO" smtClean="0"/>
              <a:t>انقر لتحرير أنماط النص الرئيسي</a:t>
            </a:r>
            <a:endParaRPr lang="en-US" altLang="ar-JO" smtClean="0"/>
          </a:p>
          <a:p>
            <a:pPr lvl="1"/>
            <a:r>
              <a:rPr lang="ar-SA" altLang="ar-JO" smtClean="0"/>
              <a:t>المستوى الثاني</a:t>
            </a:r>
            <a:endParaRPr lang="en-US" altLang="ar-JO" smtClean="0"/>
          </a:p>
          <a:p>
            <a:pPr lvl="2"/>
            <a:r>
              <a:rPr lang="ar-SA" altLang="ar-JO" smtClean="0"/>
              <a:t>المستوى الثالث</a:t>
            </a:r>
            <a:endParaRPr lang="en-US" altLang="ar-JO" smtClean="0"/>
          </a:p>
          <a:p>
            <a:pPr lvl="3"/>
            <a:r>
              <a:rPr lang="ar-SA" altLang="ar-JO" smtClean="0"/>
              <a:t>المستوى الرابع</a:t>
            </a:r>
            <a:endParaRPr lang="en-US" altLang="ar-JO" smtClean="0"/>
          </a:p>
          <a:p>
            <a:pPr lvl="4"/>
            <a:r>
              <a:rPr lang="ar-SA" altLang="ar-JO" smtClean="0"/>
              <a:t>المستوى الخامس</a:t>
            </a:r>
            <a:endParaRPr lang="en-US" altLang="ar-JO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46968C-B594-4107-A89F-B9E732F76B18}" type="datetime1">
              <a:rPr lang="en-US" smtClean="0"/>
              <a:t>10/11/2020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09B89CA-0184-4D7A-90B4-042C5A5D01BE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JO" smtClean="0"/>
              <a:t>انقر لتحرير نمط العنوان الرئيسي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JO" smtClean="0"/>
              <a:t>انقر لتحرير أنماط النص الرئيسي</a:t>
            </a:r>
          </a:p>
          <a:p>
            <a:pPr lvl="1"/>
            <a:r>
              <a:rPr lang="ar-SA" altLang="ar-JO" smtClean="0"/>
              <a:t>المستوى الثاني</a:t>
            </a:r>
          </a:p>
          <a:p>
            <a:pPr lvl="2"/>
            <a:r>
              <a:rPr lang="ar-SA" altLang="ar-JO" smtClean="0"/>
              <a:t>المستوى الثالث</a:t>
            </a:r>
          </a:p>
          <a:p>
            <a:pPr lvl="3"/>
            <a:r>
              <a:rPr lang="ar-SA" altLang="ar-JO" smtClean="0"/>
              <a:t>المستوى الرابع</a:t>
            </a:r>
          </a:p>
          <a:p>
            <a:pPr lvl="4"/>
            <a:r>
              <a:rPr lang="ar-SA" altLang="ar-JO" smtClean="0"/>
              <a:t>المستوى الخامس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99B418-097A-487C-B7E7-B2AC38AE2B20}" type="datetime1">
              <a:rPr lang="en-US" smtClean="0"/>
              <a:t>10/11/2020</a:t>
            </a:fld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1EB8703-E18D-40EF-B41A-4B9684314862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JO" smtClean="0"/>
              <a:t>انقر لتحرير نمط العنوان الرئيسي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JO" smtClean="0"/>
              <a:t>انقر لتحرير أنماط النص الرئيسي</a:t>
            </a:r>
          </a:p>
          <a:p>
            <a:pPr lvl="1"/>
            <a:r>
              <a:rPr lang="ar-SA" altLang="ar-JO" smtClean="0"/>
              <a:t>المستوى الثاني</a:t>
            </a:r>
          </a:p>
          <a:p>
            <a:pPr lvl="2"/>
            <a:r>
              <a:rPr lang="ar-SA" altLang="ar-JO" smtClean="0"/>
              <a:t>المستوى الثالث</a:t>
            </a:r>
          </a:p>
          <a:p>
            <a:pPr lvl="3"/>
            <a:r>
              <a:rPr lang="ar-SA" altLang="ar-JO" smtClean="0"/>
              <a:t>المستوى الرابع</a:t>
            </a:r>
          </a:p>
          <a:p>
            <a:pPr lvl="4"/>
            <a:r>
              <a:rPr lang="ar-SA" altLang="ar-JO" smtClean="0"/>
              <a:t>المستوى الخامس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BD1733-5BB9-446E-9DE8-FB069737ADAE}" type="datetime1">
              <a:rPr lang="en-US" smtClean="0"/>
              <a:t>10/11/2020</a:t>
            </a:fld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BF47D6-45A3-4FD0-B03A-BA249B92D912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4102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rtl="1" eaLnBrk="1" latinLnBrk="0" hangingPunct="1">
              <a:defRPr kumimoji="0" sz="1000" b="0"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EF90A06-ADE4-4485-B86D-EF3BF666F0BD}" type="datetime1">
              <a:rPr lang="en-US" altLang="en-US" smtClean="0"/>
              <a:t>10/11/2020</a:t>
            </a:fld>
            <a:endParaRPr lang="en-US" alt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rtl="1" eaLnBrk="1" latinLnBrk="0" hangingPunct="1">
              <a:defRPr kumimoji="0" sz="1000"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ar-JO" altLang="en-US" smtClean="0"/>
              <a:t>مدارس الأمم الإبداعية / الصف العاشر / الكناية / المعلم: يوسف طالب الرفاعي</a:t>
            </a:r>
            <a:endParaRPr lang="en-US" alt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rtl="1" eaLnBrk="1" latinLnBrk="0" hangingPunct="1">
              <a:defRPr kumimoji="0" sz="12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67D37484-4085-4D45-A820-FBFC111715E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hf sldNum="0" hdr="0" dt="0"/>
  <p:txStyles>
    <p:titleStyle>
      <a:lvl1pPr marL="484188" indent="-484188" algn="l" rtl="1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marL="484188" indent="-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pitchFamily="34" charset="0"/>
        </a:defRPr>
      </a:lvl2pPr>
      <a:lvl3pPr marL="484188" indent="-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pitchFamily="34" charset="0"/>
        </a:defRPr>
      </a:lvl3pPr>
      <a:lvl4pPr marL="484188" indent="-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pitchFamily="34" charset="0"/>
        </a:defRPr>
      </a:lvl4pPr>
      <a:lvl5pPr marL="484188" indent="-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pitchFamily="34" charset="0"/>
        </a:defRPr>
      </a:lvl5pPr>
      <a:lvl6pPr marL="9413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6pPr>
      <a:lvl7pPr marL="13985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7pPr>
      <a:lvl8pPr marL="18557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8pPr>
      <a:lvl9pPr marL="23129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Tahoma" pitchFamily="34" charset="0"/>
        </a:defRPr>
      </a:lvl9pPr>
    </p:titleStyle>
    <p:bodyStyle>
      <a:lvl1pPr marL="447675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822325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049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371600" indent="-2095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600200" indent="-209550" algn="r" rtl="1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5127" name="عنصر نائب للنص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C9230F7-0253-4988-8044-1781825D2756}" type="datetime1">
              <a:rPr lang="en-US" smtClean="0"/>
              <a:t>10/11/2020</a:t>
            </a:fld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ar-JO" smtClean="0"/>
              <a:t>مدارس الأمم الإبداعية / الصف العاشر / الكناية / المعلم: يوسف طالب الرفاعي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9206B31-3003-4D2B-BB3B-B7085A56C1CF}" type="slidenum">
              <a:rPr lang="ar-AE" altLang="ar-JO"/>
              <a:pPr>
                <a:defRPr/>
              </a:pPr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</p:sldLayoutIdLst>
  <p:hf sldNum="0" hdr="0" dt="0"/>
  <p:txStyles>
    <p:titleStyle>
      <a:lvl1pPr algn="l" rtl="1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9pPr>
      <a:extLst/>
    </p:titleStyle>
    <p:bodyStyle>
      <a:lvl1pPr marL="265113" indent="-265113" algn="r" rtl="1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7688" indent="-200025" algn="r" rtl="1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r" rtl="1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r" rtl="1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r" rtl="1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856984" cy="1584176"/>
          </a:xfrm>
        </p:spPr>
        <p:txBody>
          <a:bodyPr rtlCol="0"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ar-JO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مدارس الأمم الإبداعية</a:t>
            </a:r>
            <a:br>
              <a:rPr lang="ar-JO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</a:br>
            <a:r>
              <a:rPr lang="ar-JO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بالقيم تحيا الأمم</a:t>
            </a:r>
            <a:endParaRPr lang="ar-JO" sz="6000" dirty="0">
              <a:solidFill>
                <a:schemeClr val="accent2">
                  <a:lumMod val="60000"/>
                  <a:lumOff val="40000"/>
                </a:schemeClr>
              </a:solidFill>
              <a:cs typeface="+mj-cs"/>
            </a:endParaRPr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>
          <a:xfrm>
            <a:off x="539750" y="4763"/>
            <a:ext cx="8229600" cy="1624012"/>
          </a:xfrm>
        </p:spPr>
        <p:txBody>
          <a:bodyPr/>
          <a:lstStyle/>
          <a:p>
            <a:pPr eaLnBrk="1" hangingPunct="1"/>
            <a:endParaRPr lang="ar-JO" smtClean="0">
              <a:cs typeface="Tahoma" pitchFamily="34" charset="0"/>
            </a:endParaRPr>
          </a:p>
        </p:txBody>
      </p:sp>
      <p:sp>
        <p:nvSpPr>
          <p:cNvPr id="28676" name="عنصر نائب للتذييل 3"/>
          <p:cNvSpPr>
            <a:spLocks noGrp="1"/>
          </p:cNvSpPr>
          <p:nvPr>
            <p:ph type="ftr" sz="quarter" idx="11"/>
          </p:nvPr>
        </p:nvSpPr>
        <p:spPr bwMode="auto">
          <a:xfrm>
            <a:off x="2339752" y="6453336"/>
            <a:ext cx="4259263" cy="30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en-US" sz="1200" dirty="0" smtClean="0">
                <a:solidFill>
                  <a:srgbClr val="C00000"/>
                </a:solidFill>
              </a:rPr>
              <a:t>مدارس الأمم الإبداعية / الصف العاشر / الكناية / المعلم: يوسف طالب الرفاعي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3744913" y="260350"/>
            <a:ext cx="5399087" cy="1008063"/>
          </a:xfrm>
          <a:prstGeom prst="foldedCorner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AE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Heading" pitchFamily="2" charset="-78"/>
              </a:rPr>
              <a:t>كناياتٌ من القرآن الكريم:</a:t>
            </a:r>
            <a:endParaRPr lang="en-US" sz="44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-14551" y="2097133"/>
            <a:ext cx="9144000" cy="4248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lnSpc>
                <a:spcPct val="150000"/>
              </a:lnSpc>
              <a:buClr>
                <a:srgbClr val="A50021"/>
              </a:buClr>
              <a:buFontTx/>
              <a:buChar char="•"/>
              <a:defRPr/>
            </a:pPr>
            <a:r>
              <a:rPr lang="ar-AE" sz="4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PT Bold Heading" pitchFamily="2" charset="-78"/>
              </a:rPr>
              <a:t> قال تعالى:</a:t>
            </a:r>
          </a:p>
          <a:p>
            <a:pPr algn="r" rtl="1" eaLnBrk="1" hangingPunct="1">
              <a:lnSpc>
                <a:spcPct val="150000"/>
              </a:lnSpc>
              <a:buClr>
                <a:srgbClr val="A50021"/>
              </a:buClr>
              <a:defRPr/>
            </a:pPr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-QuranAlKareem" pitchFamily="2" charset="-78"/>
                <a:ea typeface="Times New Roman" pitchFamily="18" charset="0"/>
                <a:cs typeface="PT Bold Heading" pitchFamily="2" charset="-78"/>
              </a:rPr>
              <a:t>[وَأُحِيطَ بِثَمَرِهِ فَأَصْبَحَ </a:t>
            </a:r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-QuranAlKareem" pitchFamily="2" charset="-78"/>
                <a:ea typeface="Times New Roman" pitchFamily="18" charset="0"/>
                <a:cs typeface="PT Bold Heading" pitchFamily="2" charset="-78"/>
              </a:rPr>
              <a:t>يُقَلِّبُ كَفَّيْهِ</a:t>
            </a:r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-QuranAlKareem" pitchFamily="2" charset="-78"/>
                <a:ea typeface="Times New Roman" pitchFamily="18" charset="0"/>
                <a:cs typeface="PT Bold Heading" pitchFamily="2" charset="-78"/>
              </a:rPr>
              <a:t> عَلَى </a:t>
            </a:r>
            <a:endParaRPr lang="ar-AE" sz="4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l-QuranAlKareem" pitchFamily="2" charset="-78"/>
              <a:ea typeface="Times New Roman" pitchFamily="18" charset="0"/>
              <a:cs typeface="PT Bold Heading" pitchFamily="2" charset="-78"/>
            </a:endParaRPr>
          </a:p>
          <a:p>
            <a:pPr algn="r" rtl="1" eaLnBrk="1" hangingPunct="1">
              <a:lnSpc>
                <a:spcPct val="150000"/>
              </a:lnSpc>
              <a:buClr>
                <a:srgbClr val="A50021"/>
              </a:buClr>
              <a:defRPr/>
            </a:pPr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-QuranAlKareem" pitchFamily="2" charset="-78"/>
                <a:ea typeface="Times New Roman" pitchFamily="18" charset="0"/>
                <a:cs typeface="PT Bold Heading" pitchFamily="2" charset="-78"/>
              </a:rPr>
              <a:t>مَا أَنفَقَ فِيهَا] {</a:t>
            </a:r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PT Bold Heading" pitchFamily="2" charset="-78"/>
              </a:rPr>
              <a:t>الكهف</a:t>
            </a:r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-QuranAlKareem" pitchFamily="2" charset="-78"/>
                <a:cs typeface="PT Bold Heading" pitchFamily="2" charset="-78"/>
              </a:rPr>
              <a:t>}</a:t>
            </a:r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PT Bold Heading" pitchFamily="2" charset="-78"/>
              </a:rPr>
              <a:t>.</a:t>
            </a:r>
            <a:endParaRPr lang="ar-AE" sz="4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PT Bold Heading" pitchFamily="2" charset="-78"/>
            </a:endParaRPr>
          </a:p>
          <a:p>
            <a:pPr algn="r" rtl="1" eaLnBrk="1" hangingPunct="1">
              <a:lnSpc>
                <a:spcPct val="150000"/>
              </a:lnSpc>
              <a:buClr>
                <a:srgbClr val="A50021"/>
              </a:buClr>
              <a:defRPr/>
            </a:pPr>
            <a:r>
              <a:rPr lang="ar-AE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PT Bold Heading" pitchFamily="2" charset="-78"/>
              </a:rPr>
              <a:t>(</a:t>
            </a:r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PT Bold Heading" pitchFamily="2" charset="-78"/>
              </a:rPr>
              <a:t>كنايةٌ عن الندم</a:t>
            </a:r>
            <a:r>
              <a:rPr lang="ar-AE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PT Bold Heading" pitchFamily="2" charset="-78"/>
              </a:rPr>
              <a:t> والح</a:t>
            </a:r>
            <a:r>
              <a:rPr lang="ar-JO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PT Bold Heading" pitchFamily="2" charset="-78"/>
              </a:rPr>
              <a:t>سرة</a:t>
            </a:r>
            <a:r>
              <a:rPr lang="ar-S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PT Bold Heading" pitchFamily="2" charset="-78"/>
              </a:rPr>
              <a:t>).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PT Bold Heading" pitchFamily="2" charset="-78"/>
            </a:endParaRPr>
          </a:p>
        </p:txBody>
      </p:sp>
      <p:sp>
        <p:nvSpPr>
          <p:cNvPr id="37892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5112321" cy="2880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ar-JO" dirty="0" smtClean="0">
                <a:solidFill>
                  <a:srgbClr val="000000"/>
                </a:solidFill>
              </a:rPr>
              <a:t>مدارس الأمم الإبداعية / الصف العاشر / الكناية / المعلم: يوسف طالب الرفاعي</a:t>
            </a:r>
            <a:endParaRPr lang="en-US" altLang="ar-JO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  <p:bldP spid="809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4176713" y="0"/>
            <a:ext cx="4967287" cy="1008063"/>
          </a:xfrm>
          <a:prstGeom prst="foldedCorner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AE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Heading" pitchFamily="2" charset="-78"/>
              </a:rPr>
              <a:t>ومن الكناياتِ المعاصرة:</a:t>
            </a:r>
            <a:endParaRPr lang="en-US" sz="44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42875" y="1557338"/>
            <a:ext cx="8893175" cy="46799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r" rtl="1" eaLnBrk="1" hangingPunct="1">
              <a:lnSpc>
                <a:spcPct val="150000"/>
              </a:lnSpc>
              <a:buClr>
                <a:srgbClr val="009999"/>
              </a:buClr>
              <a:buFontTx/>
              <a:buChar char="•"/>
              <a:defRPr/>
            </a:pPr>
            <a:r>
              <a:rPr lang="ar-AE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SKR HEAD1" pitchFamily="2" charset="-78"/>
              </a:rPr>
              <a:t>قطّب جبينه</a:t>
            </a:r>
            <a:r>
              <a:rPr lang="ar-A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KR HEAD1" pitchFamily="2" charset="-78"/>
              </a:rPr>
              <a:t>: (كنايةٌ عن العبوس).</a:t>
            </a:r>
          </a:p>
          <a:p>
            <a:pPr marL="342900" indent="-342900"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  <a:buFontTx/>
              <a:buChar char="•"/>
              <a:defRPr/>
            </a:pPr>
            <a:r>
              <a:rPr lang="ar-AE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SKR HEAD1" pitchFamily="2" charset="-78"/>
              </a:rPr>
              <a:t>عض أصابعه</a:t>
            </a:r>
            <a:r>
              <a:rPr lang="ar-A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KR HEAD1" pitchFamily="2" charset="-78"/>
              </a:rPr>
              <a:t>: (كناية عن </a:t>
            </a:r>
            <a:r>
              <a:rPr lang="ar-SA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KR HEAD1" pitchFamily="2" charset="-78"/>
              </a:rPr>
              <a:t>ال</a:t>
            </a:r>
            <a:r>
              <a:rPr lang="ar-A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KR HEAD1" pitchFamily="2" charset="-78"/>
              </a:rPr>
              <a:t>ندم).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SKR HEAD1" pitchFamily="2" charset="-78"/>
            </a:endParaRPr>
          </a:p>
        </p:txBody>
      </p:sp>
      <p:sp>
        <p:nvSpPr>
          <p:cNvPr id="38916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-8182" y="6381750"/>
            <a:ext cx="511219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ar-JO" dirty="0" smtClean="0">
                <a:solidFill>
                  <a:srgbClr val="FFFF00"/>
                </a:solidFill>
              </a:rPr>
              <a:t>مدارس الأمم الإبداعية / الصف العاشر / الكناية / المعلم: يوسف طالب الرفاعي</a:t>
            </a:r>
            <a:endParaRPr lang="en-US" altLang="ar-JO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07950" y="1196975"/>
            <a:ext cx="8893175" cy="496832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1" eaLnBrk="1" hangingPunct="1">
              <a:defRPr/>
            </a:pPr>
            <a:endParaRPr lang="ar-A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SKR HEAD1" pitchFamily="2" charset="-78"/>
            </a:endParaRPr>
          </a:p>
        </p:txBody>
      </p:sp>
      <p:sp>
        <p:nvSpPr>
          <p:cNvPr id="49163" name="Rectangle 11" descr="لوح خشبي"/>
          <p:cNvSpPr>
            <a:spLocks noChangeArrowheads="1"/>
          </p:cNvSpPr>
          <p:nvPr/>
        </p:nvSpPr>
        <p:spPr bwMode="auto">
          <a:xfrm>
            <a:off x="250825" y="476250"/>
            <a:ext cx="8640763" cy="720725"/>
          </a:xfrm>
          <a:prstGeom prst="rect">
            <a:avLst/>
          </a:prstGeom>
          <a:pattFill prst="shingle">
            <a:fgClr>
              <a:srgbClr val="CCFFFF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 eaLnBrk="1" hangingPunct="1">
              <a:defRPr/>
            </a:pPr>
            <a:r>
              <a:rPr lang="ar-AE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SKR HEAD1" pitchFamily="2" charset="-78"/>
              </a:rPr>
              <a:t>اذكرْ بعضَ الكناياتِ التي تكثرُ في استخدامِكَ اليوميِّ.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SKR HEAD1" pitchFamily="2" charset="-78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949325" y="1916113"/>
            <a:ext cx="763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rtl="1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ar-A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SKR HEAD1" pitchFamily="2" charset="-78"/>
              </a:rPr>
              <a:t> صاحبُ الأيادي البيضاء. (كناية عن العطاء).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SKR HEAD1" pitchFamily="2" charset="-78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949325" y="2738438"/>
            <a:ext cx="763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rtl="1" eaLnBrk="1" hangingPunct="1">
              <a:spcBef>
                <a:spcPct val="50000"/>
              </a:spcBef>
              <a:buFontTx/>
              <a:buAutoNum type="arabicPeriod" startAt="2"/>
              <a:defRPr/>
            </a:pPr>
            <a:r>
              <a:rPr lang="ar-A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SKR HEAD1" pitchFamily="2" charset="-78"/>
              </a:rPr>
              <a:t> غنيٌّ عنِ التعريف. (كناية عن الشهرة).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SKR HEAD1" pitchFamily="2" charset="-78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949325" y="3500438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rtl="1" eaLnBrk="1" hangingPunct="1">
              <a:spcBef>
                <a:spcPct val="50000"/>
              </a:spcBef>
              <a:buFontTx/>
              <a:buAutoNum type="arabicPeriod" startAt="3"/>
              <a:defRPr/>
            </a:pPr>
            <a:r>
              <a:rPr lang="ar-A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SKR HEAD1" pitchFamily="2" charset="-78"/>
              </a:rPr>
              <a:t> آخِرُ العنقود. (كناية عن الولد الأخير).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SKR HEAD1" pitchFamily="2" charset="-78"/>
            </a:endParaRPr>
          </a:p>
        </p:txBody>
      </p:sp>
      <p:sp>
        <p:nvSpPr>
          <p:cNvPr id="39943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5264224" cy="556171"/>
          </a:xfrm>
          <a:solidFill>
            <a:schemeClr val="tx1">
              <a:lumMod val="95000"/>
              <a:lumOff val="5000"/>
            </a:schemeClr>
          </a:solidFill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ar-JO" dirty="0" smtClean="0">
                <a:solidFill>
                  <a:srgbClr val="FFFF00"/>
                </a:solidFill>
              </a:rPr>
              <a:t>مدارس الأمم الإبداعية / الصف العاشر / الكناية / المعلم: يوسف طالب الرفاعي</a:t>
            </a:r>
            <a:endParaRPr lang="en-US" altLang="ar-JO" dirty="0">
              <a:solidFill>
                <a:srgbClr val="FFFF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131888" y="4437063"/>
            <a:ext cx="7488237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SKR HEAD1" pitchFamily="2" charset="-78"/>
              </a:rPr>
              <a:t>4. هذه السيدة 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SKR HEAD1" pitchFamily="2" charset="-78"/>
              </a:rPr>
              <a:t>ناعمةُ </a:t>
            </a:r>
            <a:r>
              <a:rPr lang="ar-J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SKR HEAD1" pitchFamily="2" charset="-78"/>
              </a:rPr>
              <a:t>الكفين .( كناية عن الترف والرفاهية</a:t>
            </a:r>
            <a:r>
              <a:rPr lang="ar-JO" sz="1400" dirty="0"/>
              <a:t> </a:t>
            </a:r>
            <a:r>
              <a:rPr lang="ar-JO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3" grpId="0" animBg="1"/>
      <p:bldP spid="49164" grpId="0"/>
      <p:bldP spid="49165" grpId="0"/>
      <p:bldP spid="4916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466725" y="4840288"/>
            <a:ext cx="8210550" cy="1358900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JO" sz="6600" dirty="0">
                <a:solidFill>
                  <a:schemeClr val="tx2"/>
                </a:solidFill>
                <a:latin typeface="Times New Roman" pitchFamily="18" charset="0"/>
                <a:cs typeface="AL-Mohanad Bold" pitchFamily="2" charset="-78"/>
              </a:rPr>
              <a:t>يوسف طالب الرفاعي</a:t>
            </a:r>
            <a:endParaRPr lang="en-US" sz="7200" dirty="0">
              <a:solidFill>
                <a:schemeClr val="tx2"/>
              </a:solidFill>
              <a:latin typeface="Times New Roman" pitchFamily="18" charset="0"/>
              <a:cs typeface="AL-Mohanad Bold" pitchFamily="2" charset="-78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571500" y="3929063"/>
            <a:ext cx="8210550" cy="865187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b"/>
          <a:lstStyle/>
          <a:p>
            <a:pPr algn="ctr" rtl="1" eaLnBrk="1" hangingPunct="1">
              <a:defRPr/>
            </a:pPr>
            <a:r>
              <a:rPr lang="ar-AE" sz="5400" dirty="0">
                <a:solidFill>
                  <a:schemeClr val="tx2"/>
                </a:solidFill>
                <a:latin typeface="Times New Roman" pitchFamily="18" charset="0"/>
                <a:cs typeface="AL-Mohanad" pitchFamily="2" charset="-78"/>
              </a:rPr>
              <a:t>إعداد </a:t>
            </a:r>
            <a:r>
              <a:rPr lang="ar-SA" sz="5400" dirty="0">
                <a:solidFill>
                  <a:schemeClr val="tx2"/>
                </a:solidFill>
                <a:latin typeface="Times New Roman" pitchFamily="18" charset="0"/>
                <a:cs typeface="AL-Mohanad" pitchFamily="2" charset="-78"/>
              </a:rPr>
              <a:t>المعلم</a:t>
            </a:r>
            <a:r>
              <a:rPr lang="ar-AE" sz="5400" dirty="0">
                <a:solidFill>
                  <a:schemeClr val="tx2"/>
                </a:solidFill>
                <a:latin typeface="Times New Roman" pitchFamily="18" charset="0"/>
                <a:cs typeface="AL-Mohanad" pitchFamily="2" charset="-78"/>
              </a:rPr>
              <a:t>:</a:t>
            </a:r>
            <a:endParaRPr lang="en-US" sz="5400" dirty="0">
              <a:solidFill>
                <a:schemeClr val="tx2"/>
              </a:solidFill>
              <a:latin typeface="Times New Roman" pitchFamily="18" charset="0"/>
              <a:cs typeface="AL-Mohanad" pitchFamily="2" charset="-78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571500" y="2928938"/>
            <a:ext cx="8210550" cy="865187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AE" sz="5400">
                <a:solidFill>
                  <a:schemeClr val="tx2"/>
                </a:solidFill>
                <a:latin typeface="Times New Roman" pitchFamily="18" charset="0"/>
                <a:cs typeface="AL-Mohanad" pitchFamily="2" charset="-78"/>
              </a:rPr>
              <a:t>درس الكناية</a:t>
            </a:r>
            <a:endParaRPr lang="en-US" sz="5400">
              <a:solidFill>
                <a:schemeClr val="tx2"/>
              </a:solidFill>
              <a:latin typeface="Times New Roman" pitchFamily="18" charset="0"/>
              <a:cs typeface="AL-Mohanad" pitchFamily="2" charset="-78"/>
            </a:endParaRPr>
          </a:p>
        </p:txBody>
      </p:sp>
      <p:sp>
        <p:nvSpPr>
          <p:cNvPr id="40965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952328" cy="504056"/>
          </a:xfrm>
          <a:solidFill>
            <a:schemeClr val="bg2">
              <a:lumMod val="20000"/>
              <a:lumOff val="80000"/>
            </a:schemeClr>
          </a:solidFill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ar-JO" dirty="0" smtClean="0">
                <a:solidFill>
                  <a:srgbClr val="C00000"/>
                </a:solidFill>
              </a:rPr>
              <a:t>مدارس الأمم الإبداعية / الصف العاشر / الكناية المعلم: يوسف طالب الرفاعي</a:t>
            </a:r>
            <a:endParaRPr lang="en-US" altLang="ar-J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175250" y="1562100"/>
            <a:ext cx="2735263" cy="576263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AE" sz="480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الصف</a:t>
            </a:r>
            <a:endParaRPr lang="en-US" sz="4800">
              <a:solidFill>
                <a:schemeClr val="tx1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148263" y="2205038"/>
            <a:ext cx="2735262" cy="576262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AE" sz="4800" dirty="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المادة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148263" y="3644900"/>
            <a:ext cx="2735262" cy="70167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AE" sz="4800" dirty="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الفصل الدراسي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285875" y="1563688"/>
            <a:ext cx="3673475" cy="576262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JO" sz="4800" dirty="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العاشر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285875" y="2282825"/>
            <a:ext cx="3673475" cy="576263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AE" sz="480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اللغة العربية</a:t>
            </a:r>
            <a:endParaRPr lang="en-US" sz="4800">
              <a:solidFill>
                <a:schemeClr val="tx1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187450" y="2924175"/>
            <a:ext cx="3673475" cy="576263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JO" sz="4800" dirty="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10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187450" y="3644900"/>
            <a:ext cx="3673475" cy="661988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JO" sz="4800" dirty="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الأول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157288" y="4348163"/>
            <a:ext cx="3673475" cy="75247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JO" sz="4800" dirty="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يوسف الرفاعي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1285875" y="117475"/>
            <a:ext cx="6638925" cy="1284288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AE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PT Bold Heading" pitchFamily="2" charset="-78"/>
              </a:rPr>
              <a:t>درس: الكناية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5148263" y="2924175"/>
            <a:ext cx="2735262" cy="576263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AE" sz="4800" dirty="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الصفحة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219700" y="4473575"/>
            <a:ext cx="2714625" cy="75247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1" hangingPunct="1">
              <a:defRPr/>
            </a:pPr>
            <a:r>
              <a:rPr lang="ar-AE" sz="4800" dirty="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إعداد </a:t>
            </a:r>
            <a:r>
              <a:rPr lang="ar-SA" sz="4800" dirty="0">
                <a:solidFill>
                  <a:schemeClr val="tx1"/>
                </a:solidFill>
                <a:latin typeface="Times New Roman" pitchFamily="18" charset="0"/>
                <a:cs typeface="SKR HEAD1 Outlined" pitchFamily="2" charset="-78"/>
              </a:rPr>
              <a:t>المعلم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SKR HEAD1 Outlined" pitchFamily="2" charset="-78"/>
            </a:endParaRPr>
          </a:p>
        </p:txBody>
      </p:sp>
      <p:sp>
        <p:nvSpPr>
          <p:cNvPr id="29709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ar-JO" dirty="0" smtClean="0">
                <a:solidFill>
                  <a:srgbClr val="92D050"/>
                </a:solidFill>
              </a:rPr>
              <a:t>مدارس الأمم الإبداعية / الصف العاشر / الكناية / المعلم: يوسف طالب الرفاعي</a:t>
            </a:r>
            <a:endParaRPr lang="en-US" altLang="ar-JO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856984" cy="2304256"/>
          </a:xfrm>
        </p:spPr>
        <p:txBody>
          <a:bodyPr rtlCol="0"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ar-JO" sz="6000" dirty="0" smtClean="0">
                <a:solidFill>
                  <a:schemeClr val="accent6">
                    <a:tint val="1000"/>
                  </a:schemeClr>
                </a:solidFill>
                <a:cs typeface="+mj-cs"/>
              </a:rPr>
              <a:t>الصف العاشر</a:t>
            </a:r>
            <a:br>
              <a:rPr lang="ar-JO" sz="6000" dirty="0" smtClean="0">
                <a:solidFill>
                  <a:schemeClr val="accent6">
                    <a:tint val="1000"/>
                  </a:schemeClr>
                </a:solidFill>
                <a:cs typeface="+mj-cs"/>
              </a:rPr>
            </a:br>
            <a:r>
              <a:rPr lang="ar-JO" sz="6000" dirty="0" smtClean="0">
                <a:solidFill>
                  <a:schemeClr val="accent6">
                    <a:tint val="1000"/>
                  </a:schemeClr>
                </a:solidFill>
                <a:cs typeface="+mj-cs"/>
              </a:rPr>
              <a:t>الوحدة الأولى </a:t>
            </a:r>
            <a:br>
              <a:rPr lang="ar-JO" sz="6000" dirty="0" smtClean="0">
                <a:solidFill>
                  <a:schemeClr val="accent6">
                    <a:tint val="1000"/>
                  </a:schemeClr>
                </a:solidFill>
                <a:cs typeface="+mj-cs"/>
              </a:rPr>
            </a:br>
            <a:r>
              <a:rPr lang="ar-JO" sz="6000" dirty="0" smtClean="0">
                <a:solidFill>
                  <a:schemeClr val="accent6">
                    <a:tint val="1000"/>
                  </a:schemeClr>
                </a:solidFill>
                <a:cs typeface="+mj-cs"/>
              </a:rPr>
              <a:t>الكناية</a:t>
            </a:r>
            <a:endParaRPr lang="ar-JO" sz="6000" dirty="0">
              <a:solidFill>
                <a:schemeClr val="accent6">
                  <a:tint val="1000"/>
                </a:schemeClr>
              </a:solidFill>
              <a:cs typeface="+mj-cs"/>
            </a:endParaRPr>
          </a:p>
        </p:txBody>
      </p:sp>
      <p:sp>
        <p:nvSpPr>
          <p:cNvPr id="30723" name="عنصر نائب للمحتوى 2"/>
          <p:cNvSpPr>
            <a:spLocks noGrp="1"/>
          </p:cNvSpPr>
          <p:nvPr>
            <p:ph idx="1"/>
          </p:nvPr>
        </p:nvSpPr>
        <p:spPr>
          <a:xfrm>
            <a:off x="539750" y="4763"/>
            <a:ext cx="8229600" cy="760412"/>
          </a:xfrm>
        </p:spPr>
        <p:txBody>
          <a:bodyPr/>
          <a:lstStyle/>
          <a:p>
            <a:pPr eaLnBrk="1" hangingPunct="1"/>
            <a:endParaRPr lang="ar-JO" smtClean="0">
              <a:cs typeface="Tahoma" pitchFamily="34" charset="0"/>
            </a:endParaRPr>
          </a:p>
        </p:txBody>
      </p:sp>
      <p:sp>
        <p:nvSpPr>
          <p:cNvPr id="30724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>
            <a:off x="2658392" y="6381328"/>
            <a:ext cx="4259263" cy="3720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en-US" sz="1200" dirty="0" smtClean="0">
                <a:solidFill>
                  <a:srgbClr val="92D050"/>
                </a:solidFill>
              </a:rPr>
              <a:t>مدارس الأمم الإبداعية / الصف العاشر / الكناية / المعلم: يوسف طالب الرفاعي</a:t>
            </a:r>
            <a:endParaRPr lang="en-US" altLang="en-US" sz="1200" dirty="0">
              <a:solidFill>
                <a:srgbClr val="92D05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11760" y="3933056"/>
            <a:ext cx="4752528" cy="14465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JO" sz="4400" b="1" dirty="0">
                <a:ln w="24500" cmpd="dbl">
                  <a:solidFill>
                    <a:srgbClr val="E4005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40059">
                        <a:tint val="10000"/>
                        <a:satMod val="155000"/>
                      </a:srgbClr>
                    </a:gs>
                    <a:gs pos="60000">
                      <a:srgbClr val="E40059">
                        <a:tint val="30000"/>
                        <a:satMod val="155000"/>
                      </a:srgbClr>
                    </a:gs>
                    <a:gs pos="100000">
                      <a:srgbClr val="E4005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أن يبين المقصود من جمل الكنايات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2411760" y="6093296"/>
            <a:ext cx="4208711" cy="365125"/>
          </a:xfrm>
        </p:spPr>
        <p:txBody>
          <a:bodyPr/>
          <a:lstStyle/>
          <a:p>
            <a:pPr>
              <a:defRPr/>
            </a:pPr>
            <a:r>
              <a:rPr lang="ar-JO" sz="105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مدارس الأمم الإبداعية / الصف العاشر / الكناية / المعلم: يوسف طالب الرفاعي</a:t>
            </a:r>
            <a:endParaRPr lang="ar-JO" sz="105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27606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JO" dirty="0" smtClean="0">
                <a:cs typeface="+mj-cs"/>
              </a:rPr>
              <a:t>الكناية : مفهوم لكلمة تتضمن معنيين : الأول حقيقي والثاني مجازي والأخير هو المقصود.</a:t>
            </a:r>
            <a:endParaRPr lang="ar-JO" dirty="0"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620713"/>
            <a:ext cx="7772400" cy="1828800"/>
          </a:xfrm>
          <a:extLst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ar-JO" dirty="0" smtClean="0">
                <a:cs typeface="+mj-cs"/>
              </a:rPr>
              <a:t>الكناية تتضمن معنَيَين</a:t>
            </a:r>
            <a:endParaRPr lang="ar-JO" dirty="0"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3568" y="3861048"/>
          <a:ext cx="7854696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2555776" y="6093296"/>
            <a:ext cx="3992687" cy="365125"/>
          </a:xfrm>
        </p:spPr>
        <p:txBody>
          <a:bodyPr/>
          <a:lstStyle/>
          <a:p>
            <a:pPr>
              <a:defRPr/>
            </a:pPr>
            <a:r>
              <a:rPr lang="ar-JO" sz="1100" dirty="0" smtClean="0">
                <a:latin typeface="Calibri" pitchFamily="34" charset="0"/>
                <a:cs typeface="Calibri" pitchFamily="34" charset="0"/>
              </a:rPr>
              <a:t>مدارس الأمم الإبداعية / الصف العاشر / الكناية / المعلم: يوسف طالب الرفاعي</a:t>
            </a:r>
            <a:endParaRPr lang="ar-JO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ar-JO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المعنى المجازي هو المعنى المقصود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770438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ar-JO" sz="4000" dirty="0" smtClean="0">
                <a:latin typeface="Calibri Light" pitchFamily="34" charset="0"/>
                <a:ea typeface="Majalla UI"/>
                <a:cs typeface="Calibri Light" pitchFamily="34" charset="0"/>
              </a:rPr>
              <a:t>المعنى المجازيّ هو المقصود؛ فقَول العامّة:</a:t>
            </a:r>
            <a:br>
              <a:rPr lang="ar-JO" sz="4000" dirty="0" smtClean="0">
                <a:latin typeface="Calibri Light" pitchFamily="34" charset="0"/>
                <a:ea typeface="Majalla UI"/>
                <a:cs typeface="Calibri Light" pitchFamily="34" charset="0"/>
              </a:rPr>
            </a:br>
            <a:r>
              <a:rPr lang="ar-JO" sz="4000" dirty="0" smtClean="0">
                <a:latin typeface="Calibri Light" pitchFamily="34" charset="0"/>
                <a:ea typeface="Majalla UI"/>
                <a:cs typeface="Calibri Light" pitchFamily="34" charset="0"/>
              </a:rPr>
              <a:t> </a:t>
            </a:r>
            <a:r>
              <a:rPr lang="ar-JO" sz="4000" b="1" dirty="0" smtClean="0">
                <a:solidFill>
                  <a:srgbClr val="660066"/>
                </a:solidFill>
                <a:latin typeface="Calibri Light" pitchFamily="34" charset="0"/>
                <a:ea typeface="Majalla UI"/>
                <a:cs typeface="Calibri Light" pitchFamily="34" charset="0"/>
              </a:rPr>
              <a:t>«فلانٌ على الحديد» </a:t>
            </a:r>
            <a:r>
              <a:rPr lang="ar-JO" sz="4000" dirty="0" smtClean="0">
                <a:latin typeface="Calibri Light" pitchFamily="34" charset="0"/>
                <a:ea typeface="Majalla UI"/>
                <a:cs typeface="Calibri Light" pitchFamily="34" charset="0"/>
              </a:rPr>
              <a:t>يتضمن معنىً حقيقيا غير مقصود؛ وهو </a:t>
            </a:r>
            <a:r>
              <a:rPr lang="ar-JO" sz="4000" dirty="0">
                <a:latin typeface="Calibri Light" pitchFamily="34" charset="0"/>
                <a:ea typeface="Majalla UI"/>
                <a:cs typeface="Calibri Light" pitchFamily="34" charset="0"/>
              </a:rPr>
              <a:t>أ</a:t>
            </a:r>
            <a:r>
              <a:rPr lang="ar-JO" sz="4000" dirty="0" smtClean="0">
                <a:latin typeface="Calibri Light" pitchFamily="34" charset="0"/>
                <a:ea typeface="Majalla UI"/>
                <a:cs typeface="Calibri Light" pitchFamily="34" charset="0"/>
              </a:rPr>
              <a:t>ن يجلس على مقعد من حديد.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ar-JO" sz="4000" dirty="0" smtClean="0">
              <a:solidFill>
                <a:srgbClr val="006600"/>
              </a:solidFill>
              <a:latin typeface="Calibri Light" pitchFamily="34" charset="0"/>
              <a:ea typeface="Majalla UI"/>
              <a:cs typeface="Calibri Light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ar-JO" sz="4000" dirty="0" smtClean="0">
                <a:latin typeface="Calibri Light" pitchFamily="34" charset="0"/>
                <a:ea typeface="Majalla UI"/>
                <a:cs typeface="Calibri Light" pitchFamily="34" charset="0"/>
              </a:rPr>
              <a:t>و معنىً مجازيا يقصده القائل، وهو: الفقرُ وقلةُ المالِ. ففي المعنى غير المقصود </a:t>
            </a:r>
            <a:r>
              <a:rPr lang="ar-JO" sz="4000" b="1" dirty="0" smtClean="0">
                <a:solidFill>
                  <a:srgbClr val="006600"/>
                </a:solidFill>
                <a:latin typeface="Calibri Light" pitchFamily="34" charset="0"/>
                <a:ea typeface="Majalla UI"/>
                <a:cs typeface="Calibri Light" pitchFamily="34" charset="0"/>
              </a:rPr>
              <a:t>(كناية عن الفقر) </a:t>
            </a:r>
            <a:r>
              <a:rPr lang="ar-JO" sz="4000" dirty="0" smtClean="0">
                <a:latin typeface="Calibri Light" pitchFamily="34" charset="0"/>
                <a:ea typeface="Majalla UI"/>
                <a:cs typeface="Calibri Light" pitchFamily="34" charset="0"/>
              </a:rPr>
              <a:t>كذلك في قول القائل :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ar-JO" sz="4000" smtClean="0">
                <a:solidFill>
                  <a:srgbClr val="660066"/>
                </a:solidFill>
                <a:latin typeface="Calibri Light" pitchFamily="34" charset="0"/>
                <a:ea typeface="Majalla UI"/>
                <a:cs typeface="Calibri Light" pitchFamily="34" charset="0"/>
              </a:rPr>
              <a:t> (</a:t>
            </a:r>
            <a:r>
              <a:rPr lang="ar-JO" sz="4000" dirty="0" smtClean="0">
                <a:solidFill>
                  <a:srgbClr val="660066"/>
                </a:solidFill>
                <a:latin typeface="Calibri Light" pitchFamily="34" charset="0"/>
                <a:ea typeface="Majalla UI"/>
                <a:cs typeface="Calibri Light" pitchFamily="34" charset="0"/>
              </a:rPr>
              <a:t>فلانٌ يقدِّمُ رِجلا ويؤخرُ أخرى) </a:t>
            </a:r>
            <a:r>
              <a:rPr lang="ar-JO" sz="4000" dirty="0" smtClean="0">
                <a:latin typeface="Calibri Light" pitchFamily="34" charset="0"/>
                <a:ea typeface="Majalla UI"/>
                <a:cs typeface="Calibri Light" pitchFamily="34" charset="0"/>
              </a:rPr>
              <a:t>كناية عن معنى مجازي و هو </a:t>
            </a:r>
            <a:r>
              <a:rPr lang="ar-JO" sz="4000" b="1" dirty="0" smtClean="0">
                <a:solidFill>
                  <a:srgbClr val="FF0000"/>
                </a:solidFill>
                <a:latin typeface="Calibri Light" pitchFamily="34" charset="0"/>
                <a:ea typeface="Majalla UI"/>
                <a:cs typeface="Calibri Light" pitchFamily="34" charset="0"/>
              </a:rPr>
              <a:t>(التردّد).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2699792" y="6093296"/>
            <a:ext cx="4208711" cy="365125"/>
          </a:xfrm>
        </p:spPr>
        <p:txBody>
          <a:bodyPr/>
          <a:lstStyle/>
          <a:p>
            <a:pPr>
              <a:defRPr/>
            </a:pPr>
            <a:r>
              <a:rPr lang="ar-JO" sz="1050" dirty="0" smtClean="0">
                <a:solidFill>
                  <a:srgbClr val="92D050"/>
                </a:solidFill>
              </a:rPr>
              <a:t>مدارس الأمم الإبداعية / الصف العاشر / الكناية / المعلم: يوسف طالب الرفاعي</a:t>
            </a:r>
            <a:endParaRPr lang="ar-JO" sz="105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 descr="5%"/>
          <p:cNvSpPr>
            <a:spLocks noChangeArrowheads="1"/>
          </p:cNvSpPr>
          <p:nvPr/>
        </p:nvSpPr>
        <p:spPr bwMode="auto">
          <a:xfrm>
            <a:off x="6985000" y="0"/>
            <a:ext cx="2159000" cy="1125538"/>
          </a:xfrm>
          <a:prstGeom prst="verticalScroll">
            <a:avLst>
              <a:gd name="adj" fmla="val 12500"/>
            </a:avLst>
          </a:prstGeom>
          <a:pattFill prst="pct5">
            <a:fgClr>
              <a:srgbClr val="FF99CC"/>
            </a:fgClr>
            <a:bgClr>
              <a:schemeClr val="bg1"/>
            </a:bgClr>
          </a:patt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A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  <a:cs typeface="Calibri Light" pitchFamily="34" charset="0"/>
              </a:rPr>
              <a:t>فكِّرْ: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7349" name="Rectangle 5" descr="لوح خشبي"/>
          <p:cNvSpPr>
            <a:spLocks noChangeArrowheads="1"/>
          </p:cNvSpPr>
          <p:nvPr/>
        </p:nvSpPr>
        <p:spPr bwMode="auto">
          <a:xfrm>
            <a:off x="142875" y="1125538"/>
            <a:ext cx="8893175" cy="12239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 eaLnBrk="1" hangingPunct="1">
              <a:defRPr/>
            </a:pPr>
            <a:r>
              <a:rPr lang="ar-AE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  <a:cs typeface="Calibri Light" pitchFamily="34" charset="0"/>
              </a:rPr>
              <a:t>عليٌّ كثيرُ رمادِ القِدْر.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71438" y="2565400"/>
            <a:ext cx="8964612" cy="429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 eaLnBrk="1" hangingPunct="1">
              <a:lnSpc>
                <a:spcPct val="150000"/>
              </a:lnSpc>
            </a:pPr>
            <a:r>
              <a:rPr lang="ar-AE" sz="3700">
                <a:latin typeface="Calibri Light" pitchFamily="34" charset="0"/>
                <a:ea typeface="Majalla UI"/>
                <a:cs typeface="Calibri Light" pitchFamily="34" charset="0"/>
              </a:rPr>
              <a:t>لهذا القول معنيان: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AE" sz="3700">
                <a:latin typeface="Calibri Light" pitchFamily="34" charset="0"/>
                <a:ea typeface="Majalla UI"/>
                <a:cs typeface="Calibri Light" pitchFamily="34" charset="0"/>
              </a:rPr>
              <a:t>الأول: المعنى الأصليُّ، وهو أنَّ قِدْرَ عليٍّ تحتَه رمادٌ كثيرٌ.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AE" sz="3700">
                <a:latin typeface="Calibri Light" pitchFamily="34" charset="0"/>
                <a:ea typeface="Majalla UI"/>
                <a:cs typeface="Calibri Light" pitchFamily="34" charset="0"/>
              </a:rPr>
              <a:t>والثاني: المعنى الكنائيّ، وهو أنَّ عليًا كريمٌ؛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AE" sz="3700">
                <a:latin typeface="Calibri Light" pitchFamily="34" charset="0"/>
                <a:ea typeface="Majalla UI"/>
                <a:cs typeface="Calibri Light" pitchFamily="34" charset="0"/>
              </a:rPr>
              <a:t> لأنه يدعو الكثيرينَ إلى طعامِهِ.</a:t>
            </a:r>
          </a:p>
        </p:txBody>
      </p:sp>
      <p:sp>
        <p:nvSpPr>
          <p:cNvPr id="34821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142876" y="6309320"/>
            <a:ext cx="4789164" cy="4042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ar-JO" dirty="0" smtClean="0"/>
              <a:t>مدارس الأمم الإبداعية / الصف العاشر / الكناية / المعلم: يوسف طالب الرفاعي</a:t>
            </a:r>
            <a:endParaRPr lang="en-US" alt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9" grpId="0" animBg="1"/>
      <p:bldP spid="573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 descr="لوح خشبي"/>
          <p:cNvSpPr>
            <a:spLocks noChangeArrowheads="1"/>
          </p:cNvSpPr>
          <p:nvPr/>
        </p:nvSpPr>
        <p:spPr bwMode="auto">
          <a:xfrm>
            <a:off x="1476375" y="115888"/>
            <a:ext cx="5903913" cy="792162"/>
          </a:xfrm>
          <a:prstGeom prst="rect">
            <a:avLst/>
          </a:prstGeom>
          <a:pattFill prst="shingle">
            <a:fgClr>
              <a:srgbClr val="CCFF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eaLnBrk="1" hangingPunct="1">
              <a:lnSpc>
                <a:spcPct val="155000"/>
              </a:lnSpc>
            </a:pPr>
            <a:r>
              <a:rPr lang="ar-AE" altLang="ar-JO" sz="3200" b="1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اقرأ الجملَ</a:t>
            </a:r>
            <a:r>
              <a:rPr lang="ar-JO" altLang="ar-JO" sz="3200" b="1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ة</a:t>
            </a:r>
            <a:r>
              <a:rPr lang="ar-AE" altLang="ar-JO" sz="3200" b="1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 ال</a:t>
            </a:r>
            <a:r>
              <a:rPr lang="ar-JO" altLang="ar-JO" sz="3200" b="1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آتية</a:t>
            </a:r>
            <a:r>
              <a:rPr lang="ar-AE" altLang="ar-JO" sz="3200" b="1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، وحد</a:t>
            </a:r>
            <a:r>
              <a:rPr lang="ar-JO" altLang="ar-JO" sz="3200" b="1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ّ</a:t>
            </a:r>
            <a:r>
              <a:rPr lang="ar-AE" altLang="ar-JO" sz="3200" b="1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د موضع الكناية فيها:</a:t>
            </a:r>
            <a:endParaRPr lang="en-US" altLang="ar-JO" sz="3200" b="1">
              <a:solidFill>
                <a:srgbClr val="000000"/>
              </a:solidFill>
              <a:latin typeface="Calibri Light" pitchFamily="34" charset="0"/>
              <a:ea typeface="Times New Roman" pitchFamily="18" charset="0"/>
              <a:cs typeface="Calibri Light" pitchFamily="34" charset="0"/>
            </a:endParaRPr>
          </a:p>
        </p:txBody>
      </p:sp>
      <p:sp>
        <p:nvSpPr>
          <p:cNvPr id="18449" name="Text Box 17" descr="رخام أبيض"/>
          <p:cNvSpPr txBox="1">
            <a:spLocks noChangeArrowheads="1"/>
          </p:cNvSpPr>
          <p:nvPr/>
        </p:nvSpPr>
        <p:spPr bwMode="auto">
          <a:xfrm>
            <a:off x="287338" y="1628775"/>
            <a:ext cx="8604250" cy="17541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ar-AE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- اجتمع عددٌ من الناطقين بالضاد في المؤتمر اللغوي الذي أقيم في فاس.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  <a:ea typeface="Times New Roman" pitchFamily="18" charset="0"/>
              <a:cs typeface="Calibri Light" pitchFamily="34" charset="0"/>
            </a:endParaRP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317500" y="4076700"/>
            <a:ext cx="8640763" cy="1700213"/>
          </a:xfrm>
          <a:prstGeom prst="foldedCorner">
            <a:avLst>
              <a:gd name="adj" fmla="val 12500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itchFamily="34" charset="0"/>
                <a:cs typeface="Calibri Light" pitchFamily="34" charset="0"/>
              </a:rPr>
              <a:t>الناطقين بالضاد</a:t>
            </a:r>
            <a:r>
              <a:rPr lang="ar-SA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 Light" pitchFamily="34" charset="0"/>
                <a:cs typeface="Calibri Light" pitchFamily="34" charset="0"/>
              </a:rPr>
              <a:t>: (كناية عن العرب)، </a:t>
            </a:r>
            <a:endParaRPr lang="ar-AE" sz="5400" b="1" dirty="0">
              <a:effectLst>
                <a:outerShdw blurRad="38100" dist="38100" dir="2700000" algn="tl">
                  <a:srgbClr val="FFFFFF"/>
                </a:outerShdw>
              </a:effectLst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5845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496855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ar-JO" dirty="0" smtClean="0"/>
              <a:t>مدارس الأمم الإبداعية / الصف العاشر / الكناية / المعلم: يوسف طالب الرفاعي</a:t>
            </a:r>
            <a:endParaRPr lang="en-US" altLang="ar-J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9" grpId="0" animBg="1"/>
      <p:bldP spid="184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Text Box 19" descr="رخام أبيض"/>
          <p:cNvSpPr txBox="1">
            <a:spLocks noChangeArrowheads="1"/>
          </p:cNvSpPr>
          <p:nvPr/>
        </p:nvSpPr>
        <p:spPr bwMode="auto">
          <a:xfrm>
            <a:off x="1043608" y="692696"/>
            <a:ext cx="6840562" cy="1800200"/>
          </a:xfrm>
          <a:prstGeom prst="rect">
            <a:avLst/>
          </a:prstGeom>
          <a:blipFill dpi="0" rotWithShape="1">
            <a:blip r:embed="rId4">
              <a:alphaModFix amt="17000"/>
            </a:blip>
            <a:srcRect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r" rtl="1" eaLnBrk="1" hangingPunct="1"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pPr marL="571500" indent="-571500">
              <a:buFontTx/>
              <a:buChar char="-"/>
              <a:defRPr/>
            </a:pPr>
            <a:r>
              <a:rPr lang="ar-SA" altLang="ar-JO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وقفت امرأةٌ على قيس</a:t>
            </a:r>
            <a:r>
              <a:rPr lang="ar-AE" altLang="ar-JO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ِ</a:t>
            </a:r>
            <a:r>
              <a:rPr lang="ar-SA" altLang="ar-JO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بن</a:t>
            </a:r>
            <a:r>
              <a:rPr lang="ar-AE" altLang="ar-JO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ِ</a:t>
            </a:r>
            <a:r>
              <a:rPr lang="ar-SA" altLang="ar-JO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ع</a:t>
            </a:r>
            <a:r>
              <a:rPr lang="ar-AE" altLang="ar-JO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ُ</a:t>
            </a:r>
            <a:r>
              <a:rPr lang="ar-SA" altLang="ar-JO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بادة</a:t>
            </a:r>
            <a:r>
              <a:rPr lang="ar-AE" altLang="ar-JO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َ</a:t>
            </a:r>
            <a:r>
              <a:rPr lang="ar-SA" altLang="ar-JO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altLang="ar-JO" sz="3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Tx/>
              <a:buChar char="-"/>
              <a:defRPr/>
            </a:pPr>
            <a:r>
              <a:rPr lang="ar-SA" altLang="ar-JO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فقالت: أشكو إليك قلة الفأر في بيتي.</a:t>
            </a:r>
            <a:endParaRPr lang="en-US" altLang="ar-JO" sz="3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1763713" y="3068638"/>
            <a:ext cx="5616575" cy="1873250"/>
          </a:xfrm>
          <a:prstGeom prst="foldedCorner">
            <a:avLst>
              <a:gd name="adj" fmla="val 12500"/>
            </a:avLst>
          </a:prstGeom>
          <a:blipFill dpi="0" rotWithShape="1">
            <a:blip r:embed="rId5">
              <a:alphaModFix amt="2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itchFamily="34" charset="0"/>
                <a:cs typeface="Calibri Light" pitchFamily="34" charset="0"/>
              </a:rPr>
              <a:t>قلة الفأر</a:t>
            </a:r>
            <a:r>
              <a:rPr lang="ar-SA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 Light" pitchFamily="34" charset="0"/>
                <a:cs typeface="Calibri Light" pitchFamily="34" charset="0"/>
              </a:rPr>
              <a:t>: (كناية عن </a:t>
            </a:r>
            <a:r>
              <a:rPr lang="ar-SA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 Light" pitchFamily="34" charset="0"/>
                <a:cs typeface="Calibri Light" pitchFamily="34" charset="0"/>
              </a:rPr>
              <a:t>الفقر</a:t>
            </a:r>
            <a:r>
              <a:rPr lang="ar-JO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 Light" pitchFamily="34" charset="0"/>
                <a:cs typeface="Calibri Light" pitchFamily="34" charset="0"/>
              </a:rPr>
              <a:t>).</a:t>
            </a:r>
            <a:r>
              <a:rPr lang="ar-SA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 Light" pitchFamily="34" charset="0"/>
                <a:cs typeface="Calibri Light" pitchFamily="34" charset="0"/>
              </a:rPr>
              <a:t> </a:t>
            </a:r>
            <a:endParaRPr lang="ar-AE" sz="4800" b="1" dirty="0">
              <a:effectLst>
                <a:outerShdw blurRad="38100" dist="38100" dir="2700000" algn="tl">
                  <a:srgbClr val="FFFFFF"/>
                </a:outerShdw>
              </a:effectLst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6868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482421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JO" altLang="ar-JO" dirty="0" smtClean="0"/>
              <a:t>مدارس الأمم الإبداعية / الصف العاشر / الكناية / المعلم: يوسف طالب الرفاعي</a:t>
            </a:r>
            <a:endParaRPr lang="en-US" alt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تصميم افتراضي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تصميم افتراضي">
  <a:themeElements>
    <a:clrScheme name="1_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469</Words>
  <Application>Microsoft Office PowerPoint</Application>
  <PresentationFormat>عرض على الشاشة (3:4)‏</PresentationFormat>
  <Paragraphs>73</Paragraphs>
  <Slides>13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13</vt:i4>
      </vt:variant>
    </vt:vector>
  </HeadingPairs>
  <TitlesOfParts>
    <vt:vector size="32" baseType="lpstr">
      <vt:lpstr>Arial</vt:lpstr>
      <vt:lpstr>Century Gothic</vt:lpstr>
      <vt:lpstr>Wingdings 2</vt:lpstr>
      <vt:lpstr>Verdana</vt:lpstr>
      <vt:lpstr>Tahoma</vt:lpstr>
      <vt:lpstr>Times New Roman</vt:lpstr>
      <vt:lpstr>SKR HEAD1 Outlined</vt:lpstr>
      <vt:lpstr>PT Bold Heading</vt:lpstr>
      <vt:lpstr>Calibri Light</vt:lpstr>
      <vt:lpstr>Majalla UI</vt:lpstr>
      <vt:lpstr>Al-QuranAlKareem</vt:lpstr>
      <vt:lpstr>SKR HEAD1</vt:lpstr>
      <vt:lpstr>AL-Mohanad Bold</vt:lpstr>
      <vt:lpstr>AL-Mohanad</vt:lpstr>
      <vt:lpstr>تصميم افتراضي</vt:lpstr>
      <vt:lpstr>1_تصميم افتراضي</vt:lpstr>
      <vt:lpstr>2_تصميم افتراضي</vt:lpstr>
      <vt:lpstr>حيوية</vt:lpstr>
      <vt:lpstr>واجهة</vt:lpstr>
      <vt:lpstr>مدارس الأمم الإبداعية بالقيم تحيا الأمم</vt:lpstr>
      <vt:lpstr>عرض تقديمي في PowerPoint</vt:lpstr>
      <vt:lpstr>الصف العاشر الوحدة الأولى  الكناية</vt:lpstr>
      <vt:lpstr>الكناية : مفهوم لكلمة تتضمن معنيين : الأول حقيقي والثاني مجازي والأخير هو المقصود.</vt:lpstr>
      <vt:lpstr>الكناية تتضمن معنَيَين</vt:lpstr>
      <vt:lpstr>المعنى المجازي هو المعنى المقصود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IAT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الكناية</dc:title>
  <dc:creator>ghassan.hammami</dc:creator>
  <cp:lastModifiedBy>Work</cp:lastModifiedBy>
  <cp:revision>79</cp:revision>
  <dcterms:created xsi:type="dcterms:W3CDTF">2007-03-03T13:48:59Z</dcterms:created>
  <dcterms:modified xsi:type="dcterms:W3CDTF">2020-10-11T21:07:45Z</dcterms:modified>
</cp:coreProperties>
</file>