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71" r:id="rId16"/>
    <p:sldId id="269" r:id="rId17"/>
    <p:sldId id="275" r:id="rId18"/>
    <p:sldId id="274" r:id="rId19"/>
    <p:sldId id="276" r:id="rId20"/>
    <p:sldId id="272" r:id="rId21"/>
    <p:sldId id="273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3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84D1F352-DC87-4A73-AB03-927E873DAEBA}" type="datetimeFigureOut">
              <a:rPr lang="en-US" smtClean="0"/>
              <a:pPr/>
              <a:t>11/11/2018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1822E27-2696-4397-9918-064E49F98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209800"/>
            <a:ext cx="9144000" cy="31242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rtl="1"/>
            <a:r>
              <a:rPr lang="ar-JO" sz="9600" b="1" spc="50" dirty="0" smtClean="0">
                <a:ln w="11430"/>
                <a:solidFill>
                  <a:schemeClr val="tx2">
                    <a:lumMod val="1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الضوء</a:t>
            </a:r>
            <a:endParaRPr lang="en-US" sz="9600" b="1" spc="50" dirty="0">
              <a:ln w="11430"/>
              <a:solidFill>
                <a:schemeClr val="tx2">
                  <a:lumMod val="1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675517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ar-JO" sz="7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سؤال : كيف نرى الأجسام ؟</a:t>
            </a:r>
          </a:p>
          <a:p>
            <a:pPr algn="r" rtl="1">
              <a:buFont typeface="Wingdings" pitchFamily="2" charset="2"/>
              <a:buChar char="v"/>
            </a:pPr>
            <a:r>
              <a:rPr lang="ar-JO" sz="6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الجواب : إِنَّ الضوء يسقط على الأجسام فينعكس عنها إلى العين فنراها.</a:t>
            </a:r>
            <a:endParaRPr lang="ar-JO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r" rtl="1">
              <a:buFont typeface="Wingdings" pitchFamily="2" charset="2"/>
              <a:buChar char="v"/>
            </a:pPr>
            <a:endParaRPr lang="ar-JO" sz="6000" b="1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r" rtl="1">
              <a:buFont typeface="Wingdings" pitchFamily="2" charset="2"/>
              <a:buChar char="v"/>
            </a:pPr>
            <a:endParaRPr lang="en-US" sz="60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90451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Ibrahim\Desktop\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473" y="38100"/>
            <a:ext cx="89154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81763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945" y="152400"/>
            <a:ext cx="5181600" cy="1905000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115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المرايا</a:t>
            </a:r>
            <a:endParaRPr lang="en-US" sz="115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>
            <a:off x="4786745" y="2057400"/>
            <a:ext cx="0" cy="9906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819400" y="3048000"/>
            <a:ext cx="5105400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931727" y="3048000"/>
            <a:ext cx="0" cy="38100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6096000" y="3429000"/>
            <a:ext cx="2895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المرايا المستوية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819400" y="3048000"/>
            <a:ext cx="1" cy="201237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2040081" y="5029200"/>
            <a:ext cx="3065320" cy="3983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24" idx="0"/>
          </p:cNvCxnSpPr>
          <p:nvPr/>
        </p:nvCxnSpPr>
        <p:spPr>
          <a:xfrm flipH="1">
            <a:off x="1724891" y="5069034"/>
            <a:ext cx="315190" cy="49876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3" idx="0"/>
          </p:cNvCxnSpPr>
          <p:nvPr/>
        </p:nvCxnSpPr>
        <p:spPr>
          <a:xfrm>
            <a:off x="5105401" y="5029200"/>
            <a:ext cx="514349" cy="426026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114800" y="5455226"/>
            <a:ext cx="3009900" cy="132657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المرآة المحدبة</a:t>
            </a:r>
            <a:endParaRPr 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4" name="Oval 23"/>
          <p:cNvSpPr/>
          <p:nvPr/>
        </p:nvSpPr>
        <p:spPr>
          <a:xfrm>
            <a:off x="228600" y="5567794"/>
            <a:ext cx="2992581" cy="121400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2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المرآة المقعرة</a:t>
            </a:r>
            <a:endParaRPr lang="en-US" sz="32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371600" y="3269673"/>
            <a:ext cx="2895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المرايا الكروية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841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3" grpId="0" animBg="1"/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dirty="0"/>
              <a:t> </a:t>
            </a:r>
            <a:r>
              <a:rPr lang="ar-JO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المرآة المستوية :</a:t>
            </a:r>
          </a:p>
          <a:p>
            <a:pPr algn="r" rtl="1">
              <a:buFont typeface="Wingdings" pitchFamily="2" charset="2"/>
              <a:buChar char=""/>
            </a:pPr>
            <a:r>
              <a:rPr lang="ar-JO" sz="7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JO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يَتَكَوَّن للجسم أمام المرآة المستوية خيال وهمي ، مقلوب جانبياً و مساوٍ لطول الجسم.</a:t>
            </a:r>
          </a:p>
          <a:p>
            <a:pPr algn="r" rtl="1">
              <a:buFont typeface="Wingdings" pitchFamily="2" charset="2"/>
              <a:buChar char=""/>
            </a:pPr>
            <a:r>
              <a:rPr lang="ar-JO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JO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يكون بعد الخيال عن المرآة المستوية = بعد الجسم عن المرآة</a:t>
            </a:r>
            <a:endParaRPr lang="ar-JO" sz="60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6301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Ibrahim\Desktop\New folder\capture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98542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6000" b="1" dirty="0" smtClean="0"/>
              <a:t> سُميت المرايا الكروية بهذا الإسم لأنها جزء مأخوذ من كرة أحد سطحيها مصقول و الآخر معتم.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xmlns="" val="3772131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dirty="0" smtClean="0"/>
              <a:t> المِرْآةُ المُحَدَّبَةُ :</a:t>
            </a:r>
          </a:p>
          <a:p>
            <a:pPr algn="r" rtl="1">
              <a:buClr>
                <a:srgbClr val="660033"/>
              </a:buClr>
              <a:buFont typeface="Wingdings" pitchFamily="2" charset="2"/>
              <a:buChar char=""/>
            </a:pPr>
            <a:r>
              <a:rPr lang="ar-JO" sz="5400" b="1" dirty="0"/>
              <a:t> </a:t>
            </a:r>
            <a:r>
              <a:rPr lang="ar-JO" sz="4800" b="1" dirty="0" smtClean="0"/>
              <a:t>هي المرآة التي يتحدب سطحها العاكس نحو الخارج.</a:t>
            </a:r>
          </a:p>
          <a:p>
            <a:pPr algn="r" rtl="1">
              <a:buClr>
                <a:srgbClr val="660033"/>
              </a:buClr>
              <a:buFont typeface="Wingdings" pitchFamily="2" charset="2"/>
              <a:buChar char=""/>
            </a:pPr>
            <a:r>
              <a:rPr lang="ar-JO" sz="4800" b="1" dirty="0" smtClean="0"/>
              <a:t> و تكون صفات الخيال المتكون فيها وهمي ، معتدل و مُصَغَّرْ.</a:t>
            </a:r>
          </a:p>
          <a:p>
            <a:pPr algn="r" rtl="1">
              <a:buClr>
                <a:srgbClr val="660033"/>
              </a:buClr>
              <a:buFont typeface="Wingdings" pitchFamily="2" charset="2"/>
              <a:buChar char=""/>
            </a:pPr>
            <a:r>
              <a:rPr lang="ar-JO" sz="4800" b="1" dirty="0"/>
              <a:t> </a:t>
            </a:r>
            <a:r>
              <a:rPr lang="ar-JO" sz="4800" b="1" dirty="0" smtClean="0"/>
              <a:t>و تُسَمَّى بالمرآة المُفَرِّقَة لأنها تعكس الضوء الساقط عليها و تفرقه.</a:t>
            </a:r>
          </a:p>
        </p:txBody>
      </p:sp>
    </p:spTree>
    <p:extLst>
      <p:ext uri="{BB962C8B-B14F-4D97-AF65-F5344CB8AC3E}">
        <p14:creationId xmlns:p14="http://schemas.microsoft.com/office/powerpoint/2010/main" xmlns="" val="5007884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Ibrahim\Desktop\New folder\itg-zain-sci-g8-p1_68_itgzain-sci-g8-p2-146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87630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805365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dirty="0" smtClean="0"/>
              <a:t> المرآة المُقَعَّرَةُ :</a:t>
            </a:r>
          </a:p>
          <a:p>
            <a:pPr algn="r" rtl="1">
              <a:buClr>
                <a:srgbClr val="FFC000"/>
              </a:buClr>
              <a:buFont typeface="Wingdings" pitchFamily="2" charset="2"/>
              <a:buChar char=""/>
            </a:pPr>
            <a:r>
              <a:rPr lang="ar-JO" sz="6000" b="1" dirty="0"/>
              <a:t> </a:t>
            </a:r>
            <a:r>
              <a:rPr lang="ar-JO" sz="4800" b="1" dirty="0" smtClean="0"/>
              <a:t>هي المرآة التي يَتَقَعَّرْ سطحها العاكس نحو الداخل.</a:t>
            </a:r>
          </a:p>
          <a:p>
            <a:pPr algn="r" rtl="1">
              <a:buClr>
                <a:srgbClr val="FFC000"/>
              </a:buClr>
              <a:buFont typeface="Wingdings" pitchFamily="2" charset="2"/>
              <a:buChar char=""/>
            </a:pPr>
            <a:r>
              <a:rPr lang="ar-JO" sz="4800" b="1" dirty="0"/>
              <a:t> </a:t>
            </a:r>
            <a:r>
              <a:rPr lang="ar-JO" sz="4800" b="1" dirty="0" smtClean="0"/>
              <a:t>و تكون صفات الخيال المتكون فيها حسب بعد الجسم عن المرآة.</a:t>
            </a:r>
          </a:p>
          <a:p>
            <a:pPr algn="r" rtl="1">
              <a:buClr>
                <a:srgbClr val="FFC000"/>
              </a:buClr>
              <a:buFont typeface="Wingdings" pitchFamily="2" charset="2"/>
              <a:buChar char=""/>
            </a:pPr>
            <a:r>
              <a:rPr lang="ar-JO" sz="4800" b="1" dirty="0"/>
              <a:t> </a:t>
            </a:r>
            <a:r>
              <a:rPr lang="ar-JO" sz="4800" b="1" dirty="0" smtClean="0"/>
              <a:t>و تُسَمَّى بالمرآة المُجَمِّعَة لأنها تعكس الضوء الساقط عليها و تجمعه.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xmlns="" val="17452119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Ibrahim\Desktop\New folder\image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1"/>
            <a:ext cx="876300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47014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conveyor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6000" dirty="0" smtClean="0"/>
              <a:t> ينتقل الضوء من مصدره الرئيس </a:t>
            </a:r>
          </a:p>
          <a:p>
            <a:pPr marL="18288" indent="0" algn="r" rtl="1">
              <a:buNone/>
            </a:pPr>
            <a:r>
              <a:rPr lang="ar-JO" sz="6000" dirty="0"/>
              <a:t> </a:t>
            </a:r>
            <a:r>
              <a:rPr lang="ar-JO" sz="6000" dirty="0" smtClean="0"/>
              <a:t>في خطوط مستقيمة .</a:t>
            </a:r>
          </a:p>
          <a:p>
            <a:pPr marL="18288" indent="0" algn="r" rtl="1">
              <a:buNone/>
            </a:pPr>
            <a:endParaRPr lang="ar-JO" sz="6000" dirty="0"/>
          </a:p>
          <a:p>
            <a:pPr marL="18288" indent="0" algn="r" rtl="1">
              <a:buNone/>
            </a:pPr>
            <a:endParaRPr lang="ar-JO" sz="6000" dirty="0" smtClean="0"/>
          </a:p>
          <a:p>
            <a:pPr marL="18288" indent="0" algn="r" rtl="1">
              <a:buNone/>
            </a:pPr>
            <a:endParaRPr lang="ar-JO" sz="6000" dirty="0"/>
          </a:p>
          <a:p>
            <a:pPr marL="18288" indent="0" algn="r" rtl="1">
              <a:buNone/>
            </a:pPr>
            <a:endParaRPr lang="ar-JO" sz="6000" dirty="0" smtClean="0"/>
          </a:p>
        </p:txBody>
      </p:sp>
      <p:pic>
        <p:nvPicPr>
          <p:cNvPr id="1026" name="Picture 2" descr="C:\Users\Ibrahim\Desktop\images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362200"/>
            <a:ext cx="8181656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673382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r" rtl="1">
              <a:buClr>
                <a:srgbClr val="FFFF00"/>
              </a:buClr>
              <a:buFont typeface="Wingdings" pitchFamily="2" charset="2"/>
              <a:buChar char=""/>
            </a:pPr>
            <a:r>
              <a:rPr lang="ar-JO" sz="6000" dirty="0"/>
              <a:t> </a:t>
            </a:r>
            <a:r>
              <a:rPr lang="ar-JO" sz="6000" dirty="0" smtClean="0"/>
              <a:t>البُؤْرة : هي نُقطة تَجَمُّع الأشِعة.</a:t>
            </a:r>
          </a:p>
          <a:p>
            <a:pPr marL="18288" indent="0" algn="r" rtl="1">
              <a:buClr>
                <a:srgbClr val="FFFF00"/>
              </a:buClr>
              <a:buNone/>
            </a:pPr>
            <a:endParaRPr lang="ar-JO" sz="6000" dirty="0"/>
          </a:p>
          <a:p>
            <a:pPr marL="18288" indent="0" algn="r" rtl="1">
              <a:buClr>
                <a:srgbClr val="FFFF00"/>
              </a:buClr>
              <a:buNone/>
            </a:pPr>
            <a:endParaRPr lang="ar-JO" sz="6000" dirty="0" smtClean="0"/>
          </a:p>
          <a:p>
            <a:pPr marL="18288" indent="0" algn="r" rtl="1">
              <a:buClr>
                <a:srgbClr val="FFFF00"/>
              </a:buClr>
              <a:buNone/>
            </a:pPr>
            <a:endParaRPr lang="ar-JO" sz="6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2971800" y="2286000"/>
            <a:ext cx="3505200" cy="14478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JO" sz="8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البؤرة</a:t>
            </a:r>
            <a:endParaRPr lang="en-US" sz="8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>
            <a:stCxn id="4" idx="2"/>
          </p:cNvCxnSpPr>
          <p:nvPr/>
        </p:nvCxnSpPr>
        <p:spPr>
          <a:xfrm>
            <a:off x="4724400" y="3733800"/>
            <a:ext cx="0" cy="4572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90800" y="4191000"/>
            <a:ext cx="441267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19" idx="0"/>
          </p:cNvCxnSpPr>
          <p:nvPr/>
        </p:nvCxnSpPr>
        <p:spPr>
          <a:xfrm>
            <a:off x="2590800" y="4187536"/>
            <a:ext cx="0" cy="60267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984174" y="4894119"/>
            <a:ext cx="40386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4000" b="1" spc="50" dirty="0" smtClean="0">
                <a:ln w="1143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البؤرة الحقيقية</a:t>
            </a:r>
            <a:endParaRPr lang="en-US" sz="4000" b="1" spc="50" dirty="0">
              <a:ln w="1143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1000" y="4790209"/>
            <a:ext cx="44196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JO" sz="4400" b="1" spc="50" dirty="0" smtClean="0">
                <a:ln w="11430"/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البؤرة الوهمية</a:t>
            </a:r>
            <a:endParaRPr lang="en-US" sz="4400" b="1" spc="50" dirty="0">
              <a:ln w="11430"/>
              <a:solidFill>
                <a:schemeClr val="bg1">
                  <a:lumMod val="95000"/>
                  <a:lumOff val="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43" name="Straight Connector 42"/>
          <p:cNvCxnSpPr>
            <a:endCxn id="17" idx="0"/>
          </p:cNvCxnSpPr>
          <p:nvPr/>
        </p:nvCxnSpPr>
        <p:spPr>
          <a:xfrm>
            <a:off x="7003474" y="4191000"/>
            <a:ext cx="0" cy="70311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33063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4800" dirty="0" smtClean="0"/>
              <a:t> البؤرة الحقيقية : هي البؤرة التي تنتج عن تقاطع الأشعة المنعكسة.</a:t>
            </a:r>
          </a:p>
          <a:p>
            <a:pPr algn="r" rtl="1"/>
            <a:r>
              <a:rPr lang="ar-JO" sz="4800" dirty="0" smtClean="0"/>
              <a:t>البؤرة الوهمية : هي البؤرة التي تنتج عن تقاطع امتداد الأشعة المنعكسة.</a:t>
            </a:r>
          </a:p>
          <a:p>
            <a:pPr algn="r" rtl="1"/>
            <a:r>
              <a:rPr lang="ar-JO" sz="4800" dirty="0" smtClean="0"/>
              <a:t>الخيال الحقيقي : هو الخيال الذي يمكن جمعه أو اظهاره على ستارة أو حاجز.</a:t>
            </a:r>
          </a:p>
          <a:p>
            <a:pPr algn="r" rtl="1"/>
            <a:r>
              <a:rPr lang="ar-JO" sz="4800" dirty="0" smtClean="0"/>
              <a:t>الخيال الوهمي : هو الخيال الذي لا يمكن جمعه أو اظهاره على ستارة أو حاجز.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087087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نص 1"/>
          <p:cNvSpPr>
            <a:spLocks noGrp="1"/>
          </p:cNvSpPr>
          <p:nvPr>
            <p:ph type="body" idx="1"/>
          </p:nvPr>
        </p:nvSpPr>
        <p:spPr>
          <a:xfrm>
            <a:off x="1142976" y="4267368"/>
            <a:ext cx="7162824" cy="1804838"/>
          </a:xfrm>
        </p:spPr>
        <p:txBody>
          <a:bodyPr/>
          <a:lstStyle/>
          <a:p>
            <a:r>
              <a:rPr lang="ar-JO" dirty="0" smtClean="0"/>
              <a:t>هذا الملف مقدم من منتدى معلمي </a:t>
            </a:r>
            <a:r>
              <a:rPr lang="ar-JO" dirty="0" err="1" smtClean="0"/>
              <a:t>الاردن</a:t>
            </a:r>
            <a:endParaRPr lang="ar-JO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smtClean="0"/>
              <a:t>عمل الأستاذ </a:t>
            </a:r>
            <a:r>
              <a:rPr lang="ar-JO" dirty="0" smtClean="0"/>
              <a:t>الفاضل </a:t>
            </a:r>
            <a:r>
              <a:rPr lang="ar-JO" dirty="0" err="1" smtClean="0"/>
              <a:t>ابراهيم</a:t>
            </a:r>
            <a:r>
              <a:rPr lang="ar-JO" dirty="0" smtClean="0"/>
              <a:t> </a:t>
            </a:r>
            <a:r>
              <a:rPr lang="ar-JO" dirty="0" err="1" smtClean="0"/>
              <a:t>دراغمة</a:t>
            </a:r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C:\Users\Ibrahim\Desktop\4th grade oloom jor Q-4-unit-2-1 light bath-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971800"/>
            <a:ext cx="91440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84467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6000" dirty="0"/>
              <a:t> </a:t>
            </a:r>
            <a:r>
              <a:rPr lang="ar-JO" sz="6000" dirty="0" smtClean="0"/>
              <a:t>يُعَدُّ الظِّلُّ دليلاً على انتشار الضوء في خطوط مستقيمة.</a:t>
            </a:r>
          </a:p>
          <a:p>
            <a:pPr marL="18288" indent="0" algn="r" rtl="1">
              <a:buNone/>
            </a:pPr>
            <a:endParaRPr lang="ar-JO" sz="6000" dirty="0"/>
          </a:p>
          <a:p>
            <a:pPr algn="r" rtl="1"/>
            <a:endParaRPr lang="ar-JO" sz="6000" dirty="0" smtClean="0"/>
          </a:p>
          <a:p>
            <a:pPr marL="18288" indent="0" algn="r" rtl="1">
              <a:buNone/>
            </a:pPr>
            <a:endParaRPr lang="ar-JO" sz="6000" dirty="0"/>
          </a:p>
          <a:p>
            <a:pPr marL="18288" indent="0" algn="r" rtl="1">
              <a:buNone/>
            </a:pPr>
            <a:endParaRPr lang="ar-JO" sz="6000" dirty="0" smtClean="0"/>
          </a:p>
        </p:txBody>
      </p:sp>
      <p:pic>
        <p:nvPicPr>
          <p:cNvPr id="3074" name="Picture 2" descr="C:\Users\Ibrahim\Desktop\كيفية_تكون_الظل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362200"/>
            <a:ext cx="91440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1466628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ctr" rtl="1"/>
            <a:r>
              <a:rPr lang="ar-JO" sz="6000" dirty="0" smtClean="0"/>
              <a:t> </a:t>
            </a:r>
            <a:r>
              <a:rPr lang="ar-JO" sz="6000" b="1" dirty="0" smtClean="0"/>
              <a:t>انعكاس الضوء :</a:t>
            </a:r>
          </a:p>
          <a:p>
            <a:pPr algn="ctr" rtl="1"/>
            <a:endParaRPr lang="ar-JO" sz="6000" dirty="0"/>
          </a:p>
          <a:p>
            <a:pPr algn="ctr" rtl="1"/>
            <a:endParaRPr lang="ar-JO" sz="6000" dirty="0" smtClean="0"/>
          </a:p>
          <a:p>
            <a:pPr algn="ctr" rtl="1"/>
            <a:endParaRPr lang="ar-JO" sz="6000" dirty="0"/>
          </a:p>
          <a:p>
            <a:pPr marL="18288" indent="0" algn="ctr" rtl="1">
              <a:buNone/>
            </a:pPr>
            <a:endParaRPr lang="ar-JO" sz="6000" dirty="0" smtClean="0"/>
          </a:p>
          <a:p>
            <a:pPr algn="ctr" rtl="1"/>
            <a:endParaRPr lang="ar-JO" sz="60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2514600" y="1066800"/>
            <a:ext cx="1752600" cy="1600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267200" y="1066800"/>
            <a:ext cx="19050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28600" y="2819400"/>
            <a:ext cx="3657600" cy="1600200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b="1" dirty="0" smtClean="0">
                <a:solidFill>
                  <a:schemeClr val="tx1"/>
                </a:solidFill>
              </a:rPr>
              <a:t>انعكاس غير منتظم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48200" y="2819400"/>
            <a:ext cx="3657600" cy="1600200"/>
          </a:xfrm>
          <a:prstGeom prst="rect">
            <a:avLst/>
          </a:prstGeom>
          <a:solidFill>
            <a:schemeClr val="bg1">
              <a:lumMod val="95000"/>
              <a:lumOff val="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4000" b="1" dirty="0" smtClean="0">
                <a:solidFill>
                  <a:schemeClr val="tx1"/>
                </a:solidFill>
              </a:rPr>
              <a:t>انعكاس منتظم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4150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  <a:noFill/>
        </p:spPr>
        <p:txBody>
          <a:bodyPr>
            <a:normAutofit fontScale="92500" lnSpcReduction="20000"/>
          </a:bodyPr>
          <a:lstStyle/>
          <a:p>
            <a:pPr marL="18288" indent="0" algn="r" rtl="1">
              <a:buNone/>
            </a:pPr>
            <a:endParaRPr lang="ar-JO" sz="6000" dirty="0"/>
          </a:p>
          <a:p>
            <a:pPr marL="18288" indent="0" algn="ctr" rtl="1">
              <a:buNone/>
            </a:pPr>
            <a:endParaRPr lang="ar-JO" sz="66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18288" indent="0" algn="ctr" rtl="1">
              <a:buNone/>
            </a:pPr>
            <a:endParaRPr lang="ar-JO" sz="6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18288" indent="0" algn="ctr" rtl="1">
              <a:buNone/>
            </a:pPr>
            <a:r>
              <a:rPr lang="ar-JO" sz="6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الإنعكاس المنتظم :</a:t>
            </a:r>
          </a:p>
          <a:p>
            <a:pPr marL="18288" indent="0" algn="ctr" rtl="1">
              <a:buNone/>
            </a:pPr>
            <a:endParaRPr lang="ar-JO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JO" sz="5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يُسَمَّى الإنعكاس انعكاساً منتظماً عندما ينعكس الضوء عن الأجسام المصقولة باتجاه واحد.</a:t>
            </a:r>
            <a:endParaRPr lang="ar-JO" sz="5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 rtl="1"/>
            <a:endParaRPr lang="ar-JO" sz="6000" dirty="0" smtClean="0"/>
          </a:p>
          <a:p>
            <a:pPr algn="ctr" rtl="1"/>
            <a:endParaRPr lang="ar-JO" sz="6000" dirty="0"/>
          </a:p>
          <a:p>
            <a:pPr algn="ctr" rtl="1"/>
            <a:endParaRPr lang="ar-JO" sz="6000" dirty="0" smtClean="0"/>
          </a:p>
          <a:p>
            <a:pPr algn="ctr" rtl="1"/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4045768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ctr" rtl="1"/>
            <a:r>
              <a:rPr lang="ar-JO" sz="6000" b="1" dirty="0" smtClean="0"/>
              <a:t> </a:t>
            </a:r>
            <a:r>
              <a:rPr lang="ar-JO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الإنعكاس غير المنتظم :</a:t>
            </a:r>
          </a:p>
          <a:p>
            <a:pPr marL="18288" indent="0" algn="r" rtl="1">
              <a:buNone/>
            </a:pPr>
            <a:endParaRPr lang="ar-JO" sz="540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r" rtl="1">
              <a:buFont typeface="Wingdings" pitchFamily="2" charset="2"/>
              <a:buChar char="Ø"/>
            </a:pPr>
            <a:r>
              <a:rPr lang="ar-JO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ar-JO" sz="54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يُسَمَّى الإنعكاس انعكاساً غير منتظم عندما ينعكس الضوء عن الأجسام المُعْتِمَة باتجاهاتٍ مختلفة.</a:t>
            </a:r>
            <a:endParaRPr lang="en-US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8987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"/>
            <a:ext cx="9144000" cy="6858000"/>
          </a:xfrm>
        </p:spPr>
        <p:txBody>
          <a:bodyPr>
            <a:normAutofit/>
          </a:bodyPr>
          <a:lstStyle/>
          <a:p>
            <a:pPr algn="r" rtl="1"/>
            <a:r>
              <a:rPr lang="ar-JO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ar-JO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يُمَكِّنُنا الإنعكاس المنتظم من رؤية أخيلة الأجسام بينما الإنعكاس غير المنتظم يُمَكِّنُنا من رؤية الأجسام من حولنا.</a:t>
            </a:r>
          </a:p>
          <a:p>
            <a:pPr marL="18288" indent="0" algn="r" rtl="1">
              <a:buNone/>
            </a:pPr>
            <a:r>
              <a:rPr lang="ar-JO" sz="6000" dirty="0" smtClean="0"/>
              <a:t>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35101891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brahim\Desktop\10th grade feezia jor unit-1-1-in3ikas montaza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89154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67969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179</TotalTime>
  <Words>330</Words>
  <Application>Microsoft Office PowerPoint</Application>
  <PresentationFormat>عرض على الشاشة (3:4)‏</PresentationFormat>
  <Paragraphs>57</Paragraphs>
  <Slides>22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3" baseType="lpstr">
      <vt:lpstr>Elemental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عمل الأستاذ الفاضل ابراهيم دراغمة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Ibrahim</dc:creator>
  <cp:lastModifiedBy>user</cp:lastModifiedBy>
  <cp:revision>16</cp:revision>
  <dcterms:created xsi:type="dcterms:W3CDTF">2017-11-24T18:16:13Z</dcterms:created>
  <dcterms:modified xsi:type="dcterms:W3CDTF">2018-11-11T09:56:54Z</dcterms:modified>
</cp:coreProperties>
</file>