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11/21/2017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smtClean="0"/>
              <a:t>هذا هو الأردن </a:t>
            </a:r>
            <a:endParaRPr lang="en-US" dirty="0"/>
          </a:p>
        </p:txBody>
      </p:sp>
      <p:sp>
        <p:nvSpPr>
          <p:cNvPr id="3" name="Subtitle 2"/>
          <p:cNvSpPr>
            <a:spLocks noGrp="1"/>
          </p:cNvSpPr>
          <p:nvPr>
            <p:ph type="subTitle" idx="1"/>
          </p:nvPr>
        </p:nvSpPr>
        <p:spPr/>
        <p:txBody>
          <a:bodyPr/>
          <a:lstStyle/>
          <a:p>
            <a:r>
              <a:rPr lang="ar-JO" dirty="0" smtClean="0"/>
              <a:t>قصيدة الشاعر حيدر محمود في وصف مآثر البادية الأردنية ودورها في بلاغة القول وإظهار مكانة الشعر العذري والحماسي الذي يرفع من شأنهم ويعلي من مكانتهم.</a:t>
            </a:r>
            <a:endParaRPr lang="en-US" dirty="0"/>
          </a:p>
        </p:txBody>
      </p:sp>
    </p:spTree>
    <p:extLst>
      <p:ext uri="{BB962C8B-B14F-4D97-AF65-F5344CB8AC3E}">
        <p14:creationId xmlns:p14="http://schemas.microsoft.com/office/powerpoint/2010/main" val="88071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065" y="982132"/>
            <a:ext cx="10265533" cy="1303867"/>
          </a:xfrm>
        </p:spPr>
        <p:txBody>
          <a:bodyPr>
            <a:normAutofit/>
          </a:bodyPr>
          <a:lstStyle/>
          <a:p>
            <a:pPr algn="r" rtl="1"/>
            <a:r>
              <a:rPr lang="ar-JO" sz="3600" b="1" dirty="0"/>
              <a:t>10.	ما زِلْتِ لِلفُرسانِ ساحَ شهامَةٍ </a:t>
            </a:r>
            <a:r>
              <a:rPr lang="ar-JO" sz="3600" b="1" dirty="0" smtClean="0"/>
              <a:t>   </a:t>
            </a:r>
            <a:r>
              <a:rPr lang="ar-JO" sz="3600" b="1" dirty="0"/>
              <a:t>تَزْهو بهمْ كُثْبانُها ورِمالُها </a:t>
            </a:r>
            <a:endParaRPr lang="en-US" sz="3600" b="1" dirty="0"/>
          </a:p>
        </p:txBody>
      </p:sp>
      <p:sp>
        <p:nvSpPr>
          <p:cNvPr id="3" name="Content Placeholder 2"/>
          <p:cNvSpPr>
            <a:spLocks noGrp="1"/>
          </p:cNvSpPr>
          <p:nvPr>
            <p:ph idx="1"/>
          </p:nvPr>
        </p:nvSpPr>
        <p:spPr/>
        <p:txBody>
          <a:bodyPr>
            <a:normAutofit fontScale="92500" lnSpcReduction="10000"/>
          </a:bodyPr>
          <a:lstStyle/>
          <a:p>
            <a:pPr marL="0" indent="0" algn="r">
              <a:buNone/>
            </a:pPr>
            <a:r>
              <a:rPr lang="ar-JO" b="1" dirty="0" smtClean="0"/>
              <a:t>. </a:t>
            </a:r>
            <a:r>
              <a:rPr lang="ar-JO" b="1" dirty="0"/>
              <a:t>ساحَ: جمع ساحة، والمقصود بها المكان الواسع </a:t>
            </a:r>
            <a:endParaRPr lang="ar-JO" b="1" dirty="0" smtClean="0"/>
          </a:p>
          <a:p>
            <a:pPr marL="0" marR="0" algn="r" rtl="1">
              <a:lnSpc>
                <a:spcPct val="107000"/>
              </a:lnSpc>
              <a:spcBef>
                <a:spcPts val="0"/>
              </a:spcBef>
              <a:spcAft>
                <a:spcPts val="800"/>
              </a:spcAft>
            </a:pPr>
            <a:r>
              <a:rPr lang="ar-JO" b="1" dirty="0" smtClean="0">
                <a:latin typeface="Calibri" panose="020F0502020204030204" pitchFamily="34" charset="0"/>
                <a:ea typeface="Calibri" panose="020F0502020204030204" pitchFamily="34" charset="0"/>
                <a:cs typeface="Traditional Arabic" panose="02020603050405020304" pitchFamily="18" charset="-78"/>
              </a:rPr>
              <a:t>يؤكد </a:t>
            </a:r>
            <a:r>
              <a:rPr lang="ar-JO" b="1" dirty="0">
                <a:latin typeface="Calibri" panose="020F0502020204030204" pitchFamily="34" charset="0"/>
                <a:ea typeface="Calibri" panose="020F0502020204030204" pitchFamily="34" charset="0"/>
                <a:cs typeface="Traditional Arabic" panose="02020603050405020304" pitchFamily="18" charset="-78"/>
              </a:rPr>
              <a:t>الشاعر على أهمية الصحراء فهي لا تزال أرض الفرسان وساحة الشهامة والشجاعة التي تتفاخر بها  الكثبان والرمال، وقد كانت اللغة خير دليل حينما أخبرتنا عن المعارك القديمة وكيف كانت من خلال الشعر. </a:t>
            </a:r>
            <a:endParaRPr lang="ar-JO" b="1" dirty="0" smtClean="0">
              <a:latin typeface="Calibri" panose="020F0502020204030204" pitchFamily="34" charset="0"/>
              <a:ea typeface="Calibri" panose="020F0502020204030204" pitchFamily="34" charset="0"/>
              <a:cs typeface="Traditional Arabic" panose="02020603050405020304" pitchFamily="18" charset="-78"/>
            </a:endParaRPr>
          </a:p>
          <a:p>
            <a:pPr marL="0" marR="0" algn="r" rtl="1">
              <a:lnSpc>
                <a:spcPct val="107000"/>
              </a:lnSpc>
              <a:spcBef>
                <a:spcPts val="0"/>
              </a:spcBef>
              <a:spcAft>
                <a:spcPts val="800"/>
              </a:spcAft>
            </a:pPr>
            <a:r>
              <a:rPr lang="ar-JO" b="1" dirty="0" smtClean="0">
                <a:solidFill>
                  <a:srgbClr val="FF0000"/>
                </a:solidFill>
                <a:latin typeface="Calibri" panose="020F0502020204030204" pitchFamily="34" charset="0"/>
                <a:ea typeface="Calibri" panose="020F0502020204030204" pitchFamily="34" charset="0"/>
                <a:cs typeface="Traditional Arabic" panose="02020603050405020304" pitchFamily="18" charset="-78"/>
              </a:rPr>
              <a:t>وهنا إشارة إلى أهمية لغة الشعر في الشعر الحماسي الذي يصف المعارك ويبرز الرجال الأقوياء فيها.</a:t>
            </a:r>
            <a:endParaRPr lang="en-US"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0" indent="0" algn="r">
              <a:buNone/>
            </a:pPr>
            <a:r>
              <a:rPr lang="ar-JO" b="1" dirty="0" smtClean="0">
                <a:solidFill>
                  <a:srgbClr val="00B0F0"/>
                </a:solidFill>
              </a:rPr>
              <a:t>وما زال الشاعر يتحدث عن لغة الشعر ودورها في رفع مكانة الرجال الأشاوس، فهي تصور لنا حركة المعارك وكيفية سيرها .</a:t>
            </a:r>
          </a:p>
          <a:p>
            <a:pPr marL="0" indent="0" algn="r">
              <a:buNone/>
            </a:pPr>
            <a:r>
              <a:rPr lang="ar-JO" b="1" dirty="0">
                <a:solidFill>
                  <a:srgbClr val="00B050"/>
                </a:solidFill>
              </a:rPr>
              <a:t> </a:t>
            </a:r>
            <a:r>
              <a:rPr lang="ar-JO" b="1" dirty="0" smtClean="0">
                <a:solidFill>
                  <a:srgbClr val="00B050"/>
                </a:solidFill>
              </a:rPr>
              <a:t>كثبانها ورمالها : دلالة على اشتداد المعارك .</a:t>
            </a:r>
          </a:p>
          <a:p>
            <a:pPr marL="0" indent="0" algn="r">
              <a:buNone/>
            </a:pPr>
            <a:r>
              <a:rPr lang="ar-JO" b="1" dirty="0" smtClean="0"/>
              <a:t> </a:t>
            </a:r>
            <a:endParaRPr lang="en-US" dirty="0"/>
          </a:p>
        </p:txBody>
      </p:sp>
    </p:spTree>
    <p:extLst>
      <p:ext uri="{BB962C8B-B14F-4D97-AF65-F5344CB8AC3E}">
        <p14:creationId xmlns:p14="http://schemas.microsoft.com/office/powerpoint/2010/main" val="208108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70009"/>
            <a:ext cx="9601196" cy="1303867"/>
          </a:xfrm>
        </p:spPr>
        <p:txBody>
          <a:bodyPr/>
          <a:lstStyle/>
          <a:p>
            <a:r>
              <a:rPr lang="ar-JO" dirty="0" smtClean="0"/>
              <a:t>ما هو الشعر الحماسيّ؟ </a:t>
            </a:r>
            <a:endParaRPr lang="en-US" dirty="0"/>
          </a:p>
        </p:txBody>
      </p:sp>
      <p:sp>
        <p:nvSpPr>
          <p:cNvPr id="3" name="Content Placeholder 2"/>
          <p:cNvSpPr>
            <a:spLocks noGrp="1"/>
          </p:cNvSpPr>
          <p:nvPr>
            <p:ph idx="1"/>
          </p:nvPr>
        </p:nvSpPr>
        <p:spPr>
          <a:xfrm>
            <a:off x="1295402" y="1990261"/>
            <a:ext cx="9601196" cy="3318936"/>
          </a:xfrm>
        </p:spPr>
        <p:txBody>
          <a:bodyPr>
            <a:noAutofit/>
          </a:bodyPr>
          <a:lstStyle/>
          <a:p>
            <a:pPr algn="justLow" rtl="1"/>
            <a:r>
              <a:rPr lang="ar-JO" sz="2800" b="1" dirty="0">
                <a:solidFill>
                  <a:srgbClr val="C00000"/>
                </a:solidFill>
                <a:latin typeface="Tahoma" panose="020B0604030504040204" pitchFamily="34" charset="0"/>
              </a:rPr>
              <a:t>الحماسة تعني في الأصل معنى الشجاعة وتقترن بمعاني البطولة عمومًا كالبأس والإقدام، لكنها </a:t>
            </a:r>
            <a:r>
              <a:rPr lang="ar-JO" sz="2800" b="1" u="sng" dirty="0">
                <a:solidFill>
                  <a:srgbClr val="C00000"/>
                </a:solidFill>
                <a:latin typeface="Tahoma" panose="020B0604030504040204" pitchFamily="34" charset="0"/>
              </a:rPr>
              <a:t>اقترنت أساسًا بالحرب</a:t>
            </a:r>
            <a:r>
              <a:rPr lang="ar-JO" sz="2800" b="1" dirty="0">
                <a:solidFill>
                  <a:srgbClr val="C00000"/>
                </a:solidFill>
                <a:latin typeface="Tahoma" panose="020B0604030504040204" pitchFamily="34" charset="0"/>
              </a:rPr>
              <a:t>، فكانت تعكس انفعالات الشاعر إزاء وقائعها وعتادها وعدّتها وغير ذلك من لوازم الحروب. وهي ليست نهجًا جديدًا بل هي نزعة ضاربة بجذورها في القدم، حيث برزت منذ ميلاد الشعر العربي في طوره الجاهلي. </a:t>
            </a:r>
            <a:endParaRPr lang="ar-JO" sz="2800" b="1" dirty="0" smtClean="0">
              <a:solidFill>
                <a:srgbClr val="C00000"/>
              </a:solidFill>
              <a:latin typeface="Tahoma" panose="020B0604030504040204" pitchFamily="34" charset="0"/>
            </a:endParaRPr>
          </a:p>
          <a:p>
            <a:pPr algn="justLow" rtl="1"/>
            <a:r>
              <a:rPr lang="ar-JO" sz="2800" b="1" dirty="0" smtClean="0">
                <a:solidFill>
                  <a:srgbClr val="C00000"/>
                </a:solidFill>
                <a:latin typeface="Tahoma" panose="020B0604030504040204" pitchFamily="34" charset="0"/>
              </a:rPr>
              <a:t>ولكنها </a:t>
            </a:r>
            <a:r>
              <a:rPr lang="ar-JO" sz="2800" b="1" dirty="0">
                <a:solidFill>
                  <a:srgbClr val="C00000"/>
                </a:solidFill>
                <a:latin typeface="Tahoma" panose="020B0604030504040204" pitchFamily="34" charset="0"/>
              </a:rPr>
              <a:t>كانت تقوى وتفتر من حين لآخر حسب متطلبات الواقع الحضاري. وقد كانت حاضرة في أغلب الأغراض الجادّة </a:t>
            </a:r>
            <a:r>
              <a:rPr lang="ar-JO" sz="2800" b="1" u="sng" dirty="0">
                <a:solidFill>
                  <a:srgbClr val="C00000"/>
                </a:solidFill>
                <a:latin typeface="Tahoma" panose="020B0604030504040204" pitchFamily="34" charset="0"/>
              </a:rPr>
              <a:t>كالمدح والرثاء والفخر والهجاء</a:t>
            </a:r>
            <a:r>
              <a:rPr lang="ar-JO" sz="2800" b="1" dirty="0">
                <a:solidFill>
                  <a:srgbClr val="C00000"/>
                </a:solidFill>
                <a:latin typeface="Tahoma" panose="020B0604030504040204" pitchFamily="34" charset="0"/>
              </a:rPr>
              <a:t>. فبرز في الجاهلية النابغة، وطرفة، والأعشى، وعنترة وغيرهم، كما برز في العصر الأموي الأخطل وجرير والفرزدق.</a:t>
            </a:r>
            <a:endParaRPr lang="en-US" sz="2800" dirty="0">
              <a:solidFill>
                <a:srgbClr val="C00000"/>
              </a:solidFill>
            </a:endParaRPr>
          </a:p>
        </p:txBody>
      </p:sp>
    </p:spTree>
    <p:extLst>
      <p:ext uri="{BB962C8B-B14F-4D97-AF65-F5344CB8AC3E}">
        <p14:creationId xmlns:p14="http://schemas.microsoft.com/office/powerpoint/2010/main" val="250440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88949"/>
            <a:ext cx="9601196" cy="898183"/>
          </a:xfrm>
        </p:spPr>
        <p:txBody>
          <a:bodyPr>
            <a:noAutofit/>
          </a:bodyPr>
          <a:lstStyle/>
          <a:p>
            <a:pPr marL="0" marR="0" rtl="1">
              <a:lnSpc>
                <a:spcPct val="107000"/>
              </a:lnSpc>
              <a:spcBef>
                <a:spcPts val="0"/>
              </a:spcBef>
              <a:spcAft>
                <a:spcPts val="800"/>
              </a:spcAft>
            </a:pPr>
            <a:r>
              <a:rPr lang="ar-JO" sz="3200" b="1" u="wavy" dirty="0">
                <a:latin typeface="Calibri" panose="020F0502020204030204" pitchFamily="34" charset="0"/>
                <a:ea typeface="Calibri" panose="020F0502020204030204" pitchFamily="34" charset="0"/>
                <a:cs typeface="Traditional Arabic" panose="02020603050405020304" pitchFamily="18" charset="-78"/>
              </a:rPr>
              <a:t>الفكرة ( 11- 13) </a:t>
            </a:r>
            <a:r>
              <a:rPr lang="ar-JO" sz="3200" b="1" dirty="0">
                <a:latin typeface="Calibri" panose="020F0502020204030204" pitchFamily="34" charset="0"/>
                <a:ea typeface="Calibri" panose="020F0502020204030204" pitchFamily="34" charset="0"/>
                <a:cs typeface="Traditional Arabic" panose="02020603050405020304" pitchFamily="18" charset="-78"/>
              </a:rPr>
              <a:t>: وصف روح الأردنيين( النّشامى) الرقيقة والباسلة. </a:t>
            </a:r>
            <a:r>
              <a:rPr lang="en-US" sz="3200" dirty="0">
                <a:latin typeface="Calibri" panose="020F0502020204030204" pitchFamily="34" charset="0"/>
                <a:ea typeface="Calibri" panose="020F0502020204030204" pitchFamily="34" charset="0"/>
                <a:cs typeface="Arial" panose="020B0604020202020204" pitchFamily="34" charset="0"/>
              </a:rPr>
              <a:t/>
            </a:r>
            <a:br>
              <a:rPr lang="en-US" sz="3200" dirty="0">
                <a:latin typeface="Calibri" panose="020F0502020204030204" pitchFamily="34" charset="0"/>
                <a:ea typeface="Calibri" panose="020F0502020204030204" pitchFamily="34" charset="0"/>
                <a:cs typeface="Arial" panose="020B0604020202020204" pitchFamily="34" charset="0"/>
              </a:rPr>
            </a:br>
            <a:endParaRPr lang="en-US" sz="3200" dirty="0"/>
          </a:p>
        </p:txBody>
      </p:sp>
      <p:sp>
        <p:nvSpPr>
          <p:cNvPr id="3" name="Content Placeholder 2"/>
          <p:cNvSpPr>
            <a:spLocks noGrp="1"/>
          </p:cNvSpPr>
          <p:nvPr>
            <p:ph idx="1"/>
          </p:nvPr>
        </p:nvSpPr>
        <p:spPr>
          <a:xfrm>
            <a:off x="1295401" y="1867437"/>
            <a:ext cx="9601196" cy="4008431"/>
          </a:xfrm>
        </p:spPr>
        <p:txBody>
          <a:bodyPr>
            <a:normAutofit fontScale="92500" lnSpcReduction="10000"/>
          </a:bodyPr>
          <a:lstStyle/>
          <a:p>
            <a:pPr algn="r" rtl="1"/>
            <a:r>
              <a:rPr lang="ar-JO" dirty="0"/>
              <a:t>11.	</a:t>
            </a:r>
            <a:r>
              <a:rPr lang="ar-JO" b="1" dirty="0"/>
              <a:t>والأُردُنيّونَ ( النّشامى) مُهــــــــــجَةٌ           رَقَّتْ ولكنْ في الوَغى استِبسالُها</a:t>
            </a:r>
          </a:p>
          <a:p>
            <a:pPr algn="r" rtl="1"/>
            <a:r>
              <a:rPr lang="ar-JO" b="1" dirty="0"/>
              <a:t>12.	شُمُّ الأُنوفِ على السُّيوفِ تَوَكَّؤوا         الصّيــــــــــــــــدُ تَسبِقُ قوْلَها </a:t>
            </a:r>
            <a:r>
              <a:rPr lang="ar-JO" b="1" dirty="0" smtClean="0"/>
              <a:t>أَفعالُـــــــها</a:t>
            </a:r>
          </a:p>
          <a:p>
            <a:pPr algn="r" rtl="1"/>
            <a:r>
              <a:rPr lang="ar-JO" b="1" dirty="0">
                <a:solidFill>
                  <a:srgbClr val="C00000"/>
                </a:solidFill>
              </a:rPr>
              <a:t>الوغى: الحرب، لما فيها من الصوت والجلبة. </a:t>
            </a:r>
            <a:endParaRPr lang="ar-JO" b="1" dirty="0" smtClean="0">
              <a:solidFill>
                <a:srgbClr val="C00000"/>
              </a:solidFill>
            </a:endParaRPr>
          </a:p>
          <a:p>
            <a:pPr algn="r" rtl="1"/>
            <a:r>
              <a:rPr lang="ar-JO" b="1" dirty="0" smtClean="0">
                <a:solidFill>
                  <a:srgbClr val="C00000"/>
                </a:solidFill>
              </a:rPr>
              <a:t>شمّ </a:t>
            </a:r>
            <a:r>
              <a:rPr lang="ar-JO" b="1" dirty="0">
                <a:solidFill>
                  <a:srgbClr val="C00000"/>
                </a:solidFill>
              </a:rPr>
              <a:t>الأنوف: إنسان أنوف، أي عزيز النفس، وقوم شم الأنوف: أي قوم أُباة </a:t>
            </a:r>
            <a:r>
              <a:rPr lang="ar-JO" b="1" dirty="0" smtClean="0">
                <a:solidFill>
                  <a:srgbClr val="C00000"/>
                </a:solidFill>
              </a:rPr>
              <a:t>.</a:t>
            </a:r>
          </a:p>
          <a:p>
            <a:pPr algn="r" rtl="1"/>
            <a:r>
              <a:rPr lang="ar-JO" b="1" dirty="0">
                <a:solidFill>
                  <a:srgbClr val="C00000"/>
                </a:solidFill>
              </a:rPr>
              <a:t> الصيّد : مفردها أصيد ، وهو الأبي المزهو بنفسه</a:t>
            </a:r>
            <a:r>
              <a:rPr lang="ar-JO" b="1" dirty="0" smtClean="0">
                <a:solidFill>
                  <a:srgbClr val="C00000"/>
                </a:solidFill>
              </a:rPr>
              <a:t>.</a:t>
            </a:r>
          </a:p>
          <a:p>
            <a:pPr algn="r" rtl="1"/>
            <a:r>
              <a:rPr lang="ar-JO" b="1" dirty="0" smtClean="0">
                <a:solidFill>
                  <a:srgbClr val="C00000"/>
                </a:solidFill>
              </a:rPr>
              <a:t> </a:t>
            </a:r>
            <a:r>
              <a:rPr lang="ar-JO" b="1" dirty="0">
                <a:solidFill>
                  <a:srgbClr val="C00000"/>
                </a:solidFill>
              </a:rPr>
              <a:t>النّشامى: كلمة عامّية، والمقصود بها الشباب أو الرجال الذين يعتمد عليهم في الأمور الصعبة. </a:t>
            </a:r>
          </a:p>
          <a:p>
            <a:pPr algn="justLow" rtl="1"/>
            <a:r>
              <a:rPr lang="ar-JO" dirty="0"/>
              <a:t>يصف الشاعر الأردنيين النشامى بأنهم روح طيبة رقيقة يحملون أسمى صفات العز ، لكنهم في ساحات القتال يستبسلون ويجودون بأغلى ما عندهم في سبيل وطنهم، وهم قوم أباة مترفعين عن الصغائر، يسندون أنفسهم على سيوفهم " كناية على استعدادهم الدائم  للقتال" ، وهم رجال شامخين تدلل عليهم أفعالهم قبل أقوالهم  .</a:t>
            </a:r>
            <a:endParaRPr lang="en-US" dirty="0"/>
          </a:p>
        </p:txBody>
      </p:sp>
    </p:spTree>
    <p:extLst>
      <p:ext uri="{BB962C8B-B14F-4D97-AF65-F5344CB8AC3E}">
        <p14:creationId xmlns:p14="http://schemas.microsoft.com/office/powerpoint/2010/main" val="3984770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796" y="3248813"/>
            <a:ext cx="9601196" cy="1303867"/>
          </a:xfrm>
        </p:spPr>
        <p:txBody>
          <a:bodyPr/>
          <a:lstStyle/>
          <a:p>
            <a:r>
              <a:rPr lang="ar-JO" dirty="0" smtClean="0"/>
              <a:t>الرجال بأفعالهم لا بأقوالهم </a:t>
            </a:r>
            <a:endParaRPr lang="en-US" dirty="0"/>
          </a:p>
        </p:txBody>
      </p:sp>
    </p:spTree>
    <p:extLst>
      <p:ext uri="{BB962C8B-B14F-4D97-AF65-F5344CB8AC3E}">
        <p14:creationId xmlns:p14="http://schemas.microsoft.com/office/powerpoint/2010/main" val="3385395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Low" rtl="1"/>
            <a:r>
              <a:rPr lang="ar-JO" sz="2400" b="1" dirty="0"/>
              <a:t>13.	وإذا العُروبَــــــــــــــــــــــــةُ لمْ تُزّيّنْ هامَها          بِعقالِها ضاعَـــــــــــــتْ وضاعَ عِقالُها</a:t>
            </a:r>
            <a:endParaRPr lang="en-US" sz="2400" b="1" dirty="0"/>
          </a:p>
        </p:txBody>
      </p:sp>
      <p:sp>
        <p:nvSpPr>
          <p:cNvPr id="3" name="Content Placeholder 2"/>
          <p:cNvSpPr>
            <a:spLocks noGrp="1"/>
          </p:cNvSpPr>
          <p:nvPr>
            <p:ph idx="1"/>
          </p:nvPr>
        </p:nvSpPr>
        <p:spPr/>
        <p:txBody>
          <a:bodyPr/>
          <a:lstStyle/>
          <a:p>
            <a:pPr algn="r" rtl="1"/>
            <a:r>
              <a:rPr lang="ar-JO" dirty="0"/>
              <a:t>5. العقال : من عَقَلَ: عقل الشاب: </a:t>
            </a:r>
            <a:r>
              <a:rPr lang="ar-JO" dirty="0" smtClean="0"/>
              <a:t>أدرك </a:t>
            </a:r>
            <a:r>
              <a:rPr lang="ar-JO" dirty="0"/>
              <a:t>وميّز،  ( العقال لا يلبسه إلا الرجال العقلاء</a:t>
            </a:r>
            <a:r>
              <a:rPr lang="ar-JO" dirty="0" smtClean="0"/>
              <a:t>).</a:t>
            </a:r>
          </a:p>
          <a:p>
            <a:pPr marL="0" marR="0" algn="justLow" rtl="1">
              <a:lnSpc>
                <a:spcPct val="107000"/>
              </a:lnSpc>
              <a:spcBef>
                <a:spcPts val="0"/>
              </a:spcBef>
              <a:spcAft>
                <a:spcPts val="800"/>
              </a:spcAft>
            </a:pPr>
            <a:r>
              <a:rPr lang="ar-JO" b="1" dirty="0" smtClean="0">
                <a:latin typeface="Calibri" panose="020F0502020204030204" pitchFamily="34" charset="0"/>
                <a:ea typeface="Calibri" panose="020F0502020204030204" pitchFamily="34" charset="0"/>
                <a:cs typeface="Traditional Arabic" panose="02020603050405020304" pitchFamily="18" charset="-78"/>
              </a:rPr>
              <a:t> </a:t>
            </a:r>
            <a:r>
              <a:rPr lang="ar-JO" b="1" dirty="0">
                <a:latin typeface="Calibri" panose="020F0502020204030204" pitchFamily="34" charset="0"/>
                <a:ea typeface="Calibri" panose="020F0502020204030204" pitchFamily="34" charset="0"/>
                <a:cs typeface="Traditional Arabic" panose="02020603050405020304" pitchFamily="18" charset="-78"/>
              </a:rPr>
              <a:t>يقول الشاعر أن أبناء الأردن إن لم يزين رجالهم  الشجعان عروبتهم، فقد ضاعت الأمة وانتهوا الرجال </a:t>
            </a:r>
            <a:r>
              <a:rPr lang="ar-JO" b="1" dirty="0" smtClean="0">
                <a:latin typeface="Calibri" panose="020F0502020204030204" pitchFamily="34" charset="0"/>
                <a:ea typeface="Calibri" panose="020F0502020204030204" pitchFamily="34" charset="0"/>
                <a:cs typeface="Traditional Arabic" panose="02020603050405020304" pitchFamily="18" charset="-78"/>
              </a:rPr>
              <a:t>.</a:t>
            </a:r>
          </a:p>
          <a:p>
            <a:pPr marL="0" marR="0" algn="justLow" rtl="1">
              <a:lnSpc>
                <a:spcPct val="107000"/>
              </a:lnSpc>
              <a:spcBef>
                <a:spcPts val="0"/>
              </a:spcBef>
              <a:spcAft>
                <a:spcPts val="800"/>
              </a:spcAft>
            </a:pPr>
            <a:r>
              <a:rPr lang="ar-JO" b="1" dirty="0">
                <a:solidFill>
                  <a:srgbClr val="00B050"/>
                </a:solidFill>
                <a:latin typeface="Calibri" panose="020F0502020204030204" pitchFamily="34" charset="0"/>
                <a:ea typeface="Calibri" panose="020F0502020204030204" pitchFamily="34" charset="0"/>
                <a:cs typeface="Traditional Arabic" panose="02020603050405020304" pitchFamily="18" charset="-78"/>
              </a:rPr>
              <a:t>الصورة الفنية : شبة الشاعر أبناء الأردن بالعقال الذي يزيّن رؤس الرجال النّشامى والمشهود لهم، فإن انتهى هؤلاء الرجال ضاعت عروبة الأمة وذهب عقالها . </a:t>
            </a:r>
            <a:endParaRPr lang="en-US"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Tree>
    <p:extLst>
      <p:ext uri="{BB962C8B-B14F-4D97-AF65-F5344CB8AC3E}">
        <p14:creationId xmlns:p14="http://schemas.microsoft.com/office/powerpoint/2010/main" val="3047841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600" b="1" dirty="0"/>
              <a:t>الفكرة (14-15) : إبراز أهمية الشعر في الدفاع عن كلمة الحق </a:t>
            </a:r>
            <a:endParaRPr lang="en-US" sz="3600" b="1" dirty="0"/>
          </a:p>
        </p:txBody>
      </p:sp>
      <p:sp>
        <p:nvSpPr>
          <p:cNvPr id="3" name="Content Placeholder 2"/>
          <p:cNvSpPr>
            <a:spLocks noGrp="1"/>
          </p:cNvSpPr>
          <p:nvPr>
            <p:ph idx="1"/>
          </p:nvPr>
        </p:nvSpPr>
        <p:spPr/>
        <p:txBody>
          <a:bodyPr/>
          <a:lstStyle/>
          <a:p>
            <a:pPr algn="justLow" rtl="1"/>
            <a:r>
              <a:rPr lang="ar-JO" dirty="0"/>
              <a:t>14.	يا إِخْوَتي للشّعرِ في هـــــــــــذا المَدى           فَرَسٌ يَتيهُ بِحُبّكُمْ </a:t>
            </a:r>
            <a:r>
              <a:rPr lang="ar-JO" dirty="0" smtClean="0"/>
              <a:t>خَيّـــــــــــــــــــــالُها</a:t>
            </a:r>
          </a:p>
          <a:p>
            <a:pPr algn="justLow" rtl="1"/>
            <a:r>
              <a:rPr lang="ar-JO" b="1" dirty="0" smtClean="0"/>
              <a:t> </a:t>
            </a:r>
            <a:r>
              <a:rPr lang="ar-JO" b="1" dirty="0"/>
              <a:t>يختم الشاعر قصيدته بدور الشعراء في تعظيم وتمجيد الأمة وأبطالها ، وتخليدهم في الذكرى.</a:t>
            </a:r>
          </a:p>
          <a:p>
            <a:pPr algn="justLow" rtl="1"/>
            <a:r>
              <a:rPr lang="ar-JO" dirty="0">
                <a:solidFill>
                  <a:srgbClr val="00B050"/>
                </a:solidFill>
              </a:rPr>
              <a:t>الصورة الفنية</a:t>
            </a:r>
            <a:r>
              <a:rPr lang="ar-JO" dirty="0" smtClean="0">
                <a:solidFill>
                  <a:srgbClr val="00B050"/>
                </a:solidFill>
              </a:rPr>
              <a:t>:</a:t>
            </a:r>
          </a:p>
          <a:p>
            <a:pPr marL="0" indent="0" algn="justLow" rtl="1">
              <a:buNone/>
            </a:pPr>
            <a:r>
              <a:rPr lang="ar-JO" dirty="0" smtClean="0"/>
              <a:t> </a:t>
            </a:r>
            <a:r>
              <a:rPr lang="ar-JO" dirty="0"/>
              <a:t>شبه الشعر  </a:t>
            </a:r>
            <a:r>
              <a:rPr lang="ar-JO" dirty="0" smtClean="0"/>
              <a:t>بالفرس الذي يمتطيه الفارس </a:t>
            </a:r>
            <a:r>
              <a:rPr lang="ar-JO" dirty="0"/>
              <a:t>( شاعر) </a:t>
            </a:r>
            <a:r>
              <a:rPr lang="ar-JO" dirty="0" smtClean="0"/>
              <a:t>ويسير </a:t>
            </a:r>
            <a:r>
              <a:rPr lang="ar-JO" dirty="0"/>
              <a:t>متباهيًا في حب الأردنيين .</a:t>
            </a:r>
          </a:p>
          <a:p>
            <a:pPr algn="justLow" rtl="1"/>
            <a:endParaRPr lang="en-US" dirty="0"/>
          </a:p>
        </p:txBody>
      </p:sp>
    </p:spTree>
    <p:extLst>
      <p:ext uri="{BB962C8B-B14F-4D97-AF65-F5344CB8AC3E}">
        <p14:creationId xmlns:p14="http://schemas.microsoft.com/office/powerpoint/2010/main" val="1780296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JO" sz="2800" b="1" dirty="0"/>
              <a:t>15.	والشّعرُ مثلُ السّيْفِ إنْ لمْ ينتَصِرْ           لِلْحَقّ  ضاعَ من الحياةِ جَمالُها</a:t>
            </a:r>
            <a:endParaRPr lang="en-US" sz="2800" b="1" dirty="0"/>
          </a:p>
        </p:txBody>
      </p:sp>
      <p:sp>
        <p:nvSpPr>
          <p:cNvPr id="3" name="Content Placeholder 2"/>
          <p:cNvSpPr>
            <a:spLocks noGrp="1"/>
          </p:cNvSpPr>
          <p:nvPr>
            <p:ph idx="1"/>
          </p:nvPr>
        </p:nvSpPr>
        <p:spPr/>
        <p:txBody>
          <a:bodyPr/>
          <a:lstStyle/>
          <a:p>
            <a:pPr algn="r" rtl="1"/>
            <a:r>
              <a:rPr lang="ar-JO" dirty="0"/>
              <a:t>يصف الشعر بأنه ينتصر للحق ويدافع عن المعتدى عليه ، وإن لم يكن كذلك فقد فقدت الحياة جمالها.</a:t>
            </a:r>
          </a:p>
          <a:p>
            <a:pPr algn="r" rtl="1"/>
            <a:r>
              <a:rPr lang="ar-JO" dirty="0"/>
              <a:t>الصورة الفنية: شبه الشعر بالسيف الذي ينتصر للحق دائمًا . </a:t>
            </a:r>
          </a:p>
          <a:p>
            <a:endParaRPr lang="en-US" dirty="0"/>
          </a:p>
        </p:txBody>
      </p:sp>
    </p:spTree>
    <p:extLst>
      <p:ext uri="{BB962C8B-B14F-4D97-AF65-F5344CB8AC3E}">
        <p14:creationId xmlns:p14="http://schemas.microsoft.com/office/powerpoint/2010/main" val="1531009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السمات الفنية للأبيات</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ar-JO" dirty="0" smtClean="0"/>
              <a:t>1. جزالة اللفظ وسهولته</a:t>
            </a:r>
          </a:p>
          <a:p>
            <a:pPr algn="r" rtl="1"/>
            <a:r>
              <a:rPr lang="ar-JO" dirty="0" smtClean="0"/>
              <a:t>2. الدقة في التصوير.</a:t>
            </a:r>
          </a:p>
          <a:p>
            <a:pPr algn="r" rtl="1"/>
            <a:r>
              <a:rPr lang="ar-JO" dirty="0" smtClean="0"/>
              <a:t>3. بروز عاطفة الفخر الجياشة</a:t>
            </a:r>
          </a:p>
          <a:p>
            <a:pPr algn="r" rtl="1"/>
            <a:r>
              <a:rPr lang="ar-JO" dirty="0" smtClean="0"/>
              <a:t>4. توظيف أسلوب النداء ، والمدح.</a:t>
            </a:r>
          </a:p>
          <a:p>
            <a:pPr marL="0" indent="0" algn="r" rtl="1">
              <a:buNone/>
            </a:pPr>
            <a:r>
              <a:rPr lang="ar-JO" dirty="0" smtClean="0"/>
              <a:t>5. توظيف الحكمة (الصيد تسبق أقوالها أفعالها)</a:t>
            </a:r>
          </a:p>
          <a:p>
            <a:pPr marL="0" indent="0" algn="r" rtl="1">
              <a:buNone/>
            </a:pPr>
            <a:r>
              <a:rPr lang="ar-JO" dirty="0" smtClean="0"/>
              <a:t>6. توظيف مصطلحات عامية كالنشامى.</a:t>
            </a:r>
          </a:p>
          <a:p>
            <a:pPr marL="0" indent="0" algn="r" rtl="1">
              <a:buNone/>
            </a:pPr>
            <a:r>
              <a:rPr lang="ar-JO" dirty="0" smtClean="0"/>
              <a:t>7. توظيف أسلوب الالفات الانتقال بالضمائر.</a:t>
            </a:r>
          </a:p>
          <a:p>
            <a:pPr marL="0" indent="0" algn="r" rtl="1">
              <a:buNone/>
            </a:pPr>
            <a:endParaRPr lang="en-US" dirty="0"/>
          </a:p>
        </p:txBody>
      </p:sp>
    </p:spTree>
    <p:extLst>
      <p:ext uri="{BB962C8B-B14F-4D97-AF65-F5344CB8AC3E}">
        <p14:creationId xmlns:p14="http://schemas.microsoft.com/office/powerpoint/2010/main" val="3834652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99590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rtl="1">
              <a:lnSpc>
                <a:spcPct val="107000"/>
              </a:lnSpc>
              <a:spcBef>
                <a:spcPts val="0"/>
              </a:spcBef>
              <a:spcAft>
                <a:spcPts val="800"/>
              </a:spcAft>
            </a:pPr>
            <a:r>
              <a:rPr lang="en-US" sz="3600" b="1" dirty="0">
                <a:latin typeface="Times New Roman" panose="02020603050405020304" pitchFamily="18" charset="0"/>
                <a:ea typeface="Calibri" panose="020F0502020204030204" pitchFamily="34" charset="0"/>
                <a:cs typeface="Arial" panose="020B0604020202020204" pitchFamily="34" charset="0"/>
              </a:rPr>
              <a:t> </a:t>
            </a:r>
            <a:r>
              <a:rPr lang="ar-JO" b="1" u="wavy" dirty="0">
                <a:latin typeface="Calibri" panose="020F0502020204030204" pitchFamily="34" charset="0"/>
                <a:ea typeface="Calibri" panose="020F0502020204030204" pitchFamily="34" charset="0"/>
                <a:cs typeface="Traditional Arabic" panose="02020603050405020304" pitchFamily="18" charset="-78"/>
              </a:rPr>
              <a:t>الفكرة (1-2)</a:t>
            </a:r>
            <a:r>
              <a:rPr lang="ar-JO" b="1" dirty="0">
                <a:latin typeface="Calibri" panose="020F0502020204030204" pitchFamily="34" charset="0"/>
                <a:ea typeface="Calibri" panose="020F0502020204030204" pitchFamily="34" charset="0"/>
                <a:cs typeface="Traditional Arabic" panose="02020603050405020304" pitchFamily="18" charset="-78"/>
              </a:rPr>
              <a:t> : الفخر برجال الأردن الفرسان والأوفياء .</a:t>
            </a:r>
            <a:r>
              <a:rPr lang="en-US" sz="3600" dirty="0">
                <a:latin typeface="Calibri" panose="020F0502020204030204" pitchFamily="34" charset="0"/>
                <a:ea typeface="Calibri" panose="020F0502020204030204" pitchFamily="34" charset="0"/>
                <a:cs typeface="Arial" panose="020B0604020202020204" pitchFamily="34" charset="0"/>
              </a:rPr>
              <a:t/>
            </a:r>
            <a:br>
              <a:rPr lang="en-US" sz="3600"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fontScale="92500" lnSpcReduction="10000"/>
          </a:bodyPr>
          <a:lstStyle/>
          <a:p>
            <a:pPr marL="342900" marR="0" lvl="0" indent="-342900" algn="justLow" rtl="1">
              <a:lnSpc>
                <a:spcPct val="107000"/>
              </a:lnSpc>
              <a:spcBef>
                <a:spcPts val="0"/>
              </a:spcBef>
              <a:spcAft>
                <a:spcPts val="800"/>
              </a:spcAft>
              <a:buFont typeface="+mj-lt"/>
              <a:buAutoNum type="arabicPeriod"/>
            </a:pPr>
            <a:r>
              <a:rPr lang="en-US" sz="1800" b="1" dirty="0">
                <a:latin typeface="Times New Roman" panose="02020603050405020304" pitchFamily="18" charset="0"/>
                <a:ea typeface="Calibri" panose="020F0502020204030204" pitchFamily="34" charset="0"/>
                <a:cs typeface="Arial" panose="020B0604020202020204" pitchFamily="34" charset="0"/>
              </a:rPr>
              <a:t> </a:t>
            </a:r>
            <a:r>
              <a:rPr lang="ar-JO" b="1" dirty="0">
                <a:latin typeface="Calibri" panose="020F0502020204030204" pitchFamily="34" charset="0"/>
                <a:ea typeface="Calibri" panose="020F0502020204030204" pitchFamily="34" charset="0"/>
                <a:cs typeface="Traditional Arabic" panose="02020603050405020304" pitchFamily="18" charset="-78"/>
              </a:rPr>
              <a:t>هذي النُّجود من الزُّنود رمالُها              والأوفياءُ الطَّيبـــــــــــــــون رِجالُها</a:t>
            </a:r>
            <a:endParaRPr lang="en-US" sz="18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pPr>
            <a:r>
              <a:rPr lang="ar-JO" b="1" dirty="0">
                <a:latin typeface="Calibri" panose="020F0502020204030204" pitchFamily="34" charset="0"/>
                <a:ea typeface="Calibri" panose="020F0502020204030204" pitchFamily="34" charset="0"/>
                <a:cs typeface="Traditional Arabic" panose="02020603050405020304" pitchFamily="18" charset="-78"/>
              </a:rPr>
              <a:t>العادياتُ خيولُها لم تفــــــــــــــــــترقْ              عنْ ساحِها والصّابراتُ جِمالُها</a:t>
            </a:r>
            <a:endParaRPr lang="en-US" sz="1800" dirty="0">
              <a:latin typeface="Calibri" panose="020F0502020204030204" pitchFamily="34" charset="0"/>
              <a:ea typeface="Calibri" panose="020F0502020204030204" pitchFamily="34" charset="0"/>
              <a:cs typeface="Arial" panose="020B0604020202020204" pitchFamily="34" charset="0"/>
            </a:endParaRPr>
          </a:p>
          <a:p>
            <a:pPr algn="r" rtl="1"/>
            <a:r>
              <a:rPr lang="ar-JO" dirty="0"/>
              <a:t>.  النُّجود: مفردها النّجد، وهو الطريق الواضح المُتّصل، ومكانٌ نجدٌ: مُشرفٌ، </a:t>
            </a:r>
            <a:r>
              <a:rPr lang="ar-JO" dirty="0" smtClean="0"/>
              <a:t>ومرتفع.</a:t>
            </a:r>
          </a:p>
          <a:p>
            <a:pPr algn="r" rtl="1"/>
            <a:r>
              <a:rPr lang="ar-JO" dirty="0" smtClean="0"/>
              <a:t>. </a:t>
            </a:r>
            <a:r>
              <a:rPr lang="ar-JO" dirty="0"/>
              <a:t>الزُّنود: الزَّند بالفتح موصِلُ طرف الذراع في الكَفّ، والمقصود بها الأيدي .      </a:t>
            </a:r>
          </a:p>
          <a:p>
            <a:pPr algn="r" rtl="1"/>
            <a:r>
              <a:rPr lang="ar-JO" dirty="0" smtClean="0"/>
              <a:t>. </a:t>
            </a:r>
            <a:r>
              <a:rPr lang="ar-JO" dirty="0"/>
              <a:t>العاديات : الخيل التي تعدو بركابها عند الحاجة كما في حالة القتال .</a:t>
            </a:r>
          </a:p>
          <a:p>
            <a:pPr algn="r" rtl="1"/>
            <a:r>
              <a:rPr lang="ar-JO" dirty="0"/>
              <a:t>    - </a:t>
            </a:r>
            <a:r>
              <a:rPr lang="ar-JO" dirty="0">
                <a:solidFill>
                  <a:srgbClr val="FF0000"/>
                </a:solidFill>
              </a:rPr>
              <a:t>العاديات خيولها </a:t>
            </a:r>
            <a:r>
              <a:rPr lang="ar-JO" dirty="0"/>
              <a:t>: دلالة على السرعة في مجابهة الأعداء .</a:t>
            </a:r>
          </a:p>
          <a:p>
            <a:pPr algn="r" rtl="1"/>
            <a:r>
              <a:rPr lang="ar-JO" dirty="0"/>
              <a:t>    - </a:t>
            </a:r>
            <a:r>
              <a:rPr lang="ar-JO" dirty="0">
                <a:solidFill>
                  <a:srgbClr val="FF0000"/>
                </a:solidFill>
              </a:rPr>
              <a:t>الصابرات جِمالها </a:t>
            </a:r>
            <a:r>
              <a:rPr lang="ar-JO" dirty="0"/>
              <a:t>: دلالة على القساوة وتحمل الصّعاب والصبر . </a:t>
            </a:r>
          </a:p>
          <a:p>
            <a:pPr algn="r" rtl="1"/>
            <a:endParaRPr lang="en-US" dirty="0"/>
          </a:p>
        </p:txBody>
      </p:sp>
    </p:spTree>
    <p:extLst>
      <p:ext uri="{BB962C8B-B14F-4D97-AF65-F5344CB8AC3E}">
        <p14:creationId xmlns:p14="http://schemas.microsoft.com/office/powerpoint/2010/main" val="2679072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953037"/>
            <a:ext cx="9601196" cy="4922831"/>
          </a:xfrm>
        </p:spPr>
        <p:txBody>
          <a:bodyPr/>
          <a:lstStyle/>
          <a:p>
            <a:pPr algn="r" rtl="1"/>
            <a:endParaRPr lang="ar-JO" dirty="0"/>
          </a:p>
          <a:p>
            <a:pPr algn="r" rtl="1">
              <a:lnSpc>
                <a:spcPct val="150000"/>
              </a:lnSpc>
            </a:pPr>
            <a:r>
              <a:rPr lang="ar-JO" b="1" dirty="0"/>
              <a:t>الصورة الفنيّة (البيت الثاني) : شبه خيول الأردنيين وجِمالهم بالجسد الواحد في ساحة القتال .</a:t>
            </a:r>
          </a:p>
          <a:p>
            <a:pPr algn="r" rtl="1">
              <a:lnSpc>
                <a:spcPct val="150000"/>
              </a:lnSpc>
            </a:pPr>
            <a:r>
              <a:rPr lang="ar-JO" b="1" dirty="0"/>
              <a:t>يصف الشاعر الأردن أرضًا وشعبًا ويقول : إنها بلاد المكانة المرتفعة والهمة العالية التي بُنيت _ رمالها _ على أيدي الأوفياء ، ورجالها الطيبين، هؤلاء الفرسان المتأهبين على خيولهم وجمالهم، متوحدين في ساحة القتال .</a:t>
            </a:r>
          </a:p>
          <a:p>
            <a:pPr algn="r" rtl="1">
              <a:lnSpc>
                <a:spcPct val="150000"/>
              </a:lnSpc>
            </a:pPr>
            <a:r>
              <a:rPr lang="ar-JO" b="1" dirty="0"/>
              <a:t>لم يقتصر الشاعر على ذكر الخيول السريعة فقط إنما ذكر جِمالهم الصابرة والتي تحتمل قساوة الصحراء.</a:t>
            </a:r>
          </a:p>
          <a:p>
            <a:pPr algn="r" rtl="1"/>
            <a:endParaRPr lang="en-US" dirty="0"/>
          </a:p>
        </p:txBody>
      </p:sp>
    </p:spTree>
    <p:extLst>
      <p:ext uri="{BB962C8B-B14F-4D97-AF65-F5344CB8AC3E}">
        <p14:creationId xmlns:p14="http://schemas.microsoft.com/office/powerpoint/2010/main" val="281522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01214"/>
          </a:xfrm>
        </p:spPr>
        <p:txBody>
          <a:bodyPr/>
          <a:lstStyle/>
          <a:p>
            <a:r>
              <a:rPr lang="ar-JO" dirty="0"/>
              <a:t> * الفكرة (3-7) : قوة البادية الأردنية وجمالها .</a:t>
            </a:r>
            <a:endParaRPr lang="en-US" dirty="0"/>
          </a:p>
        </p:txBody>
      </p:sp>
      <p:sp>
        <p:nvSpPr>
          <p:cNvPr id="3" name="Content Placeholder 2"/>
          <p:cNvSpPr>
            <a:spLocks noGrp="1"/>
          </p:cNvSpPr>
          <p:nvPr>
            <p:ph idx="1"/>
          </p:nvPr>
        </p:nvSpPr>
        <p:spPr>
          <a:xfrm>
            <a:off x="1295401" y="2356834"/>
            <a:ext cx="9601196" cy="3519034"/>
          </a:xfrm>
        </p:spPr>
        <p:txBody>
          <a:bodyPr>
            <a:normAutofit fontScale="92500" lnSpcReduction="20000"/>
          </a:bodyPr>
          <a:lstStyle/>
          <a:p>
            <a:pPr algn="r" rtl="1"/>
            <a:r>
              <a:rPr lang="ar-JO" dirty="0" smtClean="0"/>
              <a:t>3</a:t>
            </a:r>
            <a:r>
              <a:rPr lang="ar-JO" b="1" dirty="0" smtClean="0"/>
              <a:t>. صَحراءُ </a:t>
            </a:r>
            <a:r>
              <a:rPr lang="ar-JO" b="1" dirty="0"/>
              <a:t>إلّا أَنَّ سَـــــــــــــــعْـــــفَ نخيلِها       </a:t>
            </a:r>
            <a:r>
              <a:rPr lang="ar-JO" b="1" dirty="0" smtClean="0"/>
              <a:t>               </a:t>
            </a:r>
            <a:r>
              <a:rPr lang="ar-JO" b="1" dirty="0"/>
              <a:t>قُضُبٌ يَعِزُّ على الدَّخيلِ مَنالُها</a:t>
            </a:r>
          </a:p>
          <a:p>
            <a:pPr algn="r" rtl="1"/>
            <a:r>
              <a:rPr lang="ar-JO" b="1" dirty="0" smtClean="0"/>
              <a:t>4.وفَقيرةٌ </a:t>
            </a:r>
            <a:r>
              <a:rPr lang="ar-JO" b="1" dirty="0"/>
              <a:t>لكِنَّ يابِــــــــــــــــسَ شيــــــــــــــحِها                 لا تشتريهِ الأرضُ أو </a:t>
            </a:r>
            <a:r>
              <a:rPr lang="ar-JO" b="1" dirty="0" smtClean="0"/>
              <a:t>أمــــــــوالُها</a:t>
            </a:r>
          </a:p>
          <a:p>
            <a:pPr marL="0" marR="0" algn="r" rtl="1">
              <a:lnSpc>
                <a:spcPct val="107000"/>
              </a:lnSpc>
              <a:spcBef>
                <a:spcPts val="0"/>
              </a:spcBef>
              <a:spcAft>
                <a:spcPts val="800"/>
              </a:spcAft>
            </a:pPr>
            <a:r>
              <a:rPr lang="ar-JO" b="1" dirty="0" smtClean="0">
                <a:latin typeface="Calibri" panose="020F0502020204030204" pitchFamily="34" charset="0"/>
                <a:ea typeface="Calibri" panose="020F0502020204030204" pitchFamily="34" charset="0"/>
                <a:cs typeface="Traditional Arabic" panose="02020603050405020304" pitchFamily="18" charset="-78"/>
              </a:rPr>
              <a:t>1. السَّعفُ </a:t>
            </a:r>
            <a:r>
              <a:rPr lang="ar-JO" b="1" dirty="0">
                <a:latin typeface="Calibri" panose="020F0502020204030204" pitchFamily="34" charset="0"/>
                <a:ea typeface="Calibri" panose="020F0502020204030204" pitchFamily="34" charset="0"/>
                <a:cs typeface="Traditional Arabic" panose="02020603050405020304" pitchFamily="18" charset="-78"/>
              </a:rPr>
              <a:t>: جريد النخل وورقه.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800"/>
              </a:spcAft>
              <a:buNone/>
            </a:pPr>
            <a:r>
              <a:rPr lang="ar-JO" b="1" dirty="0" smtClean="0">
                <a:latin typeface="Calibri" panose="020F0502020204030204" pitchFamily="34" charset="0"/>
                <a:ea typeface="Calibri" panose="020F0502020204030204" pitchFamily="34" charset="0"/>
                <a:cs typeface="Traditional Arabic" panose="02020603050405020304" pitchFamily="18" charset="-78"/>
              </a:rPr>
              <a:t> </a:t>
            </a:r>
            <a:r>
              <a:rPr lang="ar-JO" b="1" dirty="0">
                <a:latin typeface="Calibri" panose="020F0502020204030204" pitchFamily="34" charset="0"/>
                <a:ea typeface="Calibri" panose="020F0502020204030204" pitchFamily="34" charset="0"/>
                <a:cs typeface="Traditional Arabic" panose="02020603050405020304" pitchFamily="18" charset="-78"/>
              </a:rPr>
              <a:t>2. قُضبُ: مفردها قضيب، وهو الغصن </a:t>
            </a:r>
            <a:r>
              <a:rPr lang="ar-JO" b="1" dirty="0" smtClean="0">
                <a:latin typeface="Calibri" panose="020F0502020204030204" pitchFamily="34" charset="0"/>
                <a:ea typeface="Calibri" panose="020F0502020204030204" pitchFamily="34" charset="0"/>
                <a:cs typeface="Traditional Arabic" panose="02020603050405020304" pitchFamily="18" charset="-78"/>
              </a:rPr>
              <a:t>.</a:t>
            </a:r>
            <a:endParaRPr lang="ar-JO" sz="1800" dirty="0" smtClean="0">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800"/>
              </a:spcAft>
              <a:buNone/>
            </a:pPr>
            <a:r>
              <a:rPr lang="ar-JO" b="1" dirty="0" smtClean="0">
                <a:latin typeface="Calibri" panose="020F0502020204030204" pitchFamily="34" charset="0"/>
                <a:ea typeface="Calibri" panose="020F0502020204030204" pitchFamily="34" charset="0"/>
                <a:cs typeface="Traditional Arabic" panose="02020603050405020304" pitchFamily="18" charset="-78"/>
              </a:rPr>
              <a:t> </a:t>
            </a:r>
            <a:r>
              <a:rPr lang="ar-JO" b="1" dirty="0">
                <a:latin typeface="Calibri" panose="020F0502020204030204" pitchFamily="34" charset="0"/>
                <a:ea typeface="Calibri" panose="020F0502020204030204" pitchFamily="34" charset="0"/>
                <a:cs typeface="Traditional Arabic" panose="02020603050405020304" pitchFamily="18" charset="-78"/>
              </a:rPr>
              <a:t>3. الشيحُ: نبات سهلي من فصيلة المركبات الأنبوبية الزّهر، رائحته طيبة وقوية، ترعاه الماشية. </a:t>
            </a:r>
            <a:endParaRPr lang="ar-JO" sz="1800" dirty="0" smtClean="0">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800"/>
              </a:spcAft>
              <a:buNone/>
            </a:pPr>
            <a:r>
              <a:rPr lang="ar-JO" b="1" dirty="0" smtClean="0">
                <a:ea typeface="Calibri" panose="020F0502020204030204" pitchFamily="34" charset="0"/>
                <a:cs typeface="Traditional Arabic" panose="02020603050405020304" pitchFamily="18" charset="-78"/>
              </a:rPr>
              <a:t>   </a:t>
            </a:r>
            <a:r>
              <a:rPr lang="ar-JO" b="1" dirty="0">
                <a:ea typeface="Calibri" panose="020F0502020204030204" pitchFamily="34" charset="0"/>
                <a:cs typeface="Traditional Arabic" panose="02020603050405020304" pitchFamily="18" charset="-78"/>
              </a:rPr>
              <a:t>4. الدّخيل : العدّو.</a:t>
            </a:r>
            <a:endParaRPr lang="ar-JO" b="1" dirty="0" smtClean="0"/>
          </a:p>
          <a:p>
            <a:pPr algn="r" rtl="1"/>
            <a:r>
              <a:rPr lang="ar-JO" b="1" dirty="0"/>
              <a:t>يصف الشاعر الأردن بأنها صحراء، وسعف نخلها أغصانًا منيعة لا يمكن لأي معتدٍ أن يصل إليها؛ ذلك لأنها محصنة ومنيعة، وعلى الرغم من أنها قليلة الموارد إلا أن نبات الشيح </a:t>
            </a:r>
            <a:r>
              <a:rPr lang="ar-JO" b="1" dirty="0" smtClean="0"/>
              <a:t>الصحراوي </a:t>
            </a:r>
            <a:r>
              <a:rPr lang="ar-JO" b="1" dirty="0"/>
              <a:t>فيها أفضل من الدنيا بالنسبة إلى أبنائها</a:t>
            </a:r>
            <a:r>
              <a:rPr lang="ar-JO" b="1" dirty="0" smtClean="0"/>
              <a:t>.</a:t>
            </a:r>
          </a:p>
          <a:p>
            <a:pPr algn="r" rtl="1"/>
            <a:endParaRPr lang="ar-JO" b="1" dirty="0"/>
          </a:p>
        </p:txBody>
      </p:sp>
    </p:spTree>
    <p:extLst>
      <p:ext uri="{BB962C8B-B14F-4D97-AF65-F5344CB8AC3E}">
        <p14:creationId xmlns:p14="http://schemas.microsoft.com/office/powerpoint/2010/main" val="196226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824248"/>
            <a:ext cx="9601196" cy="5051620"/>
          </a:xfrm>
        </p:spPr>
        <p:txBody>
          <a:bodyPr/>
          <a:lstStyle/>
          <a:p>
            <a:endParaRPr lang="ar-JO" dirty="0"/>
          </a:p>
          <a:p>
            <a:r>
              <a:rPr lang="ar-JO" dirty="0"/>
              <a:t>( البيت الثالث): صور سعف النخيل بالسيوف التي تمنع العدو من الاعتداء عليها.</a:t>
            </a:r>
          </a:p>
          <a:p>
            <a:endParaRPr lang="en-US" dirty="0"/>
          </a:p>
        </p:txBody>
      </p:sp>
    </p:spTree>
    <p:extLst>
      <p:ext uri="{BB962C8B-B14F-4D97-AF65-F5344CB8AC3E}">
        <p14:creationId xmlns:p14="http://schemas.microsoft.com/office/powerpoint/2010/main" val="393336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JO" b="1" dirty="0"/>
              <a:t>5.</a:t>
            </a:r>
            <a:r>
              <a:rPr lang="ar-JO" sz="2800" b="1" dirty="0"/>
              <a:t>	وإذا البطولَةُ لمْ </a:t>
            </a:r>
            <a:r>
              <a:rPr lang="ar-JO" sz="2800" b="1" dirty="0" smtClean="0"/>
              <a:t>تكتَحــِل </a:t>
            </a:r>
            <a:r>
              <a:rPr lang="ar-JO" sz="2800" b="1" dirty="0"/>
              <a:t>عينَها     </a:t>
            </a:r>
            <a:r>
              <a:rPr lang="ar-JO" sz="2800" b="1" dirty="0" smtClean="0"/>
              <a:t>     </a:t>
            </a:r>
            <a:r>
              <a:rPr lang="ar-JO" sz="2800" b="1" dirty="0"/>
              <a:t>بِغُبارِها لمْ يكتَمِـــــــــــــــــــــل أبطالُها</a:t>
            </a:r>
            <a:endParaRPr lang="en-US" sz="2800" b="1" dirty="0"/>
          </a:p>
        </p:txBody>
      </p:sp>
      <p:sp>
        <p:nvSpPr>
          <p:cNvPr id="3" name="Content Placeholder 2"/>
          <p:cNvSpPr>
            <a:spLocks noGrp="1"/>
          </p:cNvSpPr>
          <p:nvPr>
            <p:ph idx="1"/>
          </p:nvPr>
        </p:nvSpPr>
        <p:spPr>
          <a:xfrm>
            <a:off x="1295401" y="2137893"/>
            <a:ext cx="9601196" cy="3737975"/>
          </a:xfrm>
        </p:spPr>
        <p:txBody>
          <a:bodyPr>
            <a:normAutofit lnSpcReduction="10000"/>
          </a:bodyPr>
          <a:lstStyle/>
          <a:p>
            <a:pPr marL="0" marR="0" algn="r" rtl="1">
              <a:lnSpc>
                <a:spcPct val="107000"/>
              </a:lnSpc>
              <a:spcBef>
                <a:spcPts val="0"/>
              </a:spcBef>
              <a:spcAft>
                <a:spcPts val="800"/>
              </a:spcAft>
            </a:pPr>
            <a:r>
              <a:rPr lang="ar-JO" b="1" dirty="0">
                <a:latin typeface="Calibri" panose="020F0502020204030204" pitchFamily="34" charset="0"/>
                <a:ea typeface="Calibri" panose="020F0502020204030204" pitchFamily="34" charset="0"/>
                <a:cs typeface="Traditional Arabic" panose="02020603050405020304" pitchFamily="18" charset="-78"/>
              </a:rPr>
              <a:t>(5) يصفها بأنها أرض البطولة والفروسية، برجالها الأشدّاء.</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b="1" u="wavy" dirty="0" smtClean="0">
                <a:latin typeface="Traditional Arabic" panose="02020603050405020304" pitchFamily="18" charset="-78"/>
                <a:ea typeface="Calibri" panose="020F0502020204030204" pitchFamily="34" charset="0"/>
                <a:cs typeface="Arial" panose="020B0604020202020204" pitchFamily="34" charset="0"/>
              </a:rPr>
              <a:t>الصورة الفنية: </a:t>
            </a:r>
            <a:r>
              <a:rPr lang="ar-JO" b="1" dirty="0" smtClean="0">
                <a:latin typeface="Calibri" panose="020F0502020204030204" pitchFamily="34" charset="0"/>
                <a:ea typeface="Calibri" panose="020F0502020204030204" pitchFamily="34" charset="0"/>
                <a:cs typeface="Traditional Arabic" panose="02020603050405020304" pitchFamily="18" charset="-78"/>
              </a:rPr>
              <a:t>صور </a:t>
            </a:r>
            <a:r>
              <a:rPr lang="ar-JO" b="1" dirty="0">
                <a:latin typeface="Calibri" panose="020F0502020204030204" pitchFamily="34" charset="0"/>
                <a:ea typeface="Calibri" panose="020F0502020204030204" pitchFamily="34" charset="0"/>
                <a:cs typeface="Traditional Arabic" panose="02020603050405020304" pitchFamily="18" charset="-78"/>
              </a:rPr>
              <a:t>البطولة بالفتاة التي تكتحل </a:t>
            </a:r>
            <a:r>
              <a:rPr lang="ar-JO" b="1" dirty="0" smtClean="0">
                <a:latin typeface="Calibri" panose="020F0502020204030204" pitchFamily="34" charset="0"/>
                <a:ea typeface="Calibri" panose="020F0502020204030204" pitchFamily="34" charset="0"/>
                <a:cs typeface="Traditional Arabic" panose="02020603050405020304" pitchFamily="18" charset="-78"/>
              </a:rPr>
              <a:t>.</a:t>
            </a:r>
          </a:p>
          <a:p>
            <a:pPr marL="0" marR="0" algn="r" rtl="1">
              <a:lnSpc>
                <a:spcPct val="107000"/>
              </a:lnSpc>
              <a:spcBef>
                <a:spcPts val="0"/>
              </a:spcBef>
              <a:spcAft>
                <a:spcPts val="800"/>
              </a:spcAft>
            </a:pPr>
            <a:r>
              <a:rPr lang="ar-JO" b="1" dirty="0" smtClean="0">
                <a:latin typeface="Calibri" panose="020F0502020204030204" pitchFamily="34" charset="0"/>
                <a:ea typeface="Calibri" panose="020F0502020204030204" pitchFamily="34" charset="0"/>
                <a:cs typeface="Traditional Arabic" panose="02020603050405020304" pitchFamily="18" charset="-78"/>
              </a:rPr>
              <a:t>    </a:t>
            </a:r>
            <a:r>
              <a:rPr lang="ar-JO" b="1" dirty="0">
                <a:latin typeface="Calibri" panose="020F0502020204030204" pitchFamily="34" charset="0"/>
                <a:ea typeface="Calibri" panose="020F0502020204030204" pitchFamily="34" charset="0"/>
                <a:cs typeface="Traditional Arabic" panose="02020603050405020304" pitchFamily="18" charset="-78"/>
              </a:rPr>
              <a:t>وصور البطولة بالأرض التي تكحّل عينيها بغبار المعارك.</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b="1" dirty="0">
                <a:latin typeface="Calibri" panose="020F0502020204030204" pitchFamily="34" charset="0"/>
                <a:ea typeface="Calibri" panose="020F0502020204030204" pitchFamily="34" charset="0"/>
                <a:cs typeface="Traditional Arabic" panose="02020603050405020304" pitchFamily="18" charset="-78"/>
              </a:rPr>
              <a:t>الفتاة يظهر جمالها حينما تكتحل، تماما حينما تكتحل الأرض ويبرز جمالها في ساحة المعركة بالغبار</a:t>
            </a:r>
            <a:r>
              <a:rPr lang="ar-JO" b="1" dirty="0" smtClean="0">
                <a:latin typeface="Calibri" panose="020F0502020204030204" pitchFamily="34" charset="0"/>
                <a:ea typeface="Calibri" panose="020F0502020204030204" pitchFamily="34" charset="0"/>
                <a:cs typeface="Traditional Arabic" panose="02020603050405020304" pitchFamily="18" charset="-78"/>
              </a:rPr>
              <a:t>.</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b="1" u="wavy"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 عناصر اللون الحركي</a:t>
            </a:r>
            <a:r>
              <a:rPr lang="ar-JO" b="1"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 : </a:t>
            </a:r>
            <a:endParaRPr lang="ar-JO" b="1" dirty="0" smtClean="0">
              <a:solidFill>
                <a:srgbClr val="FF0000"/>
              </a:solidFill>
              <a:latin typeface="Calibri" panose="020F0502020204030204" pitchFamily="34" charset="0"/>
              <a:ea typeface="Calibri" panose="020F0502020204030204" pitchFamily="34" charset="0"/>
              <a:cs typeface="Traditional Arabic" panose="02020603050405020304" pitchFamily="18" charset="-78"/>
            </a:endParaRPr>
          </a:p>
          <a:p>
            <a:pPr marL="0" marR="0" algn="r" rtl="1">
              <a:lnSpc>
                <a:spcPct val="107000"/>
              </a:lnSpc>
              <a:spcBef>
                <a:spcPts val="0"/>
              </a:spcBef>
              <a:spcAft>
                <a:spcPts val="800"/>
              </a:spcAft>
            </a:pPr>
            <a:r>
              <a:rPr lang="ar-JO" b="1" dirty="0" smtClean="0">
                <a:solidFill>
                  <a:srgbClr val="FF0000"/>
                </a:solidFill>
                <a:latin typeface="Calibri" panose="020F0502020204030204" pitchFamily="34" charset="0"/>
                <a:ea typeface="Calibri" panose="020F0502020204030204" pitchFamily="34" charset="0"/>
                <a:cs typeface="Traditional Arabic" panose="02020603050405020304" pitchFamily="18" charset="-78"/>
              </a:rPr>
              <a:t>1</a:t>
            </a:r>
            <a:r>
              <a:rPr lang="ar-JO" b="1" dirty="0">
                <a:solidFill>
                  <a:srgbClr val="FF0000"/>
                </a:solidFill>
                <a:latin typeface="Calibri" panose="020F0502020204030204" pitchFamily="34" charset="0"/>
                <a:ea typeface="Calibri" panose="020F0502020204030204" pitchFamily="34" charset="0"/>
                <a:cs typeface="Traditional Arabic" panose="02020603050405020304" pitchFamily="18" charset="-78"/>
              </a:rPr>
              <a:t>. اللون: الأسود ، لون الكحل/  الأصفر الصحراوي، لون الغبار </a:t>
            </a:r>
            <a:endParaRPr lang="en-US" sz="18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r" rtl="1"/>
            <a:r>
              <a:rPr lang="ar-JO" b="1" dirty="0">
                <a:solidFill>
                  <a:srgbClr val="FF0000"/>
                </a:solidFill>
                <a:ea typeface="Calibri" panose="020F0502020204030204" pitchFamily="34" charset="0"/>
                <a:cs typeface="Traditional Arabic" panose="02020603050405020304" pitchFamily="18" charset="-78"/>
              </a:rPr>
              <a:t>2. الحركة : حركة وضع الكحل في العين / حركة الغبار.  ==    حركة الكحل+ الغبار ..... حركة إيجابية تدل على البطولة والجمال والفروسية. </a:t>
            </a:r>
            <a:endParaRPr lang="en-US" dirty="0">
              <a:solidFill>
                <a:srgbClr val="FF0000"/>
              </a:solidFill>
            </a:endParaRPr>
          </a:p>
        </p:txBody>
      </p:sp>
    </p:spTree>
    <p:extLst>
      <p:ext uri="{BB962C8B-B14F-4D97-AF65-F5344CB8AC3E}">
        <p14:creationId xmlns:p14="http://schemas.microsoft.com/office/powerpoint/2010/main" val="2298585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JO" b="1" dirty="0" smtClean="0">
                <a:ea typeface="Calibri" panose="020F0502020204030204" pitchFamily="34" charset="0"/>
                <a:cs typeface="Traditional Arabic" panose="02020603050405020304" pitchFamily="18" charset="-78"/>
              </a:rPr>
              <a:t>7</a:t>
            </a:r>
            <a:r>
              <a:rPr lang="ar-JO" sz="3600" b="1" dirty="0" smtClean="0">
                <a:ea typeface="Calibri" panose="020F0502020204030204" pitchFamily="34" charset="0"/>
                <a:cs typeface="Traditional Arabic" panose="02020603050405020304" pitchFamily="18" charset="-78"/>
              </a:rPr>
              <a:t>.وعلى </a:t>
            </a:r>
            <a:r>
              <a:rPr lang="ar-JO" sz="3600" b="1" dirty="0">
                <a:ea typeface="Calibri" panose="020F0502020204030204" pitchFamily="34" charset="0"/>
                <a:cs typeface="Traditional Arabic" panose="02020603050405020304" pitchFamily="18" charset="-78"/>
              </a:rPr>
              <a:t>بَني الإنسانِ فاضَتْ شَمسُها                بالخيرِ والنٌّعمى وفــــاضَ هِلالُها</a:t>
            </a:r>
            <a:endParaRPr lang="en-US" sz="3600" dirty="0"/>
          </a:p>
        </p:txBody>
      </p:sp>
      <p:sp>
        <p:nvSpPr>
          <p:cNvPr id="3" name="Content Placeholder 2"/>
          <p:cNvSpPr>
            <a:spLocks noGrp="1"/>
          </p:cNvSpPr>
          <p:nvPr>
            <p:ph idx="1"/>
          </p:nvPr>
        </p:nvSpPr>
        <p:spPr/>
        <p:txBody>
          <a:bodyPr/>
          <a:lstStyle/>
          <a:p>
            <a:pPr algn="r" rtl="1"/>
            <a:r>
              <a:rPr lang="ar-JO" b="1" dirty="0">
                <a:ea typeface="Calibri" panose="020F0502020204030204" pitchFamily="34" charset="0"/>
                <a:cs typeface="Traditional Arabic" panose="02020603050405020304" pitchFamily="18" charset="-78"/>
              </a:rPr>
              <a:t>(6-7) يقول الشاعر أن أصل الحياة يعود إلى البداوة ( سكان الصحراء) ، ومن واحاتها الخضراء الجميلة ، وبشمسها المشرقة الحارّة، التي تعد أساس الخير والنعمة على أرضها، والذي يزيدها جمالًا صفاء سمائها وبروز هلالها في اللّيل. </a:t>
            </a:r>
            <a:r>
              <a:rPr lang="ar-JO" b="1" dirty="0" smtClean="0">
                <a:ea typeface="Calibri" panose="020F0502020204030204" pitchFamily="34" charset="0"/>
                <a:cs typeface="Traditional Arabic" panose="02020603050405020304" pitchFamily="18" charset="-78"/>
              </a:rPr>
              <a:t>وهذا الهلا مهم في معرفة الشهور . </a:t>
            </a:r>
          </a:p>
          <a:p>
            <a:pPr algn="r" rtl="1"/>
            <a:r>
              <a:rPr lang="ar-JO" b="1" dirty="0" smtClean="0">
                <a:solidFill>
                  <a:srgbClr val="FF0000"/>
                </a:solidFill>
                <a:cs typeface="Traditional Arabic" panose="02020603050405020304" pitchFamily="18" charset="-78"/>
              </a:rPr>
              <a:t>الشمس : دلالة على التجدد والاستمرارية .</a:t>
            </a:r>
          </a:p>
          <a:p>
            <a:pPr algn="r" rtl="1"/>
            <a:r>
              <a:rPr lang="ar-JO" b="1" dirty="0" smtClean="0">
                <a:solidFill>
                  <a:srgbClr val="FF0000"/>
                </a:solidFill>
                <a:cs typeface="Traditional Arabic" panose="02020603050405020304" pitchFamily="18" charset="-78"/>
              </a:rPr>
              <a:t>الهلال : دلالة على معرفة الشهور.</a:t>
            </a:r>
          </a:p>
          <a:p>
            <a:pPr algn="r" rtl="1"/>
            <a:r>
              <a:rPr lang="ar-JO" b="1" dirty="0" smtClean="0">
                <a:solidFill>
                  <a:srgbClr val="FF0000"/>
                </a:solidFill>
                <a:cs typeface="Traditional Arabic" panose="02020603050405020304" pitchFamily="18" charset="-78"/>
              </a:rPr>
              <a:t>الهلال والشمس ... دلالة على تعاقب الأيام وتجددها في البادية .</a:t>
            </a:r>
            <a:endParaRPr lang="en-US" dirty="0">
              <a:solidFill>
                <a:srgbClr val="FF0000"/>
              </a:solidFill>
            </a:endParaRPr>
          </a:p>
        </p:txBody>
      </p:sp>
    </p:spTree>
    <p:extLst>
      <p:ext uri="{BB962C8B-B14F-4D97-AF65-F5344CB8AC3E}">
        <p14:creationId xmlns:p14="http://schemas.microsoft.com/office/powerpoint/2010/main" val="1891015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b="1" u="wavy" dirty="0">
                <a:ea typeface="Calibri" panose="020F0502020204030204" pitchFamily="34" charset="0"/>
                <a:cs typeface="Traditional Arabic" panose="02020603050405020304" pitchFamily="18" charset="-78"/>
              </a:rPr>
              <a:t>الفكرة (8- 10)</a:t>
            </a:r>
            <a:r>
              <a:rPr lang="ar-JO" sz="3200" b="1" dirty="0">
                <a:ea typeface="Calibri" panose="020F0502020204030204" pitchFamily="34" charset="0"/>
                <a:cs typeface="Traditional Arabic" panose="02020603050405020304" pitchFamily="18" charset="-78"/>
              </a:rPr>
              <a:t> : أهمية اللغة العربية الفصحى في البادية ( لغة الشعر في: القتال، وفي العشق) . </a:t>
            </a:r>
            <a:endParaRPr lang="en-US" sz="3200" dirty="0"/>
          </a:p>
        </p:txBody>
      </p:sp>
      <p:sp>
        <p:nvSpPr>
          <p:cNvPr id="3" name="Content Placeholder 2"/>
          <p:cNvSpPr>
            <a:spLocks noGrp="1"/>
          </p:cNvSpPr>
          <p:nvPr>
            <p:ph idx="1"/>
          </p:nvPr>
        </p:nvSpPr>
        <p:spPr/>
        <p:txBody>
          <a:bodyPr>
            <a:normAutofit fontScale="92500" lnSpcReduction="10000"/>
          </a:bodyPr>
          <a:lstStyle/>
          <a:p>
            <a:pPr algn="r" rtl="1"/>
            <a:r>
              <a:rPr lang="ar-JO" b="1" dirty="0" smtClean="0"/>
              <a:t>8. يا </a:t>
            </a:r>
            <a:r>
              <a:rPr lang="ar-JO" b="1" dirty="0"/>
              <a:t>خيمةَ الفُصحى ورايَتَها التي             عَزَّت بِها وتَبارَكت آمالُها</a:t>
            </a:r>
            <a:endParaRPr lang="en-US" dirty="0"/>
          </a:p>
          <a:p>
            <a:pPr algn="r" rtl="1"/>
            <a:r>
              <a:rPr lang="ar-JO" b="1" dirty="0">
                <a:ea typeface="Calibri" panose="020F0502020204030204" pitchFamily="34" charset="0"/>
                <a:cs typeface="Traditional Arabic" panose="02020603050405020304" pitchFamily="18" charset="-78"/>
              </a:rPr>
              <a:t>. الفصحى: من فَصُحَ، والفصاحة من البيان. </a:t>
            </a:r>
            <a:endParaRPr lang="ar-JO" b="1" dirty="0" smtClean="0">
              <a:ea typeface="Calibri" panose="020F0502020204030204" pitchFamily="34" charset="0"/>
              <a:cs typeface="Traditional Arabic" panose="02020603050405020304" pitchFamily="18" charset="-78"/>
            </a:endParaRPr>
          </a:p>
          <a:p>
            <a:pPr algn="r" rtl="1"/>
            <a:r>
              <a:rPr lang="ar-JO" b="1" dirty="0"/>
              <a:t> </a:t>
            </a:r>
            <a:r>
              <a:rPr lang="ar-JO" b="1" dirty="0" smtClean="0"/>
              <a:t> </a:t>
            </a:r>
            <a:r>
              <a:rPr lang="ar-JO" b="1" dirty="0"/>
              <a:t>يتحدث الشاعر عن أهمية اللغة العربية الفصحى قديمًا في البادية، فمن المعروف أن البادية هي أساس اللغة الفصيحة، إذ كان يرسل الناس أبنائهم إليها حتى يتعلمون اللغة، وقد عُزّت اللغة وارتقت بنزول القرآن الكريم بها</a:t>
            </a:r>
            <a:r>
              <a:rPr lang="ar-JO" b="1" dirty="0" smtClean="0"/>
              <a:t>.</a:t>
            </a:r>
          </a:p>
          <a:p>
            <a:pPr algn="r" rtl="1"/>
            <a:r>
              <a:rPr lang="ar-JO" b="1" dirty="0" smtClean="0">
                <a:solidFill>
                  <a:srgbClr val="00B050"/>
                </a:solidFill>
              </a:rPr>
              <a:t>ابراز لمكانة الشعر في البادية الأردنية قديما.</a:t>
            </a:r>
          </a:p>
          <a:p>
            <a:pPr algn="r" rtl="1"/>
            <a:r>
              <a:rPr lang="ar-JO" dirty="0" smtClean="0">
                <a:solidFill>
                  <a:srgbClr val="00B050"/>
                </a:solidFill>
              </a:rPr>
              <a:t>  </a:t>
            </a:r>
            <a:r>
              <a:rPr lang="ar-JO" dirty="0">
                <a:solidFill>
                  <a:srgbClr val="00B050"/>
                </a:solidFill>
              </a:rPr>
              <a:t>صور الصحراء بالخيمة التي تجمع الرجال الأقوياء. </a:t>
            </a:r>
            <a:endParaRPr lang="ar-JO" dirty="0" smtClean="0">
              <a:solidFill>
                <a:srgbClr val="00B050"/>
              </a:solidFill>
            </a:endParaRPr>
          </a:p>
          <a:p>
            <a:pPr algn="r" rtl="1"/>
            <a:r>
              <a:rPr lang="ar-JO" dirty="0" smtClean="0">
                <a:solidFill>
                  <a:srgbClr val="FF0000"/>
                </a:solidFill>
              </a:rPr>
              <a:t>وشبه اللغة الفصحى (لغة الشعر) بالخيمة التي تبث العزة والآمل لدى شعبها .</a:t>
            </a:r>
            <a:endParaRPr lang="en-US" dirty="0">
              <a:solidFill>
                <a:srgbClr val="FF0000"/>
              </a:solidFill>
            </a:endParaRPr>
          </a:p>
        </p:txBody>
      </p:sp>
    </p:spTree>
    <p:extLst>
      <p:ext uri="{BB962C8B-B14F-4D97-AF65-F5344CB8AC3E}">
        <p14:creationId xmlns:p14="http://schemas.microsoft.com/office/powerpoint/2010/main" val="115239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11" y="982132"/>
            <a:ext cx="10110987" cy="1303867"/>
          </a:xfrm>
        </p:spPr>
        <p:txBody>
          <a:bodyPr>
            <a:normAutofit fontScale="90000"/>
          </a:bodyPr>
          <a:lstStyle/>
          <a:p>
            <a:pPr algn="r" rtl="1"/>
            <a:r>
              <a:rPr lang="ar-JO" dirty="0"/>
              <a:t>9.	ما زِلتِ للعُشاقِ </a:t>
            </a:r>
            <a:r>
              <a:rPr lang="ar-JO" dirty="0" smtClean="0"/>
              <a:t>شَمْــسَ مَحبَّةٍ    </a:t>
            </a:r>
            <a:r>
              <a:rPr lang="ar-JO" dirty="0"/>
              <a:t>لا تنتَهي أنوارُها وظِلالُها</a:t>
            </a:r>
            <a:endParaRPr lang="en-US" dirty="0"/>
          </a:p>
        </p:txBody>
      </p:sp>
      <p:sp>
        <p:nvSpPr>
          <p:cNvPr id="3" name="Content Placeholder 2"/>
          <p:cNvSpPr>
            <a:spLocks noGrp="1"/>
          </p:cNvSpPr>
          <p:nvPr>
            <p:ph idx="1"/>
          </p:nvPr>
        </p:nvSpPr>
        <p:spPr>
          <a:xfrm>
            <a:off x="1295401" y="2150772"/>
            <a:ext cx="9601196" cy="3725096"/>
          </a:xfrm>
        </p:spPr>
        <p:txBody>
          <a:bodyPr>
            <a:normAutofit lnSpcReduction="10000"/>
          </a:bodyPr>
          <a:lstStyle/>
          <a:p>
            <a:pPr algn="r"/>
            <a:r>
              <a:rPr lang="ar-JO" b="1" dirty="0">
                <a:ea typeface="Calibri" panose="020F0502020204030204" pitchFamily="34" charset="0"/>
                <a:cs typeface="Traditional Arabic" panose="02020603050405020304" pitchFamily="18" charset="-78"/>
              </a:rPr>
              <a:t>يشير الشاعر إلى ذكريات الصحراء المقترنة بالعشاق منذ القدم،  والتي ما زالت أنوارها مضيئة وظلالها راسخة، فاللغة أخبرتنا بشعرها عن المحبين ، ولا بدّ من التنويه إلى أن الصحراء مغمورة بشعراء الغزل العذري ( البدوي) كأمثال: قيس بن الملوّح المعروف بمجنون ليلى، وجميل بن معمّر المعروف بجميل بثينة ، ولا زال الشعر البدوي متجددًا إلى الآن بجمال صوره وعذوبته . </a:t>
            </a:r>
            <a:endParaRPr lang="ar-JO" b="1" dirty="0" smtClean="0">
              <a:ea typeface="Calibri" panose="020F0502020204030204" pitchFamily="34" charset="0"/>
              <a:cs typeface="Traditional Arabic" panose="02020603050405020304" pitchFamily="18" charset="-78"/>
            </a:endParaRPr>
          </a:p>
          <a:p>
            <a:pPr algn="r" rtl="1"/>
            <a:r>
              <a:rPr lang="ar-JO" b="1" dirty="0" smtClean="0">
                <a:solidFill>
                  <a:srgbClr val="FF0000"/>
                </a:solidFill>
                <a:cs typeface="Traditional Arabic" panose="02020603050405020304" pitchFamily="18" charset="-78"/>
              </a:rPr>
              <a:t>يكمل الشاعر الحديث عن أهمية لغة الشعر التي تتحدث عن العشق  الذي يصور حياة البادية بما فيها من جماليات.</a:t>
            </a:r>
          </a:p>
          <a:p>
            <a:pPr algn="r" rtl="1"/>
            <a:r>
              <a:rPr lang="ar-JO" dirty="0" smtClean="0">
                <a:solidFill>
                  <a:srgbClr val="00B050"/>
                </a:solidFill>
              </a:rPr>
              <a:t>ما زلت : ما نافية .</a:t>
            </a:r>
          </a:p>
          <a:p>
            <a:pPr algn="r" rtl="1"/>
            <a:r>
              <a:rPr lang="ar-JO" dirty="0" smtClean="0">
                <a:solidFill>
                  <a:srgbClr val="0070C0"/>
                </a:solidFill>
              </a:rPr>
              <a:t>أنوار+ ظلال = علاقة تكاملية فالنور في بعض الأماكن يمثل ظلًا.</a:t>
            </a:r>
          </a:p>
          <a:p>
            <a:pPr algn="r" rtl="1"/>
            <a:r>
              <a:rPr lang="ar-JO" dirty="0">
                <a:solidFill>
                  <a:srgbClr val="0070C0"/>
                </a:solidFill>
              </a:rPr>
              <a:t>صور </a:t>
            </a:r>
            <a:r>
              <a:rPr lang="ar-JO" dirty="0" smtClean="0">
                <a:solidFill>
                  <a:srgbClr val="0070C0"/>
                </a:solidFill>
              </a:rPr>
              <a:t>لغة الشعر (اللغة الفصحى) بالشمس </a:t>
            </a:r>
            <a:r>
              <a:rPr lang="ar-JO" dirty="0">
                <a:solidFill>
                  <a:srgbClr val="0070C0"/>
                </a:solidFill>
              </a:rPr>
              <a:t>التي تجمع </a:t>
            </a:r>
            <a:r>
              <a:rPr lang="ar-JO" dirty="0" smtClean="0">
                <a:solidFill>
                  <a:srgbClr val="0070C0"/>
                </a:solidFill>
              </a:rPr>
              <a:t>الأحبة.</a:t>
            </a:r>
            <a:endParaRPr lang="en-US" dirty="0">
              <a:solidFill>
                <a:srgbClr val="0070C0"/>
              </a:solidFill>
            </a:endParaRPr>
          </a:p>
        </p:txBody>
      </p:sp>
    </p:spTree>
    <p:extLst>
      <p:ext uri="{BB962C8B-B14F-4D97-AF65-F5344CB8AC3E}">
        <p14:creationId xmlns:p14="http://schemas.microsoft.com/office/powerpoint/2010/main" val="28411288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108</TotalTime>
  <Words>1139</Words>
  <Application>Microsoft Office PowerPoint</Application>
  <PresentationFormat>Widescreen</PresentationFormat>
  <Paragraphs>89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Garamond</vt:lpstr>
      <vt:lpstr>Tahoma</vt:lpstr>
      <vt:lpstr>Times New Roman</vt:lpstr>
      <vt:lpstr>Traditional Arabic</vt:lpstr>
      <vt:lpstr>Organic</vt:lpstr>
      <vt:lpstr>هذا هو الأردن </vt:lpstr>
      <vt:lpstr> الفكرة (1-2) : الفخر برجال الأردن الفرسان والأوفياء . </vt:lpstr>
      <vt:lpstr>PowerPoint Presentation</vt:lpstr>
      <vt:lpstr> * الفكرة (3-7) : قوة البادية الأردنية وجمالها .</vt:lpstr>
      <vt:lpstr>PowerPoint Presentation</vt:lpstr>
      <vt:lpstr>5. وإذا البطولَةُ لمْ تكتَحــِل عينَها          بِغُبارِها لمْ يكتَمِـــــــــــــــــــــل أبطالُها</vt:lpstr>
      <vt:lpstr>7.وعلى بَني الإنسانِ فاضَتْ شَمسُها                بالخيرِ والنٌّعمى وفــــاضَ هِلالُها</vt:lpstr>
      <vt:lpstr>الفكرة (8- 10) : أهمية اللغة العربية الفصحى في البادية ( لغة الشعر في: القتال، وفي العشق) . </vt:lpstr>
      <vt:lpstr>9. ما زِلتِ للعُشاقِ شَمْــسَ مَحبَّةٍ    لا تنتَهي أنوارُها وظِلالُها</vt:lpstr>
      <vt:lpstr>10. ما زِلْتِ لِلفُرسانِ ساحَ شهامَةٍ    تَزْهو بهمْ كُثْبانُها ورِمالُها </vt:lpstr>
      <vt:lpstr>ما هو الشعر الحماسيّ؟ </vt:lpstr>
      <vt:lpstr>الفكرة ( 11- 13) : وصف روح الأردنيين( النّشامى) الرقيقة والباسلة.  </vt:lpstr>
      <vt:lpstr>الرجال بأفعالهم لا بأقوالهم </vt:lpstr>
      <vt:lpstr>13. وإذا العُروبَــــــــــــــــــــــــةُ لمْ تُزّيّنْ هامَها          بِعقالِها ضاعَـــــــــــــتْ وضاعَ عِقالُها</vt:lpstr>
      <vt:lpstr>الفكرة (14-15) : إبراز أهمية الشعر في الدفاع عن كلمة الحق </vt:lpstr>
      <vt:lpstr>15. والشّعرُ مثلُ السّيْفِ إنْ لمْ ينتَصِرْ           لِلْحَقّ  ضاعَ من الحياةِ جَمالُها</vt:lpstr>
      <vt:lpstr>السمات الفنية للأبيات</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هذا هو الأردن</dc:title>
  <dc:creator>DALIA</dc:creator>
  <cp:lastModifiedBy>DALIA</cp:lastModifiedBy>
  <cp:revision>12</cp:revision>
  <dcterms:created xsi:type="dcterms:W3CDTF">2017-11-21T20:40:18Z</dcterms:created>
  <dcterms:modified xsi:type="dcterms:W3CDTF">2017-11-21T22:28:20Z</dcterms:modified>
</cp:coreProperties>
</file>