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 id="2147483714" r:id="rId3"/>
    <p:sldMasterId id="2147483732" r:id="rId4"/>
    <p:sldMasterId id="2147483750" r:id="rId5"/>
  </p:sldMasterIdLst>
  <p:notesMasterIdLst>
    <p:notesMasterId r:id="rId28"/>
  </p:notesMasterIdLst>
  <p:sldIdLst>
    <p:sldId id="284" r:id="rId6"/>
    <p:sldId id="285" r:id="rId7"/>
    <p:sldId id="259" r:id="rId8"/>
    <p:sldId id="286" r:id="rId9"/>
    <p:sldId id="261" r:id="rId10"/>
    <p:sldId id="262" r:id="rId11"/>
    <p:sldId id="263" r:id="rId12"/>
    <p:sldId id="264" r:id="rId13"/>
    <p:sldId id="265" r:id="rId14"/>
    <p:sldId id="266" r:id="rId15"/>
    <p:sldId id="271" r:id="rId16"/>
    <p:sldId id="270" r:id="rId17"/>
    <p:sldId id="292" r:id="rId18"/>
    <p:sldId id="293" r:id="rId19"/>
    <p:sldId id="267" r:id="rId20"/>
    <p:sldId id="276" r:id="rId21"/>
    <p:sldId id="275" r:id="rId22"/>
    <p:sldId id="274" r:id="rId23"/>
    <p:sldId id="278" r:id="rId24"/>
    <p:sldId id="294" r:id="rId25"/>
    <p:sldId id="287" r:id="rId26"/>
    <p:sldId id="2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26" autoAdjust="0"/>
    <p:restoredTop sz="94660"/>
  </p:normalViewPr>
  <p:slideViewPr>
    <p:cSldViewPr snapToGrid="0">
      <p:cViewPr>
        <p:scale>
          <a:sx n="73" d="100"/>
          <a:sy n="73" d="100"/>
        </p:scale>
        <p:origin x="-68" y="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94E550F-20B7-480C-B845-17B71B175BB6}" type="datetimeFigureOut">
              <a:rPr lang="ar-JO" smtClean="0"/>
              <a:t>09/04/1442</a:t>
            </a:fld>
            <a:endParaRPr lang="ar-JO"/>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A9B157A-2423-498D-97A9-71253EB6B011}" type="slidenum">
              <a:rPr lang="ar-JO" smtClean="0"/>
              <a:t>‹#›</a:t>
            </a:fld>
            <a:endParaRPr lang="ar-JO"/>
          </a:p>
        </p:txBody>
      </p:sp>
    </p:spTree>
    <p:extLst>
      <p:ext uri="{BB962C8B-B14F-4D97-AF65-F5344CB8AC3E}">
        <p14:creationId xmlns:p14="http://schemas.microsoft.com/office/powerpoint/2010/main" val="13912036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88E705-00DC-4345-B204-E0F5725763D7}" type="datetime1">
              <a:rPr lang="en-US" smtClean="0"/>
              <a:t>11/24/2020</a:t>
            </a:fld>
            <a:endParaRPr lang="en-US"/>
          </a:p>
        </p:txBody>
      </p:sp>
      <p:sp>
        <p:nvSpPr>
          <p:cNvPr id="5" name="Footer Placeholder 4"/>
          <p:cNvSpPr>
            <a:spLocks noGrp="1"/>
          </p:cNvSpPr>
          <p:nvPr>
            <p:ph type="ftr" sz="quarter" idx="11"/>
          </p:nvPr>
        </p:nvSpPr>
        <p:spPr/>
        <p:txBody>
          <a:bodyPr/>
          <a:lstStyle/>
          <a:p>
            <a:r>
              <a:rPr lang="ar-JO" smtClean="0"/>
              <a:t>المعلم: يوسف طالب الرفاعي / مدارس الأمم الإبداعية / شرح قصيدة بان الخليط</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3549247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15281-24CE-46EB-B0DE-CCF30E037446}" type="datetime1">
              <a:rPr lang="en-US" smtClean="0"/>
              <a:t>11/24/2020</a:t>
            </a:fld>
            <a:endParaRPr lang="en-US"/>
          </a:p>
        </p:txBody>
      </p:sp>
      <p:sp>
        <p:nvSpPr>
          <p:cNvPr id="6" name="Footer Placeholder 5"/>
          <p:cNvSpPr>
            <a:spLocks noGrp="1"/>
          </p:cNvSpPr>
          <p:nvPr>
            <p:ph type="ftr" sz="quarter" idx="11"/>
          </p:nvPr>
        </p:nvSpPr>
        <p:spPr/>
        <p:txBody>
          <a:bodyPr/>
          <a:lstStyle/>
          <a:p>
            <a:r>
              <a:rPr lang="ar-JO" smtClean="0"/>
              <a:t>المعلم: يوسف طالب الرفاعي / مدارس الأمم الإبداعية / شرح قصيدة بان الخليط</a:t>
            </a:r>
            <a:endParaRPr lang="en-US"/>
          </a:p>
        </p:txBody>
      </p:sp>
      <p:sp>
        <p:nvSpPr>
          <p:cNvPr id="7" name="Slide Number Placeholder 6"/>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196100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5BBF69F-4FF1-4554-B05C-3A73EE71F26C}" type="datetime1">
              <a:rPr lang="en-US" smtClean="0"/>
              <a:t>11/24/2020</a:t>
            </a:fld>
            <a:endParaRPr lang="en-US"/>
          </a:p>
        </p:txBody>
      </p:sp>
      <p:sp>
        <p:nvSpPr>
          <p:cNvPr id="5" name="Footer Placeholder 4"/>
          <p:cNvSpPr>
            <a:spLocks noGrp="1"/>
          </p:cNvSpPr>
          <p:nvPr>
            <p:ph type="ftr" sz="quarter" idx="11"/>
          </p:nvPr>
        </p:nvSpPr>
        <p:spPr/>
        <p:txBody>
          <a:bodyPr/>
          <a:lstStyle/>
          <a:p>
            <a:r>
              <a:rPr lang="ar-JO" smtClean="0"/>
              <a:t>المعلم: يوسف طالب الرفاعي / مدارس الأمم الإبداعية / شرح قصيدة بان الخليط</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850757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42FFBBF-8E4A-49AC-A763-B5115524D718}" type="datetime1">
              <a:rPr lang="en-US" smtClean="0"/>
              <a:t>11/24/2020</a:t>
            </a:fld>
            <a:endParaRPr lang="en-US"/>
          </a:p>
        </p:txBody>
      </p:sp>
      <p:sp>
        <p:nvSpPr>
          <p:cNvPr id="5" name="Footer Placeholder 4"/>
          <p:cNvSpPr>
            <a:spLocks noGrp="1"/>
          </p:cNvSpPr>
          <p:nvPr>
            <p:ph type="ftr" sz="quarter" idx="11"/>
          </p:nvPr>
        </p:nvSpPr>
        <p:spPr/>
        <p:txBody>
          <a:bodyPr/>
          <a:lstStyle/>
          <a:p>
            <a:r>
              <a:rPr lang="ar-JO" smtClean="0"/>
              <a:t>المعلم: يوسف طالب الرفاعي / مدارس الأمم الإبداعية / شرح قصيدة بان الخليط</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4197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2D24EC-D952-4D96-A70E-96E423FB2EB2}" type="datetime1">
              <a:rPr lang="en-US" smtClean="0"/>
              <a:t>11/24/2020</a:t>
            </a:fld>
            <a:endParaRPr lang="en-US"/>
          </a:p>
        </p:txBody>
      </p:sp>
      <p:sp>
        <p:nvSpPr>
          <p:cNvPr id="5" name="Footer Placeholder 4"/>
          <p:cNvSpPr>
            <a:spLocks noGrp="1"/>
          </p:cNvSpPr>
          <p:nvPr>
            <p:ph type="ftr" sz="quarter" idx="11"/>
          </p:nvPr>
        </p:nvSpPr>
        <p:spPr/>
        <p:txBody>
          <a:bodyPr/>
          <a:lstStyle/>
          <a:p>
            <a:r>
              <a:rPr lang="ar-JO" smtClean="0"/>
              <a:t>المعلم: يوسف طالب الرفاعي / مدارس الأمم الإبداعية / شرح قصيدة بان الخليط</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258724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E3D5FC5-7697-4E88-8750-98E5D00C2D2B}" type="datetime1">
              <a:rPr lang="en-US" smtClean="0"/>
              <a:t>11/24/2020</a:t>
            </a:fld>
            <a:endParaRPr lang="en-US"/>
          </a:p>
        </p:txBody>
      </p:sp>
      <p:sp>
        <p:nvSpPr>
          <p:cNvPr id="4" name="Footer Placeholder 4"/>
          <p:cNvSpPr>
            <a:spLocks noGrp="1"/>
          </p:cNvSpPr>
          <p:nvPr>
            <p:ph type="ftr" sz="quarter" idx="11"/>
          </p:nvPr>
        </p:nvSpPr>
        <p:spPr/>
        <p:txBody>
          <a:bodyPr/>
          <a:lstStyle/>
          <a:p>
            <a:r>
              <a:rPr lang="ar-JO" smtClean="0"/>
              <a:t>المعلم: يوسف طالب الرفاعي / مدارس الأمم الإبداعية / شرح قصيدة بان الخليط</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399586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6BC3C7-FC59-42E3-8728-1EE768626992}" type="datetime1">
              <a:rPr lang="en-US" smtClean="0"/>
              <a:t>11/24/2020</a:t>
            </a:fld>
            <a:endParaRPr lang="en-US"/>
          </a:p>
        </p:txBody>
      </p:sp>
      <p:sp>
        <p:nvSpPr>
          <p:cNvPr id="4" name="Footer Placeholder 4"/>
          <p:cNvSpPr>
            <a:spLocks noGrp="1"/>
          </p:cNvSpPr>
          <p:nvPr>
            <p:ph type="ftr" sz="quarter" idx="11"/>
          </p:nvPr>
        </p:nvSpPr>
        <p:spPr/>
        <p:txBody>
          <a:bodyPr/>
          <a:lstStyle/>
          <a:p>
            <a:r>
              <a:rPr lang="ar-JO" smtClean="0"/>
              <a:t>المعلم: يوسف طالب الرفاعي / مدارس الأمم الإبداعية / شرح قصيدة بان الخليط</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4082830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A239EC-17C6-44AB-8106-DB8842E7FDC8}" type="datetime1">
              <a:rPr lang="en-US" smtClean="0"/>
              <a:t>11/24/2020</a:t>
            </a:fld>
            <a:endParaRPr lang="en-US"/>
          </a:p>
        </p:txBody>
      </p:sp>
      <p:sp>
        <p:nvSpPr>
          <p:cNvPr id="5" name="Footer Placeholder 4"/>
          <p:cNvSpPr>
            <a:spLocks noGrp="1"/>
          </p:cNvSpPr>
          <p:nvPr>
            <p:ph type="ftr" sz="quarter" idx="11"/>
          </p:nvPr>
        </p:nvSpPr>
        <p:spPr/>
        <p:txBody>
          <a:bodyPr/>
          <a:lstStyle/>
          <a:p>
            <a:r>
              <a:rPr lang="ar-JO" smtClean="0"/>
              <a:t>المعلم: يوسف طالب الرفاعي / مدارس الأمم الإبداعية / شرح قصيدة بان الخليط</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3192510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141E8-4B9F-4CAF-BBCD-0480D76C3D03}" type="datetime1">
              <a:rPr lang="en-US" smtClean="0"/>
              <a:t>11/24/2020</a:t>
            </a:fld>
            <a:endParaRPr lang="en-US"/>
          </a:p>
        </p:txBody>
      </p:sp>
      <p:sp>
        <p:nvSpPr>
          <p:cNvPr id="5" name="Footer Placeholder 4"/>
          <p:cNvSpPr>
            <a:spLocks noGrp="1"/>
          </p:cNvSpPr>
          <p:nvPr>
            <p:ph type="ftr" sz="quarter" idx="11"/>
          </p:nvPr>
        </p:nvSpPr>
        <p:spPr/>
        <p:txBody>
          <a:bodyPr/>
          <a:lstStyle/>
          <a:p>
            <a:r>
              <a:rPr lang="ar-JO" smtClean="0"/>
              <a:t>المعلم: يوسف طالب الرفاعي / مدارس الأمم الإبداعية / شرح قصيدة بان الخليط</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2457795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B2845D-121D-4EF2-97A9-6A33D20723C0}"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22967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20D39E-60F9-4FC3-B799-D9777AD943A6}"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8898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A25753-1C22-4593-8F26-B65EA289A946}" type="datetime1">
              <a:rPr lang="en-US" smtClean="0"/>
              <a:t>11/24/2020</a:t>
            </a:fld>
            <a:endParaRPr lang="en-US"/>
          </a:p>
        </p:txBody>
      </p:sp>
      <p:sp>
        <p:nvSpPr>
          <p:cNvPr id="5" name="Footer Placeholder 4"/>
          <p:cNvSpPr>
            <a:spLocks noGrp="1"/>
          </p:cNvSpPr>
          <p:nvPr>
            <p:ph type="ftr" sz="quarter" idx="11"/>
          </p:nvPr>
        </p:nvSpPr>
        <p:spPr/>
        <p:txBody>
          <a:bodyPr/>
          <a:lstStyle/>
          <a:p>
            <a:r>
              <a:rPr lang="ar-JO" smtClean="0"/>
              <a:t>المعلم: يوسف طالب الرفاعي / مدارس الأمم الإبداعية / شرح قصيدة بان الخليط</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1166059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67E32-84FD-4655-8B53-68357A6E6275}"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82249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670BB5-5D2F-40D0-AA7A-012242E6E0C0}"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85850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C3F58B-73B9-45FD-B4F7-74DDA549F8BC}"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34904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82335D3-B200-4025-A5C0-7DFA7403C546}"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70379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D55F6A3-FA0D-4702-9BBF-C98C95B62023}"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04511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541A2EB-7A0A-4D61-892F-122B325BD835}"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82834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F6DEF3-164A-474F-A37C-0247BD198EAB}"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87847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AA008-273E-41B4-8B4C-CA17A6BA5D95}"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44054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86595C6-6B6A-4A18-A956-8CB5B60BB76A}"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31398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F2EF7DC-82E0-43C6-8643-F579B96F6C76}"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0F6FC6"/>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0F6FC6"/>
                </a:solidFill>
              </a:rPr>
              <a:t>”</a:t>
            </a:r>
          </a:p>
        </p:txBody>
      </p:sp>
    </p:spTree>
    <p:extLst>
      <p:ext uri="{BB962C8B-B14F-4D97-AF65-F5344CB8AC3E}">
        <p14:creationId xmlns:p14="http://schemas.microsoft.com/office/powerpoint/2010/main" val="360599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EE46A4-C6B3-4B6F-9CC3-602B8DA3A56C}" type="datetime1">
              <a:rPr lang="en-US" smtClean="0"/>
              <a:t>11/24/2020</a:t>
            </a:fld>
            <a:endParaRPr lang="en-US"/>
          </a:p>
        </p:txBody>
      </p:sp>
      <p:sp>
        <p:nvSpPr>
          <p:cNvPr id="5" name="Footer Placeholder 4"/>
          <p:cNvSpPr>
            <a:spLocks noGrp="1"/>
          </p:cNvSpPr>
          <p:nvPr>
            <p:ph type="ftr" sz="quarter" idx="11"/>
          </p:nvPr>
        </p:nvSpPr>
        <p:spPr/>
        <p:txBody>
          <a:bodyPr/>
          <a:lstStyle/>
          <a:p>
            <a:r>
              <a:rPr lang="ar-JO" smtClean="0"/>
              <a:t>المعلم: يوسف طالب الرفاعي / مدارس الأمم الإبداعية / شرح قصيدة بان الخليط</a:t>
            </a:r>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3593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E08E77-A183-4B6F-8917-326A75B1040D}"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3030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3110242-76DA-446C-9E31-78F2E3FF0EDB}"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087825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A38D85F-09FC-40F9-933D-3DB6095EE5E8}"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17810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3B0332-22BC-4412-BEB6-6604286082E3}"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09325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EA2FF0-B77B-4E20-A5E6-F03A2CD3B5C1}"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1295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EBD510-5DAE-4A98-8E48-6863C31A8450}"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59853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1F7338-0D0D-4B72-95E6-640349024A71}"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9890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3DA6E4-BF4C-4844-A17B-ADBB4C2DA97B}"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72547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575069-8CF2-4DBD-AC9A-0A8CAAFBAE30}"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71290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E945B6-D811-4C74-9895-C9532ADD8134}"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6829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382F46-AE39-4E68-8D40-6B7F6D9095F2}" type="datetime1">
              <a:rPr lang="en-US" smtClean="0"/>
              <a:t>11/24/2020</a:t>
            </a:fld>
            <a:endParaRPr lang="en-US"/>
          </a:p>
        </p:txBody>
      </p:sp>
      <p:sp>
        <p:nvSpPr>
          <p:cNvPr id="6" name="Footer Placeholder 5"/>
          <p:cNvSpPr>
            <a:spLocks noGrp="1"/>
          </p:cNvSpPr>
          <p:nvPr>
            <p:ph type="ftr" sz="quarter" idx="11"/>
          </p:nvPr>
        </p:nvSpPr>
        <p:spPr/>
        <p:txBody>
          <a:bodyPr/>
          <a:lstStyle/>
          <a:p>
            <a:r>
              <a:rPr lang="ar-JO" smtClean="0"/>
              <a:t>المعلم: يوسف طالب الرفاعي / مدارس الأمم الإبداعية / شرح قصيدة بان الخليط</a:t>
            </a:r>
            <a:endParaRPr lang="en-US"/>
          </a:p>
        </p:txBody>
      </p:sp>
      <p:sp>
        <p:nvSpPr>
          <p:cNvPr id="7" name="Slide Number Placeholder 6"/>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11865598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D42D926-34DA-4594-94B4-E5010B752DCB}"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036880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243D4F9-998B-4CA0-9F80-DF2B78294B9F}"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393959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6FAB842-864E-4FB8-94D5-FD5F89450649}"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51046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589270-4843-4FD2-A8A0-E6688F57E0C9}"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30990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BBC3A2-0247-44D4-883E-CC8B5317672E}"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74006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C9CC6C5-B348-4DBF-8887-E60CD7BF3875}"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12232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957EA12-25FB-4F74-B20E-42EE41E6B416}"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0F6FC6"/>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0F6FC6"/>
                </a:solidFill>
              </a:rPr>
              <a:t>”</a:t>
            </a:r>
          </a:p>
        </p:txBody>
      </p:sp>
    </p:spTree>
    <p:extLst>
      <p:ext uri="{BB962C8B-B14F-4D97-AF65-F5344CB8AC3E}">
        <p14:creationId xmlns:p14="http://schemas.microsoft.com/office/powerpoint/2010/main" val="1762187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3677D-81F3-4A2B-9B7E-3446B89A6F1D}"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345598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4DAC7F-2F33-44B9-98AA-B976081477D1}"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42519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F2B9A51-4CC6-47AD-AB46-FCDAA30861B0}"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2384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AB30D6-D1E6-411D-943D-7E3E2A5C0E20}" type="datetime1">
              <a:rPr lang="en-US" smtClean="0"/>
              <a:t>11/24/2020</a:t>
            </a:fld>
            <a:endParaRPr lang="en-US"/>
          </a:p>
        </p:txBody>
      </p:sp>
      <p:sp>
        <p:nvSpPr>
          <p:cNvPr id="8" name="Footer Placeholder 7"/>
          <p:cNvSpPr>
            <a:spLocks noGrp="1"/>
          </p:cNvSpPr>
          <p:nvPr>
            <p:ph type="ftr" sz="quarter" idx="11"/>
          </p:nvPr>
        </p:nvSpPr>
        <p:spPr/>
        <p:txBody>
          <a:bodyPr/>
          <a:lstStyle/>
          <a:p>
            <a:r>
              <a:rPr lang="ar-JO" smtClean="0"/>
              <a:t>المعلم: يوسف طالب الرفاعي / مدارس الأمم الإبداعية / شرح قصيدة بان الخليط</a:t>
            </a:r>
            <a:endParaRPr lang="en-US"/>
          </a:p>
        </p:txBody>
      </p:sp>
      <p:sp>
        <p:nvSpPr>
          <p:cNvPr id="9" name="Slide Number Placeholder 8"/>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5240050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E2FE12-E50A-455D-911D-8E85C00F0F95}"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55861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020242-FB5A-45B3-9BCE-D8EF071851F2}"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48230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832D08-5E57-4EEE-97DB-470079911016}"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787146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9728AD-9723-4A3B-9DDA-5DA1A8C20D6B}"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76542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BB6291-A60B-4819-A0B3-396F904BADC3}"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103978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0DE50C-C3CD-4F02-8144-9510A2C0EA3C}"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273943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FCF0FF-4263-4B36-826D-8EF151F24A4B}"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09005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1962851-5DFA-4E96-9F1D-07DD70A20781}"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631759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10F1EEF-43E9-4CE4-9414-04A20B1B55D4}"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106707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78A6DFF-A0D7-4E32-8474-A59AF41C9469}"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3503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FDFACFD-98A9-4298-8BAA-CCDBDCA7188F}" type="datetime1">
              <a:rPr lang="en-US" smtClean="0"/>
              <a:t>11/24/2020</a:t>
            </a:fld>
            <a:endParaRPr lang="en-US"/>
          </a:p>
        </p:txBody>
      </p:sp>
      <p:sp>
        <p:nvSpPr>
          <p:cNvPr id="5" name="Footer Placeholder 3"/>
          <p:cNvSpPr>
            <a:spLocks noGrp="1"/>
          </p:cNvSpPr>
          <p:nvPr>
            <p:ph type="ftr" sz="quarter" idx="11"/>
          </p:nvPr>
        </p:nvSpPr>
        <p:spPr/>
        <p:txBody>
          <a:bodyPr/>
          <a:lstStyle/>
          <a:p>
            <a:r>
              <a:rPr lang="ar-JO" smtClean="0"/>
              <a:t>المعلم: يوسف طالب الرفاعي / مدارس الأمم الإبداعية / شرح قصيدة بان الخليط</a:t>
            </a:r>
            <a:endParaRPr lang="en-US"/>
          </a:p>
        </p:txBody>
      </p:sp>
      <p:sp>
        <p:nvSpPr>
          <p:cNvPr id="6" name="Slide Number Placeholder 4"/>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37509827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63131-D612-48BF-B657-EFC211869297}"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79760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A370F6-7E4A-45D5-94B5-5105FD1800F2}"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61390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62CBDB3-88E9-4B20-BD59-D6DF46B8D341}"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89084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B9D4DBD-D23E-46A9-B55F-744B2E37506A}"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0F6FC6"/>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0F6FC6"/>
                </a:solidFill>
              </a:rPr>
              <a:t>”</a:t>
            </a:r>
          </a:p>
        </p:txBody>
      </p:sp>
    </p:spTree>
    <p:extLst>
      <p:ext uri="{BB962C8B-B14F-4D97-AF65-F5344CB8AC3E}">
        <p14:creationId xmlns:p14="http://schemas.microsoft.com/office/powerpoint/2010/main" val="26514599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F2F28-CF7A-4808-9A87-1F0B2674324E}"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55781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C30968-4B43-49E7-BBC6-42AB42077498}"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137223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AB9039-4355-4ABE-A8DE-26E31682607D}"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701520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952519-689F-4AA1-BC5F-F997DE8FFFA8}"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708688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7369F5-59DF-4C63-9728-BD78502D6ED6}"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693742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3D200B-0234-4140-B9EA-052DD2D2232D}"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9200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7407CDA-3A1F-4310-A44A-468DEC7CABD8}" type="datetime1">
              <a:rPr lang="en-US" smtClean="0"/>
              <a:t>11/24/2020</a:t>
            </a:fld>
            <a:endParaRPr lang="en-US"/>
          </a:p>
        </p:txBody>
      </p:sp>
      <p:sp>
        <p:nvSpPr>
          <p:cNvPr id="5" name="Footer Placeholder 2"/>
          <p:cNvSpPr>
            <a:spLocks noGrp="1"/>
          </p:cNvSpPr>
          <p:nvPr>
            <p:ph type="ftr" sz="quarter" idx="11"/>
          </p:nvPr>
        </p:nvSpPr>
        <p:spPr/>
        <p:txBody>
          <a:bodyPr/>
          <a:lstStyle/>
          <a:p>
            <a:r>
              <a:rPr lang="ar-JO" smtClean="0"/>
              <a:t>المعلم: يوسف طالب الرفاعي / مدارس الأمم الإبداعية / شرح قصيدة بان الخليط</a:t>
            </a:r>
            <a:endParaRPr lang="en-US"/>
          </a:p>
        </p:txBody>
      </p:sp>
      <p:sp>
        <p:nvSpPr>
          <p:cNvPr id="6" name="Slide Number Placeholder 3"/>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66587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9E421D-239E-4D40-8ADB-6E97B863FDD0}"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674051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B768B-7600-4482-A559-99C15E3DB2F5}"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6826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E7EC50-4019-4EB2-85BF-4D96ED43E13A}"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294028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83166F-9900-4E70-A9FC-FBB3414D699E}"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350712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59ABED1-29B1-4D0D-A321-37CE8A47199F}"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571170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49EAB6-E796-4624-8F0F-0EAA6CD46F44}"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194670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B4E013E-8A43-4650-998B-380E7192157C}"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25444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592E06-9474-47CB-9C7B-395664EC8988}"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181565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8F1C5E-3A13-4C42-B213-76D4D506CD13}"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935512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74ACABC-0A9A-441F-918A-9BDE6CF7EC1F}"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7944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03D2B8A-9511-45E8-A6B3-A1496FE9D5C7}" type="datetime1">
              <a:rPr lang="en-US" smtClean="0"/>
              <a:t>11/24/2020</a:t>
            </a:fld>
            <a:endParaRPr lang="en-US"/>
          </a:p>
        </p:txBody>
      </p:sp>
      <p:sp>
        <p:nvSpPr>
          <p:cNvPr id="5" name="Footer Placeholder 5"/>
          <p:cNvSpPr>
            <a:spLocks noGrp="1"/>
          </p:cNvSpPr>
          <p:nvPr>
            <p:ph type="ftr" sz="quarter" idx="11"/>
          </p:nvPr>
        </p:nvSpPr>
        <p:spPr/>
        <p:txBody>
          <a:bodyPr/>
          <a:lstStyle/>
          <a:p>
            <a:r>
              <a:rPr lang="ar-JO" smtClean="0"/>
              <a:t>المعلم: يوسف طالب الرفاعي / مدارس الأمم الإبداعية / شرح قصيدة بان الخليط</a:t>
            </a:r>
            <a:endParaRPr lang="en-US"/>
          </a:p>
        </p:txBody>
      </p:sp>
      <p:sp>
        <p:nvSpPr>
          <p:cNvPr id="6" name="Slide Number Placeholder 6"/>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6016482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B9F27F9-B175-49BB-B4F0-3BEB075F3607}"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0F6FC6"/>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0F6FC6"/>
                </a:solidFill>
              </a:rPr>
              <a:t>”</a:t>
            </a:r>
          </a:p>
        </p:txBody>
      </p:sp>
    </p:spTree>
    <p:extLst>
      <p:ext uri="{BB962C8B-B14F-4D97-AF65-F5344CB8AC3E}">
        <p14:creationId xmlns:p14="http://schemas.microsoft.com/office/powerpoint/2010/main" val="7536957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C5C8F-8FCE-42C3-B7AE-CBD2FD6DCD8D}"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891862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3E2CFA-C1E0-49C1-9CBB-C9E6BDEBF5C1}"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15707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4CFC69-5CA7-4B06-BE3B-36A4B08F62B5}"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722023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9E7F54-8FF4-44F4-95EC-F6025D6A89AF}"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689453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2EFD3A-531C-4F4C-9C1D-68D974E0A4B4}"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8389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E06099-F9C3-4A49-9B54-4926B0C0A53A}" type="datetime1">
              <a:rPr lang="en-US" smtClean="0"/>
              <a:t>11/24/2020</a:t>
            </a:fld>
            <a:endParaRPr lang="en-US"/>
          </a:p>
        </p:txBody>
      </p:sp>
      <p:sp>
        <p:nvSpPr>
          <p:cNvPr id="6" name="Footer Placeholder 5"/>
          <p:cNvSpPr>
            <a:spLocks noGrp="1"/>
          </p:cNvSpPr>
          <p:nvPr>
            <p:ph type="ftr" sz="quarter" idx="11"/>
          </p:nvPr>
        </p:nvSpPr>
        <p:spPr/>
        <p:txBody>
          <a:bodyPr/>
          <a:lstStyle/>
          <a:p>
            <a:r>
              <a:rPr lang="ar-JO" smtClean="0"/>
              <a:t>المعلم: يوسف طالب الرفاعي / مدارس الأمم الإبداعية / شرح قصيدة بان الخليط</a:t>
            </a:r>
            <a:endParaRPr lang="en-US"/>
          </a:p>
        </p:txBody>
      </p:sp>
      <p:sp>
        <p:nvSpPr>
          <p:cNvPr id="7" name="Slide Number Placeholder 6"/>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195800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4.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21" Type="http://schemas.openxmlformats.org/officeDocument/2006/relationships/image" Target="../media/image4.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3.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2.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21" Type="http://schemas.openxmlformats.org/officeDocument/2006/relationships/image" Target="../media/image4.png"/><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3.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2.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25EEA96-900A-43F5-8AFD-A03C775393CC}" type="datetime1">
              <a:rPr lang="en-US" smtClean="0"/>
              <a:t>11/24/2020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ar-JO" smtClean="0"/>
              <a:t>المعلم: يوسف طالب الرفاعي / مدارس الأمم الإبداعية / شرح قصيدة بان الخليط</a:t>
            </a: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270C3A-ECFA-472B-AE02-96E11337DE08}" type="slidenum">
              <a:rPr lang="en-US" smtClean="0"/>
              <a:t>‹#›</a:t>
            </a:fld>
            <a:endParaRPr lang="en-US"/>
          </a:p>
        </p:txBody>
      </p:sp>
    </p:spTree>
    <p:extLst>
      <p:ext uri="{BB962C8B-B14F-4D97-AF65-F5344CB8AC3E}">
        <p14:creationId xmlns:p14="http://schemas.microsoft.com/office/powerpoint/2010/main" val="241681897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8369DA2-9F86-47B0-BBA5-7597F61C3220}"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441638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C2FFBA9-1870-495D-9E75-80E6D9D171BA}"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8831995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5E4A243-7110-447D-BB65-E8B7281AA37D}"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7597055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FC9EF6C-8EB6-4D99-A156-A520E7CEC487}" type="datetime1">
              <a:rPr lang="en-US" smtClean="0">
                <a:solidFill>
                  <a:prstClr val="white">
                    <a:tint val="75000"/>
                    <a:alpha val="60000"/>
                  </a:prstClr>
                </a:solidFill>
              </a:rPr>
              <a:t>11/24/2020</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270C3A-ECFA-472B-AE02-96E11337DE0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24169611"/>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93074" y="1850871"/>
            <a:ext cx="3918857" cy="9144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ar-EG" sz="3200" b="1" dirty="0">
                <a:solidFill>
                  <a:prstClr val="black">
                    <a:lumMod val="85000"/>
                    <a:lumOff val="15000"/>
                  </a:prstClr>
                </a:solidFill>
                <a:latin typeface="Calibri Light" pitchFamily="34" charset="0"/>
                <a:cs typeface="Calibri Light" pitchFamily="34" charset="0"/>
              </a:rPr>
              <a:t>مد</a:t>
            </a:r>
            <a:r>
              <a:rPr lang="ar-JO" sz="3200" b="1" dirty="0">
                <a:solidFill>
                  <a:prstClr val="black">
                    <a:lumMod val="85000"/>
                    <a:lumOff val="15000"/>
                  </a:prstClr>
                </a:solidFill>
                <a:latin typeface="Calibri Light" pitchFamily="34" charset="0"/>
                <a:cs typeface="Calibri Light" pitchFamily="34" charset="0"/>
              </a:rPr>
              <a:t>ارس الأمم الإبداعية</a:t>
            </a:r>
            <a:r>
              <a:rPr lang="ar-EG" sz="3200" b="1" dirty="0">
                <a:solidFill>
                  <a:prstClr val="black">
                    <a:lumMod val="85000"/>
                    <a:lumOff val="15000"/>
                  </a:prstClr>
                </a:solidFill>
                <a:latin typeface="Calibri Light" pitchFamily="34" charset="0"/>
                <a:cs typeface="Calibri Light" pitchFamily="34" charset="0"/>
              </a:rPr>
              <a:t> </a:t>
            </a:r>
            <a:endParaRPr lang="en-US" sz="3200" b="1" dirty="0">
              <a:solidFill>
                <a:prstClr val="black">
                  <a:lumMod val="85000"/>
                  <a:lumOff val="15000"/>
                </a:prstClr>
              </a:solidFill>
              <a:latin typeface="Calibri Light" pitchFamily="34" charset="0"/>
              <a:cs typeface="Calibri Light" pitchFamily="34" charset="0"/>
            </a:endParaRPr>
          </a:p>
        </p:txBody>
      </p:sp>
      <p:sp>
        <p:nvSpPr>
          <p:cNvPr id="9" name="Rectangle 8"/>
          <p:cNvSpPr/>
          <p:nvPr/>
        </p:nvSpPr>
        <p:spPr>
          <a:xfrm>
            <a:off x="6532119" y="4081157"/>
            <a:ext cx="3740727" cy="11701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200" dirty="0">
                <a:solidFill>
                  <a:prstClr val="black"/>
                </a:solidFill>
                <a:latin typeface="Calibri Light" pitchFamily="34" charset="0"/>
                <a:cs typeface="Calibri Light" pitchFamily="34" charset="0"/>
              </a:rPr>
              <a:t>نص شعري بعنوان </a:t>
            </a:r>
            <a:endParaRPr lang="ar-JO" sz="3200" dirty="0">
              <a:solidFill>
                <a:prstClr val="black"/>
              </a:solidFill>
              <a:latin typeface="Calibri Light" pitchFamily="34" charset="0"/>
              <a:cs typeface="Calibri Light" pitchFamily="34" charset="0"/>
            </a:endParaRPr>
          </a:p>
          <a:p>
            <a:pPr algn="ctr"/>
            <a:r>
              <a:rPr lang="ar-JO" sz="3200" dirty="0">
                <a:solidFill>
                  <a:prstClr val="black"/>
                </a:solidFill>
                <a:latin typeface="Calibri Light" pitchFamily="34" charset="0"/>
                <a:cs typeface="Calibri Light" pitchFamily="34" charset="0"/>
              </a:rPr>
              <a:t>(</a:t>
            </a:r>
            <a:r>
              <a:rPr lang="ar-EG" sz="3200" dirty="0">
                <a:solidFill>
                  <a:prstClr val="black"/>
                </a:solidFill>
                <a:latin typeface="Calibri Light" pitchFamily="34" charset="0"/>
                <a:cs typeface="Calibri Light" pitchFamily="34" charset="0"/>
              </a:rPr>
              <a:t> </a:t>
            </a:r>
            <a:r>
              <a:rPr lang="ar-JO" sz="3200" dirty="0" smtClean="0">
                <a:solidFill>
                  <a:prstClr val="black"/>
                </a:solidFill>
                <a:latin typeface="Calibri Light" pitchFamily="34" charset="0"/>
                <a:cs typeface="Calibri Light" pitchFamily="34" charset="0"/>
              </a:rPr>
              <a:t>بان الخليط)</a:t>
            </a:r>
            <a:endParaRPr lang="ar-JO" sz="3200" dirty="0">
              <a:solidFill>
                <a:prstClr val="black"/>
              </a:solidFill>
              <a:latin typeface="Calibri Light" pitchFamily="34" charset="0"/>
              <a:cs typeface="Calibri Light" pitchFamily="34" charset="0"/>
            </a:endParaRPr>
          </a:p>
        </p:txBody>
      </p:sp>
      <p:sp>
        <p:nvSpPr>
          <p:cNvPr id="11" name="Rectangle 10"/>
          <p:cNvSpPr/>
          <p:nvPr/>
        </p:nvSpPr>
        <p:spPr>
          <a:xfrm>
            <a:off x="6532119" y="1850870"/>
            <a:ext cx="3740727"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3600" dirty="0" smtClean="0">
                <a:solidFill>
                  <a:prstClr val="black"/>
                </a:solidFill>
                <a:latin typeface="Calibri Light" pitchFamily="34" charset="0"/>
                <a:cs typeface="Calibri Light" pitchFamily="34" charset="0"/>
              </a:rPr>
              <a:t>الصف: العاشر</a:t>
            </a:r>
            <a:endParaRPr lang="en-US" sz="3600" dirty="0">
              <a:solidFill>
                <a:prstClr val="black"/>
              </a:solidFill>
              <a:latin typeface="Calibri Light" pitchFamily="34" charset="0"/>
              <a:cs typeface="Calibri Light" pitchFamily="34" charset="0"/>
            </a:endParaRPr>
          </a:p>
        </p:txBody>
      </p:sp>
      <p:sp>
        <p:nvSpPr>
          <p:cNvPr id="14" name="Up Ribbon 13"/>
          <p:cNvSpPr/>
          <p:nvPr/>
        </p:nvSpPr>
        <p:spPr>
          <a:xfrm>
            <a:off x="2410786" y="410961"/>
            <a:ext cx="6670964" cy="1192600"/>
          </a:xfrm>
          <a:prstGeom prst="ribbon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dirty="0">
                <a:solidFill>
                  <a:prstClr val="black"/>
                </a:solidFill>
                <a:latin typeface="Calibri Light" pitchFamily="34" charset="0"/>
                <a:cs typeface="Calibri Light" pitchFamily="34" charset="0"/>
              </a:rPr>
              <a:t>اللغة العربية </a:t>
            </a:r>
            <a:endParaRPr lang="en-US" sz="3600" dirty="0">
              <a:solidFill>
                <a:prstClr val="black"/>
              </a:solidFill>
              <a:latin typeface="Calibri Light" pitchFamily="34" charset="0"/>
              <a:cs typeface="Calibri Light" pitchFamily="34" charset="0"/>
            </a:endParaRPr>
          </a:p>
        </p:txBody>
      </p:sp>
      <p:sp>
        <p:nvSpPr>
          <p:cNvPr id="12" name="Rectangle 4"/>
          <p:cNvSpPr/>
          <p:nvPr/>
        </p:nvSpPr>
        <p:spPr>
          <a:xfrm>
            <a:off x="6532119" y="2963884"/>
            <a:ext cx="3740727"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2800" dirty="0">
                <a:solidFill>
                  <a:prstClr val="black"/>
                </a:solidFill>
                <a:latin typeface="Calibri Light" pitchFamily="34" charset="0"/>
                <a:cs typeface="Calibri Light" pitchFamily="34" charset="0"/>
              </a:rPr>
              <a:t>الوحدة : </a:t>
            </a:r>
            <a:r>
              <a:rPr lang="ar-JO" sz="2800" dirty="0" smtClean="0">
                <a:solidFill>
                  <a:prstClr val="black"/>
                </a:solidFill>
                <a:latin typeface="Calibri Light" pitchFamily="34" charset="0"/>
                <a:cs typeface="Calibri Light" pitchFamily="34" charset="0"/>
              </a:rPr>
              <a:t>الخامسة </a:t>
            </a:r>
          </a:p>
          <a:p>
            <a:pPr algn="ctr"/>
            <a:r>
              <a:rPr lang="ar-JO" sz="2800" dirty="0" smtClean="0">
                <a:solidFill>
                  <a:prstClr val="black"/>
                </a:solidFill>
                <a:latin typeface="Calibri Light" pitchFamily="34" charset="0"/>
                <a:cs typeface="Calibri Light" pitchFamily="34" charset="0"/>
              </a:rPr>
              <a:t>( من شعر الغزل)</a:t>
            </a:r>
            <a:endParaRPr lang="ar-JO" sz="2800" dirty="0">
              <a:solidFill>
                <a:prstClr val="black"/>
              </a:solidFill>
              <a:latin typeface="Calibri Light" pitchFamily="34" charset="0"/>
              <a:cs typeface="Calibri Light" pitchFamily="34" charset="0"/>
            </a:endParaRPr>
          </a:p>
        </p:txBody>
      </p:sp>
      <p:sp>
        <p:nvSpPr>
          <p:cNvPr id="13" name="Rectangle 4"/>
          <p:cNvSpPr/>
          <p:nvPr/>
        </p:nvSpPr>
        <p:spPr>
          <a:xfrm>
            <a:off x="6532117" y="5573791"/>
            <a:ext cx="3740727"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2400" dirty="0">
                <a:solidFill>
                  <a:prstClr val="black"/>
                </a:solidFill>
              </a:rPr>
              <a:t> </a:t>
            </a:r>
            <a:r>
              <a:rPr lang="ar-JO" sz="3600" dirty="0">
                <a:solidFill>
                  <a:prstClr val="black"/>
                </a:solidFill>
                <a:latin typeface="Calibri Light" pitchFamily="34" charset="0"/>
                <a:cs typeface="Calibri Light" pitchFamily="34" charset="0"/>
              </a:rPr>
              <a:t>الصفحة: ( </a:t>
            </a:r>
            <a:r>
              <a:rPr lang="ar-JO" sz="3600" dirty="0" smtClean="0">
                <a:solidFill>
                  <a:prstClr val="black"/>
                </a:solidFill>
                <a:latin typeface="Calibri Light" pitchFamily="34" charset="0"/>
                <a:cs typeface="Calibri Light" pitchFamily="34" charset="0"/>
              </a:rPr>
              <a:t>51 </a:t>
            </a:r>
            <a:r>
              <a:rPr lang="ar-JO" sz="3600" dirty="0">
                <a:solidFill>
                  <a:prstClr val="black"/>
                </a:solidFill>
                <a:latin typeface="Calibri Light" pitchFamily="34" charset="0"/>
                <a:cs typeface="Calibri Light" pitchFamily="34" charset="0"/>
              </a:rPr>
              <a:t>) </a:t>
            </a:r>
          </a:p>
        </p:txBody>
      </p:sp>
      <p:sp>
        <p:nvSpPr>
          <p:cNvPr id="15" name="دبوس زينة 14"/>
          <p:cNvSpPr/>
          <p:nvPr/>
        </p:nvSpPr>
        <p:spPr>
          <a:xfrm>
            <a:off x="1193073" y="3450711"/>
            <a:ext cx="3918857" cy="2027413"/>
          </a:xfrm>
          <a:prstGeom prst="plaqu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JO" sz="3600" dirty="0" smtClean="0">
                <a:solidFill>
                  <a:srgbClr val="FF0000"/>
                </a:solidFill>
                <a:latin typeface="Calibri Light" pitchFamily="34" charset="0"/>
                <a:cs typeface="Calibri Light" pitchFamily="34" charset="0"/>
              </a:rPr>
              <a:t>المُعَلِّمْ</a:t>
            </a:r>
          </a:p>
          <a:p>
            <a:pPr algn="ctr"/>
            <a:r>
              <a:rPr lang="ar-JO" sz="3600" dirty="0" smtClean="0">
                <a:solidFill>
                  <a:srgbClr val="FF0000"/>
                </a:solidFill>
                <a:latin typeface="Calibri Light" pitchFamily="34" charset="0"/>
                <a:cs typeface="Calibri Light" pitchFamily="34" charset="0"/>
              </a:rPr>
              <a:t>يُوسُفْ طالِبْ الرِّفاعِيّ</a:t>
            </a:r>
          </a:p>
        </p:txBody>
      </p:sp>
      <p:sp>
        <p:nvSpPr>
          <p:cNvPr id="2" name="عنصر نائب للتذييل 1"/>
          <p:cNvSpPr>
            <a:spLocks noGrp="1"/>
          </p:cNvSpPr>
          <p:nvPr>
            <p:ph type="ftr" sz="quarter" idx="11"/>
          </p:nvPr>
        </p:nvSpPr>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Tree>
    <p:extLst>
      <p:ext uri="{BB962C8B-B14F-4D97-AF65-F5344CB8AC3E}">
        <p14:creationId xmlns:p14="http://schemas.microsoft.com/office/powerpoint/2010/main" val="13352933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80">
                                          <p:stCondLst>
                                            <p:cond delay="0"/>
                                          </p:stCondLst>
                                        </p:cTn>
                                        <p:tgtEl>
                                          <p:spTgt spid="15"/>
                                        </p:tgtEl>
                                      </p:cBhvr>
                                    </p:animEffect>
                                    <p:anim calcmode="lin" valueType="num">
                                      <p:cBhvr>
                                        <p:cTn id="4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2" dur="26">
                                          <p:stCondLst>
                                            <p:cond delay="650"/>
                                          </p:stCondLst>
                                        </p:cTn>
                                        <p:tgtEl>
                                          <p:spTgt spid="15"/>
                                        </p:tgtEl>
                                      </p:cBhvr>
                                      <p:to x="100000" y="60000"/>
                                    </p:animScale>
                                    <p:animScale>
                                      <p:cBhvr>
                                        <p:cTn id="53" dur="166" decel="50000">
                                          <p:stCondLst>
                                            <p:cond delay="676"/>
                                          </p:stCondLst>
                                        </p:cTn>
                                        <p:tgtEl>
                                          <p:spTgt spid="15"/>
                                        </p:tgtEl>
                                      </p:cBhvr>
                                      <p:to x="100000" y="100000"/>
                                    </p:animScale>
                                    <p:animScale>
                                      <p:cBhvr>
                                        <p:cTn id="54" dur="26">
                                          <p:stCondLst>
                                            <p:cond delay="1312"/>
                                          </p:stCondLst>
                                        </p:cTn>
                                        <p:tgtEl>
                                          <p:spTgt spid="15"/>
                                        </p:tgtEl>
                                      </p:cBhvr>
                                      <p:to x="100000" y="80000"/>
                                    </p:animScale>
                                    <p:animScale>
                                      <p:cBhvr>
                                        <p:cTn id="55" dur="166" decel="50000">
                                          <p:stCondLst>
                                            <p:cond delay="1338"/>
                                          </p:stCondLst>
                                        </p:cTn>
                                        <p:tgtEl>
                                          <p:spTgt spid="15"/>
                                        </p:tgtEl>
                                      </p:cBhvr>
                                      <p:to x="100000" y="100000"/>
                                    </p:animScale>
                                    <p:animScale>
                                      <p:cBhvr>
                                        <p:cTn id="56" dur="26">
                                          <p:stCondLst>
                                            <p:cond delay="1642"/>
                                          </p:stCondLst>
                                        </p:cTn>
                                        <p:tgtEl>
                                          <p:spTgt spid="15"/>
                                        </p:tgtEl>
                                      </p:cBhvr>
                                      <p:to x="100000" y="90000"/>
                                    </p:animScale>
                                    <p:animScale>
                                      <p:cBhvr>
                                        <p:cTn id="57" dur="166" decel="50000">
                                          <p:stCondLst>
                                            <p:cond delay="1668"/>
                                          </p:stCondLst>
                                        </p:cTn>
                                        <p:tgtEl>
                                          <p:spTgt spid="15"/>
                                        </p:tgtEl>
                                      </p:cBhvr>
                                      <p:to x="100000" y="100000"/>
                                    </p:animScale>
                                    <p:animScale>
                                      <p:cBhvr>
                                        <p:cTn id="58" dur="26">
                                          <p:stCondLst>
                                            <p:cond delay="1808"/>
                                          </p:stCondLst>
                                        </p:cTn>
                                        <p:tgtEl>
                                          <p:spTgt spid="15"/>
                                        </p:tgtEl>
                                      </p:cBhvr>
                                      <p:to x="100000" y="95000"/>
                                    </p:animScale>
                                    <p:animScale>
                                      <p:cBhvr>
                                        <p:cTn id="59"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4" grpId="0" animBg="1"/>
      <p:bldP spid="12" grpId="0" animBg="1"/>
      <p:bldP spid="13"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048623DB-20AB-4257-9598-559ED16B22EF}"/>
              </a:ext>
            </a:extLst>
          </p:cNvPr>
          <p:cNvSpPr/>
          <p:nvPr/>
        </p:nvSpPr>
        <p:spPr>
          <a:xfrm>
            <a:off x="4267200" y="235077"/>
            <a:ext cx="2940454" cy="7315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200" dirty="0" smtClean="0">
                <a:latin typeface="Calibri Light" pitchFamily="34" charset="0"/>
                <a:cs typeface="Calibri Light" pitchFamily="34" charset="0"/>
              </a:rPr>
              <a:t>الب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ي</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ت</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الث</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اني </a:t>
            </a:r>
            <a:endParaRPr lang="en-US" sz="3200" dirty="0">
              <a:latin typeface="Calibri Light" pitchFamily="34" charset="0"/>
              <a:cs typeface="Calibri Light" pitchFamily="34" charset="0"/>
            </a:endParaRPr>
          </a:p>
        </p:txBody>
      </p:sp>
      <p:sp>
        <p:nvSpPr>
          <p:cNvPr id="5" name="مستطيل 4">
            <a:extLst>
              <a:ext uri="{FF2B5EF4-FFF2-40B4-BE49-F238E27FC236}">
                <a16:creationId xmlns:a16="http://schemas.microsoft.com/office/drawing/2014/main" xmlns="" id="{6A98F1CA-C8D0-4B65-82D8-FFE61328AC02}"/>
              </a:ext>
            </a:extLst>
          </p:cNvPr>
          <p:cNvSpPr/>
          <p:nvPr/>
        </p:nvSpPr>
        <p:spPr>
          <a:xfrm>
            <a:off x="9075475" y="3965795"/>
            <a:ext cx="2750766" cy="61913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200" dirty="0" smtClean="0">
                <a:latin typeface="Calibri Light" pitchFamily="34" charset="0"/>
                <a:cs typeface="Calibri Light" pitchFamily="34" charset="0"/>
              </a:rPr>
              <a:t>ش</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ر</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ح</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الب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ي</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ت</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a:t>
            </a:r>
            <a:endParaRPr lang="en-US" sz="3200" dirty="0">
              <a:latin typeface="Calibri Light" pitchFamily="34" charset="0"/>
              <a:cs typeface="Calibri Light" pitchFamily="34" charset="0"/>
            </a:endParaRPr>
          </a:p>
        </p:txBody>
      </p:sp>
      <p:sp>
        <p:nvSpPr>
          <p:cNvPr id="6" name="مستطيل 5">
            <a:extLst>
              <a:ext uri="{FF2B5EF4-FFF2-40B4-BE49-F238E27FC236}">
                <a16:creationId xmlns:a16="http://schemas.microsoft.com/office/drawing/2014/main" xmlns="" id="{A7FBD668-2910-4FDE-A732-5CF271F88849}"/>
              </a:ext>
            </a:extLst>
          </p:cNvPr>
          <p:cNvSpPr/>
          <p:nvPr/>
        </p:nvSpPr>
        <p:spPr>
          <a:xfrm>
            <a:off x="9075475" y="2137163"/>
            <a:ext cx="2750766" cy="67234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200" dirty="0" smtClean="0">
                <a:latin typeface="Calibri Light" pitchFamily="34" charset="0"/>
                <a:cs typeface="Calibri Light" pitchFamily="34" charset="0"/>
              </a:rPr>
              <a:t>الم</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ف</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ر</a:t>
            </a:r>
            <a:r>
              <a:rPr lang="ar-JO" sz="3200" dirty="0" smtClean="0">
                <a:latin typeface="Calibri Light" pitchFamily="34" charset="0"/>
                <a:cs typeface="Calibri Light" pitchFamily="34" charset="0"/>
              </a:rPr>
              <a:t>َ</a:t>
            </a:r>
            <a:r>
              <a:rPr lang="ar-EG" sz="3200" dirty="0" err="1" smtClean="0">
                <a:latin typeface="Calibri Light" pitchFamily="34" charset="0"/>
                <a:cs typeface="Calibri Light" pitchFamily="34" charset="0"/>
              </a:rPr>
              <a:t>دات</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a:t>
            </a:r>
            <a:endParaRPr lang="en-US" sz="3200" dirty="0">
              <a:latin typeface="Calibri Light" pitchFamily="34" charset="0"/>
              <a:cs typeface="Calibri Light" pitchFamily="34" charset="0"/>
            </a:endParaRPr>
          </a:p>
        </p:txBody>
      </p:sp>
      <p:sp>
        <p:nvSpPr>
          <p:cNvPr id="7" name="مستطيل 6">
            <a:extLst>
              <a:ext uri="{FF2B5EF4-FFF2-40B4-BE49-F238E27FC236}">
                <a16:creationId xmlns:a16="http://schemas.microsoft.com/office/drawing/2014/main" xmlns="" id="{E570EE15-013B-41EA-909C-A6FED1FC0E4C}"/>
              </a:ext>
            </a:extLst>
          </p:cNvPr>
          <p:cNvSpPr/>
          <p:nvPr/>
        </p:nvSpPr>
        <p:spPr>
          <a:xfrm>
            <a:off x="4360046" y="2137163"/>
            <a:ext cx="4498622" cy="6723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2800" dirty="0" smtClean="0">
                <a:latin typeface="Calibri Light" pitchFamily="34" charset="0"/>
                <a:cs typeface="Calibri Light" pitchFamily="34" charset="0"/>
              </a:rPr>
              <a:t>الم</a:t>
            </a:r>
            <a:r>
              <a:rPr lang="ar-JO" sz="2800" dirty="0" smtClean="0">
                <a:latin typeface="Calibri Light" pitchFamily="34" charset="0"/>
                <a:cs typeface="Calibri Light" pitchFamily="34" charset="0"/>
              </a:rPr>
              <a:t>َ</a:t>
            </a:r>
            <a:r>
              <a:rPr lang="ar-EG" sz="2800" dirty="0" smtClean="0">
                <a:latin typeface="Calibri Light" pitchFamily="34" charset="0"/>
                <a:cs typeface="Calibri Light" pitchFamily="34" charset="0"/>
              </a:rPr>
              <a:t>ناز</a:t>
            </a:r>
            <a:r>
              <a:rPr lang="ar-JO" sz="2800" dirty="0" smtClean="0">
                <a:latin typeface="Calibri Light" pitchFamily="34" charset="0"/>
                <a:cs typeface="Calibri Light" pitchFamily="34" charset="0"/>
              </a:rPr>
              <a:t>ِ</a:t>
            </a:r>
            <a:r>
              <a:rPr lang="ar-EG" sz="2800" dirty="0" smtClean="0">
                <a:latin typeface="Calibri Light" pitchFamily="34" charset="0"/>
                <a:cs typeface="Calibri Light" pitchFamily="34" charset="0"/>
              </a:rPr>
              <a:t>ل </a:t>
            </a:r>
            <a:r>
              <a:rPr lang="ar-EG" sz="2800" dirty="0">
                <a:latin typeface="Calibri Light" pitchFamily="34" charset="0"/>
                <a:cs typeface="Calibri Light" pitchFamily="34" charset="0"/>
              </a:rPr>
              <a:t>: </a:t>
            </a:r>
            <a:r>
              <a:rPr lang="ar-EG" sz="2800" dirty="0" smtClean="0">
                <a:latin typeface="Calibri Light" pitchFamily="34" charset="0"/>
                <a:cs typeface="Calibri Light" pitchFamily="34" charset="0"/>
              </a:rPr>
              <a:t>د</a:t>
            </a:r>
            <a:r>
              <a:rPr lang="ar-JO" sz="2800" dirty="0" smtClean="0">
                <a:latin typeface="Calibri Light" pitchFamily="34" charset="0"/>
                <a:cs typeface="Calibri Light" pitchFamily="34" charset="0"/>
              </a:rPr>
              <a:t>ُورُ</a:t>
            </a:r>
            <a:r>
              <a:rPr lang="ar-EG" sz="2800" dirty="0" smtClean="0">
                <a:latin typeface="Calibri Light" pitchFamily="34" charset="0"/>
                <a:cs typeface="Calibri Light" pitchFamily="34" charset="0"/>
              </a:rPr>
              <a:t> الم</a:t>
            </a:r>
            <a:r>
              <a:rPr lang="ar-JO" sz="2800" dirty="0" smtClean="0">
                <a:latin typeface="Calibri Light" pitchFamily="34" charset="0"/>
                <a:cs typeface="Calibri Light" pitchFamily="34" charset="0"/>
              </a:rPr>
              <a:t>َ</a:t>
            </a:r>
            <a:r>
              <a:rPr lang="ar-EG" sz="2800" dirty="0" smtClean="0">
                <a:latin typeface="Calibri Light" pitchFamily="34" charset="0"/>
                <a:cs typeface="Calibri Light" pitchFamily="34" charset="0"/>
              </a:rPr>
              <a:t>ح</a:t>
            </a:r>
            <a:r>
              <a:rPr lang="ar-JO" sz="2800" dirty="0" smtClean="0">
                <a:latin typeface="Calibri Light" pitchFamily="34" charset="0"/>
                <a:cs typeface="Calibri Light" pitchFamily="34" charset="0"/>
              </a:rPr>
              <a:t>ْ</a:t>
            </a:r>
            <a:r>
              <a:rPr lang="ar-EG" sz="2800" dirty="0" smtClean="0">
                <a:latin typeface="Calibri Light" pitchFamily="34" charset="0"/>
                <a:cs typeface="Calibri Light" pitchFamily="34" charset="0"/>
              </a:rPr>
              <a:t>بوب</a:t>
            </a:r>
            <a:r>
              <a:rPr lang="ar-JO" sz="2800" dirty="0" smtClean="0">
                <a:latin typeface="Calibri Light" pitchFamily="34" charset="0"/>
                <a:cs typeface="Calibri Light" pitchFamily="34" charset="0"/>
              </a:rPr>
              <a:t>َ</a:t>
            </a:r>
            <a:r>
              <a:rPr lang="ar-EG" sz="2800" dirty="0" smtClean="0">
                <a:latin typeface="Calibri Light" pitchFamily="34" charset="0"/>
                <a:cs typeface="Calibri Light" pitchFamily="34" charset="0"/>
              </a:rPr>
              <a:t>ة</a:t>
            </a:r>
            <a:r>
              <a:rPr lang="ar-JO" sz="2800" dirty="0" smtClean="0">
                <a:latin typeface="Calibri Light" pitchFamily="34" charset="0"/>
                <a:cs typeface="Calibri Light" pitchFamily="34" charset="0"/>
              </a:rPr>
              <a:t>ِ</a:t>
            </a:r>
            <a:r>
              <a:rPr lang="ar-EG" sz="2800" dirty="0" smtClean="0">
                <a:latin typeface="Calibri Light" pitchFamily="34" charset="0"/>
                <a:cs typeface="Calibri Light" pitchFamily="34" charset="0"/>
              </a:rPr>
              <a:t>  و</a:t>
            </a:r>
            <a:r>
              <a:rPr lang="ar-JO" sz="2800" dirty="0" smtClean="0">
                <a:latin typeface="Calibri Light" pitchFamily="34" charset="0"/>
                <a:cs typeface="Calibri Light" pitchFamily="34" charset="0"/>
              </a:rPr>
              <a:t>َ</a:t>
            </a:r>
            <a:r>
              <a:rPr lang="ar-EG" sz="2800" dirty="0" smtClean="0">
                <a:latin typeface="Calibri Light" pitchFamily="34" charset="0"/>
                <a:cs typeface="Calibri Light" pitchFamily="34" charset="0"/>
              </a:rPr>
              <a:t>م</a:t>
            </a:r>
            <a:r>
              <a:rPr lang="ar-JO" sz="2800" dirty="0" smtClean="0">
                <a:latin typeface="Calibri Light" pitchFamily="34" charset="0"/>
                <a:cs typeface="Calibri Light" pitchFamily="34" charset="0"/>
              </a:rPr>
              <a:t>ُ</a:t>
            </a:r>
            <a:r>
              <a:rPr lang="ar-EG" sz="2800" dirty="0" smtClean="0">
                <a:latin typeface="Calibri Light" pitchFamily="34" charset="0"/>
                <a:cs typeface="Calibri Light" pitchFamily="34" charset="0"/>
              </a:rPr>
              <a:t>ف</a:t>
            </a:r>
            <a:r>
              <a:rPr lang="ar-JO" sz="2800" dirty="0" smtClean="0">
                <a:latin typeface="Calibri Light" pitchFamily="34" charset="0"/>
                <a:cs typeface="Calibri Light" pitchFamily="34" charset="0"/>
              </a:rPr>
              <a:t>ْ</a:t>
            </a:r>
            <a:r>
              <a:rPr lang="ar-EG" sz="2800" dirty="0" smtClean="0">
                <a:latin typeface="Calibri Light" pitchFamily="34" charset="0"/>
                <a:cs typeface="Calibri Light" pitchFamily="34" charset="0"/>
              </a:rPr>
              <a:t>ر</a:t>
            </a:r>
            <a:r>
              <a:rPr lang="ar-JO" sz="2800" dirty="0" smtClean="0">
                <a:latin typeface="Calibri Light" pitchFamily="34" charset="0"/>
                <a:cs typeface="Calibri Light" pitchFamily="34" charset="0"/>
              </a:rPr>
              <a:t>َ</a:t>
            </a:r>
            <a:r>
              <a:rPr lang="ar-EG" sz="2800" dirty="0" smtClean="0">
                <a:latin typeface="Calibri Light" pitchFamily="34" charset="0"/>
                <a:cs typeface="Calibri Light" pitchFamily="34" charset="0"/>
              </a:rPr>
              <a:t>د</a:t>
            </a:r>
            <a:r>
              <a:rPr lang="ar-JO" sz="2800" dirty="0" smtClean="0">
                <a:latin typeface="Calibri Light" pitchFamily="34" charset="0"/>
                <a:cs typeface="Calibri Light" pitchFamily="34" charset="0"/>
              </a:rPr>
              <a:t>َ</a:t>
            </a:r>
            <a:r>
              <a:rPr lang="ar-EG" sz="2800" dirty="0" smtClean="0">
                <a:latin typeface="Calibri Light" pitchFamily="34" charset="0"/>
                <a:cs typeface="Calibri Light" pitchFamily="34" charset="0"/>
              </a:rPr>
              <a:t>ها </a:t>
            </a:r>
            <a:r>
              <a:rPr lang="ar-EG" sz="2800" dirty="0">
                <a:latin typeface="Calibri Light" pitchFamily="34" charset="0"/>
                <a:cs typeface="Calibri Light" pitchFamily="34" charset="0"/>
              </a:rPr>
              <a:t>دار </a:t>
            </a:r>
            <a:endParaRPr lang="en-US" sz="2800" dirty="0">
              <a:latin typeface="Calibri Light" pitchFamily="34" charset="0"/>
              <a:cs typeface="Calibri Light" pitchFamily="34" charset="0"/>
            </a:endParaRPr>
          </a:p>
        </p:txBody>
      </p:sp>
      <p:sp>
        <p:nvSpPr>
          <p:cNvPr id="8" name="Rectangle 6">
            <a:extLst>
              <a:ext uri="{FF2B5EF4-FFF2-40B4-BE49-F238E27FC236}">
                <a16:creationId xmlns:a16="http://schemas.microsoft.com/office/drawing/2014/main" xmlns="" id="{15EBD16E-EFBF-475E-8E76-BD6BD18A9AB1}"/>
              </a:ext>
            </a:extLst>
          </p:cNvPr>
          <p:cNvSpPr/>
          <p:nvPr/>
        </p:nvSpPr>
        <p:spPr>
          <a:xfrm>
            <a:off x="248353" y="1045033"/>
            <a:ext cx="10123555" cy="91440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a:latin typeface="Calibri Light" pitchFamily="34" charset="0"/>
                <a:cs typeface="Calibri Light" pitchFamily="34" charset="0"/>
              </a:rPr>
              <a:t>حَيِّ المَنَازِلَ إذْ لا نَبْتَغي بَدَلاً              بِالد</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ارِ داراً وَلا الجِيرَانِ جِيرَانَا</a:t>
            </a:r>
            <a:br>
              <a:rPr lang="ar-EG" sz="3200" dirty="0">
                <a:latin typeface="Calibri Light" pitchFamily="34" charset="0"/>
                <a:cs typeface="Calibri Light" pitchFamily="34" charset="0"/>
              </a:rPr>
            </a:br>
            <a:endParaRPr lang="en-US" sz="3200" dirty="0">
              <a:latin typeface="Calibri Light" pitchFamily="34" charset="0"/>
              <a:cs typeface="Calibri Light" pitchFamily="34" charset="0"/>
            </a:endParaRPr>
          </a:p>
        </p:txBody>
      </p:sp>
      <p:sp>
        <p:nvSpPr>
          <p:cNvPr id="9" name="مستطيل 8">
            <a:extLst>
              <a:ext uri="{FF2B5EF4-FFF2-40B4-BE49-F238E27FC236}">
                <a16:creationId xmlns:a16="http://schemas.microsoft.com/office/drawing/2014/main" xmlns="" id="{C12AEB7C-372A-4AC8-9ACE-7E852D928028}"/>
              </a:ext>
            </a:extLst>
          </p:cNvPr>
          <p:cNvSpPr/>
          <p:nvPr/>
        </p:nvSpPr>
        <p:spPr>
          <a:xfrm>
            <a:off x="119776" y="5329807"/>
            <a:ext cx="11706466" cy="13649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ط</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الش</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اع</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م</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ن</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ق</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ه</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أ</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ن</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ي</a:t>
            </a:r>
            <a:r>
              <a:rPr lang="ar-JO" sz="3600" dirty="0">
                <a:latin typeface="Calibri Light" pitchFamily="34" charset="0"/>
                <a:cs typeface="Calibri Light" pitchFamily="34" charset="0"/>
              </a:rPr>
              <a:t>ُ</a:t>
            </a:r>
            <a:r>
              <a:rPr lang="ar-EG" sz="3600" dirty="0" smtClean="0">
                <a:latin typeface="Calibri Light" pitchFamily="34" charset="0"/>
                <a:cs typeface="Calibri Light" pitchFamily="34" charset="0"/>
              </a:rPr>
              <a:t>ل</a:t>
            </a:r>
            <a:r>
              <a:rPr lang="ar-JO" sz="3600" dirty="0" smtClean="0">
                <a:latin typeface="Calibri Light" pitchFamily="34" charset="0"/>
                <a:cs typeface="Calibri Light" pitchFamily="34" charset="0"/>
              </a:rPr>
              <a:t>ْ</a:t>
            </a:r>
            <a:r>
              <a:rPr lang="ar-EG" sz="3600" dirty="0" err="1" smtClean="0">
                <a:latin typeface="Calibri Light" pitchFamily="34" charset="0"/>
                <a:cs typeface="Calibri Light" pitchFamily="34" charset="0"/>
              </a:rPr>
              <a:t>قي</a:t>
            </a:r>
            <a:r>
              <a:rPr lang="ar-EG" sz="3600" dirty="0" smtClean="0">
                <a:latin typeface="Calibri Light" pitchFamily="34" charset="0"/>
                <a:cs typeface="Calibri Light" pitchFamily="34" charset="0"/>
              </a:rPr>
              <a:t> الت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ح</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ة</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a:t>
            </a:r>
            <a:r>
              <a:rPr lang="ar-EG" sz="3600" dirty="0">
                <a:latin typeface="Calibri Light" pitchFamily="34" charset="0"/>
                <a:cs typeface="Calibri Light" pitchFamily="34" charset="0"/>
              </a:rPr>
              <a:t>على </a:t>
            </a:r>
            <a:r>
              <a:rPr lang="ar-EG" sz="3600" dirty="0" smtClean="0">
                <a:latin typeface="Calibri Light" pitchFamily="34" charset="0"/>
                <a:cs typeface="Calibri Light" pitchFamily="34" charset="0"/>
              </a:rPr>
              <a:t>م</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ناز</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الم</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ح</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بوب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ة</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a:t>
            </a:r>
            <a:r>
              <a:rPr lang="ar-EG" sz="3600" dirty="0">
                <a:latin typeface="Calibri Light" pitchFamily="34" charset="0"/>
                <a:cs typeface="Calibri Light" pitchFamily="34" charset="0"/>
              </a:rPr>
              <a:t>, </a:t>
            </a:r>
            <a:r>
              <a:rPr lang="ar-EG" sz="3600" dirty="0" smtClean="0">
                <a:latin typeface="Calibri Light" pitchFamily="34" charset="0"/>
                <a:cs typeface="Calibri Light" pitchFamily="34" charset="0"/>
              </a:rPr>
              <a:t>ف</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ه</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و</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a:t>
            </a:r>
            <a:r>
              <a:rPr lang="ar-EG" sz="3600" dirty="0">
                <a:latin typeface="Calibri Light" pitchFamily="34" charset="0"/>
                <a:cs typeface="Calibri Light" pitchFamily="34" charset="0"/>
              </a:rPr>
              <a:t>لا </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err="1" smtClean="0">
                <a:latin typeface="Calibri Light" pitchFamily="34" charset="0"/>
                <a:cs typeface="Calibri Light" pitchFamily="34" charset="0"/>
              </a:rPr>
              <a:t>ضى</a:t>
            </a:r>
            <a:r>
              <a:rPr lang="ar-EG" sz="3600" dirty="0" smtClean="0">
                <a:latin typeface="Calibri Light" pitchFamily="34" charset="0"/>
                <a:cs typeface="Calibri Light" pitchFamily="34" charset="0"/>
              </a:rPr>
              <a:t> دار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ا آخر</a:t>
            </a:r>
            <a:r>
              <a:rPr lang="ar-JO" sz="3600" dirty="0" smtClean="0">
                <a:latin typeface="Calibri Light" pitchFamily="34" charset="0"/>
                <a:cs typeface="Calibri Light" pitchFamily="34" charset="0"/>
              </a:rPr>
              <a:t>ى</a:t>
            </a:r>
            <a:r>
              <a:rPr lang="ar-EG" sz="3600" dirty="0" smtClean="0">
                <a:latin typeface="Calibri Light" pitchFamily="34" charset="0"/>
                <a:cs typeface="Calibri Light" pitchFamily="34" charset="0"/>
              </a:rPr>
              <a:t> غ</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دار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الم</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ح</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بوب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ة</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و</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لا ب</a:t>
            </a:r>
            <a:r>
              <a:rPr lang="ar-JO" sz="3600" dirty="0" smtClean="0">
                <a:latin typeface="Calibri Light" pitchFamily="34" charset="0"/>
                <a:cs typeface="Calibri Light" pitchFamily="34" charset="0"/>
              </a:rPr>
              <a:t>ِ</a:t>
            </a:r>
            <a:r>
              <a:rPr lang="ar-EG" sz="3600" dirty="0" err="1" smtClean="0">
                <a:latin typeface="Calibri Light" pitchFamily="34" charset="0"/>
                <a:cs typeface="Calibri Light" pitchFamily="34" charset="0"/>
              </a:rPr>
              <a:t>جيرات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ها ج</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ة</a:t>
            </a:r>
            <a:r>
              <a:rPr lang="ar-JO" sz="3600" dirty="0">
                <a:latin typeface="Calibri Light" pitchFamily="34" charset="0"/>
                <a:cs typeface="Calibri Light" pitchFamily="34" charset="0"/>
              </a:rPr>
              <a:t>ً</a:t>
            </a:r>
            <a:r>
              <a:rPr lang="ar-EG" sz="3600" dirty="0" smtClean="0">
                <a:latin typeface="Calibri Light" pitchFamily="34" charset="0"/>
                <a:cs typeface="Calibri Light" pitchFamily="34" charset="0"/>
              </a:rPr>
              <a:t> أ</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خ</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ى.</a:t>
            </a:r>
            <a:endParaRPr lang="en-US" sz="3600" dirty="0">
              <a:latin typeface="Calibri Light" pitchFamily="34" charset="0"/>
              <a:cs typeface="Calibri Light" pitchFamily="34" charset="0"/>
            </a:endParaRPr>
          </a:p>
        </p:txBody>
      </p:sp>
      <p:sp>
        <p:nvSpPr>
          <p:cNvPr id="10" name="سهم: لأسفل 9">
            <a:extLst>
              <a:ext uri="{FF2B5EF4-FFF2-40B4-BE49-F238E27FC236}">
                <a16:creationId xmlns:a16="http://schemas.microsoft.com/office/drawing/2014/main" xmlns="" id="{C2137C9F-23D6-4D60-AC85-09C9D7D0E07B}"/>
              </a:ext>
            </a:extLst>
          </p:cNvPr>
          <p:cNvSpPr/>
          <p:nvPr/>
        </p:nvSpPr>
        <p:spPr>
          <a:xfrm>
            <a:off x="10280958" y="4676967"/>
            <a:ext cx="484632" cy="548175"/>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3" name="صورة 2">
            <a:extLst>
              <a:ext uri="{FF2B5EF4-FFF2-40B4-BE49-F238E27FC236}">
                <a16:creationId xmlns:a16="http://schemas.microsoft.com/office/drawing/2014/main" xmlns="" id="{9D4E0B59-A03C-4BC5-A977-5D0F1E8BF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53" y="2137163"/>
            <a:ext cx="3880200" cy="3087979"/>
          </a:xfrm>
          <a:prstGeom prst="rect">
            <a:avLst/>
          </a:prstGeom>
        </p:spPr>
      </p:pic>
      <p:sp>
        <p:nvSpPr>
          <p:cNvPr id="12" name="مستطيل 11">
            <a:extLst>
              <a:ext uri="{FF2B5EF4-FFF2-40B4-BE49-F238E27FC236}">
                <a16:creationId xmlns:a16="http://schemas.microsoft.com/office/drawing/2014/main" xmlns="" id="{E570EE15-013B-41EA-909C-A6FED1FC0E4C}"/>
              </a:ext>
            </a:extLst>
          </p:cNvPr>
          <p:cNvSpPr/>
          <p:nvPr/>
        </p:nvSpPr>
        <p:spPr>
          <a:xfrm>
            <a:off x="9075476" y="2959881"/>
            <a:ext cx="2750766" cy="6019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sz="2800" dirty="0" smtClean="0">
                <a:latin typeface="Calibri Light" pitchFamily="34" charset="0"/>
                <a:cs typeface="Calibri Light" pitchFamily="34" charset="0"/>
              </a:rPr>
              <a:t>نبتغي : نطلب</a:t>
            </a:r>
            <a:endParaRPr lang="en-US" sz="2800" dirty="0">
              <a:latin typeface="Calibri Light" pitchFamily="34" charset="0"/>
              <a:cs typeface="Calibri Light" pitchFamily="34" charset="0"/>
            </a:endParaRPr>
          </a:p>
        </p:txBody>
      </p:sp>
      <p:sp>
        <p:nvSpPr>
          <p:cNvPr id="13" name="مستطيل 12">
            <a:extLst>
              <a:ext uri="{FF2B5EF4-FFF2-40B4-BE49-F238E27FC236}">
                <a16:creationId xmlns:a16="http://schemas.microsoft.com/office/drawing/2014/main" xmlns="" id="{85EDB1FA-0EF9-42EF-A0E6-0AFF3B79F612}"/>
              </a:ext>
            </a:extLst>
          </p:cNvPr>
          <p:cNvSpPr/>
          <p:nvPr/>
        </p:nvSpPr>
        <p:spPr>
          <a:xfrm>
            <a:off x="4360046" y="2959881"/>
            <a:ext cx="4507332" cy="6019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JO" sz="2800" dirty="0" smtClean="0">
                <a:latin typeface="Calibri Light" pitchFamily="34" charset="0"/>
                <a:cs typeface="Calibri Light" pitchFamily="34" charset="0"/>
              </a:rPr>
              <a:t>ويقصد هنا در المحبوبة وجيرانها</a:t>
            </a:r>
            <a:endParaRPr lang="en-US" sz="2800" dirty="0">
              <a:latin typeface="Calibri Light" pitchFamily="34" charset="0"/>
              <a:cs typeface="Calibri Light" pitchFamily="34" charset="0"/>
            </a:endParaRP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046" y="3681153"/>
            <a:ext cx="4498622" cy="1543988"/>
          </a:xfrm>
          <a:prstGeom prst="rect">
            <a:avLst/>
          </a:prstGeom>
        </p:spPr>
      </p:pic>
      <p:sp>
        <p:nvSpPr>
          <p:cNvPr id="11" name="عنصر نائب للتذييل 10"/>
          <p:cNvSpPr>
            <a:spLocks noGrp="1"/>
          </p:cNvSpPr>
          <p:nvPr>
            <p:ph type="ftr" sz="quarter" idx="11"/>
          </p:nvPr>
        </p:nvSpPr>
        <p:spPr>
          <a:xfrm rot="16200000">
            <a:off x="10048745" y="3108442"/>
            <a:ext cx="3859795" cy="304801"/>
          </a:xfrm>
        </p:spPr>
        <p:txBody>
          <a:bodyPr/>
          <a:lstStyle/>
          <a:p>
            <a:r>
              <a:rPr lang="ar-JO" dirty="0" smtClean="0"/>
              <a:t>المعلم: يوسف طالب الرفاعي / مدارس الأمم الإبداعية / شرح قصيدة بان الخليط</a:t>
            </a:r>
            <a:endParaRPr lang="en-US" dirty="0"/>
          </a:p>
        </p:txBody>
      </p:sp>
    </p:spTree>
    <p:extLst>
      <p:ext uri="{BB962C8B-B14F-4D97-AF65-F5344CB8AC3E}">
        <p14:creationId xmlns:p14="http://schemas.microsoft.com/office/powerpoint/2010/main" val="1056342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80">
                                          <p:stCondLst>
                                            <p:cond delay="0"/>
                                          </p:stCondLst>
                                        </p:cTn>
                                        <p:tgtEl>
                                          <p:spTgt spid="2"/>
                                        </p:tgtEl>
                                      </p:cBhvr>
                                    </p:animEffect>
                                    <p:anim calcmode="lin" valueType="num">
                                      <p:cBhvr>
                                        <p:cTn id="5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5" dur="26">
                                          <p:stCondLst>
                                            <p:cond delay="650"/>
                                          </p:stCondLst>
                                        </p:cTn>
                                        <p:tgtEl>
                                          <p:spTgt spid="2"/>
                                        </p:tgtEl>
                                      </p:cBhvr>
                                      <p:to x="100000" y="60000"/>
                                    </p:animScale>
                                    <p:animScale>
                                      <p:cBhvr>
                                        <p:cTn id="56" dur="166" decel="50000">
                                          <p:stCondLst>
                                            <p:cond delay="676"/>
                                          </p:stCondLst>
                                        </p:cTn>
                                        <p:tgtEl>
                                          <p:spTgt spid="2"/>
                                        </p:tgtEl>
                                      </p:cBhvr>
                                      <p:to x="100000" y="100000"/>
                                    </p:animScale>
                                    <p:animScale>
                                      <p:cBhvr>
                                        <p:cTn id="57" dur="26">
                                          <p:stCondLst>
                                            <p:cond delay="1312"/>
                                          </p:stCondLst>
                                        </p:cTn>
                                        <p:tgtEl>
                                          <p:spTgt spid="2"/>
                                        </p:tgtEl>
                                      </p:cBhvr>
                                      <p:to x="100000" y="80000"/>
                                    </p:animScale>
                                    <p:animScale>
                                      <p:cBhvr>
                                        <p:cTn id="58" dur="166" decel="50000">
                                          <p:stCondLst>
                                            <p:cond delay="1338"/>
                                          </p:stCondLst>
                                        </p:cTn>
                                        <p:tgtEl>
                                          <p:spTgt spid="2"/>
                                        </p:tgtEl>
                                      </p:cBhvr>
                                      <p:to x="100000" y="100000"/>
                                    </p:animScale>
                                    <p:animScale>
                                      <p:cBhvr>
                                        <p:cTn id="59" dur="26">
                                          <p:stCondLst>
                                            <p:cond delay="1642"/>
                                          </p:stCondLst>
                                        </p:cTn>
                                        <p:tgtEl>
                                          <p:spTgt spid="2"/>
                                        </p:tgtEl>
                                      </p:cBhvr>
                                      <p:to x="100000" y="90000"/>
                                    </p:animScale>
                                    <p:animScale>
                                      <p:cBhvr>
                                        <p:cTn id="60" dur="166" decel="50000">
                                          <p:stCondLst>
                                            <p:cond delay="1668"/>
                                          </p:stCondLst>
                                        </p:cTn>
                                        <p:tgtEl>
                                          <p:spTgt spid="2"/>
                                        </p:tgtEl>
                                      </p:cBhvr>
                                      <p:to x="100000" y="100000"/>
                                    </p:animScale>
                                    <p:animScale>
                                      <p:cBhvr>
                                        <p:cTn id="61" dur="26">
                                          <p:stCondLst>
                                            <p:cond delay="1808"/>
                                          </p:stCondLst>
                                        </p:cTn>
                                        <p:tgtEl>
                                          <p:spTgt spid="2"/>
                                        </p:tgtEl>
                                      </p:cBhvr>
                                      <p:to x="100000" y="95000"/>
                                    </p:animScale>
                                    <p:animScale>
                                      <p:cBhvr>
                                        <p:cTn id="62" dur="166" decel="50000">
                                          <p:stCondLst>
                                            <p:cond delay="1834"/>
                                          </p:stCondLst>
                                        </p:cTn>
                                        <p:tgtEl>
                                          <p:spTgt spid="2"/>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1000" fill="hold"/>
                                        <p:tgtEl>
                                          <p:spTgt spid="5"/>
                                        </p:tgtEl>
                                        <p:attrNameLst>
                                          <p:attrName>ppt_w</p:attrName>
                                        </p:attrNameLst>
                                      </p:cBhvr>
                                      <p:tavLst>
                                        <p:tav tm="0">
                                          <p:val>
                                            <p:fltVal val="0"/>
                                          </p:val>
                                        </p:tav>
                                        <p:tav tm="100000">
                                          <p:val>
                                            <p:strVal val="#ppt_w"/>
                                          </p:val>
                                        </p:tav>
                                      </p:tavLst>
                                    </p:anim>
                                    <p:anim calcmode="lin" valueType="num">
                                      <p:cBhvr>
                                        <p:cTn id="68" dur="1000" fill="hold"/>
                                        <p:tgtEl>
                                          <p:spTgt spid="5"/>
                                        </p:tgtEl>
                                        <p:attrNameLst>
                                          <p:attrName>ppt_h</p:attrName>
                                        </p:attrNameLst>
                                      </p:cBhvr>
                                      <p:tavLst>
                                        <p:tav tm="0">
                                          <p:val>
                                            <p:fltVal val="0"/>
                                          </p:val>
                                        </p:tav>
                                        <p:tav tm="100000">
                                          <p:val>
                                            <p:strVal val="#ppt_h"/>
                                          </p:val>
                                        </p:tav>
                                      </p:tavLst>
                                    </p:anim>
                                    <p:anim calcmode="lin" valueType="num">
                                      <p:cBhvr>
                                        <p:cTn id="69" dur="1000" fill="hold"/>
                                        <p:tgtEl>
                                          <p:spTgt spid="5"/>
                                        </p:tgtEl>
                                        <p:attrNameLst>
                                          <p:attrName>style.rotation</p:attrName>
                                        </p:attrNameLst>
                                      </p:cBhvr>
                                      <p:tavLst>
                                        <p:tav tm="0">
                                          <p:val>
                                            <p:fltVal val="90"/>
                                          </p:val>
                                        </p:tav>
                                        <p:tav tm="100000">
                                          <p:val>
                                            <p:fltVal val="0"/>
                                          </p:val>
                                        </p:tav>
                                      </p:tavLst>
                                    </p:anim>
                                    <p:animEffect transition="in" filter="fade">
                                      <p:cBhvr>
                                        <p:cTn id="70" dur="10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circle(in)">
                                      <p:cBhvr>
                                        <p:cTn id="75" dur="20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p:cTn id="80" dur="1000" fill="hold"/>
                                        <p:tgtEl>
                                          <p:spTgt spid="9"/>
                                        </p:tgtEl>
                                        <p:attrNameLst>
                                          <p:attrName>ppt_w</p:attrName>
                                        </p:attrNameLst>
                                      </p:cBhvr>
                                      <p:tavLst>
                                        <p:tav tm="0">
                                          <p:val>
                                            <p:fltVal val="0"/>
                                          </p:val>
                                        </p:tav>
                                        <p:tav tm="100000">
                                          <p:val>
                                            <p:strVal val="#ppt_w"/>
                                          </p:val>
                                        </p:tav>
                                      </p:tavLst>
                                    </p:anim>
                                    <p:anim calcmode="lin" valueType="num">
                                      <p:cBhvr>
                                        <p:cTn id="81" dur="1000" fill="hold"/>
                                        <p:tgtEl>
                                          <p:spTgt spid="9"/>
                                        </p:tgtEl>
                                        <p:attrNameLst>
                                          <p:attrName>ppt_h</p:attrName>
                                        </p:attrNameLst>
                                      </p:cBhvr>
                                      <p:tavLst>
                                        <p:tav tm="0">
                                          <p:val>
                                            <p:fltVal val="0"/>
                                          </p:val>
                                        </p:tav>
                                        <p:tav tm="100000">
                                          <p:val>
                                            <p:strVal val="#ppt_h"/>
                                          </p:val>
                                        </p:tav>
                                      </p:tavLst>
                                    </p:anim>
                                    <p:anim calcmode="lin" valueType="num">
                                      <p:cBhvr>
                                        <p:cTn id="82" dur="1000" fill="hold"/>
                                        <p:tgtEl>
                                          <p:spTgt spid="9"/>
                                        </p:tgtEl>
                                        <p:attrNameLst>
                                          <p:attrName>style.rotation</p:attrName>
                                        </p:attrNameLst>
                                      </p:cBhvr>
                                      <p:tavLst>
                                        <p:tav tm="0">
                                          <p:val>
                                            <p:fltVal val="90"/>
                                          </p:val>
                                        </p:tav>
                                        <p:tav tm="100000">
                                          <p:val>
                                            <p:fltVal val="0"/>
                                          </p:val>
                                        </p:tav>
                                      </p:tavLst>
                                    </p:anim>
                                    <p:animEffect transition="in" filter="fade">
                                      <p:cBhvr>
                                        <p:cTn id="8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FE8E4A3C-7854-463E-8803-F3FC13CD3EB9}"/>
              </a:ext>
            </a:extLst>
          </p:cNvPr>
          <p:cNvSpPr/>
          <p:nvPr/>
        </p:nvSpPr>
        <p:spPr>
          <a:xfrm>
            <a:off x="3601156" y="169333"/>
            <a:ext cx="4255911" cy="801511"/>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200" dirty="0" smtClean="0">
                <a:latin typeface="Calibri Light" pitchFamily="34" charset="0"/>
                <a:cs typeface="Calibri Light" pitchFamily="34" charset="0"/>
              </a:rPr>
              <a:t>الب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ي</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ت</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ال</a:t>
            </a:r>
            <a:r>
              <a:rPr lang="ar-JO" sz="3200" dirty="0" smtClean="0">
                <a:latin typeface="Calibri Light" pitchFamily="34" charset="0"/>
                <a:cs typeface="Calibri Light" pitchFamily="34" charset="0"/>
              </a:rPr>
              <a:t>ثّالث</a:t>
            </a:r>
            <a:r>
              <a:rPr lang="ar-EG" sz="3200" dirty="0" smtClean="0">
                <a:latin typeface="Calibri Light" pitchFamily="34" charset="0"/>
                <a:cs typeface="Calibri Light" pitchFamily="34" charset="0"/>
              </a:rPr>
              <a:t> </a:t>
            </a:r>
            <a:endParaRPr lang="en-US" sz="3200" dirty="0">
              <a:latin typeface="Calibri Light" pitchFamily="34" charset="0"/>
              <a:cs typeface="Calibri Light" pitchFamily="34" charset="0"/>
            </a:endParaRPr>
          </a:p>
        </p:txBody>
      </p:sp>
      <p:sp>
        <p:nvSpPr>
          <p:cNvPr id="5" name="مستطيل: زوايا قطرية مستديرة 4">
            <a:extLst>
              <a:ext uri="{FF2B5EF4-FFF2-40B4-BE49-F238E27FC236}">
                <a16:creationId xmlns:a16="http://schemas.microsoft.com/office/drawing/2014/main" xmlns="" id="{E66EEB33-125E-4BDF-B076-377C6D2A276F}"/>
              </a:ext>
            </a:extLst>
          </p:cNvPr>
          <p:cNvSpPr/>
          <p:nvPr/>
        </p:nvSpPr>
        <p:spPr>
          <a:xfrm>
            <a:off x="8341698" y="3371853"/>
            <a:ext cx="3278541" cy="723894"/>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dirty="0" smtClean="0">
                <a:solidFill>
                  <a:srgbClr val="FF0000"/>
                </a:solidFill>
                <a:latin typeface="Calibri Light" pitchFamily="34" charset="0"/>
                <a:cs typeface="Calibri Light" pitchFamily="34" charset="0"/>
              </a:rPr>
              <a:t>أ</a:t>
            </a:r>
            <a:r>
              <a:rPr lang="ar-JO" sz="3600" dirty="0" smtClean="0">
                <a:solidFill>
                  <a:srgbClr val="FF0000"/>
                </a:solidFill>
                <a:latin typeface="Calibri Light" pitchFamily="34" charset="0"/>
                <a:cs typeface="Calibri Light" pitchFamily="34" charset="0"/>
              </a:rPr>
              <a:t>َ</a:t>
            </a:r>
            <a:r>
              <a:rPr lang="ar-EG" sz="3600" dirty="0" smtClean="0">
                <a:solidFill>
                  <a:srgbClr val="FF0000"/>
                </a:solidFill>
                <a:latin typeface="Calibri Light" pitchFamily="34" charset="0"/>
                <a:cs typeface="Calibri Light" pitchFamily="34" charset="0"/>
              </a:rPr>
              <a:t>و</a:t>
            </a:r>
            <a:r>
              <a:rPr lang="ar-JO" sz="3600" dirty="0" smtClean="0">
                <a:solidFill>
                  <a:srgbClr val="FF0000"/>
                </a:solidFill>
                <a:latin typeface="Calibri Light" pitchFamily="34" charset="0"/>
                <a:cs typeface="Calibri Light" pitchFamily="34" charset="0"/>
              </a:rPr>
              <a:t>َ</a:t>
            </a:r>
            <a:r>
              <a:rPr lang="ar-EG" sz="3600" dirty="0" smtClean="0">
                <a:solidFill>
                  <a:srgbClr val="FF0000"/>
                </a:solidFill>
                <a:latin typeface="Calibri Light" pitchFamily="34" charset="0"/>
                <a:cs typeface="Calibri Light" pitchFamily="34" charset="0"/>
              </a:rPr>
              <a:t>ي</a:t>
            </a:r>
            <a:r>
              <a:rPr lang="ar-JO" sz="3600" dirty="0" smtClean="0">
                <a:solidFill>
                  <a:srgbClr val="FF0000"/>
                </a:solidFill>
                <a:latin typeface="Calibri Light" pitchFamily="34" charset="0"/>
                <a:cs typeface="Calibri Light" pitchFamily="34" charset="0"/>
              </a:rPr>
              <a:t>ْ</a:t>
            </a:r>
            <a:r>
              <a:rPr lang="ar-EG" sz="3600" dirty="0" smtClean="0">
                <a:solidFill>
                  <a:srgbClr val="FF0000"/>
                </a:solidFill>
                <a:latin typeface="Calibri Light" pitchFamily="34" charset="0"/>
                <a:cs typeface="Calibri Light" pitchFamily="34" charset="0"/>
              </a:rPr>
              <a:t>ت</a:t>
            </a:r>
            <a:r>
              <a:rPr lang="ar-JO" sz="3600" dirty="0" smtClean="0">
                <a:solidFill>
                  <a:srgbClr val="FF0000"/>
                </a:solidFill>
                <a:latin typeface="Calibri Light" pitchFamily="34" charset="0"/>
                <a:cs typeface="Calibri Light" pitchFamily="34" charset="0"/>
              </a:rPr>
              <a:t>ِ</a:t>
            </a:r>
            <a:r>
              <a:rPr lang="ar-EG" sz="3600" dirty="0" smtClean="0">
                <a:solidFill>
                  <a:srgbClr val="FF0000"/>
                </a:solidFill>
                <a:latin typeface="Calibri Light" pitchFamily="34" charset="0"/>
                <a:cs typeface="Calibri Light" pitchFamily="34" charset="0"/>
              </a:rPr>
              <a:t> ل</a:t>
            </a:r>
            <a:r>
              <a:rPr lang="ar-JO" sz="3600" dirty="0" smtClean="0">
                <a:solidFill>
                  <a:srgbClr val="FF0000"/>
                </a:solidFill>
                <a:latin typeface="Calibri Light" pitchFamily="34" charset="0"/>
                <a:cs typeface="Calibri Light" pitchFamily="34" charset="0"/>
              </a:rPr>
              <a:t>َ</a:t>
            </a:r>
            <a:r>
              <a:rPr lang="ar-EG" sz="3600" dirty="0" err="1" smtClean="0">
                <a:solidFill>
                  <a:srgbClr val="FF0000"/>
                </a:solidFill>
                <a:latin typeface="Calibri Light" pitchFamily="34" charset="0"/>
                <a:cs typeface="Calibri Light" pitchFamily="34" charset="0"/>
              </a:rPr>
              <a:t>نا</a:t>
            </a:r>
            <a:r>
              <a:rPr lang="ar-EG" sz="3600" dirty="0" smtClean="0">
                <a:latin typeface="Calibri Light" pitchFamily="34" charset="0"/>
                <a:cs typeface="Calibri Light" pitchFamily="34" charset="0"/>
              </a:rPr>
              <a:t>: </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ق</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ق</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ل</a:t>
            </a:r>
            <a:r>
              <a:rPr lang="ar-JO" sz="3600" dirty="0" smtClean="0">
                <a:latin typeface="Calibri Light" pitchFamily="34" charset="0"/>
                <a:cs typeface="Calibri Light" pitchFamily="34" charset="0"/>
              </a:rPr>
              <a:t>َ</a:t>
            </a:r>
            <a:r>
              <a:rPr lang="ar-EG" sz="3600" dirty="0" err="1" smtClean="0">
                <a:latin typeface="Calibri Light" pitchFamily="34" charset="0"/>
                <a:cs typeface="Calibri Light" pitchFamily="34" charset="0"/>
              </a:rPr>
              <a:t>نا</a:t>
            </a:r>
            <a:endParaRPr lang="en-US" sz="3600" dirty="0">
              <a:latin typeface="Calibri Light" pitchFamily="34" charset="0"/>
              <a:cs typeface="Calibri Light" pitchFamily="34" charset="0"/>
            </a:endParaRPr>
          </a:p>
        </p:txBody>
      </p:sp>
      <p:sp>
        <p:nvSpPr>
          <p:cNvPr id="6" name="مستطيل: زوايا قطرية مستديرة 5">
            <a:extLst>
              <a:ext uri="{FF2B5EF4-FFF2-40B4-BE49-F238E27FC236}">
                <a16:creationId xmlns:a16="http://schemas.microsoft.com/office/drawing/2014/main" xmlns="" id="{D7D896AE-2D09-4373-9990-8F9E07EA0AF2}"/>
              </a:ext>
            </a:extLst>
          </p:cNvPr>
          <p:cNvSpPr/>
          <p:nvPr/>
        </p:nvSpPr>
        <p:spPr>
          <a:xfrm>
            <a:off x="8341699" y="2473426"/>
            <a:ext cx="3278540" cy="723894"/>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200" dirty="0" smtClean="0">
                <a:latin typeface="Calibri Light" pitchFamily="34" charset="0"/>
                <a:cs typeface="Calibri Light" pitchFamily="34" charset="0"/>
              </a:rPr>
              <a:t>الم</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ف</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ر</a:t>
            </a:r>
            <a:r>
              <a:rPr lang="ar-JO" sz="3200" dirty="0" smtClean="0">
                <a:latin typeface="Calibri Light" pitchFamily="34" charset="0"/>
                <a:cs typeface="Calibri Light" pitchFamily="34" charset="0"/>
              </a:rPr>
              <a:t>َ</a:t>
            </a:r>
            <a:r>
              <a:rPr lang="ar-EG" sz="3200" dirty="0" err="1" smtClean="0">
                <a:latin typeface="Calibri Light" pitchFamily="34" charset="0"/>
                <a:cs typeface="Calibri Light" pitchFamily="34" charset="0"/>
              </a:rPr>
              <a:t>دات</a:t>
            </a:r>
            <a:r>
              <a:rPr lang="ar-EG" sz="3200" dirty="0" smtClean="0">
                <a:latin typeface="Calibri Light" pitchFamily="34" charset="0"/>
                <a:cs typeface="Calibri Light" pitchFamily="34" charset="0"/>
              </a:rPr>
              <a:t> </a:t>
            </a:r>
            <a:endParaRPr lang="en-US" sz="3200" dirty="0">
              <a:latin typeface="Calibri Light" pitchFamily="34" charset="0"/>
              <a:cs typeface="Calibri Light" pitchFamily="34" charset="0"/>
            </a:endParaRPr>
          </a:p>
        </p:txBody>
      </p:sp>
      <p:sp>
        <p:nvSpPr>
          <p:cNvPr id="7" name="Rectangle 7">
            <a:extLst>
              <a:ext uri="{FF2B5EF4-FFF2-40B4-BE49-F238E27FC236}">
                <a16:creationId xmlns:a16="http://schemas.microsoft.com/office/drawing/2014/main" xmlns="" id="{434A5440-40E0-48CC-9F42-99BC8A9E4F96}"/>
              </a:ext>
            </a:extLst>
          </p:cNvPr>
          <p:cNvSpPr/>
          <p:nvPr/>
        </p:nvSpPr>
        <p:spPr>
          <a:xfrm>
            <a:off x="155348" y="1236133"/>
            <a:ext cx="11464891" cy="9144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a:latin typeface="Calibri Light" pitchFamily="34" charset="0"/>
                <a:cs typeface="Calibri Light" pitchFamily="34" charset="0"/>
              </a:rPr>
              <a:t>ل</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وْ ت</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ع</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ل</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مينَ الذي ن</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ل</a:t>
            </a:r>
            <a:r>
              <a:rPr lang="ar-JO" sz="3200" dirty="0">
                <a:latin typeface="Calibri Light" pitchFamily="34" charset="0"/>
                <a:cs typeface="Calibri Light" pitchFamily="34" charset="0"/>
              </a:rPr>
              <a:t>ْ</a:t>
            </a:r>
            <a:r>
              <a:rPr lang="ar-EG" sz="3200" dirty="0" err="1">
                <a:latin typeface="Calibri Light" pitchFamily="34" charset="0"/>
                <a:cs typeface="Calibri Light" pitchFamily="34" charset="0"/>
              </a:rPr>
              <a:t>قى</a:t>
            </a:r>
            <a:r>
              <a:rPr lang="ar-EG" sz="3200" dirty="0">
                <a:latin typeface="Calibri Light" pitchFamily="34" charset="0"/>
                <a:cs typeface="Calibri Light" pitchFamily="34" charset="0"/>
              </a:rPr>
              <a:t> أ</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و</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ي</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تِ ل</a:t>
            </a:r>
            <a:r>
              <a:rPr lang="ar-JO" sz="3200" dirty="0">
                <a:latin typeface="Calibri Light" pitchFamily="34" charset="0"/>
                <a:cs typeface="Calibri Light" pitchFamily="34" charset="0"/>
              </a:rPr>
              <a:t>َ</a:t>
            </a:r>
            <a:r>
              <a:rPr lang="ar-EG" sz="3200" dirty="0" err="1">
                <a:latin typeface="Calibri Light" pitchFamily="34" charset="0"/>
                <a:cs typeface="Calibri Light" pitchFamily="34" charset="0"/>
              </a:rPr>
              <a:t>نا</a:t>
            </a:r>
            <a:r>
              <a:rPr lang="ar-EG" sz="3200" dirty="0">
                <a:latin typeface="Calibri Light" pitchFamily="34" charset="0"/>
                <a:cs typeface="Calibri Light" pitchFamily="34" charset="0"/>
              </a:rPr>
              <a:t>              أ</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وْ تَسْمَعِينَ إلى ذي الع</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رْشِ ش</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ك</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وَانَا</a:t>
            </a:r>
            <a:br>
              <a:rPr lang="ar-EG" sz="3200" dirty="0">
                <a:latin typeface="Calibri Light" pitchFamily="34" charset="0"/>
                <a:cs typeface="Calibri Light" pitchFamily="34" charset="0"/>
              </a:rPr>
            </a:br>
            <a:endParaRPr lang="en-US" sz="3200" dirty="0">
              <a:latin typeface="Calibri Light" pitchFamily="34" charset="0"/>
              <a:cs typeface="Calibri Light" pitchFamily="34" charset="0"/>
            </a:endParaRPr>
          </a:p>
        </p:txBody>
      </p:sp>
      <p:sp>
        <p:nvSpPr>
          <p:cNvPr id="9" name="مستطيل: زوايا قطرية مستديرة 8">
            <a:extLst>
              <a:ext uri="{FF2B5EF4-FFF2-40B4-BE49-F238E27FC236}">
                <a16:creationId xmlns:a16="http://schemas.microsoft.com/office/drawing/2014/main" xmlns="" id="{5745F258-8C17-4C5E-B4D0-B1AD88F0233F}"/>
              </a:ext>
            </a:extLst>
          </p:cNvPr>
          <p:cNvSpPr/>
          <p:nvPr/>
        </p:nvSpPr>
        <p:spPr>
          <a:xfrm>
            <a:off x="553157" y="5317068"/>
            <a:ext cx="10931618" cy="137159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600" dirty="0" smtClean="0">
                <a:latin typeface="Calibri Light" pitchFamily="34" charset="0"/>
                <a:cs typeface="Calibri Light" pitchFamily="34" charset="0"/>
              </a:rPr>
              <a:t>أ</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أ</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ن</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ك</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و</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ع</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مين</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a:t>
            </a:r>
            <a:r>
              <a:rPr lang="ar-EG" sz="3600" dirty="0">
                <a:latin typeface="Calibri Light" pitchFamily="34" charset="0"/>
                <a:cs typeface="Calibri Light" pitchFamily="34" charset="0"/>
              </a:rPr>
              <a:t>ما </a:t>
            </a:r>
            <a:r>
              <a:rPr lang="ar-EG" sz="3600" dirty="0" smtClean="0">
                <a:latin typeface="Calibri Light" pitchFamily="34" charset="0"/>
                <a:cs typeface="Calibri Light" pitchFamily="34" charset="0"/>
              </a:rPr>
              <a:t>أ</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لاقيه</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a:t>
            </a:r>
            <a:r>
              <a:rPr lang="ar-EG" sz="3600" dirty="0">
                <a:latin typeface="Calibri Light" pitchFamily="34" charset="0"/>
                <a:cs typeface="Calibri Light" pitchFamily="34" charset="0"/>
              </a:rPr>
              <a:t>في </a:t>
            </a:r>
            <a:r>
              <a:rPr lang="ar-EG" sz="3600" dirty="0" smtClean="0">
                <a:latin typeface="Calibri Light" pitchFamily="34" charset="0"/>
                <a:cs typeface="Calibri Light" pitchFamily="34" charset="0"/>
              </a:rPr>
              <a:t>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ع</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د</a:t>
            </a:r>
            <a:r>
              <a:rPr lang="ar-JO" sz="3600" dirty="0">
                <a:latin typeface="Calibri Light" pitchFamily="34" charset="0"/>
                <a:cs typeface="Calibri Light" pitchFamily="34" charset="0"/>
              </a:rPr>
              <a:t>ُ</a:t>
            </a:r>
            <a:r>
              <a:rPr lang="ar-EG" sz="3600" dirty="0" smtClean="0">
                <a:latin typeface="Calibri Light" pitchFamily="34" charset="0"/>
                <a:cs typeface="Calibri Light" pitchFamily="34" charset="0"/>
              </a:rPr>
              <a:t>ك</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م</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ن</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الع</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ذاب </a:t>
            </a:r>
            <a:r>
              <a:rPr lang="ar-EG" sz="3600" dirty="0">
                <a:latin typeface="Calibri Light" pitchFamily="34" charset="0"/>
                <a:cs typeface="Calibri Light" pitchFamily="34" charset="0"/>
              </a:rPr>
              <a:t>, </a:t>
            </a:r>
            <a:r>
              <a:rPr lang="ar-EG" sz="3600" dirty="0" smtClean="0">
                <a:latin typeface="Calibri Light" pitchFamily="34" charset="0"/>
                <a:cs typeface="Calibri Light" pitchFamily="34" charset="0"/>
              </a:rPr>
              <a:t>و</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س</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م</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عين</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a:t>
            </a:r>
            <a:r>
              <a:rPr lang="ar-EG" sz="3600" dirty="0">
                <a:latin typeface="Calibri Light" pitchFamily="34" charset="0"/>
                <a:cs typeface="Calibri Light" pitchFamily="34" charset="0"/>
              </a:rPr>
              <a:t>ما </a:t>
            </a:r>
            <a:r>
              <a:rPr lang="ar-EG" sz="3600" dirty="0" smtClean="0">
                <a:latin typeface="Calibri Light" pitchFamily="34" charset="0"/>
                <a:cs typeface="Calibri Light" pitchFamily="34" charset="0"/>
              </a:rPr>
              <a:t>أ</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د</a:t>
            </a:r>
            <a:r>
              <a:rPr lang="ar-JO" sz="3600" dirty="0" smtClean="0">
                <a:latin typeface="Calibri Light" pitchFamily="34" charset="0"/>
                <a:cs typeface="Calibri Light" pitchFamily="34" charset="0"/>
              </a:rPr>
              <a:t>ْ</a:t>
            </a:r>
            <a:r>
              <a:rPr lang="ar-EG" sz="3600" dirty="0" err="1" smtClean="0">
                <a:latin typeface="Calibri Light" pitchFamily="34" charset="0"/>
                <a:cs typeface="Calibri Light" pitchFamily="34" charset="0"/>
              </a:rPr>
              <a:t>عوا</a:t>
            </a:r>
            <a:r>
              <a:rPr lang="ar-EG" sz="3600" dirty="0" smtClean="0">
                <a:latin typeface="Calibri Light" pitchFamily="34" charset="0"/>
                <a:cs typeface="Calibri Light" pitchFamily="34" charset="0"/>
              </a:rPr>
              <a:t> 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ه</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 م</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ن</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أ</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ج</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أ</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ن</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ج</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عي إ</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ل</a:t>
            </a:r>
            <a:r>
              <a:rPr lang="ar-JO" sz="3600" dirty="0" smtClean="0">
                <a:latin typeface="Calibri Light" pitchFamily="34" charset="0"/>
                <a:cs typeface="Calibri Light" pitchFamily="34" charset="0"/>
              </a:rPr>
              <a:t>َيَّ .</a:t>
            </a:r>
            <a:r>
              <a:rPr lang="ar-EG" sz="3600" dirty="0" smtClean="0">
                <a:latin typeface="Calibri Light" pitchFamily="34" charset="0"/>
                <a:cs typeface="Calibri Light" pitchFamily="34" charset="0"/>
              </a:rPr>
              <a:t> </a:t>
            </a:r>
            <a:endParaRPr lang="en-US" sz="3600" dirty="0">
              <a:latin typeface="Calibri Light" pitchFamily="34" charset="0"/>
              <a:cs typeface="Calibri Light" pitchFamily="34" charset="0"/>
            </a:endParaRPr>
          </a:p>
        </p:txBody>
      </p:sp>
      <p:sp>
        <p:nvSpPr>
          <p:cNvPr id="10" name="مستطيل: زوايا قطرية مستديرة 9">
            <a:extLst>
              <a:ext uri="{FF2B5EF4-FFF2-40B4-BE49-F238E27FC236}">
                <a16:creationId xmlns:a16="http://schemas.microsoft.com/office/drawing/2014/main" xmlns="" id="{B48B2984-43C1-49B4-B97F-61D20D254B25}"/>
              </a:ext>
            </a:extLst>
          </p:cNvPr>
          <p:cNvSpPr/>
          <p:nvPr/>
        </p:nvSpPr>
        <p:spPr>
          <a:xfrm>
            <a:off x="8969830" y="4270985"/>
            <a:ext cx="2650410" cy="9144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200" dirty="0" smtClean="0">
                <a:latin typeface="Calibri Light" pitchFamily="34" charset="0"/>
                <a:cs typeface="Calibri Light" pitchFamily="34" charset="0"/>
              </a:rPr>
              <a:t>ش</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ر</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ح</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الب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ي</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ت </a:t>
            </a:r>
            <a:endParaRPr lang="en-US" sz="3200" dirty="0">
              <a:latin typeface="Calibri Light" pitchFamily="34" charset="0"/>
              <a:cs typeface="Calibri Light" pitchFamily="34" charset="0"/>
            </a:endParaRPr>
          </a:p>
        </p:txBody>
      </p:sp>
      <p:sp>
        <p:nvSpPr>
          <p:cNvPr id="11" name="سهم: لأسفل 10">
            <a:extLst>
              <a:ext uri="{FF2B5EF4-FFF2-40B4-BE49-F238E27FC236}">
                <a16:creationId xmlns:a16="http://schemas.microsoft.com/office/drawing/2014/main" xmlns="" id="{D8DE874C-4ED7-40D0-8763-110E0D55F811}"/>
              </a:ext>
            </a:extLst>
          </p:cNvPr>
          <p:cNvSpPr/>
          <p:nvPr/>
        </p:nvSpPr>
        <p:spPr>
          <a:xfrm>
            <a:off x="8341699" y="4270985"/>
            <a:ext cx="476334" cy="9144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3" name="صورة 2">
            <a:extLst>
              <a:ext uri="{FF2B5EF4-FFF2-40B4-BE49-F238E27FC236}">
                <a16:creationId xmlns:a16="http://schemas.microsoft.com/office/drawing/2014/main" xmlns="" id="{6DB5CD75-E6C5-4CC4-8BD7-A3C9BB7EE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2282216"/>
            <a:ext cx="4222044" cy="2903169"/>
          </a:xfrm>
          <a:prstGeom prst="rect">
            <a:avLst/>
          </a:prstGeom>
        </p:spPr>
      </p:pic>
      <p:sp>
        <p:nvSpPr>
          <p:cNvPr id="8" name="شكل بيضاوي 7"/>
          <p:cNvSpPr/>
          <p:nvPr/>
        </p:nvSpPr>
        <p:spPr>
          <a:xfrm>
            <a:off x="4511040" y="2403567"/>
            <a:ext cx="3683726" cy="133023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JO" sz="3200" dirty="0">
                <a:solidFill>
                  <a:srgbClr val="FF0000"/>
                </a:solidFill>
                <a:latin typeface="Calibri Light" pitchFamily="34" charset="0"/>
                <a:cs typeface="Calibri Light" pitchFamily="34" charset="0"/>
              </a:rPr>
              <a:t>العرش</a:t>
            </a:r>
            <a:r>
              <a:rPr lang="ar-JO" sz="3200" dirty="0">
                <a:solidFill>
                  <a:prstClr val="black"/>
                </a:solidFill>
                <a:latin typeface="Calibri Light" pitchFamily="34" charset="0"/>
                <a:cs typeface="Calibri Light" pitchFamily="34" charset="0"/>
              </a:rPr>
              <a:t>: جمعها </a:t>
            </a:r>
            <a:r>
              <a:rPr lang="ar-JO"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Light" pitchFamily="34" charset="0"/>
                <a:cs typeface="Calibri Light" pitchFamily="34" charset="0"/>
              </a:rPr>
              <a:t>عُروش </a:t>
            </a:r>
            <a:r>
              <a:rPr lang="ar-JO"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Light" pitchFamily="34" charset="0"/>
                <a:cs typeface="Calibri Light" pitchFamily="34" charset="0"/>
              </a:rPr>
              <a:t>أو </a:t>
            </a:r>
            <a:r>
              <a:rPr lang="ar-JO"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Light" pitchFamily="34" charset="0"/>
                <a:cs typeface="Calibri Light" pitchFamily="34" charset="0"/>
              </a:rPr>
              <a:t>أعراش</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Light" pitchFamily="34" charset="0"/>
              <a:cs typeface="Calibri Light" pitchFamily="34" charset="0"/>
            </a:endParaRPr>
          </a:p>
        </p:txBody>
      </p:sp>
      <p:sp>
        <p:nvSpPr>
          <p:cNvPr id="13" name="شكل بيضاوي 12"/>
          <p:cNvSpPr/>
          <p:nvPr/>
        </p:nvSpPr>
        <p:spPr>
          <a:xfrm>
            <a:off x="4511040" y="3875314"/>
            <a:ext cx="3683726" cy="131007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JO" sz="3200" dirty="0">
                <a:solidFill>
                  <a:srgbClr val="FF0000"/>
                </a:solidFill>
                <a:latin typeface="Calibri Light" pitchFamily="34" charset="0"/>
                <a:cs typeface="Calibri Light" pitchFamily="34" charset="0"/>
              </a:rPr>
              <a:t>شكوى</a:t>
            </a:r>
            <a:r>
              <a:rPr lang="ar-JO" sz="3200" dirty="0">
                <a:solidFill>
                  <a:prstClr val="black"/>
                </a:solidFill>
                <a:latin typeface="Calibri Light" pitchFamily="34" charset="0"/>
                <a:cs typeface="Calibri Light" pitchFamily="34" charset="0"/>
              </a:rPr>
              <a:t>: جمعها </a:t>
            </a:r>
            <a:r>
              <a:rPr lang="ar-JO"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Light" pitchFamily="34" charset="0"/>
                <a:cs typeface="Calibri Light" pitchFamily="34" charset="0"/>
              </a:rPr>
              <a:t>شَكاوَى</a:t>
            </a:r>
            <a:endParaRPr lang="ar-JO" dirty="0" smtClean="0"/>
          </a:p>
        </p:txBody>
      </p:sp>
      <p:sp>
        <p:nvSpPr>
          <p:cNvPr id="14" name="عنصر نائب للتذييل 13"/>
          <p:cNvSpPr>
            <a:spLocks noGrp="1"/>
          </p:cNvSpPr>
          <p:nvPr>
            <p:ph type="ftr" sz="quarter" idx="11"/>
          </p:nvPr>
        </p:nvSpPr>
        <p:spPr>
          <a:xfrm rot="16200000">
            <a:off x="9882205" y="3058357"/>
            <a:ext cx="3949252" cy="304801"/>
          </a:xfrm>
        </p:spPr>
        <p:txBody>
          <a:bodyPr/>
          <a:lstStyle/>
          <a:p>
            <a:r>
              <a:rPr lang="ar-JO" dirty="0" smtClean="0"/>
              <a:t>المعلم: يوسف طالب الرفاعي / مدارس الأمم الإبداعية / شرح قصيدة بان الخليط</a:t>
            </a:r>
            <a:endParaRPr lang="en-US" dirty="0"/>
          </a:p>
        </p:txBody>
      </p:sp>
    </p:spTree>
    <p:extLst>
      <p:ext uri="{BB962C8B-B14F-4D97-AF65-F5344CB8AC3E}">
        <p14:creationId xmlns:p14="http://schemas.microsoft.com/office/powerpoint/2010/main" val="27850449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anim calcmode="lin" valueType="num">
                                      <p:cBhvr>
                                        <p:cTn id="46" dur="2000" fill="hold"/>
                                        <p:tgtEl>
                                          <p:spTgt spid="13"/>
                                        </p:tgtEl>
                                        <p:attrNameLst>
                                          <p:attrName>ppt_w</p:attrName>
                                        </p:attrNameLst>
                                      </p:cBhvr>
                                      <p:tavLst>
                                        <p:tav tm="0" fmla="#ppt_w*sin(2.5*pi*$)">
                                          <p:val>
                                            <p:fltVal val="0"/>
                                          </p:val>
                                        </p:tav>
                                        <p:tav tm="100000">
                                          <p:val>
                                            <p:fltVal val="1"/>
                                          </p:val>
                                        </p:tav>
                                      </p:tavLst>
                                    </p:anim>
                                    <p:anim calcmode="lin" valueType="num">
                                      <p:cBhvr>
                                        <p:cTn id="47"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heel(1)">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circle(in)">
                                      <p:cBhvr>
                                        <p:cTn id="6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8"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xmlns="" id="{A67F7684-F149-4144-AD59-B0167A4C83B4}"/>
              </a:ext>
            </a:extLst>
          </p:cNvPr>
          <p:cNvSpPr/>
          <p:nvPr/>
        </p:nvSpPr>
        <p:spPr>
          <a:xfrm>
            <a:off x="9658637" y="470424"/>
            <a:ext cx="2340056" cy="6935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dirty="0" smtClean="0">
                <a:latin typeface="Calibri Light" pitchFamily="34" charset="0"/>
                <a:cs typeface="Calibri Light" pitchFamily="34" charset="0"/>
              </a:rPr>
              <a:t>الب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ال</a:t>
            </a:r>
            <a:r>
              <a:rPr lang="ar-JO" sz="3600" dirty="0" smtClean="0">
                <a:latin typeface="Calibri Light" pitchFamily="34" charset="0"/>
                <a:cs typeface="Calibri Light" pitchFamily="34" charset="0"/>
              </a:rPr>
              <a:t>رّابع</a:t>
            </a:r>
            <a:r>
              <a:rPr lang="ar-EG" sz="3600" dirty="0" smtClean="0">
                <a:latin typeface="Calibri Light" pitchFamily="34" charset="0"/>
                <a:cs typeface="Calibri Light" pitchFamily="34" charset="0"/>
              </a:rPr>
              <a:t> </a:t>
            </a:r>
            <a:endParaRPr lang="en-US" sz="3600" dirty="0">
              <a:latin typeface="Calibri Light" pitchFamily="34" charset="0"/>
              <a:cs typeface="Calibri Light" pitchFamily="34" charset="0"/>
            </a:endParaRPr>
          </a:p>
        </p:txBody>
      </p:sp>
      <p:sp>
        <p:nvSpPr>
          <p:cNvPr id="5" name="مستطيل: زوايا مستديرة 4">
            <a:extLst>
              <a:ext uri="{FF2B5EF4-FFF2-40B4-BE49-F238E27FC236}">
                <a16:creationId xmlns:a16="http://schemas.microsoft.com/office/drawing/2014/main" xmlns="" id="{163D709B-D039-4771-BF0C-5E44E33E3A43}"/>
              </a:ext>
            </a:extLst>
          </p:cNvPr>
          <p:cNvSpPr/>
          <p:nvPr/>
        </p:nvSpPr>
        <p:spPr>
          <a:xfrm>
            <a:off x="9731064" y="1431384"/>
            <a:ext cx="2300354" cy="5852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2800" dirty="0" smtClean="0">
                <a:latin typeface="Calibri Light" pitchFamily="34" charset="0"/>
                <a:cs typeface="Calibri Light" pitchFamily="34" charset="0"/>
              </a:rPr>
              <a:t>الم</a:t>
            </a:r>
            <a:r>
              <a:rPr lang="ar-JO" sz="2800" dirty="0" smtClean="0">
                <a:latin typeface="Calibri Light" pitchFamily="34" charset="0"/>
                <a:cs typeface="Calibri Light" pitchFamily="34" charset="0"/>
              </a:rPr>
              <a:t>ُ</a:t>
            </a:r>
            <a:r>
              <a:rPr lang="ar-EG" sz="2800" dirty="0" smtClean="0">
                <a:latin typeface="Calibri Light" pitchFamily="34" charset="0"/>
                <a:cs typeface="Calibri Light" pitchFamily="34" charset="0"/>
              </a:rPr>
              <a:t>ف</a:t>
            </a:r>
            <a:r>
              <a:rPr lang="ar-JO" sz="2800" dirty="0" smtClean="0">
                <a:latin typeface="Calibri Light" pitchFamily="34" charset="0"/>
                <a:cs typeface="Calibri Light" pitchFamily="34" charset="0"/>
              </a:rPr>
              <a:t>ْ</a:t>
            </a:r>
            <a:r>
              <a:rPr lang="ar-EG" sz="2800" dirty="0" smtClean="0">
                <a:latin typeface="Calibri Light" pitchFamily="34" charset="0"/>
                <a:cs typeface="Calibri Light" pitchFamily="34" charset="0"/>
              </a:rPr>
              <a:t>ر</a:t>
            </a:r>
            <a:r>
              <a:rPr lang="ar-JO" sz="2800" dirty="0" smtClean="0">
                <a:latin typeface="Calibri Light" pitchFamily="34" charset="0"/>
                <a:cs typeface="Calibri Light" pitchFamily="34" charset="0"/>
              </a:rPr>
              <a:t>َ</a:t>
            </a:r>
            <a:r>
              <a:rPr lang="ar-EG" sz="2800" dirty="0" err="1" smtClean="0">
                <a:latin typeface="Calibri Light" pitchFamily="34" charset="0"/>
                <a:cs typeface="Calibri Light" pitchFamily="34" charset="0"/>
              </a:rPr>
              <a:t>دات</a:t>
            </a:r>
            <a:r>
              <a:rPr lang="ar-EG" sz="2800" dirty="0" smtClean="0">
                <a:latin typeface="Calibri Light" pitchFamily="34" charset="0"/>
                <a:cs typeface="Calibri Light" pitchFamily="34" charset="0"/>
              </a:rPr>
              <a:t> </a:t>
            </a:r>
            <a:endParaRPr lang="en-US" sz="2800" dirty="0">
              <a:latin typeface="Calibri Light" pitchFamily="34" charset="0"/>
              <a:cs typeface="Calibri Light" pitchFamily="34" charset="0"/>
            </a:endParaRPr>
          </a:p>
        </p:txBody>
      </p:sp>
      <p:sp>
        <p:nvSpPr>
          <p:cNvPr id="6" name="مستطيل: زوايا مستديرة 5">
            <a:extLst>
              <a:ext uri="{FF2B5EF4-FFF2-40B4-BE49-F238E27FC236}">
                <a16:creationId xmlns:a16="http://schemas.microsoft.com/office/drawing/2014/main" xmlns="" id="{6D346424-22A9-49C0-890D-81FDD329D49F}"/>
              </a:ext>
            </a:extLst>
          </p:cNvPr>
          <p:cNvSpPr/>
          <p:nvPr/>
        </p:nvSpPr>
        <p:spPr>
          <a:xfrm>
            <a:off x="4693641" y="1001808"/>
            <a:ext cx="4807997" cy="30041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JO" sz="3600" dirty="0" smtClean="0">
                <a:latin typeface="Calibri Light" pitchFamily="34" charset="0"/>
                <a:cs typeface="Calibri Light" pitchFamily="34" charset="0"/>
              </a:rPr>
              <a:t>شبه الشاعر حاله وهو يدعو ربه أن يحفظ محبوبته بقبطان السفينة الذي يدعو ربه بكل طاقته أن ينجي سفينته التي قاربت على الغرق</a:t>
            </a:r>
            <a:endParaRPr lang="en-US" sz="3600" dirty="0">
              <a:latin typeface="Calibri Light" pitchFamily="34" charset="0"/>
              <a:cs typeface="Calibri Light" pitchFamily="34" charset="0"/>
            </a:endParaRPr>
          </a:p>
        </p:txBody>
      </p:sp>
      <p:sp>
        <p:nvSpPr>
          <p:cNvPr id="7" name="Rectangle 5">
            <a:extLst>
              <a:ext uri="{FF2B5EF4-FFF2-40B4-BE49-F238E27FC236}">
                <a16:creationId xmlns:a16="http://schemas.microsoft.com/office/drawing/2014/main" xmlns="" id="{BC7BC032-81D2-4103-9C45-F7EEEACB82CF}"/>
              </a:ext>
            </a:extLst>
          </p:cNvPr>
          <p:cNvSpPr/>
          <p:nvPr/>
        </p:nvSpPr>
        <p:spPr>
          <a:xfrm>
            <a:off x="266727" y="87408"/>
            <a:ext cx="9234911" cy="766032"/>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a:latin typeface="Calibri Light" pitchFamily="34" charset="0"/>
                <a:cs typeface="Calibri Light" pitchFamily="34" charset="0"/>
              </a:rPr>
              <a:t>ك</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صاح</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بِ الم</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و</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جِ إذْ مال</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تْ س</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فين</a:t>
            </a:r>
            <a:r>
              <a:rPr lang="ar-JO" sz="3200" dirty="0">
                <a:latin typeface="Calibri Light" pitchFamily="34" charset="0"/>
                <a:cs typeface="Calibri Light" pitchFamily="34" charset="0"/>
              </a:rPr>
              <a:t>َ</a:t>
            </a:r>
            <a:r>
              <a:rPr lang="ar-EG" sz="3200" dirty="0" smtClean="0">
                <a:latin typeface="Calibri Light" pitchFamily="34" charset="0"/>
                <a:cs typeface="Calibri Light" pitchFamily="34" charset="0"/>
              </a:rPr>
              <a:t>ت</a:t>
            </a:r>
            <a:r>
              <a:rPr lang="ar-JO" sz="3200" dirty="0">
                <a:latin typeface="Calibri Light" pitchFamily="34" charset="0"/>
                <a:cs typeface="Calibri Light" pitchFamily="34" charset="0"/>
              </a:rPr>
              <a:t>ُ</a:t>
            </a:r>
            <a:r>
              <a:rPr lang="ar-EG" sz="3200" dirty="0" smtClean="0">
                <a:latin typeface="Calibri Light" pitchFamily="34" charset="0"/>
                <a:cs typeface="Calibri Light" pitchFamily="34" charset="0"/>
              </a:rPr>
              <a:t>هُ</a:t>
            </a:r>
            <a:r>
              <a:rPr lang="ar-EG" sz="3200" dirty="0">
                <a:latin typeface="Calibri Light" pitchFamily="34" charset="0"/>
                <a:cs typeface="Calibri Light" pitchFamily="34" charset="0"/>
              </a:rPr>
              <a:t>       </a:t>
            </a:r>
            <a:r>
              <a:rPr lang="ar-EG" sz="3200" dirty="0" smtClean="0">
                <a:latin typeface="Calibri Light" pitchFamily="34" charset="0"/>
                <a:cs typeface="Calibri Light" pitchFamily="34" charset="0"/>
              </a:rPr>
              <a:t> </a:t>
            </a:r>
            <a:r>
              <a:rPr lang="ar-EG" sz="3200" dirty="0">
                <a:latin typeface="Calibri Light" pitchFamily="34" charset="0"/>
                <a:cs typeface="Calibri Light" pitchFamily="34" charset="0"/>
              </a:rPr>
              <a:t>   ي</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د</a:t>
            </a:r>
            <a:r>
              <a:rPr lang="ar-JO" sz="3200" dirty="0">
                <a:latin typeface="Calibri Light" pitchFamily="34" charset="0"/>
                <a:cs typeface="Calibri Light" pitchFamily="34" charset="0"/>
              </a:rPr>
              <a:t>ْ</a:t>
            </a:r>
            <a:r>
              <a:rPr lang="ar-EG" sz="3200" dirty="0" err="1">
                <a:latin typeface="Calibri Light" pitchFamily="34" charset="0"/>
                <a:cs typeface="Calibri Light" pitchFamily="34" charset="0"/>
              </a:rPr>
              <a:t>عو</a:t>
            </a:r>
            <a:r>
              <a:rPr lang="ar-EG" sz="3200" dirty="0">
                <a:latin typeface="Calibri Light" pitchFamily="34" charset="0"/>
                <a:cs typeface="Calibri Light" pitchFamily="34" charset="0"/>
              </a:rPr>
              <a:t> إلى اللهِ إ</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س</a:t>
            </a:r>
            <a:r>
              <a:rPr lang="ar-JO" sz="3200" dirty="0">
                <a:latin typeface="Calibri Light" pitchFamily="34" charset="0"/>
                <a:cs typeface="Calibri Light" pitchFamily="34" charset="0"/>
              </a:rPr>
              <a:t>ْ</a:t>
            </a:r>
            <a:r>
              <a:rPr lang="ar-EG" sz="3200" dirty="0" err="1">
                <a:latin typeface="Calibri Light" pitchFamily="34" charset="0"/>
                <a:cs typeface="Calibri Light" pitchFamily="34" charset="0"/>
              </a:rPr>
              <a:t>راراً</a:t>
            </a:r>
            <a:r>
              <a:rPr lang="ar-EG" sz="3200" dirty="0">
                <a:latin typeface="Calibri Light" pitchFamily="34" charset="0"/>
                <a:cs typeface="Calibri Light" pitchFamily="34" charset="0"/>
              </a:rPr>
              <a:t> و</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إ</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ع</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لانا</a:t>
            </a:r>
            <a:br>
              <a:rPr lang="ar-EG" sz="3200" dirty="0">
                <a:latin typeface="Calibri Light" pitchFamily="34" charset="0"/>
                <a:cs typeface="Calibri Light" pitchFamily="34" charset="0"/>
              </a:rPr>
            </a:br>
            <a:endParaRPr lang="en-US" sz="3200" dirty="0">
              <a:latin typeface="Calibri Light" pitchFamily="34" charset="0"/>
              <a:cs typeface="Calibri Light" pitchFamily="34" charset="0"/>
            </a:endParaRPr>
          </a:p>
        </p:txBody>
      </p:sp>
      <p:sp>
        <p:nvSpPr>
          <p:cNvPr id="8" name="مستطيل: زوايا قطرية مستديرة 7">
            <a:extLst>
              <a:ext uri="{FF2B5EF4-FFF2-40B4-BE49-F238E27FC236}">
                <a16:creationId xmlns:a16="http://schemas.microsoft.com/office/drawing/2014/main" xmlns="" id="{E26A051F-17C4-4BA9-BD49-2C72A333A95A}"/>
              </a:ext>
            </a:extLst>
          </p:cNvPr>
          <p:cNvSpPr/>
          <p:nvPr/>
        </p:nvSpPr>
        <p:spPr>
          <a:xfrm>
            <a:off x="9783640" y="3531045"/>
            <a:ext cx="2287480" cy="585243"/>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600" dirty="0" smtClean="0">
                <a:latin typeface="Calibri Light" pitchFamily="34" charset="0"/>
                <a:cs typeface="Calibri Light" pitchFamily="34" charset="0"/>
              </a:rPr>
              <a:t>ش</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ح</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الب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a:t>
            </a:r>
            <a:endParaRPr lang="en-US" sz="3600" dirty="0">
              <a:latin typeface="Calibri Light" pitchFamily="34" charset="0"/>
              <a:cs typeface="Calibri Light" pitchFamily="34" charset="0"/>
            </a:endParaRPr>
          </a:p>
        </p:txBody>
      </p:sp>
      <p:sp>
        <p:nvSpPr>
          <p:cNvPr id="9" name="مستطيل: زوايا قطرية مستديرة 8">
            <a:extLst>
              <a:ext uri="{FF2B5EF4-FFF2-40B4-BE49-F238E27FC236}">
                <a16:creationId xmlns:a16="http://schemas.microsoft.com/office/drawing/2014/main" xmlns="" id="{ECEFB1F2-460B-4EBB-8A38-AEAB9A81692B}"/>
              </a:ext>
            </a:extLst>
          </p:cNvPr>
          <p:cNvSpPr/>
          <p:nvPr/>
        </p:nvSpPr>
        <p:spPr>
          <a:xfrm>
            <a:off x="109972" y="4917083"/>
            <a:ext cx="11783063" cy="1396631"/>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200" dirty="0" smtClean="0">
                <a:latin typeface="Calibri Light" pitchFamily="34" charset="0"/>
                <a:cs typeface="Calibri Light" pitchFamily="34" charset="0"/>
              </a:rPr>
              <a:t>يد</a:t>
            </a:r>
            <a:r>
              <a:rPr lang="ar-JO" sz="3200" dirty="0" smtClean="0">
                <a:latin typeface="Calibri Light" pitchFamily="34" charset="0"/>
                <a:cs typeface="Calibri Light" pitchFamily="34" charset="0"/>
              </a:rPr>
              <a:t>ْ</a:t>
            </a:r>
            <a:r>
              <a:rPr lang="ar-EG" sz="3200" dirty="0" err="1" smtClean="0">
                <a:latin typeface="Calibri Light" pitchFamily="34" charset="0"/>
                <a:cs typeface="Calibri Light" pitchFamily="34" charset="0"/>
              </a:rPr>
              <a:t>عو</a:t>
            </a:r>
            <a:r>
              <a:rPr lang="ar-JO" sz="3200" dirty="0" smtClean="0">
                <a:latin typeface="Calibri Light" pitchFamily="34" charset="0"/>
                <a:cs typeface="Calibri Light" pitchFamily="34" charset="0"/>
              </a:rPr>
              <a:t> الشاعر ربه سرا وعلانية</a:t>
            </a:r>
            <a:r>
              <a:rPr lang="ar-EG" sz="3200" dirty="0" smtClean="0">
                <a:latin typeface="Calibri Light" pitchFamily="34" charset="0"/>
                <a:cs typeface="Calibri Light" pitchFamily="34" charset="0"/>
              </a:rPr>
              <a:t> أ</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ن</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ي</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ح</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ف</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ظ</a:t>
            </a:r>
            <a:r>
              <a:rPr lang="ar-JO" sz="3200" dirty="0" smtClean="0">
                <a:latin typeface="Calibri Light" pitchFamily="34" charset="0"/>
                <a:cs typeface="Calibri Light" pitchFamily="34" charset="0"/>
              </a:rPr>
              <a:t>َ</a:t>
            </a:r>
            <a:r>
              <a:rPr lang="ar-JO" sz="3200" dirty="0">
                <a:latin typeface="Calibri Light" pitchFamily="34" charset="0"/>
                <a:cs typeface="Calibri Light" pitchFamily="34" charset="0"/>
              </a:rPr>
              <a:t> </a:t>
            </a:r>
            <a:r>
              <a:rPr lang="ar-JO" sz="3200" dirty="0" smtClean="0">
                <a:latin typeface="Calibri Light" pitchFamily="34" charset="0"/>
                <a:cs typeface="Calibri Light" pitchFamily="34" charset="0"/>
              </a:rPr>
              <a:t>محبوبته؛</a:t>
            </a:r>
            <a:r>
              <a:rPr lang="ar-EG" sz="3200" dirty="0" smtClean="0">
                <a:latin typeface="Calibri Light" pitchFamily="34" charset="0"/>
                <a:cs typeface="Calibri Light" pitchFamily="34" charset="0"/>
              </a:rPr>
              <a:t> م</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ش</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ها</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ن</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ف</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س</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ه</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ه</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a:t>
            </a:r>
            <a:r>
              <a:rPr lang="ar-EG" sz="3200" dirty="0">
                <a:latin typeface="Calibri Light" pitchFamily="34" charset="0"/>
                <a:cs typeface="Calibri Light" pitchFamily="34" charset="0"/>
              </a:rPr>
              <a:t>في </a:t>
            </a:r>
            <a:r>
              <a:rPr lang="ar-EG" sz="3200" dirty="0" smtClean="0">
                <a:latin typeface="Calibri Light" pitchFamily="34" charset="0"/>
                <a:cs typeface="Calibri Light" pitchFamily="34" charset="0"/>
              </a:rPr>
              <a:t>ت</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ك</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الحالة</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صاح</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a:t>
            </a:r>
            <a:r>
              <a:rPr lang="ar-JO" sz="3200" dirty="0" smtClean="0">
                <a:latin typeface="Calibri Light" pitchFamily="34" charset="0"/>
                <a:cs typeface="Calibri Light" pitchFamily="34" charset="0"/>
              </a:rPr>
              <a:t>ال</a:t>
            </a:r>
            <a:r>
              <a:rPr lang="ar-EG" sz="3200" dirty="0" smtClean="0">
                <a:latin typeface="Calibri Light" pitchFamily="34" charset="0"/>
                <a:cs typeface="Calibri Light" pitchFamily="34" charset="0"/>
              </a:rPr>
              <a:t>س</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فين</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ة</a:t>
            </a:r>
            <a:r>
              <a:rPr lang="ar-JO" sz="3200" dirty="0" smtClean="0">
                <a:latin typeface="Calibri Light" pitchFamily="34" charset="0"/>
                <a:cs typeface="Calibri Light" pitchFamily="34" charset="0"/>
              </a:rPr>
              <a:t>ِ </a:t>
            </a:r>
            <a:r>
              <a:rPr lang="ar-EG" sz="3200" dirty="0" smtClean="0">
                <a:latin typeface="Calibri Light" pitchFamily="34" charset="0"/>
                <a:cs typeface="Calibri Light" pitchFamily="34" charset="0"/>
              </a:rPr>
              <a:t>الذي ت</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وش</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ك</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س</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فين</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ت</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ه</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ع</a:t>
            </a:r>
            <a:r>
              <a:rPr lang="ar-JO" sz="3200" dirty="0" smtClean="0">
                <a:latin typeface="Calibri Light" pitchFamily="34" charset="0"/>
                <a:cs typeface="Calibri Light" pitchFamily="34" charset="0"/>
              </a:rPr>
              <a:t>َ</a:t>
            </a:r>
            <a:r>
              <a:rPr lang="ar-EG" sz="3200" dirty="0" err="1" smtClean="0">
                <a:latin typeface="Calibri Light" pitchFamily="34" charset="0"/>
                <a:cs typeface="Calibri Light" pitchFamily="34" charset="0"/>
              </a:rPr>
              <a:t>لى</a:t>
            </a:r>
            <a:r>
              <a:rPr lang="ar-EG" sz="3200" dirty="0" smtClean="0">
                <a:latin typeface="Calibri Light" pitchFamily="34" charset="0"/>
                <a:cs typeface="Calibri Light" pitchFamily="34" charset="0"/>
              </a:rPr>
              <a:t> الغ</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ر</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ق</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لا م</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ج</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أ</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ل</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د</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ي</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ه</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إ</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ا الد</a:t>
            </a:r>
            <a:r>
              <a:rPr lang="ar-JO" sz="3200" dirty="0" smtClean="0">
                <a:latin typeface="Calibri Light" pitchFamily="34" charset="0"/>
                <a:cs typeface="Calibri Light" pitchFamily="34" charset="0"/>
              </a:rPr>
              <a:t>ُّ</a:t>
            </a:r>
            <a:r>
              <a:rPr lang="ar-EG" sz="3200" dirty="0" err="1" smtClean="0">
                <a:latin typeface="Calibri Light" pitchFamily="34" charset="0"/>
                <a:cs typeface="Calibri Light" pitchFamily="34" charset="0"/>
              </a:rPr>
              <a:t>عاء</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لله</a:t>
            </a:r>
            <a:r>
              <a:rPr lang="ar-JO" sz="3200" dirty="0" smtClean="0">
                <a:latin typeface="Calibri Light" pitchFamily="34" charset="0"/>
                <a:cs typeface="Calibri Light" pitchFamily="34" charset="0"/>
              </a:rPr>
              <a:t>.</a:t>
            </a:r>
            <a:endParaRPr lang="en-US" sz="3200" dirty="0">
              <a:latin typeface="Calibri Light" pitchFamily="34" charset="0"/>
              <a:cs typeface="Calibri Light" pitchFamily="34" charset="0"/>
            </a:endParaRPr>
          </a:p>
        </p:txBody>
      </p:sp>
      <p:sp>
        <p:nvSpPr>
          <p:cNvPr id="11" name="مستطيل: زوايا قطرية مستديرة 10">
            <a:extLst>
              <a:ext uri="{FF2B5EF4-FFF2-40B4-BE49-F238E27FC236}">
                <a16:creationId xmlns:a16="http://schemas.microsoft.com/office/drawing/2014/main" xmlns="" id="{B49DFF1E-5ED6-46FA-A99B-0971E158EA86}"/>
              </a:ext>
            </a:extLst>
          </p:cNvPr>
          <p:cNvSpPr/>
          <p:nvPr/>
        </p:nvSpPr>
        <p:spPr>
          <a:xfrm>
            <a:off x="4693641" y="4116288"/>
            <a:ext cx="4807997" cy="717305"/>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dirty="0"/>
              <a:t> </a:t>
            </a:r>
          </a:p>
          <a:p>
            <a:pPr algn="ctr"/>
            <a:r>
              <a:rPr lang="ar-EG" sz="3200" dirty="0" smtClean="0">
                <a:latin typeface="Calibri Light" pitchFamily="34" charset="0"/>
                <a:cs typeface="Calibri Light" pitchFamily="34" charset="0"/>
              </a:rPr>
              <a:t>إ</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س</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رار 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إ</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ع</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لان</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ا </a:t>
            </a:r>
            <a:r>
              <a:rPr lang="ar-JO" sz="3200" dirty="0">
                <a:latin typeface="Calibri Light" pitchFamily="34" charset="0"/>
                <a:cs typeface="Calibri Light" pitchFamily="34" charset="0"/>
              </a:rPr>
              <a:t>/</a:t>
            </a:r>
            <a:r>
              <a:rPr lang="ar-EG" sz="3200" dirty="0" smtClean="0">
                <a:latin typeface="Calibri Light" pitchFamily="34" charset="0"/>
                <a:cs typeface="Calibri Light" pitchFamily="34" charset="0"/>
              </a:rPr>
              <a:t>ط</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باق إيجاب</a:t>
            </a:r>
            <a:endParaRPr lang="ar-JO" sz="3200" dirty="0">
              <a:latin typeface="Calibri Light" pitchFamily="34" charset="0"/>
              <a:cs typeface="Calibri Light" pitchFamily="34" charset="0"/>
            </a:endParaRPr>
          </a:p>
          <a:p>
            <a:pPr algn="ctr"/>
            <a:endParaRPr lang="en-US" sz="3200" dirty="0">
              <a:latin typeface="Calibri Light" pitchFamily="34" charset="0"/>
              <a:cs typeface="Calibri Light" pitchFamily="34" charset="0"/>
            </a:endParaRPr>
          </a:p>
        </p:txBody>
      </p:sp>
      <p:sp>
        <p:nvSpPr>
          <p:cNvPr id="12" name="سهم: لأسفل 11">
            <a:extLst>
              <a:ext uri="{FF2B5EF4-FFF2-40B4-BE49-F238E27FC236}">
                <a16:creationId xmlns:a16="http://schemas.microsoft.com/office/drawing/2014/main" xmlns="" id="{FE063F2E-3366-4B3A-9BED-BBE38210E588}"/>
              </a:ext>
            </a:extLst>
          </p:cNvPr>
          <p:cNvSpPr/>
          <p:nvPr/>
        </p:nvSpPr>
        <p:spPr>
          <a:xfrm>
            <a:off x="10638925" y="4267200"/>
            <a:ext cx="484632" cy="575224"/>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3" name="صورة 2">
            <a:extLst>
              <a:ext uri="{FF2B5EF4-FFF2-40B4-BE49-F238E27FC236}">
                <a16:creationId xmlns:a16="http://schemas.microsoft.com/office/drawing/2014/main" xmlns="" id="{6B7456DA-005D-4E8D-9B33-F93F55FBC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72" y="1001808"/>
            <a:ext cx="4446838" cy="3840615"/>
          </a:xfrm>
          <a:prstGeom prst="rect">
            <a:avLst/>
          </a:prstGeom>
        </p:spPr>
      </p:pic>
      <p:sp>
        <p:nvSpPr>
          <p:cNvPr id="13" name="مستطيل: زوايا قطرية مستديرة 10">
            <a:extLst>
              <a:ext uri="{FF2B5EF4-FFF2-40B4-BE49-F238E27FC236}">
                <a16:creationId xmlns:a16="http://schemas.microsoft.com/office/drawing/2014/main" xmlns="" id="{B49DFF1E-5ED6-46FA-A99B-0971E158EA86}"/>
              </a:ext>
            </a:extLst>
          </p:cNvPr>
          <p:cNvSpPr/>
          <p:nvPr/>
        </p:nvSpPr>
        <p:spPr>
          <a:xfrm>
            <a:off x="9731064" y="2309259"/>
            <a:ext cx="2340056" cy="1017416"/>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dirty="0"/>
              <a:t> </a:t>
            </a:r>
            <a:r>
              <a:rPr lang="ar-JO" sz="3200" dirty="0" smtClean="0">
                <a:solidFill>
                  <a:srgbClr val="FF0000"/>
                </a:solidFill>
                <a:latin typeface="Calibri Light" pitchFamily="34" charset="0"/>
                <a:cs typeface="Calibri Light" pitchFamily="34" charset="0"/>
              </a:rPr>
              <a:t>صاحب</a:t>
            </a:r>
            <a:r>
              <a:rPr lang="ar-JO" sz="3200" dirty="0" smtClean="0">
                <a:latin typeface="Calibri Light" pitchFamily="34" charset="0"/>
                <a:cs typeface="Calibri Light" pitchFamily="34" charset="0"/>
              </a:rPr>
              <a:t> </a:t>
            </a:r>
            <a:r>
              <a:rPr lang="ar-JO" sz="3200" dirty="0" smtClean="0">
                <a:solidFill>
                  <a:srgbClr val="FF0000"/>
                </a:solidFill>
                <a:latin typeface="Calibri Light" pitchFamily="34" charset="0"/>
                <a:cs typeface="Calibri Light" pitchFamily="34" charset="0"/>
              </a:rPr>
              <a:t>الموج </a:t>
            </a:r>
          </a:p>
          <a:p>
            <a:pPr algn="ctr"/>
            <a:r>
              <a:rPr lang="ar-JO" sz="3200" dirty="0" smtClean="0">
                <a:latin typeface="Calibri Light" pitchFamily="34" charset="0"/>
                <a:cs typeface="Calibri Light" pitchFamily="34" charset="0"/>
              </a:rPr>
              <a:t>قبطان السفينة</a:t>
            </a:r>
            <a:endParaRPr lang="en-US" sz="3200" dirty="0">
              <a:latin typeface="Calibri Light" pitchFamily="34" charset="0"/>
              <a:cs typeface="Calibri Light" pitchFamily="34" charset="0"/>
            </a:endParaRPr>
          </a:p>
        </p:txBody>
      </p:sp>
      <p:sp>
        <p:nvSpPr>
          <p:cNvPr id="2" name="عنصر نائب للتذييل 1"/>
          <p:cNvSpPr>
            <a:spLocks noGrp="1"/>
          </p:cNvSpPr>
          <p:nvPr>
            <p:ph type="ftr" sz="quarter" idx="11"/>
          </p:nvPr>
        </p:nvSpPr>
        <p:spPr>
          <a:xfrm>
            <a:off x="3648054" y="6418218"/>
            <a:ext cx="3859795" cy="304801"/>
          </a:xfrm>
        </p:spPr>
        <p:txBody>
          <a:bodyPr/>
          <a:lstStyle/>
          <a:p>
            <a:r>
              <a:rPr lang="ar-JO" dirty="0" smtClean="0"/>
              <a:t>المعلم: يوسف طالب الرفاعي / مدارس الأمم الإبداعية / شرح قصيدة بان الخليط</a:t>
            </a:r>
            <a:endParaRPr lang="en-US" dirty="0"/>
          </a:p>
        </p:txBody>
      </p:sp>
    </p:spTree>
    <p:extLst>
      <p:ext uri="{BB962C8B-B14F-4D97-AF65-F5344CB8AC3E}">
        <p14:creationId xmlns:p14="http://schemas.microsoft.com/office/powerpoint/2010/main" val="23197322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fltVal val="0"/>
                                          </p:val>
                                        </p:tav>
                                        <p:tav tm="100000">
                                          <p:val>
                                            <p:strVal val="#ppt_w"/>
                                          </p:val>
                                        </p:tav>
                                      </p:tavLst>
                                    </p:anim>
                                    <p:anim calcmode="lin" valueType="num">
                                      <p:cBhvr>
                                        <p:cTn id="46" dur="1000" fill="hold"/>
                                        <p:tgtEl>
                                          <p:spTgt spid="8"/>
                                        </p:tgtEl>
                                        <p:attrNameLst>
                                          <p:attrName>ppt_h</p:attrName>
                                        </p:attrNameLst>
                                      </p:cBhvr>
                                      <p:tavLst>
                                        <p:tav tm="0">
                                          <p:val>
                                            <p:fltVal val="0"/>
                                          </p:val>
                                        </p:tav>
                                        <p:tav tm="100000">
                                          <p:val>
                                            <p:strVal val="#ppt_h"/>
                                          </p:val>
                                        </p:tav>
                                      </p:tavLst>
                                    </p:anim>
                                    <p:anim calcmode="lin" valueType="num">
                                      <p:cBhvr>
                                        <p:cTn id="47" dur="1000" fill="hold"/>
                                        <p:tgtEl>
                                          <p:spTgt spid="8"/>
                                        </p:tgtEl>
                                        <p:attrNameLst>
                                          <p:attrName>style.rotation</p:attrName>
                                        </p:attrNameLst>
                                      </p:cBhvr>
                                      <p:tavLst>
                                        <p:tav tm="0">
                                          <p:val>
                                            <p:fltVal val="90"/>
                                          </p:val>
                                        </p:tav>
                                        <p:tav tm="100000">
                                          <p:val>
                                            <p:fltVal val="0"/>
                                          </p:val>
                                        </p:tav>
                                      </p:tavLst>
                                    </p:anim>
                                    <p:animEffect transition="in" filter="fade">
                                      <p:cBhvr>
                                        <p:cTn id="48" dur="1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arn(inVertical)">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heel(1)">
                                      <p:cBhvr>
                                        <p:cTn id="6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xmlns="" id="{7731831F-5747-4D7D-A7DE-D12A5BC8DEAD}"/>
              </a:ext>
            </a:extLst>
          </p:cNvPr>
          <p:cNvSpPr/>
          <p:nvPr/>
        </p:nvSpPr>
        <p:spPr>
          <a:xfrm>
            <a:off x="9353007" y="575317"/>
            <a:ext cx="2731749" cy="7832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600" dirty="0">
                <a:solidFill>
                  <a:prstClr val="black"/>
                </a:solidFill>
                <a:latin typeface="Calibri Light" pitchFamily="34" charset="0"/>
                <a:cs typeface="Calibri Light" pitchFamily="34" charset="0"/>
              </a:rPr>
              <a:t>البيت </a:t>
            </a:r>
            <a:r>
              <a:rPr lang="ar-EG" sz="3600" dirty="0" smtClean="0">
                <a:solidFill>
                  <a:prstClr val="black"/>
                </a:solidFill>
                <a:latin typeface="Calibri Light" pitchFamily="34" charset="0"/>
                <a:cs typeface="Calibri Light" pitchFamily="34" charset="0"/>
              </a:rPr>
              <a:t>ال</a:t>
            </a:r>
            <a:r>
              <a:rPr lang="ar-JO" sz="3600" dirty="0" smtClean="0">
                <a:solidFill>
                  <a:prstClr val="black"/>
                </a:solidFill>
                <a:latin typeface="Calibri Light" pitchFamily="34" charset="0"/>
                <a:cs typeface="Calibri Light" pitchFamily="34" charset="0"/>
              </a:rPr>
              <a:t>خامس</a:t>
            </a:r>
            <a:endParaRPr lang="en-US" sz="3600" dirty="0">
              <a:solidFill>
                <a:prstClr val="black"/>
              </a:solidFill>
              <a:latin typeface="Calibri Light" pitchFamily="34" charset="0"/>
              <a:cs typeface="Calibri Light" pitchFamily="34" charset="0"/>
            </a:endParaRPr>
          </a:p>
        </p:txBody>
      </p:sp>
      <p:sp>
        <p:nvSpPr>
          <p:cNvPr id="5" name="Rectangle 3">
            <a:extLst>
              <a:ext uri="{FF2B5EF4-FFF2-40B4-BE49-F238E27FC236}">
                <a16:creationId xmlns:a16="http://schemas.microsoft.com/office/drawing/2014/main" xmlns="" id="{7B707810-BF75-4ED9-8FAD-296C31A20247}"/>
              </a:ext>
            </a:extLst>
          </p:cNvPr>
          <p:cNvSpPr/>
          <p:nvPr/>
        </p:nvSpPr>
        <p:spPr>
          <a:xfrm>
            <a:off x="107244" y="575317"/>
            <a:ext cx="8993214" cy="78322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ar-JO" sz="3200" dirty="0">
                <a:solidFill>
                  <a:prstClr val="black"/>
                </a:solidFill>
                <a:latin typeface="Calibri Light" pitchFamily="34" charset="0"/>
                <a:cs typeface="Calibri Light" pitchFamily="34" charset="0"/>
              </a:rPr>
              <a:t>أَلَسْتِ أَحْسَنَ مَنْ يَمْشي عَلى قَدَمٍ   </a:t>
            </a:r>
            <a:r>
              <a:rPr lang="ar-JO" sz="3200" dirty="0" smtClean="0">
                <a:solidFill>
                  <a:prstClr val="black"/>
                </a:solidFill>
                <a:latin typeface="Calibri Light" pitchFamily="34" charset="0"/>
                <a:cs typeface="Calibri Light" pitchFamily="34" charset="0"/>
              </a:rPr>
              <a:t>   </a:t>
            </a:r>
            <a:r>
              <a:rPr lang="ar-JO" sz="3200" dirty="0">
                <a:solidFill>
                  <a:prstClr val="black"/>
                </a:solidFill>
                <a:latin typeface="Calibri Light" pitchFamily="34" charset="0"/>
                <a:cs typeface="Calibri Light" pitchFamily="34" charset="0"/>
              </a:rPr>
              <a:t>يا أَمْلَحَ النّاسِ كُلِّ النّاسِ </a:t>
            </a:r>
            <a:r>
              <a:rPr lang="ar-JO" sz="3200" dirty="0" smtClean="0">
                <a:solidFill>
                  <a:prstClr val="black"/>
                </a:solidFill>
                <a:latin typeface="Calibri Light" pitchFamily="34" charset="0"/>
                <a:cs typeface="Calibri Light" pitchFamily="34" charset="0"/>
              </a:rPr>
              <a:t>إِنْسانا</a:t>
            </a:r>
            <a:endParaRPr lang="ar-EG" sz="3200" dirty="0">
              <a:solidFill>
                <a:prstClr val="black"/>
              </a:solidFill>
              <a:latin typeface="Calibri Light" pitchFamily="34" charset="0"/>
              <a:cs typeface="Calibri Light" pitchFamily="34" charset="0"/>
            </a:endParaRPr>
          </a:p>
        </p:txBody>
      </p:sp>
      <p:sp>
        <p:nvSpPr>
          <p:cNvPr id="6" name="مستطيل: زوايا قطرية مستديرة 5">
            <a:extLst>
              <a:ext uri="{FF2B5EF4-FFF2-40B4-BE49-F238E27FC236}">
                <a16:creationId xmlns:a16="http://schemas.microsoft.com/office/drawing/2014/main" xmlns="" id="{9A413CBA-A72D-40D1-B485-E487CA9E5927}"/>
              </a:ext>
            </a:extLst>
          </p:cNvPr>
          <p:cNvSpPr/>
          <p:nvPr/>
        </p:nvSpPr>
        <p:spPr>
          <a:xfrm>
            <a:off x="5389231" y="3296062"/>
            <a:ext cx="1834766" cy="9144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EG" sz="3200" dirty="0">
                <a:solidFill>
                  <a:prstClr val="black"/>
                </a:solidFill>
                <a:latin typeface="Calibri Light" pitchFamily="34" charset="0"/>
                <a:cs typeface="Calibri Light" pitchFamily="34" charset="0"/>
              </a:rPr>
              <a:t>شرح البيت </a:t>
            </a:r>
            <a:endParaRPr lang="en-US" sz="3200" dirty="0">
              <a:solidFill>
                <a:prstClr val="black"/>
              </a:solidFill>
              <a:latin typeface="Calibri Light" pitchFamily="34" charset="0"/>
              <a:cs typeface="Calibri Light" pitchFamily="34" charset="0"/>
            </a:endParaRPr>
          </a:p>
        </p:txBody>
      </p:sp>
      <p:sp>
        <p:nvSpPr>
          <p:cNvPr id="8" name="مستطيل: زوايا قطرية مستديرة 7">
            <a:extLst>
              <a:ext uri="{FF2B5EF4-FFF2-40B4-BE49-F238E27FC236}">
                <a16:creationId xmlns:a16="http://schemas.microsoft.com/office/drawing/2014/main" xmlns="" id="{3046FD80-056E-4C50-A26E-2E37DDAB6515}"/>
              </a:ext>
            </a:extLst>
          </p:cNvPr>
          <p:cNvSpPr/>
          <p:nvPr/>
        </p:nvSpPr>
        <p:spPr>
          <a:xfrm>
            <a:off x="107244" y="4614261"/>
            <a:ext cx="11977512" cy="1708162"/>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ar-EG" dirty="0">
              <a:solidFill>
                <a:prstClr val="black"/>
              </a:solidFill>
            </a:endParaRPr>
          </a:p>
          <a:p>
            <a:pPr algn="ctr"/>
            <a:r>
              <a:rPr lang="ar-JO" sz="4000" dirty="0" smtClean="0">
                <a:solidFill>
                  <a:prstClr val="black"/>
                </a:solidFill>
                <a:latin typeface="Calibri Light" pitchFamily="34" charset="0"/>
                <a:cs typeface="Calibri Light" pitchFamily="34" charset="0"/>
              </a:rPr>
              <a:t>يصف </a:t>
            </a:r>
            <a:r>
              <a:rPr lang="ar-JO" sz="4000" dirty="0" smtClean="0">
                <a:solidFill>
                  <a:prstClr val="black"/>
                </a:solidFill>
                <a:latin typeface="Calibri Light" pitchFamily="34" charset="0"/>
                <a:cs typeface="Calibri Light" pitchFamily="34" charset="0"/>
              </a:rPr>
              <a:t>الشاعرُ </a:t>
            </a:r>
            <a:r>
              <a:rPr lang="ar-JO" sz="4000" dirty="0" smtClean="0">
                <a:solidFill>
                  <a:prstClr val="black"/>
                </a:solidFill>
                <a:latin typeface="Calibri Light" pitchFamily="34" charset="0"/>
                <a:cs typeface="Calibri Light" pitchFamily="34" charset="0"/>
              </a:rPr>
              <a:t>محبوبته ويقرر أنها </a:t>
            </a:r>
            <a:r>
              <a:rPr lang="ar-JO" sz="4000" dirty="0" smtClean="0">
                <a:solidFill>
                  <a:prstClr val="black"/>
                </a:solidFill>
                <a:latin typeface="Calibri Light" pitchFamily="34" charset="0"/>
                <a:cs typeface="Calibri Light" pitchFamily="34" charset="0"/>
              </a:rPr>
              <a:t>أجملُ مَنْ </a:t>
            </a:r>
            <a:r>
              <a:rPr lang="ar-JO" sz="4000" dirty="0" smtClean="0">
                <a:solidFill>
                  <a:prstClr val="black"/>
                </a:solidFill>
                <a:latin typeface="Calibri Light" pitchFamily="34" charset="0"/>
                <a:cs typeface="Calibri Light" pitchFamily="34" charset="0"/>
              </a:rPr>
              <a:t>يمشي على الأرض وهي </a:t>
            </a:r>
            <a:r>
              <a:rPr lang="ar-JO" sz="4000" dirty="0" smtClean="0">
                <a:solidFill>
                  <a:prstClr val="black"/>
                </a:solidFill>
                <a:latin typeface="Calibri Light" pitchFamily="34" charset="0"/>
                <a:cs typeface="Calibri Light" pitchFamily="34" charset="0"/>
              </a:rPr>
              <a:t>أحسنُ </a:t>
            </a:r>
            <a:r>
              <a:rPr lang="ar-JO" sz="4000" dirty="0" smtClean="0">
                <a:solidFill>
                  <a:prstClr val="black"/>
                </a:solidFill>
                <a:latin typeface="Calibri Light" pitchFamily="34" charset="0"/>
                <a:cs typeface="Calibri Light" pitchFamily="34" charset="0"/>
              </a:rPr>
              <a:t>إنسان لو قورنت بالآخرين.</a:t>
            </a:r>
            <a:endParaRPr lang="en-US" sz="4000" dirty="0">
              <a:solidFill>
                <a:prstClr val="black"/>
              </a:solidFill>
              <a:latin typeface="Calibri Light" pitchFamily="34" charset="0"/>
              <a:cs typeface="Calibri Light" pitchFamily="34" charset="0"/>
            </a:endParaRPr>
          </a:p>
        </p:txBody>
      </p:sp>
      <p:sp>
        <p:nvSpPr>
          <p:cNvPr id="10" name="سهم: لأسفل 9">
            <a:extLst>
              <a:ext uri="{FF2B5EF4-FFF2-40B4-BE49-F238E27FC236}">
                <a16:creationId xmlns:a16="http://schemas.microsoft.com/office/drawing/2014/main" xmlns="" id="{7E47767E-7CB1-4359-AE92-9BCBF50A0CA8}"/>
              </a:ext>
            </a:extLst>
          </p:cNvPr>
          <p:cNvSpPr/>
          <p:nvPr/>
        </p:nvSpPr>
        <p:spPr>
          <a:xfrm>
            <a:off x="4492249" y="3296062"/>
            <a:ext cx="808286" cy="914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prstClr val="black"/>
              </a:solidFill>
            </a:endParaRPr>
          </a:p>
        </p:txBody>
      </p:sp>
      <p:sp>
        <p:nvSpPr>
          <p:cNvPr id="2" name="مستطيل: زوايا مستديرة 1">
            <a:extLst>
              <a:ext uri="{FF2B5EF4-FFF2-40B4-BE49-F238E27FC236}">
                <a16:creationId xmlns:a16="http://schemas.microsoft.com/office/drawing/2014/main" xmlns="" id="{D87B261A-DA6A-4D63-8F22-49A6AA676C5E}"/>
              </a:ext>
            </a:extLst>
          </p:cNvPr>
          <p:cNvSpPr/>
          <p:nvPr/>
        </p:nvSpPr>
        <p:spPr>
          <a:xfrm>
            <a:off x="4492249" y="1459706"/>
            <a:ext cx="2731749" cy="77178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4000" dirty="0">
                <a:solidFill>
                  <a:prstClr val="black"/>
                </a:solidFill>
                <a:latin typeface="Calibri Light" pitchFamily="34" charset="0"/>
                <a:cs typeface="Calibri Light" pitchFamily="34" charset="0"/>
              </a:rPr>
              <a:t>المفردات </a:t>
            </a:r>
            <a:endParaRPr lang="en-US" sz="4000" dirty="0">
              <a:solidFill>
                <a:prstClr val="black"/>
              </a:solidFill>
              <a:latin typeface="Calibri Light" pitchFamily="34" charset="0"/>
              <a:cs typeface="Calibri Light" pitchFamily="34" charset="0"/>
            </a:endParaRPr>
          </a:p>
        </p:txBody>
      </p:sp>
      <p:sp>
        <p:nvSpPr>
          <p:cNvPr id="9" name="مستطيل: زوايا مستديرة 8">
            <a:extLst>
              <a:ext uri="{FF2B5EF4-FFF2-40B4-BE49-F238E27FC236}">
                <a16:creationId xmlns:a16="http://schemas.microsoft.com/office/drawing/2014/main" xmlns="" id="{A77A0F85-4A2F-4003-AA59-5D22B7D66CE7}"/>
              </a:ext>
            </a:extLst>
          </p:cNvPr>
          <p:cNvSpPr/>
          <p:nvPr/>
        </p:nvSpPr>
        <p:spPr>
          <a:xfrm>
            <a:off x="4492248" y="2411663"/>
            <a:ext cx="2731749" cy="6972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JO" sz="3600" dirty="0" smtClean="0">
                <a:solidFill>
                  <a:srgbClr val="FF0000"/>
                </a:solidFill>
                <a:latin typeface="Calibri Light" pitchFamily="34" charset="0"/>
                <a:cs typeface="Calibri Light" pitchFamily="34" charset="0"/>
              </a:rPr>
              <a:t>أمْلح</a:t>
            </a:r>
            <a:r>
              <a:rPr lang="ar-JO" sz="3600" dirty="0" smtClean="0">
                <a:solidFill>
                  <a:prstClr val="black"/>
                </a:solidFill>
                <a:latin typeface="Calibri Light" pitchFamily="34" charset="0"/>
                <a:cs typeface="Calibri Light" pitchFamily="34" charset="0"/>
              </a:rPr>
              <a:t> </a:t>
            </a:r>
            <a:r>
              <a:rPr lang="ar-JO" sz="3600" dirty="0" smtClean="0">
                <a:solidFill>
                  <a:prstClr val="black"/>
                </a:solidFill>
                <a:latin typeface="Calibri Light" pitchFamily="34" charset="0"/>
                <a:cs typeface="Calibri Light" pitchFamily="34" charset="0"/>
              </a:rPr>
              <a:t>: </a:t>
            </a:r>
            <a:r>
              <a:rPr lang="ar-JO" sz="3600" dirty="0" smtClean="0">
                <a:solidFill>
                  <a:prstClr val="black"/>
                </a:solidFill>
                <a:latin typeface="Calibri Light" pitchFamily="34" charset="0"/>
                <a:cs typeface="Calibri Light" pitchFamily="34" charset="0"/>
              </a:rPr>
              <a:t>أحْسن</a:t>
            </a:r>
            <a:endParaRPr lang="en-US" sz="3600" dirty="0">
              <a:solidFill>
                <a:prstClr val="black"/>
              </a:solidFill>
              <a:latin typeface="Calibri Light" pitchFamily="34" charset="0"/>
              <a:cs typeface="Calibri Light" pitchFamily="34" charset="0"/>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42" y="1459706"/>
            <a:ext cx="4203499" cy="3005513"/>
          </a:xfrm>
          <a:prstGeom prst="rect">
            <a:avLst/>
          </a:prstGeom>
        </p:spPr>
      </p:pic>
      <p:pic>
        <p:nvPicPr>
          <p:cNvPr id="11" name="صورة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0504" y="1459706"/>
            <a:ext cx="4624252" cy="3005513"/>
          </a:xfrm>
          <a:prstGeom prst="rect">
            <a:avLst/>
          </a:prstGeom>
        </p:spPr>
      </p:pic>
      <p:sp>
        <p:nvSpPr>
          <p:cNvPr id="12" name="عنصر نائب للتذييل 11"/>
          <p:cNvSpPr>
            <a:spLocks noGrp="1"/>
          </p:cNvSpPr>
          <p:nvPr>
            <p:ph type="ftr" sz="quarter" idx="11"/>
          </p:nvPr>
        </p:nvSpPr>
        <p:spPr>
          <a:xfrm>
            <a:off x="3804807" y="6386509"/>
            <a:ext cx="3859795" cy="304801"/>
          </a:xfrm>
        </p:spPr>
        <p:txBody>
          <a:bodyPr/>
          <a:lstStyle/>
          <a:p>
            <a:r>
              <a:rPr lang="ar-JO" dirty="0" smtClean="0"/>
              <a:t>المعلم: يوسف طالب الرفاعي / مدارس الأمم الإبداعية / شرح قصيدة بان الخليط</a:t>
            </a:r>
            <a:endParaRPr lang="en-US" dirty="0"/>
          </a:p>
        </p:txBody>
      </p:sp>
    </p:spTree>
    <p:extLst>
      <p:ext uri="{BB962C8B-B14F-4D97-AF65-F5344CB8AC3E}">
        <p14:creationId xmlns:p14="http://schemas.microsoft.com/office/powerpoint/2010/main" val="10266446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heel(1)">
                                      <p:cBhvr>
                                        <p:cTn id="35" dur="2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horizont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2"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9CF02FE2-43EF-4DE1-8A56-A1E7D0504D3D}"/>
              </a:ext>
            </a:extLst>
          </p:cNvPr>
          <p:cNvSpPr/>
          <p:nvPr/>
        </p:nvSpPr>
        <p:spPr>
          <a:xfrm>
            <a:off x="9379130" y="429474"/>
            <a:ext cx="2587089" cy="70264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200" dirty="0">
                <a:solidFill>
                  <a:prstClr val="black"/>
                </a:solidFill>
                <a:latin typeface="Calibri Light" pitchFamily="34" charset="0"/>
                <a:cs typeface="Calibri Light" pitchFamily="34" charset="0"/>
              </a:rPr>
              <a:t>البيت </a:t>
            </a:r>
            <a:r>
              <a:rPr lang="ar-EG" sz="3200" dirty="0" smtClean="0">
                <a:solidFill>
                  <a:prstClr val="black"/>
                </a:solidFill>
                <a:latin typeface="Calibri Light" pitchFamily="34" charset="0"/>
                <a:cs typeface="Calibri Light" pitchFamily="34" charset="0"/>
              </a:rPr>
              <a:t>الس</a:t>
            </a:r>
            <a:r>
              <a:rPr lang="ar-JO" sz="3200" dirty="0" smtClean="0">
                <a:solidFill>
                  <a:prstClr val="black"/>
                </a:solidFill>
                <a:latin typeface="Calibri Light" pitchFamily="34" charset="0"/>
                <a:cs typeface="Calibri Light" pitchFamily="34" charset="0"/>
              </a:rPr>
              <a:t>ادس</a:t>
            </a:r>
            <a:r>
              <a:rPr lang="ar-EG" sz="3200" dirty="0" smtClean="0">
                <a:solidFill>
                  <a:prstClr val="black"/>
                </a:solidFill>
                <a:latin typeface="Calibri Light" pitchFamily="34" charset="0"/>
                <a:cs typeface="Calibri Light" pitchFamily="34" charset="0"/>
              </a:rPr>
              <a:t> </a:t>
            </a:r>
            <a:endParaRPr lang="en-US" sz="3200" dirty="0">
              <a:solidFill>
                <a:prstClr val="black"/>
              </a:solidFill>
              <a:latin typeface="Calibri Light" pitchFamily="34" charset="0"/>
              <a:cs typeface="Calibri Light" pitchFamily="34" charset="0"/>
            </a:endParaRPr>
          </a:p>
        </p:txBody>
      </p:sp>
      <p:sp>
        <p:nvSpPr>
          <p:cNvPr id="5" name="Rectangle 4">
            <a:extLst>
              <a:ext uri="{FF2B5EF4-FFF2-40B4-BE49-F238E27FC236}">
                <a16:creationId xmlns:a16="http://schemas.microsoft.com/office/drawing/2014/main" xmlns="" id="{762D0822-4B9F-44D4-8576-9259E581EC0C}"/>
              </a:ext>
            </a:extLst>
          </p:cNvPr>
          <p:cNvSpPr/>
          <p:nvPr/>
        </p:nvSpPr>
        <p:spPr>
          <a:xfrm>
            <a:off x="330926" y="429473"/>
            <a:ext cx="8874034" cy="702641"/>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JO" sz="3200" dirty="0">
                <a:latin typeface="Calibri Light" pitchFamily="34" charset="0"/>
                <a:cs typeface="Calibri Light" pitchFamily="34" charset="0"/>
              </a:rPr>
              <a:t>لَقَدْ كَتَمْتُ الهَوى حَتّى تَهَيَّمَني  </a:t>
            </a:r>
            <a:r>
              <a:rPr lang="ar-JO" sz="3200" dirty="0" smtClean="0">
                <a:latin typeface="Calibri Light" pitchFamily="34" charset="0"/>
                <a:cs typeface="Calibri Light" pitchFamily="34" charset="0"/>
              </a:rPr>
              <a:t>     </a:t>
            </a:r>
            <a:r>
              <a:rPr lang="ar-JO" sz="3200" dirty="0">
                <a:latin typeface="Calibri Light" pitchFamily="34" charset="0"/>
                <a:cs typeface="Calibri Light" pitchFamily="34" charset="0"/>
              </a:rPr>
              <a:t>لا أَسْتَطيعُ لِهذا الحُبِّ كِتْمانا</a:t>
            </a:r>
            <a:endParaRPr lang="ar-EG" sz="3200" dirty="0">
              <a:latin typeface="Calibri Light" pitchFamily="34" charset="0"/>
              <a:cs typeface="Calibri Light" pitchFamily="34" charset="0"/>
            </a:endParaRPr>
          </a:p>
        </p:txBody>
      </p:sp>
      <p:sp>
        <p:nvSpPr>
          <p:cNvPr id="6" name="مستطيل: زوايا قطرية مستديرة 5">
            <a:extLst>
              <a:ext uri="{FF2B5EF4-FFF2-40B4-BE49-F238E27FC236}">
                <a16:creationId xmlns:a16="http://schemas.microsoft.com/office/drawing/2014/main" xmlns="" id="{506361EA-370C-436B-9442-325AABAD07C2}"/>
              </a:ext>
            </a:extLst>
          </p:cNvPr>
          <p:cNvSpPr/>
          <p:nvPr/>
        </p:nvSpPr>
        <p:spPr>
          <a:xfrm>
            <a:off x="9424408" y="3812662"/>
            <a:ext cx="2541812" cy="914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600" dirty="0">
                <a:solidFill>
                  <a:prstClr val="black"/>
                </a:solidFill>
                <a:latin typeface="Calibri Light" pitchFamily="34" charset="0"/>
                <a:cs typeface="Calibri Light" pitchFamily="34" charset="0"/>
              </a:rPr>
              <a:t>شرح البيت </a:t>
            </a:r>
            <a:endParaRPr lang="en-US" sz="3600" dirty="0">
              <a:solidFill>
                <a:prstClr val="black"/>
              </a:solidFill>
              <a:latin typeface="Calibri Light" pitchFamily="34" charset="0"/>
              <a:cs typeface="Calibri Light" pitchFamily="34" charset="0"/>
            </a:endParaRPr>
          </a:p>
        </p:txBody>
      </p:sp>
      <p:sp>
        <p:nvSpPr>
          <p:cNvPr id="7" name="مستطيل: زوايا قطرية مستديرة 6">
            <a:extLst>
              <a:ext uri="{FF2B5EF4-FFF2-40B4-BE49-F238E27FC236}">
                <a16:creationId xmlns:a16="http://schemas.microsoft.com/office/drawing/2014/main" xmlns="" id="{3AD6BB96-4BDA-4F7E-A19A-7CD90CB5059B}"/>
              </a:ext>
            </a:extLst>
          </p:cNvPr>
          <p:cNvSpPr/>
          <p:nvPr/>
        </p:nvSpPr>
        <p:spPr>
          <a:xfrm>
            <a:off x="164124" y="4916310"/>
            <a:ext cx="11913250" cy="158608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JO" sz="4400" dirty="0" smtClean="0">
                <a:solidFill>
                  <a:prstClr val="black"/>
                </a:solidFill>
                <a:latin typeface="Calibri Light" pitchFamily="34" charset="0"/>
                <a:cs typeface="Calibri Light" pitchFamily="34" charset="0"/>
              </a:rPr>
              <a:t>يوضح </a:t>
            </a:r>
            <a:r>
              <a:rPr lang="ar-JO" sz="4400" dirty="0" smtClean="0">
                <a:solidFill>
                  <a:prstClr val="black"/>
                </a:solidFill>
                <a:latin typeface="Calibri Light" pitchFamily="34" charset="0"/>
                <a:cs typeface="Calibri Light" pitchFamily="34" charset="0"/>
              </a:rPr>
              <a:t>الشاعرُ </a:t>
            </a:r>
            <a:r>
              <a:rPr lang="ar-JO" sz="4400" dirty="0" smtClean="0">
                <a:solidFill>
                  <a:prstClr val="black"/>
                </a:solidFill>
                <a:latin typeface="Calibri Light" pitchFamily="34" charset="0"/>
                <a:cs typeface="Calibri Light" pitchFamily="34" charset="0"/>
              </a:rPr>
              <a:t>هنا </a:t>
            </a:r>
            <a:r>
              <a:rPr lang="ar-JO" sz="4400" dirty="0" smtClean="0">
                <a:solidFill>
                  <a:prstClr val="black"/>
                </a:solidFill>
                <a:latin typeface="Calibri Light" pitchFamily="34" charset="0"/>
                <a:cs typeface="Calibri Light" pitchFamily="34" charset="0"/>
              </a:rPr>
              <a:t>بأنَّهُ حاولَ كِتْمانَ حُبِّهِ ولكنَّهُ </a:t>
            </a:r>
            <a:r>
              <a:rPr lang="ar-JO" sz="4400" dirty="0" smtClean="0">
                <a:solidFill>
                  <a:prstClr val="black"/>
                </a:solidFill>
                <a:latin typeface="Calibri Light" pitchFamily="34" charset="0"/>
                <a:cs typeface="Calibri Light" pitchFamily="34" charset="0"/>
              </a:rPr>
              <a:t>لا </a:t>
            </a:r>
            <a:r>
              <a:rPr lang="ar-JO" sz="4400" dirty="0" smtClean="0">
                <a:solidFill>
                  <a:prstClr val="black"/>
                </a:solidFill>
                <a:latin typeface="Calibri Light" pitchFamily="34" charset="0"/>
                <a:cs typeface="Calibri Light" pitchFamily="34" charset="0"/>
              </a:rPr>
              <a:t>يستطيع؛ </a:t>
            </a:r>
            <a:r>
              <a:rPr lang="ar-JO" sz="4400" dirty="0" smtClean="0">
                <a:solidFill>
                  <a:prstClr val="black"/>
                </a:solidFill>
                <a:latin typeface="Calibri Light" pitchFamily="34" charset="0"/>
                <a:cs typeface="Calibri Light" pitchFamily="34" charset="0"/>
              </a:rPr>
              <a:t>لأنه </a:t>
            </a:r>
            <a:r>
              <a:rPr lang="ar-JO" sz="4400" dirty="0" smtClean="0">
                <a:solidFill>
                  <a:prstClr val="black"/>
                </a:solidFill>
                <a:latin typeface="Calibri Light" pitchFamily="34" charset="0"/>
                <a:cs typeface="Calibri Light" pitchFamily="34" charset="0"/>
              </a:rPr>
              <a:t>يَظهر </a:t>
            </a:r>
            <a:r>
              <a:rPr lang="ar-JO" sz="4400" dirty="0" smtClean="0">
                <a:solidFill>
                  <a:prstClr val="black"/>
                </a:solidFill>
                <a:latin typeface="Calibri Light" pitchFamily="34" charset="0"/>
                <a:cs typeface="Calibri Light" pitchFamily="34" charset="0"/>
              </a:rPr>
              <a:t>على شوقه الذي ازداد وعلى أفعاله وعلى حزنه بعد الفراق.</a:t>
            </a:r>
            <a:endParaRPr lang="en-US" sz="4400" dirty="0">
              <a:solidFill>
                <a:prstClr val="black"/>
              </a:solidFill>
              <a:latin typeface="Calibri Light" pitchFamily="34" charset="0"/>
              <a:cs typeface="Calibri Light" pitchFamily="34" charset="0"/>
            </a:endParaRPr>
          </a:p>
        </p:txBody>
      </p:sp>
      <p:sp>
        <p:nvSpPr>
          <p:cNvPr id="8" name="سهم: لأسفل 7">
            <a:extLst>
              <a:ext uri="{FF2B5EF4-FFF2-40B4-BE49-F238E27FC236}">
                <a16:creationId xmlns:a16="http://schemas.microsoft.com/office/drawing/2014/main" xmlns="" id="{25A49B42-486D-4C4F-9464-D51B7B8C7E87}"/>
              </a:ext>
            </a:extLst>
          </p:cNvPr>
          <p:cNvSpPr/>
          <p:nvPr/>
        </p:nvSpPr>
        <p:spPr>
          <a:xfrm>
            <a:off x="8821781" y="3812662"/>
            <a:ext cx="557349" cy="914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مستطيل 1">
            <a:extLst>
              <a:ext uri="{FF2B5EF4-FFF2-40B4-BE49-F238E27FC236}">
                <a16:creationId xmlns:a16="http://schemas.microsoft.com/office/drawing/2014/main" xmlns="" id="{46357283-6889-44ED-A081-35AE1BBC4CAE}"/>
              </a:ext>
            </a:extLst>
          </p:cNvPr>
          <p:cNvSpPr/>
          <p:nvPr/>
        </p:nvSpPr>
        <p:spPr>
          <a:xfrm>
            <a:off x="8821780" y="2107438"/>
            <a:ext cx="3144439" cy="66188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600" dirty="0">
                <a:solidFill>
                  <a:prstClr val="black"/>
                </a:solidFill>
                <a:latin typeface="Calibri Light" pitchFamily="34" charset="0"/>
                <a:cs typeface="Calibri Light" pitchFamily="34" charset="0"/>
              </a:rPr>
              <a:t>المفردات</a:t>
            </a:r>
            <a:r>
              <a:rPr lang="ar-EG" dirty="0">
                <a:solidFill>
                  <a:prstClr val="black"/>
                </a:solidFill>
                <a:latin typeface="Calibri Light" pitchFamily="34" charset="0"/>
                <a:cs typeface="Calibri Light" pitchFamily="34" charset="0"/>
              </a:rPr>
              <a:t> </a:t>
            </a:r>
            <a:endParaRPr lang="en-US" dirty="0">
              <a:solidFill>
                <a:prstClr val="black"/>
              </a:solidFill>
              <a:latin typeface="Calibri Light" pitchFamily="34" charset="0"/>
              <a:cs typeface="Calibri Light" pitchFamily="34" charset="0"/>
            </a:endParaRPr>
          </a:p>
        </p:txBody>
      </p:sp>
      <p:sp>
        <p:nvSpPr>
          <p:cNvPr id="9" name="مستطيل 8">
            <a:extLst>
              <a:ext uri="{FF2B5EF4-FFF2-40B4-BE49-F238E27FC236}">
                <a16:creationId xmlns:a16="http://schemas.microsoft.com/office/drawing/2014/main" xmlns="" id="{DDB9B33C-DEE7-4D6C-81B6-E3BE564D66BD}"/>
              </a:ext>
            </a:extLst>
          </p:cNvPr>
          <p:cNvSpPr/>
          <p:nvPr/>
        </p:nvSpPr>
        <p:spPr>
          <a:xfrm>
            <a:off x="330926" y="1271452"/>
            <a:ext cx="11635294" cy="5834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3600" dirty="0" smtClean="0">
                <a:solidFill>
                  <a:prstClr val="black"/>
                </a:solidFill>
                <a:latin typeface="Calibri Light" pitchFamily="34" charset="0"/>
                <a:cs typeface="Calibri Light" pitchFamily="34" charset="0"/>
              </a:rPr>
              <a:t>تظهر هنا عاطفة الحب الشديد الذي تمكن من قلبه</a:t>
            </a:r>
            <a:endParaRPr lang="en-US" sz="3600" dirty="0">
              <a:solidFill>
                <a:prstClr val="black"/>
              </a:solidFill>
              <a:latin typeface="Calibri Light" pitchFamily="34" charset="0"/>
              <a:cs typeface="Calibri Light" pitchFamily="34" charset="0"/>
            </a:endParaRPr>
          </a:p>
        </p:txBody>
      </p:sp>
      <p:sp>
        <p:nvSpPr>
          <p:cNvPr id="10" name="مستطيل 9">
            <a:extLst>
              <a:ext uri="{FF2B5EF4-FFF2-40B4-BE49-F238E27FC236}">
                <a16:creationId xmlns:a16="http://schemas.microsoft.com/office/drawing/2014/main" xmlns="" id="{C2E5F35A-95C2-4472-8C72-90C49119C3CD}"/>
              </a:ext>
            </a:extLst>
          </p:cNvPr>
          <p:cNvSpPr/>
          <p:nvPr/>
        </p:nvSpPr>
        <p:spPr>
          <a:xfrm>
            <a:off x="8821781" y="3011374"/>
            <a:ext cx="3144439" cy="68976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JO" sz="2800" dirty="0" smtClean="0">
                <a:solidFill>
                  <a:prstClr val="black"/>
                </a:solidFill>
                <a:latin typeface="Calibri Light" pitchFamily="34" charset="0"/>
                <a:cs typeface="Calibri Light" pitchFamily="34" charset="0"/>
              </a:rPr>
              <a:t>تَهَيَّمَني : اشتد شوقي</a:t>
            </a:r>
            <a:endParaRPr lang="en-US" sz="2800" dirty="0">
              <a:solidFill>
                <a:prstClr val="black"/>
              </a:solidFill>
              <a:latin typeface="Calibri Light" pitchFamily="34" charset="0"/>
              <a:cs typeface="Calibri Light" pitchFamily="34" charset="0"/>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166" y="2107438"/>
            <a:ext cx="3936274" cy="2619624"/>
          </a:xfrm>
          <a:prstGeom prst="rect">
            <a:avLst/>
          </a:prstGeom>
        </p:spPr>
      </p:pic>
      <p:pic>
        <p:nvPicPr>
          <p:cNvPr id="12" name="صورة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26" y="2107438"/>
            <a:ext cx="4000500" cy="2619624"/>
          </a:xfrm>
          <a:prstGeom prst="rect">
            <a:avLst/>
          </a:prstGeom>
        </p:spPr>
      </p:pic>
      <p:sp>
        <p:nvSpPr>
          <p:cNvPr id="13" name="عنصر نائب للتذييل 12"/>
          <p:cNvSpPr>
            <a:spLocks noGrp="1"/>
          </p:cNvSpPr>
          <p:nvPr>
            <p:ph type="ftr" sz="quarter" idx="11"/>
          </p:nvPr>
        </p:nvSpPr>
        <p:spPr>
          <a:xfrm>
            <a:off x="3935436" y="6553199"/>
            <a:ext cx="3859795" cy="304801"/>
          </a:xfrm>
        </p:spPr>
        <p:txBody>
          <a:bodyPr/>
          <a:lstStyle/>
          <a:p>
            <a:r>
              <a:rPr lang="ar-JO" dirty="0" smtClean="0"/>
              <a:t>المعلم: يوسف طالب الرفاعي / مدارس الأمم الإبداعية / شرح قصيدة بان الخليط</a:t>
            </a:r>
            <a:endParaRPr lang="en-US" dirty="0"/>
          </a:p>
        </p:txBody>
      </p:sp>
    </p:spTree>
    <p:extLst>
      <p:ext uri="{BB962C8B-B14F-4D97-AF65-F5344CB8AC3E}">
        <p14:creationId xmlns:p14="http://schemas.microsoft.com/office/powerpoint/2010/main" val="35196663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amond(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style.rotation</p:attrName>
                                        </p:attrNameLst>
                                      </p:cBhvr>
                                      <p:tavLst>
                                        <p:tav tm="0">
                                          <p:val>
                                            <p:fltVal val="90"/>
                                          </p:val>
                                        </p:tav>
                                        <p:tav tm="100000">
                                          <p:val>
                                            <p:fltVal val="0"/>
                                          </p:val>
                                        </p:tav>
                                      </p:tavLst>
                                    </p:anim>
                                    <p:animEffect transition="in" filter="fade">
                                      <p:cBhvr>
                                        <p:cTn id="35" dur="1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heel(1)">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randombar(horizontal)">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randombar(horizontal)">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41D3A194-8A1A-4107-B72C-538DA59C731F}"/>
              </a:ext>
            </a:extLst>
          </p:cNvPr>
          <p:cNvSpPr/>
          <p:nvPr/>
        </p:nvSpPr>
        <p:spPr>
          <a:xfrm>
            <a:off x="3262487" y="90304"/>
            <a:ext cx="4786489" cy="578551"/>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600" dirty="0">
                <a:latin typeface="Calibri Light" pitchFamily="34" charset="0"/>
                <a:cs typeface="Calibri Light" pitchFamily="34" charset="0"/>
              </a:rPr>
              <a:t>البيت </a:t>
            </a:r>
            <a:r>
              <a:rPr lang="ar-EG" sz="3600" dirty="0" smtClean="0">
                <a:latin typeface="Calibri Light" pitchFamily="34" charset="0"/>
                <a:cs typeface="Calibri Light" pitchFamily="34" charset="0"/>
              </a:rPr>
              <a:t>ال</a:t>
            </a:r>
            <a:r>
              <a:rPr lang="ar-JO" sz="3600" dirty="0" smtClean="0">
                <a:latin typeface="Calibri Light" pitchFamily="34" charset="0"/>
                <a:cs typeface="Calibri Light" pitchFamily="34" charset="0"/>
              </a:rPr>
              <a:t>سابع </a:t>
            </a:r>
            <a:r>
              <a:rPr lang="ar-EG" sz="3600" dirty="0" smtClean="0">
                <a:latin typeface="Calibri Light" pitchFamily="34" charset="0"/>
                <a:cs typeface="Calibri Light" pitchFamily="34" charset="0"/>
              </a:rPr>
              <a:t> </a:t>
            </a:r>
            <a:endParaRPr lang="en-US" sz="3600" dirty="0">
              <a:latin typeface="Calibri Light" pitchFamily="34" charset="0"/>
              <a:cs typeface="Calibri Light" pitchFamily="34" charset="0"/>
            </a:endParaRPr>
          </a:p>
        </p:txBody>
      </p:sp>
      <p:sp>
        <p:nvSpPr>
          <p:cNvPr id="5" name="مستطيل: زوايا قطرية مستديرة 4">
            <a:extLst>
              <a:ext uri="{FF2B5EF4-FFF2-40B4-BE49-F238E27FC236}">
                <a16:creationId xmlns:a16="http://schemas.microsoft.com/office/drawing/2014/main" xmlns="" id="{9B086CCC-C8B6-452D-B691-C6D6E7119965}"/>
              </a:ext>
            </a:extLst>
          </p:cNvPr>
          <p:cNvSpPr/>
          <p:nvPr/>
        </p:nvSpPr>
        <p:spPr>
          <a:xfrm>
            <a:off x="7800621" y="2778032"/>
            <a:ext cx="4051745" cy="91440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dirty="0">
                <a:latin typeface="Calibri Light" pitchFamily="34" charset="0"/>
                <a:cs typeface="Calibri Light" pitchFamily="34" charset="0"/>
              </a:rPr>
              <a:t>تسري : </a:t>
            </a:r>
            <a:r>
              <a:rPr lang="ar-EG" sz="3600" dirty="0" smtClean="0">
                <a:latin typeface="Calibri Light" pitchFamily="34" charset="0"/>
                <a:cs typeface="Calibri Light" pitchFamily="34" charset="0"/>
              </a:rPr>
              <a:t>تسير</a:t>
            </a:r>
            <a:r>
              <a:rPr lang="ar-JO" sz="3600" dirty="0" smtClean="0">
                <a:latin typeface="Calibri Light" pitchFamily="34" charset="0"/>
                <a:cs typeface="Calibri Light" pitchFamily="34" charset="0"/>
              </a:rPr>
              <a:t> أو</a:t>
            </a:r>
            <a:r>
              <a:rPr lang="ar-EG" sz="3600" dirty="0" smtClean="0">
                <a:latin typeface="Calibri Light" pitchFamily="34" charset="0"/>
                <a:cs typeface="Calibri Light" pitchFamily="34" charset="0"/>
              </a:rPr>
              <a:t> </a:t>
            </a:r>
            <a:r>
              <a:rPr lang="ar-EG" sz="3600" dirty="0">
                <a:latin typeface="Calibri Light" pitchFamily="34" charset="0"/>
                <a:cs typeface="Calibri Light" pitchFamily="34" charset="0"/>
              </a:rPr>
              <a:t>تتحرك</a:t>
            </a:r>
            <a:endParaRPr lang="en-US" sz="3600" dirty="0">
              <a:latin typeface="Calibri Light" pitchFamily="34" charset="0"/>
              <a:cs typeface="Calibri Light" pitchFamily="34" charset="0"/>
            </a:endParaRPr>
          </a:p>
        </p:txBody>
      </p:sp>
      <p:sp>
        <p:nvSpPr>
          <p:cNvPr id="6" name="مستطيل: زوايا قطرية مستديرة 5">
            <a:extLst>
              <a:ext uri="{FF2B5EF4-FFF2-40B4-BE49-F238E27FC236}">
                <a16:creationId xmlns:a16="http://schemas.microsoft.com/office/drawing/2014/main" xmlns="" id="{A733670D-61BB-4B07-A13B-781CDA12EB33}"/>
              </a:ext>
            </a:extLst>
          </p:cNvPr>
          <p:cNvSpPr/>
          <p:nvPr/>
        </p:nvSpPr>
        <p:spPr>
          <a:xfrm>
            <a:off x="7800622" y="1780818"/>
            <a:ext cx="4051744" cy="914400"/>
          </a:xfrm>
          <a:prstGeom prst="round2Diag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ar-EG" sz="3200" dirty="0">
                <a:latin typeface="Calibri Light" pitchFamily="34" charset="0"/>
                <a:cs typeface="Calibri Light" pitchFamily="34" charset="0"/>
              </a:rPr>
              <a:t>المفردات </a:t>
            </a:r>
            <a:endParaRPr lang="en-US" sz="3200" dirty="0">
              <a:latin typeface="Calibri Light" pitchFamily="34" charset="0"/>
              <a:cs typeface="Calibri Light" pitchFamily="34" charset="0"/>
            </a:endParaRPr>
          </a:p>
        </p:txBody>
      </p:sp>
      <p:sp>
        <p:nvSpPr>
          <p:cNvPr id="7" name="Rectangle 5">
            <a:extLst>
              <a:ext uri="{FF2B5EF4-FFF2-40B4-BE49-F238E27FC236}">
                <a16:creationId xmlns:a16="http://schemas.microsoft.com/office/drawing/2014/main" xmlns="" id="{4459F8D2-1BB9-484E-AD27-84519E41E17A}"/>
              </a:ext>
            </a:extLst>
          </p:cNvPr>
          <p:cNvSpPr/>
          <p:nvPr/>
        </p:nvSpPr>
        <p:spPr>
          <a:xfrm>
            <a:off x="141110" y="744133"/>
            <a:ext cx="11711256" cy="9144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latin typeface="Calibri Light" pitchFamily="34" charset="0"/>
                <a:cs typeface="Calibri Light" pitchFamily="34" charset="0"/>
              </a:rPr>
              <a:t> أَبُدِّلَ اللَّيلُ لا تَسري كَواكِبُهُ               أَمْ طال حَتّى حَسبتُ النَّجمَ حَيرانا ؟</a:t>
            </a:r>
          </a:p>
        </p:txBody>
      </p:sp>
      <p:sp>
        <p:nvSpPr>
          <p:cNvPr id="8" name="مستطيل: زوايا قطرية مستديرة 7">
            <a:extLst>
              <a:ext uri="{FF2B5EF4-FFF2-40B4-BE49-F238E27FC236}">
                <a16:creationId xmlns:a16="http://schemas.microsoft.com/office/drawing/2014/main" xmlns="" id="{05AE9212-B4D4-4E28-8516-FE86D0E6D3F8}"/>
              </a:ext>
            </a:extLst>
          </p:cNvPr>
          <p:cNvSpPr/>
          <p:nvPr/>
        </p:nvSpPr>
        <p:spPr>
          <a:xfrm>
            <a:off x="8406160" y="3807181"/>
            <a:ext cx="3446206" cy="68644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4000" dirty="0">
                <a:latin typeface="Calibri Light" pitchFamily="34" charset="0"/>
                <a:cs typeface="Calibri Light" pitchFamily="34" charset="0"/>
              </a:rPr>
              <a:t>شرح البيت </a:t>
            </a:r>
            <a:endParaRPr lang="en-US" sz="4000" dirty="0">
              <a:latin typeface="Calibri Light" pitchFamily="34" charset="0"/>
              <a:cs typeface="Calibri Light" pitchFamily="34" charset="0"/>
            </a:endParaRPr>
          </a:p>
        </p:txBody>
      </p:sp>
      <p:sp>
        <p:nvSpPr>
          <p:cNvPr id="9" name="مستطيل: زوايا قطرية مستديرة 8">
            <a:extLst>
              <a:ext uri="{FF2B5EF4-FFF2-40B4-BE49-F238E27FC236}">
                <a16:creationId xmlns:a16="http://schemas.microsoft.com/office/drawing/2014/main" xmlns="" id="{4A2A1BDE-433C-4126-8927-57E161EF91BC}"/>
              </a:ext>
            </a:extLst>
          </p:cNvPr>
          <p:cNvSpPr/>
          <p:nvPr/>
        </p:nvSpPr>
        <p:spPr>
          <a:xfrm>
            <a:off x="101598" y="4791005"/>
            <a:ext cx="11750768" cy="198401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4000" dirty="0">
                <a:latin typeface="Calibri Light" pitchFamily="34" charset="0"/>
                <a:cs typeface="Calibri Light" pitchFamily="34" charset="0"/>
              </a:rPr>
              <a:t>يتساءل الشاعر هنا إذا كان ثمة لقاء مع محبوبته التي طال انتظارها , ولكن هيهات فالزمان </a:t>
            </a:r>
            <a:r>
              <a:rPr lang="ar-EG" sz="4000" dirty="0" smtClean="0">
                <a:latin typeface="Calibri Light" pitchFamily="34" charset="0"/>
                <a:cs typeface="Calibri Light" pitchFamily="34" charset="0"/>
              </a:rPr>
              <a:t>لا</a:t>
            </a:r>
            <a:r>
              <a:rPr lang="ar-JO" sz="4000" dirty="0" smtClean="0">
                <a:latin typeface="Calibri Light" pitchFamily="34" charset="0"/>
                <a:cs typeface="Calibri Light" pitchFamily="34" charset="0"/>
              </a:rPr>
              <a:t> </a:t>
            </a:r>
            <a:r>
              <a:rPr lang="ar-EG" sz="4000" dirty="0" smtClean="0">
                <a:latin typeface="Calibri Light" pitchFamily="34" charset="0"/>
                <a:cs typeface="Calibri Light" pitchFamily="34" charset="0"/>
              </a:rPr>
              <a:t>يتحرك </a:t>
            </a:r>
            <a:r>
              <a:rPr lang="ar-EG" sz="4000" dirty="0">
                <a:latin typeface="Calibri Light" pitchFamily="34" charset="0"/>
                <a:cs typeface="Calibri Light" pitchFamily="34" charset="0"/>
              </a:rPr>
              <a:t>والليل لا تسري كواكبه , حتى أنه ظن بأن النجوم أصبحت حائرة لا تدري أين  تتجه.</a:t>
            </a:r>
            <a:endParaRPr lang="en-US" sz="4000" dirty="0">
              <a:latin typeface="Calibri Light" pitchFamily="34" charset="0"/>
              <a:cs typeface="Calibri Light" pitchFamily="34" charset="0"/>
            </a:endParaRPr>
          </a:p>
        </p:txBody>
      </p:sp>
      <p:sp>
        <p:nvSpPr>
          <p:cNvPr id="10" name="سهم: لأسفل 9">
            <a:extLst>
              <a:ext uri="{FF2B5EF4-FFF2-40B4-BE49-F238E27FC236}">
                <a16:creationId xmlns:a16="http://schemas.microsoft.com/office/drawing/2014/main" xmlns="" id="{DE267406-88D2-4003-9D12-A15C4268120E}"/>
              </a:ext>
            </a:extLst>
          </p:cNvPr>
          <p:cNvSpPr/>
          <p:nvPr/>
        </p:nvSpPr>
        <p:spPr>
          <a:xfrm>
            <a:off x="7800621" y="3849009"/>
            <a:ext cx="484632" cy="71428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3" name="صورة 2">
            <a:extLst>
              <a:ext uri="{FF2B5EF4-FFF2-40B4-BE49-F238E27FC236}">
                <a16:creationId xmlns:a16="http://schemas.microsoft.com/office/drawing/2014/main" xmlns="" id="{2B99AEC5-ACBC-45A5-985C-D7738C2A9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0" y="1705763"/>
            <a:ext cx="3905266" cy="3015818"/>
          </a:xfrm>
          <a:prstGeom prst="rect">
            <a:avLst/>
          </a:prstGeom>
        </p:spPr>
      </p:pic>
      <p:sp>
        <p:nvSpPr>
          <p:cNvPr id="11" name="مستطيل: زوايا قطرية مستديرة 5">
            <a:extLst>
              <a:ext uri="{FF2B5EF4-FFF2-40B4-BE49-F238E27FC236}">
                <a16:creationId xmlns:a16="http://schemas.microsoft.com/office/drawing/2014/main" xmlns="" id="{A733670D-61BB-4B07-A13B-781CDA12EB33}"/>
              </a:ext>
            </a:extLst>
          </p:cNvPr>
          <p:cNvSpPr/>
          <p:nvPr/>
        </p:nvSpPr>
        <p:spPr>
          <a:xfrm>
            <a:off x="4241074" y="1850483"/>
            <a:ext cx="3395329" cy="2643139"/>
          </a:xfrm>
          <a:prstGeom prst="round2Diag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ar-JO" sz="3200" dirty="0" smtClean="0"/>
              <a:t>شبه النجم بإنسان حائر مضطرب قلق معبرا بهذه الصورة عن معاناته.</a:t>
            </a:r>
            <a:r>
              <a:rPr lang="ar-EG" sz="3200" dirty="0" smtClean="0"/>
              <a:t> </a:t>
            </a:r>
            <a:endParaRPr lang="en-US" sz="3200" dirty="0"/>
          </a:p>
        </p:txBody>
      </p:sp>
      <p:sp>
        <p:nvSpPr>
          <p:cNvPr id="2" name="عنصر نائب للتذييل 1"/>
          <p:cNvSpPr>
            <a:spLocks noGrp="1"/>
          </p:cNvSpPr>
          <p:nvPr>
            <p:ph type="ftr" sz="quarter" idx="11"/>
          </p:nvPr>
        </p:nvSpPr>
        <p:spPr>
          <a:xfrm rot="16200000">
            <a:off x="10109702" y="3242715"/>
            <a:ext cx="3859795" cy="304801"/>
          </a:xfrm>
        </p:spPr>
        <p:txBody>
          <a:bodyPr/>
          <a:lstStyle/>
          <a:p>
            <a:r>
              <a:rPr lang="ar-JO" dirty="0" smtClean="0"/>
              <a:t>المعلم: يوسف طالب الرفاعي / مدارس الأمم الإبداعية / شرح قصيدة بان الخليط</a:t>
            </a:r>
            <a:endParaRPr lang="en-US" dirty="0"/>
          </a:p>
        </p:txBody>
      </p:sp>
    </p:spTree>
    <p:extLst>
      <p:ext uri="{BB962C8B-B14F-4D97-AF65-F5344CB8AC3E}">
        <p14:creationId xmlns:p14="http://schemas.microsoft.com/office/powerpoint/2010/main" val="1315716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1)">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fltVal val="0"/>
                                          </p:val>
                                        </p:tav>
                                        <p:tav tm="100000">
                                          <p:val>
                                            <p:strVal val="#ppt_w"/>
                                          </p:val>
                                        </p:tav>
                                      </p:tavLst>
                                    </p:anim>
                                    <p:anim calcmode="lin" valueType="num">
                                      <p:cBhvr>
                                        <p:cTn id="54" dur="1000" fill="hold"/>
                                        <p:tgtEl>
                                          <p:spTgt spid="9"/>
                                        </p:tgtEl>
                                        <p:attrNameLst>
                                          <p:attrName>ppt_h</p:attrName>
                                        </p:attrNameLst>
                                      </p:cBhvr>
                                      <p:tavLst>
                                        <p:tav tm="0">
                                          <p:val>
                                            <p:fltVal val="0"/>
                                          </p:val>
                                        </p:tav>
                                        <p:tav tm="100000">
                                          <p:val>
                                            <p:strVal val="#ppt_h"/>
                                          </p:val>
                                        </p:tav>
                                      </p:tavLst>
                                    </p:anim>
                                    <p:anim calcmode="lin" valueType="num">
                                      <p:cBhvr>
                                        <p:cTn id="55" dur="1000" fill="hold"/>
                                        <p:tgtEl>
                                          <p:spTgt spid="9"/>
                                        </p:tgtEl>
                                        <p:attrNameLst>
                                          <p:attrName>style.rotation</p:attrName>
                                        </p:attrNameLst>
                                      </p:cBhvr>
                                      <p:tavLst>
                                        <p:tav tm="0">
                                          <p:val>
                                            <p:fltVal val="90"/>
                                          </p:val>
                                        </p:tav>
                                        <p:tav tm="100000">
                                          <p:val>
                                            <p:fltVal val="0"/>
                                          </p:val>
                                        </p:tav>
                                      </p:tavLst>
                                    </p:anim>
                                    <p:animEffect transition="in" filter="fade">
                                      <p:cBhvr>
                                        <p:cTn id="56" dur="1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randombar(horizontal)">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36A82520-D806-4448-B990-69B69D58BEDC}"/>
              </a:ext>
            </a:extLst>
          </p:cNvPr>
          <p:cNvSpPr/>
          <p:nvPr/>
        </p:nvSpPr>
        <p:spPr>
          <a:xfrm>
            <a:off x="2908921" y="107326"/>
            <a:ext cx="4696177" cy="585413"/>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4000" dirty="0">
                <a:latin typeface="Calibri Light" pitchFamily="34" charset="0"/>
                <a:cs typeface="Calibri Light" pitchFamily="34" charset="0"/>
              </a:rPr>
              <a:t>البيت </a:t>
            </a:r>
            <a:r>
              <a:rPr lang="ar-EG" sz="4000" dirty="0" smtClean="0">
                <a:latin typeface="Calibri Light" pitchFamily="34" charset="0"/>
                <a:cs typeface="Calibri Light" pitchFamily="34" charset="0"/>
              </a:rPr>
              <a:t>ا</a:t>
            </a:r>
            <a:r>
              <a:rPr lang="ar-JO" sz="4000" dirty="0" smtClean="0">
                <a:latin typeface="Calibri Light" pitchFamily="34" charset="0"/>
                <a:cs typeface="Calibri Light" pitchFamily="34" charset="0"/>
              </a:rPr>
              <a:t>لثامن</a:t>
            </a:r>
            <a:endParaRPr lang="en-US" sz="4000" dirty="0">
              <a:latin typeface="Calibri Light" pitchFamily="34" charset="0"/>
              <a:cs typeface="Calibri Light" pitchFamily="34" charset="0"/>
            </a:endParaRPr>
          </a:p>
        </p:txBody>
      </p:sp>
      <p:sp>
        <p:nvSpPr>
          <p:cNvPr id="5" name="Rectangle 6">
            <a:extLst>
              <a:ext uri="{FF2B5EF4-FFF2-40B4-BE49-F238E27FC236}">
                <a16:creationId xmlns:a16="http://schemas.microsoft.com/office/drawing/2014/main" xmlns="" id="{87F33CEC-F1FF-4C43-87D9-E9103D50D43A}"/>
              </a:ext>
            </a:extLst>
          </p:cNvPr>
          <p:cNvSpPr/>
          <p:nvPr/>
        </p:nvSpPr>
        <p:spPr>
          <a:xfrm>
            <a:off x="1036320" y="804932"/>
            <a:ext cx="8465036" cy="806153"/>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a:p>
            <a:pPr algn="ctr"/>
            <a:r>
              <a:rPr lang="ar-EG" sz="3200" dirty="0" smtClean="0">
                <a:latin typeface="Calibri Light" pitchFamily="34" charset="0"/>
                <a:cs typeface="Calibri Light" pitchFamily="34" charset="0"/>
              </a:rPr>
              <a:t>إ</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نَّ العُيونَ الَّتي في طَر</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فِها حَوَرٌ      </a:t>
            </a:r>
            <a:r>
              <a:rPr lang="ar-EG" sz="3200" dirty="0" smtClean="0">
                <a:latin typeface="Calibri Light" pitchFamily="34" charset="0"/>
                <a:cs typeface="Calibri Light" pitchFamily="34" charset="0"/>
              </a:rPr>
              <a:t> </a:t>
            </a:r>
            <a:r>
              <a:rPr lang="ar-EG" sz="3200" dirty="0">
                <a:latin typeface="Calibri Light" pitchFamily="34" charset="0"/>
                <a:cs typeface="Calibri Light" pitchFamily="34" charset="0"/>
              </a:rPr>
              <a:t>    قَتَلنَنا ثُمَّ لَم</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 يُحيِينَ قَت</a:t>
            </a:r>
            <a:r>
              <a:rPr lang="ar-JO" sz="3200" dirty="0">
                <a:latin typeface="Calibri Light" pitchFamily="34" charset="0"/>
                <a:cs typeface="Calibri Light" pitchFamily="34" charset="0"/>
              </a:rPr>
              <a:t>ْ</a:t>
            </a:r>
            <a:r>
              <a:rPr lang="ar-EG" sz="3200" dirty="0" smtClean="0">
                <a:latin typeface="Calibri Light" pitchFamily="34" charset="0"/>
                <a:cs typeface="Calibri Light" pitchFamily="34" charset="0"/>
              </a:rPr>
              <a:t>لانا</a:t>
            </a:r>
            <a:br>
              <a:rPr lang="ar-EG" sz="3200" dirty="0" smtClean="0">
                <a:latin typeface="Calibri Light" pitchFamily="34" charset="0"/>
                <a:cs typeface="Calibri Light" pitchFamily="34" charset="0"/>
              </a:rPr>
            </a:br>
            <a:endParaRPr lang="ar-EG" sz="3200" dirty="0">
              <a:latin typeface="Calibri Light" pitchFamily="34" charset="0"/>
              <a:cs typeface="Calibri Light" pitchFamily="34" charset="0"/>
            </a:endParaRPr>
          </a:p>
        </p:txBody>
      </p:sp>
      <p:sp>
        <p:nvSpPr>
          <p:cNvPr id="6" name="مستطيل: زوايا قطرية مستديرة 5">
            <a:extLst>
              <a:ext uri="{FF2B5EF4-FFF2-40B4-BE49-F238E27FC236}">
                <a16:creationId xmlns:a16="http://schemas.microsoft.com/office/drawing/2014/main" xmlns="" id="{24216F53-C13D-4AC3-B694-DA631A1DC1BA}"/>
              </a:ext>
            </a:extLst>
          </p:cNvPr>
          <p:cNvSpPr/>
          <p:nvPr/>
        </p:nvSpPr>
        <p:spPr>
          <a:xfrm>
            <a:off x="9265920" y="2941746"/>
            <a:ext cx="2490652" cy="914400"/>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200" dirty="0">
                <a:latin typeface="Calibri Light" pitchFamily="34" charset="0"/>
                <a:cs typeface="Calibri Light" pitchFamily="34" charset="0"/>
              </a:rPr>
              <a:t>المفردات </a:t>
            </a:r>
            <a:endParaRPr lang="en-US" sz="3200" dirty="0">
              <a:latin typeface="Calibri Light" pitchFamily="34" charset="0"/>
              <a:cs typeface="Calibri Light" pitchFamily="34" charset="0"/>
            </a:endParaRPr>
          </a:p>
        </p:txBody>
      </p:sp>
      <p:sp>
        <p:nvSpPr>
          <p:cNvPr id="7" name="مستطيل: زوايا قطرية مستديرة 6">
            <a:extLst>
              <a:ext uri="{FF2B5EF4-FFF2-40B4-BE49-F238E27FC236}">
                <a16:creationId xmlns:a16="http://schemas.microsoft.com/office/drawing/2014/main" xmlns="" id="{E285171D-FFD7-4BEB-A753-C9415E04DDEC}"/>
              </a:ext>
            </a:extLst>
          </p:cNvPr>
          <p:cNvSpPr/>
          <p:nvPr/>
        </p:nvSpPr>
        <p:spPr>
          <a:xfrm>
            <a:off x="4669537" y="3976520"/>
            <a:ext cx="7313356" cy="699984"/>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EG" sz="3200" dirty="0" smtClean="0">
                <a:latin typeface="Calibri Light" pitchFamily="34" charset="0"/>
                <a:cs typeface="Calibri Light" pitchFamily="34" charset="0"/>
              </a:rPr>
              <a:t>الح</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ر </a:t>
            </a:r>
            <a:r>
              <a:rPr lang="ar-EG" sz="3200" dirty="0">
                <a:latin typeface="Calibri Light" pitchFamily="34" charset="0"/>
                <a:cs typeface="Calibri Light" pitchFamily="34" charset="0"/>
              </a:rPr>
              <a:t>:شدة بياض العين وشدة سوادها </a:t>
            </a:r>
            <a:r>
              <a:rPr lang="ar-EG" sz="3200" dirty="0" smtClean="0">
                <a:latin typeface="Calibri Light" pitchFamily="34" charset="0"/>
                <a:cs typeface="Calibri Light" pitchFamily="34" charset="0"/>
              </a:rPr>
              <a:t>مع اتساع</a:t>
            </a:r>
            <a:r>
              <a:rPr lang="ar-EG" sz="3200" dirty="0">
                <a:latin typeface="Calibri Light" pitchFamily="34" charset="0"/>
                <a:cs typeface="Calibri Light" pitchFamily="34" charset="0"/>
              </a:rPr>
              <a:t> </a:t>
            </a:r>
            <a:r>
              <a:rPr lang="ar-EG" sz="3200" dirty="0" smtClean="0">
                <a:latin typeface="Calibri Light" pitchFamily="34" charset="0"/>
                <a:cs typeface="Calibri Light" pitchFamily="34" charset="0"/>
              </a:rPr>
              <a:t>الع</a:t>
            </a:r>
            <a:r>
              <a:rPr lang="ar-JO" sz="3200" dirty="0" smtClean="0">
                <a:latin typeface="Calibri Light" pitchFamily="34" charset="0"/>
                <a:cs typeface="Calibri Light" pitchFamily="34" charset="0"/>
              </a:rPr>
              <a:t>ين</a:t>
            </a:r>
            <a:endParaRPr lang="en-US" sz="3200" dirty="0">
              <a:latin typeface="Calibri Light" pitchFamily="34" charset="0"/>
              <a:cs typeface="Calibri Light" pitchFamily="34" charset="0"/>
            </a:endParaRPr>
          </a:p>
        </p:txBody>
      </p:sp>
      <p:sp>
        <p:nvSpPr>
          <p:cNvPr id="8" name="مستطيل: زوايا قطرية مستديرة 7">
            <a:extLst>
              <a:ext uri="{FF2B5EF4-FFF2-40B4-BE49-F238E27FC236}">
                <a16:creationId xmlns:a16="http://schemas.microsoft.com/office/drawing/2014/main" xmlns="" id="{3A43E8B0-7F13-4F1F-898F-86201FDEAD1A}"/>
              </a:ext>
            </a:extLst>
          </p:cNvPr>
          <p:cNvSpPr/>
          <p:nvPr/>
        </p:nvSpPr>
        <p:spPr>
          <a:xfrm>
            <a:off x="116960" y="4738468"/>
            <a:ext cx="8718696" cy="1798739"/>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600" dirty="0">
                <a:latin typeface="Calibri Light" pitchFamily="34" charset="0"/>
                <a:cs typeface="Calibri Light" pitchFamily="34" charset="0"/>
              </a:rPr>
              <a:t>يصف </a:t>
            </a:r>
            <a:r>
              <a:rPr lang="ar-EG" sz="3600" dirty="0" smtClean="0">
                <a:latin typeface="Calibri Light" pitchFamily="34" charset="0"/>
                <a:cs typeface="Calibri Light" pitchFamily="34" charset="0"/>
              </a:rPr>
              <a:t>الشاعر</a:t>
            </a:r>
            <a:r>
              <a:rPr lang="ar-JO" sz="3600" dirty="0" smtClean="0">
                <a:latin typeface="Calibri Light" pitchFamily="34" charset="0"/>
                <a:cs typeface="Calibri Light" pitchFamily="34" charset="0"/>
              </a:rPr>
              <a:t>ُ </a:t>
            </a:r>
            <a:r>
              <a:rPr lang="ar-EG" sz="3600" dirty="0" smtClean="0">
                <a:latin typeface="Calibri Light" pitchFamily="34" charset="0"/>
                <a:cs typeface="Calibri Light" pitchFamily="34" charset="0"/>
              </a:rPr>
              <a:t>عيون</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a:t>
            </a:r>
            <a:r>
              <a:rPr lang="ar-EG" sz="3600" dirty="0">
                <a:latin typeface="Calibri Light" pitchFamily="34" charset="0"/>
                <a:cs typeface="Calibri Light" pitchFamily="34" charset="0"/>
              </a:rPr>
              <a:t>محبوبته بأنها حوراء وهي تقتل من شدة جمالها , وتلك العيون تسيطر على الإنسان ذي </a:t>
            </a:r>
            <a:r>
              <a:rPr lang="ar-EG" sz="3600" dirty="0" smtClean="0">
                <a:latin typeface="Calibri Light" pitchFamily="34" charset="0"/>
                <a:cs typeface="Calibri Light" pitchFamily="34" charset="0"/>
              </a:rPr>
              <a:t>العقل </a:t>
            </a:r>
            <a:r>
              <a:rPr lang="ar-EG" sz="3600" dirty="0">
                <a:latin typeface="Calibri Light" pitchFamily="34" charset="0"/>
                <a:cs typeface="Calibri Light" pitchFamily="34" charset="0"/>
              </a:rPr>
              <a:t>على أنها أصغر خلق الله</a:t>
            </a:r>
            <a:endParaRPr lang="en-US" sz="3600" dirty="0">
              <a:latin typeface="Calibri Light" pitchFamily="34" charset="0"/>
              <a:cs typeface="Calibri Light" pitchFamily="34" charset="0"/>
            </a:endParaRPr>
          </a:p>
        </p:txBody>
      </p:sp>
      <p:sp>
        <p:nvSpPr>
          <p:cNvPr id="10" name="مستطيل: زوايا قطرية مستديرة 9">
            <a:extLst>
              <a:ext uri="{FF2B5EF4-FFF2-40B4-BE49-F238E27FC236}">
                <a16:creationId xmlns:a16="http://schemas.microsoft.com/office/drawing/2014/main" xmlns="" id="{1522D405-F7E9-4B93-8B7B-995316FBAE89}"/>
              </a:ext>
            </a:extLst>
          </p:cNvPr>
          <p:cNvSpPr/>
          <p:nvPr/>
        </p:nvSpPr>
        <p:spPr>
          <a:xfrm>
            <a:off x="10393478" y="4738469"/>
            <a:ext cx="1589415" cy="179873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600" dirty="0">
                <a:latin typeface="Calibri Light" pitchFamily="34" charset="0"/>
                <a:cs typeface="Calibri Light" pitchFamily="34" charset="0"/>
              </a:rPr>
              <a:t>شرح البيت </a:t>
            </a:r>
            <a:endParaRPr lang="en-US" sz="3600" dirty="0">
              <a:latin typeface="Calibri Light" pitchFamily="34" charset="0"/>
              <a:cs typeface="Calibri Light" pitchFamily="34" charset="0"/>
            </a:endParaRPr>
          </a:p>
        </p:txBody>
      </p:sp>
      <p:sp>
        <p:nvSpPr>
          <p:cNvPr id="11" name="سهم: لليسار 10">
            <a:extLst>
              <a:ext uri="{FF2B5EF4-FFF2-40B4-BE49-F238E27FC236}">
                <a16:creationId xmlns:a16="http://schemas.microsoft.com/office/drawing/2014/main" xmlns="" id="{54C41501-DCDC-4871-8A47-BA1223A6A25E}"/>
              </a:ext>
            </a:extLst>
          </p:cNvPr>
          <p:cNvSpPr/>
          <p:nvPr/>
        </p:nvSpPr>
        <p:spPr>
          <a:xfrm>
            <a:off x="9012151" y="5543568"/>
            <a:ext cx="978408" cy="484632"/>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12" name="صورة 11">
            <a:extLst>
              <a:ext uri="{FF2B5EF4-FFF2-40B4-BE49-F238E27FC236}">
                <a16:creationId xmlns:a16="http://schemas.microsoft.com/office/drawing/2014/main" xmlns="" id="{3AEFBEEF-35DA-4BF4-BA7B-91DCA9C76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60" y="1724297"/>
            <a:ext cx="4455040" cy="2952207"/>
          </a:xfrm>
          <a:prstGeom prst="rect">
            <a:avLst/>
          </a:prstGeom>
        </p:spPr>
      </p:pic>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536" y="1724297"/>
            <a:ext cx="4342615" cy="2131849"/>
          </a:xfrm>
          <a:prstGeom prst="rect">
            <a:avLst/>
          </a:prstGeom>
        </p:spPr>
      </p:pic>
      <p:sp>
        <p:nvSpPr>
          <p:cNvPr id="3" name="قلب 2"/>
          <p:cNvSpPr/>
          <p:nvPr/>
        </p:nvSpPr>
        <p:spPr>
          <a:xfrm>
            <a:off x="9771320" y="1078123"/>
            <a:ext cx="2072336" cy="1712098"/>
          </a:xfrm>
          <a:prstGeom prst="heart">
            <a:avLst/>
          </a:prstGeom>
          <a:solidFill>
            <a:srgbClr val="FF0000"/>
          </a:solid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smtClean="0"/>
          </a:p>
        </p:txBody>
      </p:sp>
      <p:sp>
        <p:nvSpPr>
          <p:cNvPr id="9" name="عنصر نائب للتذييل 8"/>
          <p:cNvSpPr>
            <a:spLocks noGrp="1"/>
          </p:cNvSpPr>
          <p:nvPr>
            <p:ph type="ftr" sz="quarter" idx="11"/>
          </p:nvPr>
        </p:nvSpPr>
        <p:spPr>
          <a:xfrm>
            <a:off x="2838156" y="6537208"/>
            <a:ext cx="3859795" cy="304801"/>
          </a:xfrm>
        </p:spPr>
        <p:txBody>
          <a:bodyPr/>
          <a:lstStyle/>
          <a:p>
            <a:r>
              <a:rPr lang="ar-JO" dirty="0" smtClean="0"/>
              <a:t>المعلم: يوسف طالب الرفاعي / مدارس الأمم الإبداعية / شرح قصيدة بان الخليط</a:t>
            </a:r>
            <a:endParaRPr lang="en-US" dirty="0"/>
          </a:p>
        </p:txBody>
      </p:sp>
    </p:spTree>
    <p:extLst>
      <p:ext uri="{BB962C8B-B14F-4D97-AF65-F5344CB8AC3E}">
        <p14:creationId xmlns:p14="http://schemas.microsoft.com/office/powerpoint/2010/main" val="31558000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2000"/>
                                        <p:tgtEl>
                                          <p:spTgt spid="2"/>
                                        </p:tgtEl>
                                      </p:cBhvr>
                                    </p:animEffect>
                                    <p:anim calcmode="lin" valueType="num">
                                      <p:cBhvr>
                                        <p:cTn id="43" dur="2000" fill="hold"/>
                                        <p:tgtEl>
                                          <p:spTgt spid="2"/>
                                        </p:tgtEl>
                                        <p:attrNameLst>
                                          <p:attrName>ppt_w</p:attrName>
                                        </p:attrNameLst>
                                      </p:cBhvr>
                                      <p:tavLst>
                                        <p:tav tm="0" fmla="#ppt_w*sin(2.5*pi*$)">
                                          <p:val>
                                            <p:fltVal val="0"/>
                                          </p:val>
                                        </p:tav>
                                        <p:tav tm="100000">
                                          <p:val>
                                            <p:fltVal val="1"/>
                                          </p:val>
                                        </p:tav>
                                      </p:tavLst>
                                    </p:anim>
                                    <p:anim calcmode="lin" valueType="num">
                                      <p:cBhvr>
                                        <p:cTn id="4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horizontal)">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9158B95F-BE37-4585-B694-6DE1012C483B}"/>
              </a:ext>
            </a:extLst>
          </p:cNvPr>
          <p:cNvSpPr/>
          <p:nvPr/>
        </p:nvSpPr>
        <p:spPr>
          <a:xfrm>
            <a:off x="3243524" y="102970"/>
            <a:ext cx="4492977" cy="785304"/>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4000" dirty="0">
                <a:latin typeface="Calibri Light" pitchFamily="34" charset="0"/>
                <a:cs typeface="Calibri Light" pitchFamily="34" charset="0"/>
              </a:rPr>
              <a:t>البيت </a:t>
            </a:r>
            <a:r>
              <a:rPr lang="ar-EG" sz="4000" dirty="0" smtClean="0">
                <a:latin typeface="Calibri Light" pitchFamily="34" charset="0"/>
                <a:cs typeface="Calibri Light" pitchFamily="34" charset="0"/>
              </a:rPr>
              <a:t>ال</a:t>
            </a:r>
            <a:r>
              <a:rPr lang="ar-JO" sz="4000" dirty="0" smtClean="0">
                <a:latin typeface="Calibri Light" pitchFamily="34" charset="0"/>
                <a:cs typeface="Calibri Light" pitchFamily="34" charset="0"/>
              </a:rPr>
              <a:t>تاسع</a:t>
            </a:r>
            <a:r>
              <a:rPr lang="ar-EG" sz="4000" dirty="0" smtClean="0">
                <a:latin typeface="Calibri Light" pitchFamily="34" charset="0"/>
                <a:cs typeface="Calibri Light" pitchFamily="34" charset="0"/>
              </a:rPr>
              <a:t> </a:t>
            </a:r>
            <a:endParaRPr lang="en-US" sz="4000" dirty="0">
              <a:latin typeface="Calibri Light" pitchFamily="34" charset="0"/>
              <a:cs typeface="Calibri Light" pitchFamily="34" charset="0"/>
            </a:endParaRPr>
          </a:p>
        </p:txBody>
      </p:sp>
      <p:sp>
        <p:nvSpPr>
          <p:cNvPr id="5" name="مستطيل: زوايا قطرية مستديرة 4">
            <a:extLst>
              <a:ext uri="{FF2B5EF4-FFF2-40B4-BE49-F238E27FC236}">
                <a16:creationId xmlns:a16="http://schemas.microsoft.com/office/drawing/2014/main" xmlns="" id="{DCC8212D-1718-4B5E-8B90-38140118E42A}"/>
              </a:ext>
            </a:extLst>
          </p:cNvPr>
          <p:cNvSpPr/>
          <p:nvPr/>
        </p:nvSpPr>
        <p:spPr>
          <a:xfrm>
            <a:off x="9161417" y="2026415"/>
            <a:ext cx="2569029" cy="734202"/>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600" dirty="0">
                <a:latin typeface="Calibri Light" pitchFamily="34" charset="0"/>
                <a:cs typeface="Calibri Light" pitchFamily="34" charset="0"/>
              </a:rPr>
              <a:t>المفردات </a:t>
            </a:r>
            <a:endParaRPr lang="en-US" sz="3600" dirty="0">
              <a:latin typeface="Calibri Light" pitchFamily="34" charset="0"/>
              <a:cs typeface="Calibri Light" pitchFamily="34" charset="0"/>
            </a:endParaRPr>
          </a:p>
        </p:txBody>
      </p:sp>
      <p:sp>
        <p:nvSpPr>
          <p:cNvPr id="6" name="مستطيل: زوايا قطرية مستديرة 5">
            <a:extLst>
              <a:ext uri="{FF2B5EF4-FFF2-40B4-BE49-F238E27FC236}">
                <a16:creationId xmlns:a16="http://schemas.microsoft.com/office/drawing/2014/main" xmlns="" id="{A911DD1E-DEA9-476C-AAF2-C52D39B5B54C}"/>
              </a:ext>
            </a:extLst>
          </p:cNvPr>
          <p:cNvSpPr/>
          <p:nvPr/>
        </p:nvSpPr>
        <p:spPr>
          <a:xfrm>
            <a:off x="9161417" y="2899507"/>
            <a:ext cx="2569030" cy="720577"/>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dirty="0" smtClean="0">
                <a:latin typeface="Calibri Light" pitchFamily="34" charset="0"/>
                <a:cs typeface="Calibri Light" pitchFamily="34" charset="0"/>
              </a:rPr>
              <a:t>الل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a:t>
            </a:r>
            <a:r>
              <a:rPr lang="ar-EG" sz="3600" dirty="0">
                <a:latin typeface="Calibri Light" pitchFamily="34" charset="0"/>
                <a:cs typeface="Calibri Light" pitchFamily="34" charset="0"/>
              </a:rPr>
              <a:t>: العقل</a:t>
            </a:r>
            <a:endParaRPr lang="en-US" sz="3600" dirty="0">
              <a:latin typeface="Calibri Light" pitchFamily="34" charset="0"/>
              <a:cs typeface="Calibri Light" pitchFamily="34" charset="0"/>
            </a:endParaRPr>
          </a:p>
        </p:txBody>
      </p:sp>
      <p:sp>
        <p:nvSpPr>
          <p:cNvPr id="7" name="Rectangle 7">
            <a:extLst>
              <a:ext uri="{FF2B5EF4-FFF2-40B4-BE49-F238E27FC236}">
                <a16:creationId xmlns:a16="http://schemas.microsoft.com/office/drawing/2014/main" xmlns="" id="{A7398A19-122D-40C6-AEF0-34CE9F3CDD9C}"/>
              </a:ext>
            </a:extLst>
          </p:cNvPr>
          <p:cNvSpPr/>
          <p:nvPr/>
        </p:nvSpPr>
        <p:spPr>
          <a:xfrm>
            <a:off x="97536" y="1088571"/>
            <a:ext cx="11632910" cy="795164"/>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sz="3200" dirty="0"/>
          </a:p>
          <a:p>
            <a:pPr algn="ctr"/>
            <a:r>
              <a:rPr lang="ar-EG" sz="3200" dirty="0">
                <a:latin typeface="Calibri Light" pitchFamily="34" charset="0"/>
                <a:cs typeface="Calibri Light" pitchFamily="34" charset="0"/>
              </a:rPr>
              <a:t>يَص</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رَعنَ ذا </a:t>
            </a:r>
            <a:r>
              <a:rPr lang="ar-EG" sz="3200" dirty="0" smtClean="0">
                <a:latin typeface="Calibri Light" pitchFamily="34" charset="0"/>
                <a:cs typeface="Calibri Light" pitchFamily="34" charset="0"/>
              </a:rPr>
              <a:t>الل</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بَّ </a:t>
            </a:r>
            <a:r>
              <a:rPr lang="ar-EG" sz="3200" dirty="0">
                <a:latin typeface="Calibri Light" pitchFamily="34" charset="0"/>
                <a:cs typeface="Calibri Light" pitchFamily="34" charset="0"/>
              </a:rPr>
              <a:t>حَتّى لا حِراكَ بِهِ             وَهُنَّ </a:t>
            </a:r>
            <a:r>
              <a:rPr lang="ar-EG" sz="3200" dirty="0" err="1">
                <a:latin typeface="Calibri Light" pitchFamily="34" charset="0"/>
                <a:cs typeface="Calibri Light" pitchFamily="34" charset="0"/>
              </a:rPr>
              <a:t>أَض</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عَفُ خَل</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قِ الل</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َهِ أَر</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كانا</a:t>
            </a:r>
            <a:br>
              <a:rPr lang="ar-EG" sz="3200" dirty="0">
                <a:latin typeface="Calibri Light" pitchFamily="34" charset="0"/>
                <a:cs typeface="Calibri Light" pitchFamily="34" charset="0"/>
              </a:rPr>
            </a:br>
            <a:endParaRPr lang="ar-EG" sz="3200" dirty="0">
              <a:latin typeface="Calibri Light" pitchFamily="34" charset="0"/>
              <a:cs typeface="Calibri Light" pitchFamily="34" charset="0"/>
            </a:endParaRPr>
          </a:p>
        </p:txBody>
      </p:sp>
      <p:sp>
        <p:nvSpPr>
          <p:cNvPr id="8" name="مستطيل: زوايا قطرية مستديرة 7">
            <a:extLst>
              <a:ext uri="{FF2B5EF4-FFF2-40B4-BE49-F238E27FC236}">
                <a16:creationId xmlns:a16="http://schemas.microsoft.com/office/drawing/2014/main" xmlns="" id="{31854EB9-966A-40D5-9540-541B671CEC84}"/>
              </a:ext>
            </a:extLst>
          </p:cNvPr>
          <p:cNvSpPr/>
          <p:nvPr/>
        </p:nvSpPr>
        <p:spPr>
          <a:xfrm>
            <a:off x="9710145" y="4524774"/>
            <a:ext cx="2020302" cy="64141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600" dirty="0">
                <a:latin typeface="Calibri Light" pitchFamily="34" charset="0"/>
                <a:cs typeface="Calibri Light" pitchFamily="34" charset="0"/>
              </a:rPr>
              <a:t>شرح البيت </a:t>
            </a:r>
            <a:endParaRPr lang="en-US" sz="3600" dirty="0">
              <a:latin typeface="Calibri Light" pitchFamily="34" charset="0"/>
              <a:cs typeface="Calibri Light" pitchFamily="34" charset="0"/>
            </a:endParaRPr>
          </a:p>
        </p:txBody>
      </p:sp>
      <p:sp>
        <p:nvSpPr>
          <p:cNvPr id="9" name="مستطيل: زوايا قطرية مستديرة 8">
            <a:extLst>
              <a:ext uri="{FF2B5EF4-FFF2-40B4-BE49-F238E27FC236}">
                <a16:creationId xmlns:a16="http://schemas.microsoft.com/office/drawing/2014/main" xmlns="" id="{71E2721E-0EBC-4EFE-A486-CA9BDF7820F2}"/>
              </a:ext>
            </a:extLst>
          </p:cNvPr>
          <p:cNvSpPr/>
          <p:nvPr/>
        </p:nvSpPr>
        <p:spPr>
          <a:xfrm>
            <a:off x="107301" y="5329239"/>
            <a:ext cx="11892844" cy="1416614"/>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4000" dirty="0" smtClean="0">
                <a:latin typeface="Calibri Light" pitchFamily="34" charset="0"/>
                <a:cs typeface="Calibri Light" pitchFamily="34" charset="0"/>
              </a:rPr>
              <a:t>العيون</a:t>
            </a:r>
            <a:r>
              <a:rPr lang="ar-JO" sz="4000" dirty="0" smtClean="0">
                <a:latin typeface="Calibri Light" pitchFamily="34" charset="0"/>
                <a:cs typeface="Calibri Light" pitchFamily="34" charset="0"/>
              </a:rPr>
              <a:t>ُ</a:t>
            </a:r>
            <a:r>
              <a:rPr lang="ar-EG" sz="4000" dirty="0" smtClean="0">
                <a:latin typeface="Calibri Light" pitchFamily="34" charset="0"/>
                <a:cs typeface="Calibri Light" pitchFamily="34" charset="0"/>
              </a:rPr>
              <a:t> يقتل</a:t>
            </a:r>
            <a:r>
              <a:rPr lang="ar-JO" sz="4000" dirty="0" smtClean="0">
                <a:latin typeface="Calibri Light" pitchFamily="34" charset="0"/>
                <a:cs typeface="Calibri Light" pitchFamily="34" charset="0"/>
              </a:rPr>
              <a:t>ْ</a:t>
            </a:r>
            <a:r>
              <a:rPr lang="ar-EG" sz="4000" dirty="0" smtClean="0">
                <a:latin typeface="Calibri Light" pitchFamily="34" charset="0"/>
                <a:cs typeface="Calibri Light" pitchFamily="34" charset="0"/>
              </a:rPr>
              <a:t>ن</a:t>
            </a:r>
            <a:r>
              <a:rPr lang="ar-JO" sz="4000" dirty="0" smtClean="0">
                <a:latin typeface="Calibri Light" pitchFamily="34" charset="0"/>
                <a:cs typeface="Calibri Light" pitchFamily="34" charset="0"/>
              </a:rPr>
              <a:t>َ</a:t>
            </a:r>
            <a:r>
              <a:rPr lang="ar-EG" sz="4000" dirty="0" smtClean="0">
                <a:latin typeface="Calibri Light" pitchFamily="34" charset="0"/>
                <a:cs typeface="Calibri Light" pitchFamily="34" charset="0"/>
              </a:rPr>
              <a:t> صاحب</a:t>
            </a:r>
            <a:r>
              <a:rPr lang="ar-JO" sz="4000" dirty="0" smtClean="0">
                <a:latin typeface="Calibri Light" pitchFamily="34" charset="0"/>
                <a:cs typeface="Calibri Light" pitchFamily="34" charset="0"/>
              </a:rPr>
              <a:t>َ</a:t>
            </a:r>
            <a:r>
              <a:rPr lang="ar-EG" sz="4000" dirty="0" smtClean="0">
                <a:latin typeface="Calibri Light" pitchFamily="34" charset="0"/>
                <a:cs typeface="Calibri Light" pitchFamily="34" charset="0"/>
              </a:rPr>
              <a:t> العقل</a:t>
            </a:r>
            <a:r>
              <a:rPr lang="ar-JO" sz="4000" dirty="0" smtClean="0">
                <a:latin typeface="Calibri Light" pitchFamily="34" charset="0"/>
                <a:cs typeface="Calibri Light" pitchFamily="34" charset="0"/>
              </a:rPr>
              <a:t>ِ</a:t>
            </a:r>
            <a:r>
              <a:rPr lang="ar-EG" sz="4000" dirty="0" smtClean="0">
                <a:latin typeface="Calibri Light" pitchFamily="34" charset="0"/>
                <a:cs typeface="Calibri Light" pitchFamily="34" charset="0"/>
              </a:rPr>
              <a:t> اللبيب</a:t>
            </a:r>
            <a:r>
              <a:rPr lang="ar-JO" sz="4000" dirty="0" smtClean="0">
                <a:latin typeface="Calibri Light" pitchFamily="34" charset="0"/>
                <a:cs typeface="Calibri Light" pitchFamily="34" charset="0"/>
              </a:rPr>
              <a:t>ِ</a:t>
            </a:r>
            <a:r>
              <a:rPr lang="ar-EG" sz="4000" dirty="0" smtClean="0">
                <a:latin typeface="Calibri Light" pitchFamily="34" charset="0"/>
                <a:cs typeface="Calibri Light" pitchFamily="34" charset="0"/>
              </a:rPr>
              <a:t> </a:t>
            </a:r>
            <a:r>
              <a:rPr lang="ar-EG" sz="4000" dirty="0">
                <a:latin typeface="Calibri Light" pitchFamily="34" charset="0"/>
                <a:cs typeface="Calibri Light" pitchFamily="34" charset="0"/>
              </a:rPr>
              <a:t>, بالرغم من صغرهن وضعفهن , كناية عن شدة تأثير العيون </a:t>
            </a:r>
            <a:r>
              <a:rPr lang="ar-EG" sz="4000" dirty="0" smtClean="0">
                <a:latin typeface="Calibri Light" pitchFamily="34" charset="0"/>
                <a:cs typeface="Calibri Light" pitchFamily="34" charset="0"/>
              </a:rPr>
              <a:t>ف</a:t>
            </a:r>
            <a:r>
              <a:rPr lang="ar-JO" sz="4000" dirty="0" smtClean="0">
                <a:latin typeface="Calibri Light" pitchFamily="34" charset="0"/>
                <a:cs typeface="Calibri Light" pitchFamily="34" charset="0"/>
              </a:rPr>
              <a:t>ي</a:t>
            </a:r>
            <a:r>
              <a:rPr lang="ar-EG" sz="4000" dirty="0" smtClean="0">
                <a:latin typeface="Calibri Light" pitchFamily="34" charset="0"/>
                <a:cs typeface="Calibri Light" pitchFamily="34" charset="0"/>
              </a:rPr>
              <a:t> ال</a:t>
            </a:r>
            <a:r>
              <a:rPr lang="ar-JO" sz="4000" dirty="0" smtClean="0">
                <a:latin typeface="Calibri Light" pitchFamily="34" charset="0"/>
                <a:cs typeface="Calibri Light" pitchFamily="34" charset="0"/>
              </a:rPr>
              <a:t>إ</a:t>
            </a:r>
            <a:r>
              <a:rPr lang="ar-EG" sz="4000" dirty="0" smtClean="0">
                <a:latin typeface="Calibri Light" pitchFamily="34" charset="0"/>
                <a:cs typeface="Calibri Light" pitchFamily="34" charset="0"/>
              </a:rPr>
              <a:t>نسان</a:t>
            </a:r>
            <a:endParaRPr lang="en-US" sz="4000" dirty="0">
              <a:latin typeface="Calibri Light" pitchFamily="34" charset="0"/>
              <a:cs typeface="Calibri Light" pitchFamily="34" charset="0"/>
            </a:endParaRPr>
          </a:p>
        </p:txBody>
      </p:sp>
      <p:sp>
        <p:nvSpPr>
          <p:cNvPr id="10" name="سهم: لأسفل 9">
            <a:extLst>
              <a:ext uri="{FF2B5EF4-FFF2-40B4-BE49-F238E27FC236}">
                <a16:creationId xmlns:a16="http://schemas.microsoft.com/office/drawing/2014/main" xmlns="" id="{F1C38A00-6166-4366-A580-7C944945C240}"/>
              </a:ext>
            </a:extLst>
          </p:cNvPr>
          <p:cNvSpPr/>
          <p:nvPr/>
        </p:nvSpPr>
        <p:spPr>
          <a:xfrm>
            <a:off x="9074330" y="4563122"/>
            <a:ext cx="548729" cy="64140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3" name="صورة 2">
            <a:extLst>
              <a:ext uri="{FF2B5EF4-FFF2-40B4-BE49-F238E27FC236}">
                <a16:creationId xmlns:a16="http://schemas.microsoft.com/office/drawing/2014/main" xmlns="" id="{5743D0CD-C435-4D06-B7C9-ADB3159A5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03" y="2026416"/>
            <a:ext cx="4064201" cy="3139768"/>
          </a:xfrm>
          <a:prstGeom prst="rect">
            <a:avLst/>
          </a:prstGeom>
        </p:spPr>
      </p:pic>
      <p:sp>
        <p:nvSpPr>
          <p:cNvPr id="11" name="مستطيل: زوايا قطرية مستديرة 4">
            <a:extLst>
              <a:ext uri="{FF2B5EF4-FFF2-40B4-BE49-F238E27FC236}">
                <a16:creationId xmlns:a16="http://schemas.microsoft.com/office/drawing/2014/main" xmlns="" id="{DCC8212D-1718-4B5E-8B90-38140118E42A}"/>
              </a:ext>
            </a:extLst>
          </p:cNvPr>
          <p:cNvSpPr/>
          <p:nvPr/>
        </p:nvSpPr>
        <p:spPr>
          <a:xfrm>
            <a:off x="9161417" y="3812672"/>
            <a:ext cx="2569029" cy="585157"/>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JO" sz="3600" dirty="0" smtClean="0">
                <a:latin typeface="Calibri Light" pitchFamily="34" charset="0"/>
                <a:cs typeface="Calibri Light" pitchFamily="34" charset="0"/>
              </a:rPr>
              <a:t>يصْرعن </a:t>
            </a:r>
            <a:r>
              <a:rPr lang="ar-JO" sz="3600" dirty="0" smtClean="0">
                <a:latin typeface="Calibri Light" pitchFamily="34" charset="0"/>
                <a:cs typeface="Calibri Light" pitchFamily="34" charset="0"/>
              </a:rPr>
              <a:t>: يقتلن</a:t>
            </a:r>
            <a:endParaRPr lang="en-US" sz="3600" dirty="0">
              <a:latin typeface="Calibri Light" pitchFamily="34" charset="0"/>
              <a:cs typeface="Calibri Light" pitchFamily="34" charset="0"/>
            </a:endParaRPr>
          </a:p>
        </p:txBody>
      </p:sp>
      <p:pic>
        <p:nvPicPr>
          <p:cNvPr id="2" name="صورة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126" y="2026414"/>
            <a:ext cx="4389205" cy="3139769"/>
          </a:xfrm>
          <a:prstGeom prst="rect">
            <a:avLst/>
          </a:prstGeom>
        </p:spPr>
      </p:pic>
      <p:sp>
        <p:nvSpPr>
          <p:cNvPr id="12" name="عنصر نائب للتذييل 11"/>
          <p:cNvSpPr>
            <a:spLocks noGrp="1"/>
          </p:cNvSpPr>
          <p:nvPr>
            <p:ph type="ftr" sz="quarter" idx="11"/>
          </p:nvPr>
        </p:nvSpPr>
        <p:spPr>
          <a:xfrm rot="16200000">
            <a:off x="9844041" y="2974976"/>
            <a:ext cx="4077613" cy="304801"/>
          </a:xfrm>
        </p:spPr>
        <p:txBody>
          <a:bodyPr/>
          <a:lstStyle/>
          <a:p>
            <a:r>
              <a:rPr lang="ar-JO" dirty="0" smtClean="0"/>
              <a:t>المعلم: يوسف طالب الرفاعي / مدارس الأمم الإبداعية / شرح قصيدة بان الخليط</a:t>
            </a:r>
            <a:endParaRPr lang="en-US" dirty="0"/>
          </a:p>
        </p:txBody>
      </p:sp>
    </p:spTree>
    <p:extLst>
      <p:ext uri="{BB962C8B-B14F-4D97-AF65-F5344CB8AC3E}">
        <p14:creationId xmlns:p14="http://schemas.microsoft.com/office/powerpoint/2010/main" val="10249602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1000" fill="hold"/>
                                        <p:tgtEl>
                                          <p:spTgt spid="8"/>
                                        </p:tgtEl>
                                        <p:attrNameLst>
                                          <p:attrName>ppt_w</p:attrName>
                                        </p:attrNameLst>
                                      </p:cBhvr>
                                      <p:tavLst>
                                        <p:tav tm="0">
                                          <p:val>
                                            <p:fltVal val="0"/>
                                          </p:val>
                                        </p:tav>
                                        <p:tav tm="100000">
                                          <p:val>
                                            <p:strVal val="#ppt_w"/>
                                          </p:val>
                                        </p:tav>
                                      </p:tavLst>
                                    </p:anim>
                                    <p:anim calcmode="lin" valueType="num">
                                      <p:cBhvr>
                                        <p:cTn id="52" dur="1000" fill="hold"/>
                                        <p:tgtEl>
                                          <p:spTgt spid="8"/>
                                        </p:tgtEl>
                                        <p:attrNameLst>
                                          <p:attrName>ppt_h</p:attrName>
                                        </p:attrNameLst>
                                      </p:cBhvr>
                                      <p:tavLst>
                                        <p:tav tm="0">
                                          <p:val>
                                            <p:fltVal val="0"/>
                                          </p:val>
                                        </p:tav>
                                        <p:tav tm="100000">
                                          <p:val>
                                            <p:strVal val="#ppt_h"/>
                                          </p:val>
                                        </p:tav>
                                      </p:tavLst>
                                    </p:anim>
                                    <p:anim calcmode="lin" valueType="num">
                                      <p:cBhvr>
                                        <p:cTn id="53" dur="1000" fill="hold"/>
                                        <p:tgtEl>
                                          <p:spTgt spid="8"/>
                                        </p:tgtEl>
                                        <p:attrNameLst>
                                          <p:attrName>style.rotation</p:attrName>
                                        </p:attrNameLst>
                                      </p:cBhvr>
                                      <p:tavLst>
                                        <p:tav tm="0">
                                          <p:val>
                                            <p:fltVal val="90"/>
                                          </p:val>
                                        </p:tav>
                                        <p:tav tm="100000">
                                          <p:val>
                                            <p:fltVal val="0"/>
                                          </p:val>
                                        </p:tav>
                                      </p:tavLst>
                                    </p:anim>
                                    <p:animEffect transition="in" filter="fade">
                                      <p:cBhvr>
                                        <p:cTn id="54" dur="10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000" fill="hold"/>
                                        <p:tgtEl>
                                          <p:spTgt spid="10"/>
                                        </p:tgtEl>
                                        <p:attrNameLst>
                                          <p:attrName>ppt_w</p:attrName>
                                        </p:attrNameLst>
                                      </p:cBhvr>
                                      <p:tavLst>
                                        <p:tav tm="0">
                                          <p:val>
                                            <p:fltVal val="0"/>
                                          </p:val>
                                        </p:tav>
                                        <p:tav tm="100000">
                                          <p:val>
                                            <p:strVal val="#ppt_w"/>
                                          </p:val>
                                        </p:tav>
                                      </p:tavLst>
                                    </p:anim>
                                    <p:anim calcmode="lin" valueType="num">
                                      <p:cBhvr>
                                        <p:cTn id="60" dur="1000" fill="hold"/>
                                        <p:tgtEl>
                                          <p:spTgt spid="10"/>
                                        </p:tgtEl>
                                        <p:attrNameLst>
                                          <p:attrName>ppt_h</p:attrName>
                                        </p:attrNameLst>
                                      </p:cBhvr>
                                      <p:tavLst>
                                        <p:tav tm="0">
                                          <p:val>
                                            <p:fltVal val="0"/>
                                          </p:val>
                                        </p:tav>
                                        <p:tav tm="100000">
                                          <p:val>
                                            <p:strVal val="#ppt_h"/>
                                          </p:val>
                                        </p:tav>
                                      </p:tavLst>
                                    </p:anim>
                                    <p:anim calcmode="lin" valueType="num">
                                      <p:cBhvr>
                                        <p:cTn id="61" dur="1000" fill="hold"/>
                                        <p:tgtEl>
                                          <p:spTgt spid="10"/>
                                        </p:tgtEl>
                                        <p:attrNameLst>
                                          <p:attrName>style.rotation</p:attrName>
                                        </p:attrNameLst>
                                      </p:cBhvr>
                                      <p:tavLst>
                                        <p:tav tm="0">
                                          <p:val>
                                            <p:fltVal val="90"/>
                                          </p:val>
                                        </p:tav>
                                        <p:tav tm="100000">
                                          <p:val>
                                            <p:fltVal val="0"/>
                                          </p:val>
                                        </p:tav>
                                      </p:tavLst>
                                    </p:anim>
                                    <p:animEffect transition="in" filter="fade">
                                      <p:cBhvr>
                                        <p:cTn id="62" dur="10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blinds(horizontal)">
                                      <p:cBhvr>
                                        <p:cTn id="7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D55733D1-8EB2-4F08-B4E2-0B1595E13AC0}"/>
              </a:ext>
            </a:extLst>
          </p:cNvPr>
          <p:cNvSpPr/>
          <p:nvPr/>
        </p:nvSpPr>
        <p:spPr>
          <a:xfrm>
            <a:off x="3031066" y="124010"/>
            <a:ext cx="4967111" cy="756188"/>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4000" dirty="0">
                <a:latin typeface="Calibri Light" pitchFamily="34" charset="0"/>
                <a:cs typeface="Calibri Light" pitchFamily="34" charset="0"/>
              </a:rPr>
              <a:t>البيت </a:t>
            </a:r>
            <a:r>
              <a:rPr lang="ar-EG" sz="4000" dirty="0" smtClean="0">
                <a:latin typeface="Calibri Light" pitchFamily="34" charset="0"/>
                <a:cs typeface="Calibri Light" pitchFamily="34" charset="0"/>
              </a:rPr>
              <a:t>ا</a:t>
            </a:r>
            <a:r>
              <a:rPr lang="ar-JO" sz="4000" dirty="0" smtClean="0">
                <a:latin typeface="Calibri Light" pitchFamily="34" charset="0"/>
                <a:cs typeface="Calibri Light" pitchFamily="34" charset="0"/>
              </a:rPr>
              <a:t>لعاشر</a:t>
            </a:r>
            <a:r>
              <a:rPr lang="ar-EG" sz="4000" dirty="0" smtClean="0">
                <a:latin typeface="Calibri Light" pitchFamily="34" charset="0"/>
                <a:cs typeface="Calibri Light" pitchFamily="34" charset="0"/>
              </a:rPr>
              <a:t> </a:t>
            </a:r>
            <a:endParaRPr lang="en-US" sz="4000" dirty="0">
              <a:latin typeface="Calibri Light" pitchFamily="34" charset="0"/>
              <a:cs typeface="Calibri Light" pitchFamily="34" charset="0"/>
            </a:endParaRPr>
          </a:p>
        </p:txBody>
      </p:sp>
      <p:sp>
        <p:nvSpPr>
          <p:cNvPr id="5" name="Rectangle 3">
            <a:extLst>
              <a:ext uri="{FF2B5EF4-FFF2-40B4-BE49-F238E27FC236}">
                <a16:creationId xmlns:a16="http://schemas.microsoft.com/office/drawing/2014/main" xmlns="" id="{6A07EE90-AA03-41F5-9638-329D73DD04ED}"/>
              </a:ext>
            </a:extLst>
          </p:cNvPr>
          <p:cNvSpPr/>
          <p:nvPr/>
        </p:nvSpPr>
        <p:spPr>
          <a:xfrm>
            <a:off x="109728" y="985280"/>
            <a:ext cx="11946804" cy="91440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sz="2400" dirty="0"/>
          </a:p>
          <a:p>
            <a:pPr algn="ctr"/>
            <a:r>
              <a:rPr lang="ar-EG" sz="3200" dirty="0" smtClean="0">
                <a:latin typeface="Calibri Light" pitchFamily="34" charset="0"/>
                <a:cs typeface="Calibri Light" pitchFamily="34" charset="0"/>
              </a:rPr>
              <a:t>يا </a:t>
            </a:r>
            <a:r>
              <a:rPr lang="ar-EG" sz="3200" dirty="0">
                <a:latin typeface="Calibri Light" pitchFamily="34" charset="0"/>
                <a:cs typeface="Calibri Light" pitchFamily="34" charset="0"/>
              </a:rPr>
              <a:t>ح</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ب</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ذا ج</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ب</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لُ الر</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ي</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انِ م</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نْ ج</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ب</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لٍ           وَحَبّذا ساكِنُ الرّيّانِ مَنْ </a:t>
            </a:r>
            <a:r>
              <a:rPr lang="ar-EG" sz="3200" dirty="0" smtClean="0">
                <a:latin typeface="Calibri Light" pitchFamily="34" charset="0"/>
                <a:cs typeface="Calibri Light" pitchFamily="34" charset="0"/>
              </a:rPr>
              <a:t>كَانَا</a:t>
            </a:r>
            <a:r>
              <a:rPr lang="ar-EG" sz="3200" dirty="0">
                <a:latin typeface="Calibri Light" pitchFamily="34" charset="0"/>
                <a:cs typeface="Calibri Light" pitchFamily="34" charset="0"/>
              </a:rPr>
              <a:t/>
            </a:r>
            <a:br>
              <a:rPr lang="ar-EG" sz="3200" dirty="0">
                <a:latin typeface="Calibri Light" pitchFamily="34" charset="0"/>
                <a:cs typeface="Calibri Light" pitchFamily="34" charset="0"/>
              </a:rPr>
            </a:br>
            <a:endParaRPr lang="en-US" sz="3200" dirty="0">
              <a:latin typeface="Calibri Light" pitchFamily="34" charset="0"/>
              <a:cs typeface="Calibri Light" pitchFamily="34" charset="0"/>
            </a:endParaRPr>
          </a:p>
        </p:txBody>
      </p:sp>
      <p:sp>
        <p:nvSpPr>
          <p:cNvPr id="6" name="مستطيل: زوايا قطرية مستديرة 5">
            <a:extLst>
              <a:ext uri="{FF2B5EF4-FFF2-40B4-BE49-F238E27FC236}">
                <a16:creationId xmlns:a16="http://schemas.microsoft.com/office/drawing/2014/main" xmlns="" id="{4A94D7D5-7CDF-4BF9-9E5E-BEADB229ECBC}"/>
              </a:ext>
            </a:extLst>
          </p:cNvPr>
          <p:cNvSpPr/>
          <p:nvPr/>
        </p:nvSpPr>
        <p:spPr>
          <a:xfrm>
            <a:off x="4746581" y="2029807"/>
            <a:ext cx="3014132" cy="613083"/>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EG" sz="4000" dirty="0">
                <a:latin typeface="Calibri Light" pitchFamily="34" charset="0"/>
                <a:cs typeface="Calibri Light" pitchFamily="34" charset="0"/>
              </a:rPr>
              <a:t>المفردات </a:t>
            </a:r>
            <a:endParaRPr lang="en-US" sz="4000" dirty="0">
              <a:latin typeface="Calibri Light" pitchFamily="34" charset="0"/>
              <a:cs typeface="Calibri Light" pitchFamily="34" charset="0"/>
            </a:endParaRPr>
          </a:p>
        </p:txBody>
      </p:sp>
      <p:sp>
        <p:nvSpPr>
          <p:cNvPr id="7" name="مستطيل: زوايا قطرية مستديرة 6">
            <a:extLst>
              <a:ext uri="{FF2B5EF4-FFF2-40B4-BE49-F238E27FC236}">
                <a16:creationId xmlns:a16="http://schemas.microsoft.com/office/drawing/2014/main" xmlns="" id="{3AEB3220-8093-4796-BBF5-7C2AF7226C13}"/>
              </a:ext>
            </a:extLst>
          </p:cNvPr>
          <p:cNvSpPr/>
          <p:nvPr/>
        </p:nvSpPr>
        <p:spPr>
          <a:xfrm>
            <a:off x="4746582" y="2752958"/>
            <a:ext cx="3014132" cy="856099"/>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600" dirty="0">
                <a:latin typeface="Calibri Light" pitchFamily="34" charset="0"/>
                <a:cs typeface="Calibri Light" pitchFamily="34" charset="0"/>
              </a:rPr>
              <a:t>حبذا : للمدح</a:t>
            </a:r>
            <a:endParaRPr lang="en-US" sz="3600" dirty="0">
              <a:latin typeface="Calibri Light" pitchFamily="34" charset="0"/>
              <a:cs typeface="Calibri Light" pitchFamily="34" charset="0"/>
            </a:endParaRPr>
          </a:p>
        </p:txBody>
      </p:sp>
      <p:sp>
        <p:nvSpPr>
          <p:cNvPr id="8" name="مستطيل: زوايا قطرية مستديرة 7">
            <a:extLst>
              <a:ext uri="{FF2B5EF4-FFF2-40B4-BE49-F238E27FC236}">
                <a16:creationId xmlns:a16="http://schemas.microsoft.com/office/drawing/2014/main" xmlns="" id="{86EEC95A-81BB-4F49-AA49-5855AB0978ED}"/>
              </a:ext>
            </a:extLst>
          </p:cNvPr>
          <p:cNvSpPr/>
          <p:nvPr/>
        </p:nvSpPr>
        <p:spPr>
          <a:xfrm>
            <a:off x="4746581" y="3671554"/>
            <a:ext cx="3014132" cy="613063"/>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200" dirty="0">
                <a:latin typeface="Calibri Light" pitchFamily="34" charset="0"/>
                <a:cs typeface="Calibri Light" pitchFamily="34" charset="0"/>
              </a:rPr>
              <a:t>الريَّان : اسم جبل</a:t>
            </a:r>
            <a:endParaRPr lang="en-US" sz="3200" dirty="0">
              <a:latin typeface="Calibri Light" pitchFamily="34" charset="0"/>
              <a:cs typeface="Calibri Light" pitchFamily="34" charset="0"/>
            </a:endParaRPr>
          </a:p>
        </p:txBody>
      </p:sp>
      <p:sp>
        <p:nvSpPr>
          <p:cNvPr id="9" name="مستطيل: زوايا قطرية مستديرة 8">
            <a:extLst>
              <a:ext uri="{FF2B5EF4-FFF2-40B4-BE49-F238E27FC236}">
                <a16:creationId xmlns:a16="http://schemas.microsoft.com/office/drawing/2014/main" xmlns="" id="{6E5CA152-624D-444F-8E6E-7FA9C162D892}"/>
              </a:ext>
            </a:extLst>
          </p:cNvPr>
          <p:cNvSpPr/>
          <p:nvPr/>
        </p:nvSpPr>
        <p:spPr>
          <a:xfrm>
            <a:off x="109728" y="5216435"/>
            <a:ext cx="11946803" cy="1271452"/>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4000" dirty="0">
                <a:latin typeface="Calibri Light" pitchFamily="34" charset="0"/>
                <a:cs typeface="Calibri Light" pitchFamily="34" charset="0"/>
              </a:rPr>
              <a:t> </a:t>
            </a:r>
            <a:r>
              <a:rPr lang="ar-JO" sz="4000" dirty="0" smtClean="0">
                <a:latin typeface="Calibri Light" pitchFamily="34" charset="0"/>
                <a:cs typeface="Calibri Light" pitchFamily="34" charset="0"/>
              </a:rPr>
              <a:t>بدأ الشاعر </a:t>
            </a:r>
            <a:r>
              <a:rPr lang="ar-JO" sz="4000" dirty="0" smtClean="0">
                <a:latin typeface="Calibri Light" pitchFamily="34" charset="0"/>
                <a:cs typeface="Calibri Light" pitchFamily="34" charset="0"/>
              </a:rPr>
              <a:t>يذكر </a:t>
            </a:r>
            <a:r>
              <a:rPr lang="ar-JO" sz="4000" dirty="0" smtClean="0">
                <a:latin typeface="Calibri Light" pitchFamily="34" charset="0"/>
                <a:cs typeface="Calibri Light" pitchFamily="34" charset="0"/>
              </a:rPr>
              <a:t>بعض الأماكن التي تذكره بالمحبوبة، و</a:t>
            </a:r>
            <a:r>
              <a:rPr lang="ar-EG" sz="4000" dirty="0" smtClean="0">
                <a:latin typeface="Calibri Light" pitchFamily="34" charset="0"/>
                <a:cs typeface="Calibri Light" pitchFamily="34" charset="0"/>
              </a:rPr>
              <a:t>يستحضر </a:t>
            </a:r>
            <a:r>
              <a:rPr lang="ar-EG" sz="4000" dirty="0">
                <a:latin typeface="Calibri Light" pitchFamily="34" charset="0"/>
                <a:cs typeface="Calibri Light" pitchFamily="34" charset="0"/>
              </a:rPr>
              <a:t>ذكرياته مع جبل الريَّان , ومع من يسكنون هذا الجبل</a:t>
            </a:r>
            <a:endParaRPr lang="en-US" sz="4000" dirty="0">
              <a:latin typeface="Calibri Light" pitchFamily="34" charset="0"/>
              <a:cs typeface="Calibri Light" pitchFamily="34" charset="0"/>
            </a:endParaRPr>
          </a:p>
        </p:txBody>
      </p:sp>
      <p:sp>
        <p:nvSpPr>
          <p:cNvPr id="10" name="مستطيل: زوايا قطرية مستديرة 9">
            <a:extLst>
              <a:ext uri="{FF2B5EF4-FFF2-40B4-BE49-F238E27FC236}">
                <a16:creationId xmlns:a16="http://schemas.microsoft.com/office/drawing/2014/main" xmlns="" id="{0C6E6D79-2592-4443-A703-215B602901A3}"/>
              </a:ext>
            </a:extLst>
          </p:cNvPr>
          <p:cNvSpPr/>
          <p:nvPr/>
        </p:nvSpPr>
        <p:spPr>
          <a:xfrm>
            <a:off x="4746582" y="4350979"/>
            <a:ext cx="3014131" cy="752687"/>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4000" dirty="0">
                <a:latin typeface="Calibri Light" pitchFamily="34" charset="0"/>
                <a:cs typeface="Calibri Light" pitchFamily="34" charset="0"/>
              </a:rPr>
              <a:t>شرح البيت </a:t>
            </a:r>
            <a:endParaRPr lang="en-US" sz="4000" dirty="0">
              <a:latin typeface="Calibri Light" pitchFamily="34" charset="0"/>
              <a:cs typeface="Calibri Light" pitchFamily="34" charset="0"/>
            </a:endParaRPr>
          </a:p>
        </p:txBody>
      </p:sp>
      <p:sp>
        <p:nvSpPr>
          <p:cNvPr id="11" name="سهم: لأسفل 10">
            <a:extLst>
              <a:ext uri="{FF2B5EF4-FFF2-40B4-BE49-F238E27FC236}">
                <a16:creationId xmlns:a16="http://schemas.microsoft.com/office/drawing/2014/main" xmlns="" id="{D4354DB3-769D-49FB-A4CC-B0AF354FD0AD}"/>
              </a:ext>
            </a:extLst>
          </p:cNvPr>
          <p:cNvSpPr/>
          <p:nvPr/>
        </p:nvSpPr>
        <p:spPr>
          <a:xfrm>
            <a:off x="4844382" y="4584540"/>
            <a:ext cx="484632" cy="423331"/>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 name="صورة 2">
            <a:extLst>
              <a:ext uri="{FF2B5EF4-FFF2-40B4-BE49-F238E27FC236}">
                <a16:creationId xmlns:a16="http://schemas.microsoft.com/office/drawing/2014/main" xmlns="" id="{8BDAA397-066F-4483-BE6B-649663223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9" y="2003810"/>
            <a:ext cx="4381871" cy="3099856"/>
          </a:xfrm>
          <a:prstGeom prst="rect">
            <a:avLst/>
          </a:prstGeom>
        </p:spPr>
      </p:pic>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0362" y="2003810"/>
            <a:ext cx="4066170" cy="3099856"/>
          </a:xfrm>
          <a:prstGeom prst="rect">
            <a:avLst/>
          </a:prstGeom>
        </p:spPr>
      </p:pic>
      <p:sp>
        <p:nvSpPr>
          <p:cNvPr id="12" name="عنصر نائب للتذييل 11"/>
          <p:cNvSpPr>
            <a:spLocks noGrp="1"/>
          </p:cNvSpPr>
          <p:nvPr>
            <p:ph type="ftr" sz="quarter" idx="11"/>
          </p:nvPr>
        </p:nvSpPr>
        <p:spPr>
          <a:xfrm>
            <a:off x="3665470" y="6503326"/>
            <a:ext cx="3859795" cy="304801"/>
          </a:xfrm>
        </p:spPr>
        <p:txBody>
          <a:bodyPr/>
          <a:lstStyle/>
          <a:p>
            <a:r>
              <a:rPr lang="ar-JO" dirty="0" smtClean="0"/>
              <a:t>المعلم: يوسف طالب الرفاعي / مدارس الأمم الإبداعية / شرح قصيدة بان الخليط</a:t>
            </a:r>
            <a:endParaRPr lang="en-US" dirty="0"/>
          </a:p>
        </p:txBody>
      </p:sp>
    </p:spTree>
    <p:extLst>
      <p:ext uri="{BB962C8B-B14F-4D97-AF65-F5344CB8AC3E}">
        <p14:creationId xmlns:p14="http://schemas.microsoft.com/office/powerpoint/2010/main" val="7681914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p:tgtEl>
                                          <p:spTgt spid="2"/>
                                        </p:tgtEl>
                                        <p:attrNameLst>
                                          <p:attrName>ppt_y</p:attrName>
                                        </p:attrNameLst>
                                      </p:cBhvr>
                                      <p:tavLst>
                                        <p:tav tm="0">
                                          <p:val>
                                            <p:strVal val="#ppt_y+#ppt_h*1.125000"/>
                                          </p:val>
                                        </p:tav>
                                        <p:tav tm="100000">
                                          <p:val>
                                            <p:strVal val="#ppt_y"/>
                                          </p:val>
                                        </p:tav>
                                      </p:tavLst>
                                    </p:anim>
                                    <p:animEffect transition="in" filter="wipe(up)">
                                      <p:cBhvr>
                                        <p:cTn id="6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E403B52A-86AD-4AD5-A83F-F3CBDA3D67D6}"/>
              </a:ext>
            </a:extLst>
          </p:cNvPr>
          <p:cNvSpPr/>
          <p:nvPr/>
        </p:nvSpPr>
        <p:spPr>
          <a:xfrm>
            <a:off x="3623733" y="116005"/>
            <a:ext cx="4222044" cy="627707"/>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4000" dirty="0">
                <a:latin typeface="Calibri Light" pitchFamily="34" charset="0"/>
                <a:cs typeface="Calibri Light" pitchFamily="34" charset="0"/>
              </a:rPr>
              <a:t>البيت </a:t>
            </a:r>
            <a:r>
              <a:rPr lang="ar-JO" sz="4000" dirty="0" smtClean="0">
                <a:latin typeface="Calibri Light" pitchFamily="34" charset="0"/>
                <a:cs typeface="Calibri Light" pitchFamily="34" charset="0"/>
              </a:rPr>
              <a:t>الحادي عشر</a:t>
            </a:r>
            <a:r>
              <a:rPr lang="ar-EG" sz="4000" dirty="0" smtClean="0">
                <a:latin typeface="Calibri Light" pitchFamily="34" charset="0"/>
                <a:cs typeface="Calibri Light" pitchFamily="34" charset="0"/>
              </a:rPr>
              <a:t> </a:t>
            </a:r>
            <a:endParaRPr lang="en-US" sz="4000" dirty="0">
              <a:latin typeface="Calibri Light" pitchFamily="34" charset="0"/>
              <a:cs typeface="Calibri Light" pitchFamily="34" charset="0"/>
            </a:endParaRPr>
          </a:p>
        </p:txBody>
      </p:sp>
      <p:sp>
        <p:nvSpPr>
          <p:cNvPr id="5" name="Rectangle 4">
            <a:extLst>
              <a:ext uri="{FF2B5EF4-FFF2-40B4-BE49-F238E27FC236}">
                <a16:creationId xmlns:a16="http://schemas.microsoft.com/office/drawing/2014/main" xmlns="" id="{F52AB8EE-F176-4582-BEF0-D30B32D020D6}"/>
              </a:ext>
            </a:extLst>
          </p:cNvPr>
          <p:cNvSpPr/>
          <p:nvPr/>
        </p:nvSpPr>
        <p:spPr>
          <a:xfrm>
            <a:off x="85344" y="905843"/>
            <a:ext cx="11996928" cy="914400"/>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sz="2400" dirty="0"/>
          </a:p>
          <a:p>
            <a:pPr algn="ctr"/>
            <a:r>
              <a:rPr lang="ar-EG" sz="3600" dirty="0" smtClean="0">
                <a:latin typeface="Calibri Light" pitchFamily="34" charset="0"/>
                <a:cs typeface="Calibri Light" pitchFamily="34" charset="0"/>
              </a:rPr>
              <a:t>وَحَبّذا </a:t>
            </a:r>
            <a:r>
              <a:rPr lang="ar-EG" sz="3600" dirty="0">
                <a:latin typeface="Calibri Light" pitchFamily="34" charset="0"/>
                <a:cs typeface="Calibri Light" pitchFamily="34" charset="0"/>
              </a:rPr>
              <a:t>نَفَحَاتٌ مِنْ يَمَانِي</a:t>
            </a:r>
            <a:r>
              <a:rPr lang="ar-JO" sz="3600" dirty="0">
                <a:latin typeface="Calibri Light" pitchFamily="34" charset="0"/>
                <a:cs typeface="Calibri Light" pitchFamily="34" charset="0"/>
              </a:rPr>
              <a:t>َ</a:t>
            </a:r>
            <a:r>
              <a:rPr lang="ar-EG" sz="3600" dirty="0">
                <a:latin typeface="Calibri Light" pitchFamily="34" charset="0"/>
                <a:cs typeface="Calibri Light" pitchFamily="34" charset="0"/>
              </a:rPr>
              <a:t>ةٍ               ت</a:t>
            </a:r>
            <a:r>
              <a:rPr lang="ar-JO" sz="3600" dirty="0">
                <a:latin typeface="Calibri Light" pitchFamily="34" charset="0"/>
                <a:cs typeface="Calibri Light" pitchFamily="34" charset="0"/>
              </a:rPr>
              <a:t>َ</a:t>
            </a:r>
            <a:r>
              <a:rPr lang="ar-EG" sz="3600" dirty="0">
                <a:latin typeface="Calibri Light" pitchFamily="34" charset="0"/>
                <a:cs typeface="Calibri Light" pitchFamily="34" charset="0"/>
              </a:rPr>
              <a:t>أ</a:t>
            </a:r>
            <a:r>
              <a:rPr lang="ar-JO" sz="3600" dirty="0">
                <a:latin typeface="Calibri Light" pitchFamily="34" charset="0"/>
                <a:cs typeface="Calibri Light" pitchFamily="34" charset="0"/>
              </a:rPr>
              <a:t>ْ</a:t>
            </a:r>
            <a:r>
              <a:rPr lang="ar-EG" sz="3600" dirty="0">
                <a:latin typeface="Calibri Light" pitchFamily="34" charset="0"/>
                <a:cs typeface="Calibri Light" pitchFamily="34" charset="0"/>
              </a:rPr>
              <a:t>تيكَ م</a:t>
            </a:r>
            <a:r>
              <a:rPr lang="ar-JO" sz="3600" dirty="0">
                <a:latin typeface="Calibri Light" pitchFamily="34" charset="0"/>
                <a:cs typeface="Calibri Light" pitchFamily="34" charset="0"/>
              </a:rPr>
              <a:t>ِ</a:t>
            </a:r>
            <a:r>
              <a:rPr lang="ar-EG" sz="3600" dirty="0">
                <a:latin typeface="Calibri Light" pitchFamily="34" charset="0"/>
                <a:cs typeface="Calibri Light" pitchFamily="34" charset="0"/>
              </a:rPr>
              <a:t>ن</a:t>
            </a:r>
            <a:r>
              <a:rPr lang="ar-JO" sz="3600" dirty="0">
                <a:latin typeface="Calibri Light" pitchFamily="34" charset="0"/>
                <a:cs typeface="Calibri Light" pitchFamily="34" charset="0"/>
              </a:rPr>
              <a:t>ْ</a:t>
            </a:r>
            <a:r>
              <a:rPr lang="ar-EG" sz="3600" dirty="0">
                <a:latin typeface="Calibri Light" pitchFamily="34" charset="0"/>
                <a:cs typeface="Calibri Light" pitchFamily="34" charset="0"/>
              </a:rPr>
              <a:t> ق</a:t>
            </a:r>
            <a:r>
              <a:rPr lang="ar-JO" sz="3600" dirty="0">
                <a:latin typeface="Calibri Light" pitchFamily="34" charset="0"/>
                <a:cs typeface="Calibri Light" pitchFamily="34" charset="0"/>
              </a:rPr>
              <a:t>ِ</a:t>
            </a:r>
            <a:r>
              <a:rPr lang="ar-EG" sz="3600" dirty="0">
                <a:latin typeface="Calibri Light" pitchFamily="34" charset="0"/>
                <a:cs typeface="Calibri Light" pitchFamily="34" charset="0"/>
              </a:rPr>
              <a:t>ب</a:t>
            </a:r>
            <a:r>
              <a:rPr lang="ar-JO" sz="3600" dirty="0">
                <a:latin typeface="Calibri Light" pitchFamily="34" charset="0"/>
                <a:cs typeface="Calibri Light" pitchFamily="34" charset="0"/>
              </a:rPr>
              <a:t>َ</a:t>
            </a:r>
            <a:r>
              <a:rPr lang="ar-EG" sz="3600" dirty="0">
                <a:latin typeface="Calibri Light" pitchFamily="34" charset="0"/>
                <a:cs typeface="Calibri Light" pitchFamily="34" charset="0"/>
              </a:rPr>
              <a:t>ل</a:t>
            </a:r>
            <a:r>
              <a:rPr lang="ar-JO" sz="3600" dirty="0">
                <a:latin typeface="Calibri Light" pitchFamily="34" charset="0"/>
                <a:cs typeface="Calibri Light" pitchFamily="34" charset="0"/>
              </a:rPr>
              <a:t>ِ</a:t>
            </a:r>
            <a:r>
              <a:rPr lang="ar-EG" sz="3600" dirty="0">
                <a:latin typeface="Calibri Light" pitchFamily="34" charset="0"/>
                <a:cs typeface="Calibri Light" pitchFamily="34" charset="0"/>
              </a:rPr>
              <a:t> الر</a:t>
            </a:r>
            <a:r>
              <a:rPr lang="ar-JO" sz="3600" dirty="0">
                <a:latin typeface="Calibri Light" pitchFamily="34" charset="0"/>
                <a:cs typeface="Calibri Light" pitchFamily="34" charset="0"/>
              </a:rPr>
              <a:t>َّ</a:t>
            </a:r>
            <a:r>
              <a:rPr lang="ar-EG" sz="3600" dirty="0">
                <a:latin typeface="Calibri Light" pitchFamily="34" charset="0"/>
                <a:cs typeface="Calibri Light" pitchFamily="34" charset="0"/>
              </a:rPr>
              <a:t>ي</a:t>
            </a:r>
            <a:r>
              <a:rPr lang="ar-JO" sz="3600" dirty="0">
                <a:latin typeface="Calibri Light" pitchFamily="34" charset="0"/>
                <a:cs typeface="Calibri Light" pitchFamily="34" charset="0"/>
              </a:rPr>
              <a:t>ّ</a:t>
            </a:r>
            <a:r>
              <a:rPr lang="ar-EG" sz="3600" dirty="0">
                <a:latin typeface="Calibri Light" pitchFamily="34" charset="0"/>
                <a:cs typeface="Calibri Light" pitchFamily="34" charset="0"/>
              </a:rPr>
              <a:t>انِ أ</a:t>
            </a:r>
            <a:r>
              <a:rPr lang="ar-JO" sz="3600" dirty="0">
                <a:latin typeface="Calibri Light" pitchFamily="34" charset="0"/>
                <a:cs typeface="Calibri Light" pitchFamily="34" charset="0"/>
              </a:rPr>
              <a:t>َ</a:t>
            </a:r>
            <a:r>
              <a:rPr lang="ar-EG" sz="3600" dirty="0">
                <a:latin typeface="Calibri Light" pitchFamily="34" charset="0"/>
                <a:cs typeface="Calibri Light" pitchFamily="34" charset="0"/>
              </a:rPr>
              <a:t>ح</a:t>
            </a:r>
            <a:r>
              <a:rPr lang="ar-JO" sz="3600" dirty="0">
                <a:latin typeface="Calibri Light" pitchFamily="34" charset="0"/>
                <a:cs typeface="Calibri Light" pitchFamily="34" charset="0"/>
              </a:rPr>
              <a:t>ْ</a:t>
            </a:r>
            <a:r>
              <a:rPr lang="ar-EG" sz="3600" dirty="0" err="1" smtClean="0">
                <a:latin typeface="Calibri Light" pitchFamily="34" charset="0"/>
                <a:cs typeface="Calibri Light" pitchFamily="34" charset="0"/>
              </a:rPr>
              <a:t>يانا</a:t>
            </a:r>
            <a:r>
              <a:rPr lang="ar-EG" sz="3600" dirty="0">
                <a:latin typeface="Calibri Light" pitchFamily="34" charset="0"/>
                <a:cs typeface="Calibri Light" pitchFamily="34" charset="0"/>
              </a:rPr>
              <a:t/>
            </a:r>
            <a:br>
              <a:rPr lang="ar-EG" sz="3600" dirty="0">
                <a:latin typeface="Calibri Light" pitchFamily="34" charset="0"/>
                <a:cs typeface="Calibri Light" pitchFamily="34" charset="0"/>
              </a:rPr>
            </a:br>
            <a:endParaRPr lang="ar-EG" sz="3600" dirty="0">
              <a:latin typeface="Calibri Light" pitchFamily="34" charset="0"/>
              <a:cs typeface="Calibri Light" pitchFamily="34" charset="0"/>
            </a:endParaRPr>
          </a:p>
        </p:txBody>
      </p:sp>
      <p:sp>
        <p:nvSpPr>
          <p:cNvPr id="6" name="مستطيل: زوايا قطرية مستديرة 5">
            <a:extLst>
              <a:ext uri="{FF2B5EF4-FFF2-40B4-BE49-F238E27FC236}">
                <a16:creationId xmlns:a16="http://schemas.microsoft.com/office/drawing/2014/main" xmlns="" id="{3A8861BD-425C-442A-9D54-3BB6BD12EEF1}"/>
              </a:ext>
            </a:extLst>
          </p:cNvPr>
          <p:cNvSpPr/>
          <p:nvPr/>
        </p:nvSpPr>
        <p:spPr>
          <a:xfrm>
            <a:off x="8891451" y="1969910"/>
            <a:ext cx="3190821" cy="555575"/>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4000" dirty="0">
                <a:latin typeface="Calibri Light" pitchFamily="34" charset="0"/>
                <a:cs typeface="Calibri Light" pitchFamily="34" charset="0"/>
              </a:rPr>
              <a:t>المفردات </a:t>
            </a:r>
            <a:endParaRPr lang="en-US" sz="4000" dirty="0">
              <a:latin typeface="Calibri Light" pitchFamily="34" charset="0"/>
              <a:cs typeface="Calibri Light" pitchFamily="34" charset="0"/>
            </a:endParaRPr>
          </a:p>
        </p:txBody>
      </p:sp>
      <p:sp>
        <p:nvSpPr>
          <p:cNvPr id="7" name="مستطيل: زوايا قطرية مستديرة 6">
            <a:extLst>
              <a:ext uri="{FF2B5EF4-FFF2-40B4-BE49-F238E27FC236}">
                <a16:creationId xmlns:a16="http://schemas.microsoft.com/office/drawing/2014/main" xmlns="" id="{E4284AA2-72DB-4F3C-B75B-F828C261693C}"/>
              </a:ext>
            </a:extLst>
          </p:cNvPr>
          <p:cNvSpPr/>
          <p:nvPr/>
        </p:nvSpPr>
        <p:spPr>
          <a:xfrm>
            <a:off x="9504752" y="4406537"/>
            <a:ext cx="2577519" cy="614111"/>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4000" dirty="0">
                <a:latin typeface="Calibri Light" pitchFamily="34" charset="0"/>
                <a:cs typeface="Calibri Light" pitchFamily="34" charset="0"/>
              </a:rPr>
              <a:t>شرح البيت </a:t>
            </a:r>
            <a:endParaRPr lang="en-US" sz="4000" dirty="0">
              <a:latin typeface="Calibri Light" pitchFamily="34" charset="0"/>
              <a:cs typeface="Calibri Light" pitchFamily="34" charset="0"/>
            </a:endParaRPr>
          </a:p>
        </p:txBody>
      </p:sp>
      <p:sp>
        <p:nvSpPr>
          <p:cNvPr id="8" name="مستطيل: زوايا قطرية مستديرة 7">
            <a:extLst>
              <a:ext uri="{FF2B5EF4-FFF2-40B4-BE49-F238E27FC236}">
                <a16:creationId xmlns:a16="http://schemas.microsoft.com/office/drawing/2014/main" xmlns="" id="{2F0B14E0-0F3E-4454-9A80-A8C2617370EC}"/>
              </a:ext>
            </a:extLst>
          </p:cNvPr>
          <p:cNvSpPr/>
          <p:nvPr/>
        </p:nvSpPr>
        <p:spPr>
          <a:xfrm>
            <a:off x="8891451" y="2673531"/>
            <a:ext cx="3190820" cy="1660932"/>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600" dirty="0">
                <a:solidFill>
                  <a:srgbClr val="FF0000"/>
                </a:solidFill>
                <a:latin typeface="Calibri Light" pitchFamily="34" charset="0"/>
                <a:cs typeface="Calibri Light" pitchFamily="34" charset="0"/>
              </a:rPr>
              <a:t>نَفَحَاتٌ مِنْ يَمَانِية </a:t>
            </a:r>
            <a:endParaRPr lang="ar-JO" sz="3600" dirty="0" smtClean="0">
              <a:solidFill>
                <a:srgbClr val="FF0000"/>
              </a:solidFill>
              <a:latin typeface="Calibri Light" pitchFamily="34" charset="0"/>
              <a:cs typeface="Calibri Light" pitchFamily="34" charset="0"/>
            </a:endParaRPr>
          </a:p>
          <a:p>
            <a:pPr algn="ctr"/>
            <a:r>
              <a:rPr lang="ar-EG" sz="3600" dirty="0" smtClean="0">
                <a:latin typeface="Calibri Light" pitchFamily="34" charset="0"/>
                <a:cs typeface="Calibri Light" pitchFamily="34" charset="0"/>
              </a:rPr>
              <a:t>نسائم </a:t>
            </a:r>
            <a:r>
              <a:rPr lang="ar-EG" sz="3600" dirty="0">
                <a:latin typeface="Calibri Light" pitchFamily="34" charset="0"/>
                <a:cs typeface="Calibri Light" pitchFamily="34" charset="0"/>
              </a:rPr>
              <a:t>أتته من جهة اليمن</a:t>
            </a:r>
            <a:endParaRPr lang="en-US" sz="3600" dirty="0">
              <a:latin typeface="Calibri Light" pitchFamily="34" charset="0"/>
              <a:cs typeface="Calibri Light" pitchFamily="34" charset="0"/>
            </a:endParaRPr>
          </a:p>
        </p:txBody>
      </p:sp>
      <p:sp>
        <p:nvSpPr>
          <p:cNvPr id="9" name="مستطيل: زوايا قطرية مستديرة 8">
            <a:extLst>
              <a:ext uri="{FF2B5EF4-FFF2-40B4-BE49-F238E27FC236}">
                <a16:creationId xmlns:a16="http://schemas.microsoft.com/office/drawing/2014/main" xmlns="" id="{5398E1AD-F424-4898-8491-70187BDE46A5}"/>
              </a:ext>
            </a:extLst>
          </p:cNvPr>
          <p:cNvSpPr/>
          <p:nvPr/>
        </p:nvSpPr>
        <p:spPr>
          <a:xfrm>
            <a:off x="85344" y="5172891"/>
            <a:ext cx="11996928" cy="141078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ar-EG" sz="4000" dirty="0"/>
          </a:p>
          <a:p>
            <a:pPr algn="ctr"/>
            <a:r>
              <a:rPr lang="ar-EG" sz="4000" dirty="0" err="1" smtClean="0">
                <a:latin typeface="Calibri Light" pitchFamily="34" charset="0"/>
                <a:cs typeface="Calibri Light" pitchFamily="34" charset="0"/>
              </a:rPr>
              <a:t>ويا</a:t>
            </a:r>
            <a:r>
              <a:rPr lang="ar-JO" sz="4000" dirty="0" smtClean="0">
                <a:latin typeface="Calibri Light" pitchFamily="34" charset="0"/>
                <a:cs typeface="Calibri Light" pitchFamily="34" charset="0"/>
              </a:rPr>
              <a:t> </a:t>
            </a:r>
            <a:r>
              <a:rPr lang="ar-EG" sz="4000" dirty="0" smtClean="0">
                <a:latin typeface="Calibri Light" pitchFamily="34" charset="0"/>
                <a:cs typeface="Calibri Light" pitchFamily="34" charset="0"/>
              </a:rPr>
              <a:t>حبذا </a:t>
            </a:r>
            <a:r>
              <a:rPr lang="ar-EG" sz="4000" dirty="0">
                <a:latin typeface="Calibri Light" pitchFamily="34" charset="0"/>
                <a:cs typeface="Calibri Light" pitchFamily="34" charset="0"/>
              </a:rPr>
              <a:t>الذكريات مع النسمات الرقيقة </a:t>
            </a:r>
            <a:r>
              <a:rPr lang="ar-EG" sz="4000" dirty="0" err="1">
                <a:latin typeface="Calibri Light" pitchFamily="34" charset="0"/>
                <a:cs typeface="Calibri Light" pitchFamily="34" charset="0"/>
              </a:rPr>
              <a:t>التى</a:t>
            </a:r>
            <a:r>
              <a:rPr lang="ar-EG" sz="4000" dirty="0">
                <a:latin typeface="Calibri Light" pitchFamily="34" charset="0"/>
                <a:cs typeface="Calibri Light" pitchFamily="34" charset="0"/>
              </a:rPr>
              <a:t> تأتيك من جهة اليمن , </a:t>
            </a:r>
            <a:r>
              <a:rPr lang="ar-EG" sz="4000" dirty="0" smtClean="0">
                <a:latin typeface="Calibri Light" pitchFamily="34" charset="0"/>
                <a:cs typeface="Calibri Light" pitchFamily="34" charset="0"/>
              </a:rPr>
              <a:t>وتح</a:t>
            </a:r>
            <a:r>
              <a:rPr lang="ar-JO" sz="4000" dirty="0" smtClean="0">
                <a:latin typeface="Calibri Light" pitchFamily="34" charset="0"/>
                <a:cs typeface="Calibri Light" pitchFamily="34" charset="0"/>
              </a:rPr>
              <a:t>ل</a:t>
            </a:r>
            <a:r>
              <a:rPr lang="ar-EG" sz="4000" dirty="0">
                <a:latin typeface="Calibri Light" pitchFamily="34" charset="0"/>
                <a:cs typeface="Calibri Light" pitchFamily="34" charset="0"/>
              </a:rPr>
              <a:t> ذكرياته مع جبل الريَّان .</a:t>
            </a:r>
            <a:br>
              <a:rPr lang="ar-EG" sz="4000" dirty="0">
                <a:latin typeface="Calibri Light" pitchFamily="34" charset="0"/>
                <a:cs typeface="Calibri Light" pitchFamily="34" charset="0"/>
              </a:rPr>
            </a:br>
            <a:endParaRPr lang="en-US" sz="4000" dirty="0">
              <a:latin typeface="Calibri Light" pitchFamily="34" charset="0"/>
              <a:cs typeface="Calibri Light" pitchFamily="34" charset="0"/>
            </a:endParaRPr>
          </a:p>
        </p:txBody>
      </p:sp>
      <p:sp>
        <p:nvSpPr>
          <p:cNvPr id="10" name="سهم: لأسفل 9">
            <a:extLst>
              <a:ext uri="{FF2B5EF4-FFF2-40B4-BE49-F238E27FC236}">
                <a16:creationId xmlns:a16="http://schemas.microsoft.com/office/drawing/2014/main" xmlns="" id="{059B498F-0703-40AD-AAAD-185F2F05DDC8}"/>
              </a:ext>
            </a:extLst>
          </p:cNvPr>
          <p:cNvSpPr/>
          <p:nvPr/>
        </p:nvSpPr>
        <p:spPr>
          <a:xfrm>
            <a:off x="8961118" y="4406537"/>
            <a:ext cx="484632" cy="65664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719" y="1987500"/>
            <a:ext cx="3571385" cy="3033148"/>
          </a:xfrm>
          <a:prstGeom prst="rect">
            <a:avLst/>
          </a:prstGeom>
        </p:spPr>
      </p:pic>
      <p:pic>
        <p:nvPicPr>
          <p:cNvPr id="11" name="صورة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5" y="1969911"/>
            <a:ext cx="4660826" cy="3050737"/>
          </a:xfrm>
          <a:prstGeom prst="rect">
            <a:avLst/>
          </a:prstGeom>
        </p:spPr>
      </p:pic>
      <p:sp>
        <p:nvSpPr>
          <p:cNvPr id="12" name="عنصر نائب للتذييل 11"/>
          <p:cNvSpPr>
            <a:spLocks noGrp="1"/>
          </p:cNvSpPr>
          <p:nvPr>
            <p:ph type="ftr" sz="quarter" idx="11"/>
          </p:nvPr>
        </p:nvSpPr>
        <p:spPr>
          <a:xfrm>
            <a:off x="3273585" y="6553199"/>
            <a:ext cx="3859795" cy="304801"/>
          </a:xfrm>
        </p:spPr>
        <p:txBody>
          <a:bodyPr/>
          <a:lstStyle/>
          <a:p>
            <a:r>
              <a:rPr lang="ar-JO" dirty="0" smtClean="0"/>
              <a:t>المعلم: يوسف طالب الرفاعي / مدارس الأمم الإبداعية / شرح قصيدة بان الخليط</a:t>
            </a:r>
            <a:endParaRPr lang="en-US" dirty="0"/>
          </a:p>
        </p:txBody>
      </p:sp>
    </p:spTree>
    <p:extLst>
      <p:ext uri="{BB962C8B-B14F-4D97-AF65-F5344CB8AC3E}">
        <p14:creationId xmlns:p14="http://schemas.microsoft.com/office/powerpoint/2010/main" val="29408846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80">
                                          <p:stCondLst>
                                            <p:cond delay="0"/>
                                          </p:stCondLst>
                                        </p:cTn>
                                        <p:tgtEl>
                                          <p:spTgt spid="11"/>
                                        </p:tgtEl>
                                      </p:cBhvr>
                                    </p:animEffect>
                                    <p:anim calcmode="lin" valueType="num">
                                      <p:cBhvr>
                                        <p:cTn id="2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8" dur="26">
                                          <p:stCondLst>
                                            <p:cond delay="650"/>
                                          </p:stCondLst>
                                        </p:cTn>
                                        <p:tgtEl>
                                          <p:spTgt spid="11"/>
                                        </p:tgtEl>
                                      </p:cBhvr>
                                      <p:to x="100000" y="60000"/>
                                    </p:animScale>
                                    <p:animScale>
                                      <p:cBhvr>
                                        <p:cTn id="29" dur="166" decel="50000">
                                          <p:stCondLst>
                                            <p:cond delay="676"/>
                                          </p:stCondLst>
                                        </p:cTn>
                                        <p:tgtEl>
                                          <p:spTgt spid="11"/>
                                        </p:tgtEl>
                                      </p:cBhvr>
                                      <p:to x="100000" y="100000"/>
                                    </p:animScale>
                                    <p:animScale>
                                      <p:cBhvr>
                                        <p:cTn id="30" dur="26">
                                          <p:stCondLst>
                                            <p:cond delay="1312"/>
                                          </p:stCondLst>
                                        </p:cTn>
                                        <p:tgtEl>
                                          <p:spTgt spid="11"/>
                                        </p:tgtEl>
                                      </p:cBhvr>
                                      <p:to x="100000" y="80000"/>
                                    </p:animScale>
                                    <p:animScale>
                                      <p:cBhvr>
                                        <p:cTn id="31" dur="166" decel="50000">
                                          <p:stCondLst>
                                            <p:cond delay="1338"/>
                                          </p:stCondLst>
                                        </p:cTn>
                                        <p:tgtEl>
                                          <p:spTgt spid="11"/>
                                        </p:tgtEl>
                                      </p:cBhvr>
                                      <p:to x="100000" y="100000"/>
                                    </p:animScale>
                                    <p:animScale>
                                      <p:cBhvr>
                                        <p:cTn id="32" dur="26">
                                          <p:stCondLst>
                                            <p:cond delay="1642"/>
                                          </p:stCondLst>
                                        </p:cTn>
                                        <p:tgtEl>
                                          <p:spTgt spid="11"/>
                                        </p:tgtEl>
                                      </p:cBhvr>
                                      <p:to x="100000" y="90000"/>
                                    </p:animScale>
                                    <p:animScale>
                                      <p:cBhvr>
                                        <p:cTn id="33" dur="166" decel="50000">
                                          <p:stCondLst>
                                            <p:cond delay="1668"/>
                                          </p:stCondLst>
                                        </p:cTn>
                                        <p:tgtEl>
                                          <p:spTgt spid="11"/>
                                        </p:tgtEl>
                                      </p:cBhvr>
                                      <p:to x="100000" y="100000"/>
                                    </p:animScale>
                                    <p:animScale>
                                      <p:cBhvr>
                                        <p:cTn id="34" dur="26">
                                          <p:stCondLst>
                                            <p:cond delay="1808"/>
                                          </p:stCondLst>
                                        </p:cTn>
                                        <p:tgtEl>
                                          <p:spTgt spid="11"/>
                                        </p:tgtEl>
                                      </p:cBhvr>
                                      <p:to x="100000" y="95000"/>
                                    </p:animScale>
                                    <p:animScale>
                                      <p:cBhvr>
                                        <p:cTn id="35" dur="166" decel="50000">
                                          <p:stCondLst>
                                            <p:cond delay="1834"/>
                                          </p:stCondLst>
                                        </p:cTn>
                                        <p:tgtEl>
                                          <p:spTgt spid="11"/>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2000"/>
                                        <p:tgtEl>
                                          <p:spTgt spid="2"/>
                                        </p:tgtEl>
                                      </p:cBhvr>
                                    </p:animEffect>
                                    <p:anim calcmode="lin" valueType="num">
                                      <p:cBhvr>
                                        <p:cTn id="41" dur="2000" fill="hold"/>
                                        <p:tgtEl>
                                          <p:spTgt spid="2"/>
                                        </p:tgtEl>
                                        <p:attrNameLst>
                                          <p:attrName>ppt_w</p:attrName>
                                        </p:attrNameLst>
                                      </p:cBhvr>
                                      <p:tavLst>
                                        <p:tav tm="0" fmla="#ppt_w*sin(2.5*pi*$)">
                                          <p:val>
                                            <p:fltVal val="0"/>
                                          </p:val>
                                        </p:tav>
                                        <p:tav tm="100000">
                                          <p:val>
                                            <p:fltVal val="1"/>
                                          </p:val>
                                        </p:tav>
                                      </p:tavLst>
                                    </p:anim>
                                    <p:anim calcmode="lin" valueType="num">
                                      <p:cBhvr>
                                        <p:cTn id="42"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2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90651" y="228599"/>
            <a:ext cx="6435635" cy="152182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4400" dirty="0" smtClean="0">
                <a:solidFill>
                  <a:prstClr val="black"/>
                </a:solidFill>
                <a:latin typeface="Calibri" pitchFamily="34" charset="0"/>
                <a:cs typeface="Calibri" pitchFamily="34" charset="0"/>
              </a:rPr>
              <a:t>الهَدَفَ الذَّهَبي</a:t>
            </a:r>
            <a:endParaRPr lang="en-US" sz="4400" dirty="0">
              <a:solidFill>
                <a:prstClr val="black"/>
              </a:solidFill>
              <a:latin typeface="Calibri" pitchFamily="34" charset="0"/>
              <a:cs typeface="Calibri" pitchFamily="34" charset="0"/>
            </a:endParaRPr>
          </a:p>
        </p:txBody>
      </p:sp>
      <p:sp>
        <p:nvSpPr>
          <p:cNvPr id="7" name="Rectangle 6"/>
          <p:cNvSpPr/>
          <p:nvPr/>
        </p:nvSpPr>
        <p:spPr>
          <a:xfrm>
            <a:off x="1393770" y="2762595"/>
            <a:ext cx="8905006" cy="23493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6000" dirty="0" smtClean="0">
                <a:solidFill>
                  <a:prstClr val="black"/>
                </a:solidFill>
                <a:latin typeface="Calibri" pitchFamily="34" charset="0"/>
                <a:cs typeface="Calibri" pitchFamily="34" charset="0"/>
              </a:rPr>
              <a:t>أن</a:t>
            </a:r>
            <a:r>
              <a:rPr lang="ar-JO" sz="6000" dirty="0" smtClean="0">
                <a:solidFill>
                  <a:prstClr val="black"/>
                </a:solidFill>
                <a:latin typeface="Calibri" pitchFamily="34" charset="0"/>
                <a:cs typeface="Calibri" pitchFamily="34" charset="0"/>
              </a:rPr>
              <a:t>ْ</a:t>
            </a:r>
            <a:r>
              <a:rPr lang="ar-EG" sz="6000" dirty="0" smtClean="0">
                <a:solidFill>
                  <a:prstClr val="black"/>
                </a:solidFill>
                <a:latin typeface="Calibri" pitchFamily="34" charset="0"/>
                <a:cs typeface="Calibri" pitchFamily="34" charset="0"/>
              </a:rPr>
              <a:t> ي</a:t>
            </a:r>
            <a:r>
              <a:rPr lang="ar-JO" sz="6000" dirty="0" smtClean="0">
                <a:solidFill>
                  <a:prstClr val="black"/>
                </a:solidFill>
                <a:latin typeface="Calibri" pitchFamily="34" charset="0"/>
                <a:cs typeface="Calibri" pitchFamily="34" charset="0"/>
              </a:rPr>
              <a:t>ُ</a:t>
            </a:r>
            <a:r>
              <a:rPr lang="ar-EG" sz="6000" dirty="0" smtClean="0">
                <a:solidFill>
                  <a:prstClr val="black"/>
                </a:solidFill>
                <a:latin typeface="Calibri" pitchFamily="34" charset="0"/>
                <a:cs typeface="Calibri" pitchFamily="34" charset="0"/>
              </a:rPr>
              <a:t>ح</a:t>
            </a:r>
            <a:r>
              <a:rPr lang="ar-JO" sz="6000" dirty="0" smtClean="0">
                <a:solidFill>
                  <a:prstClr val="black"/>
                </a:solidFill>
                <a:latin typeface="Calibri" pitchFamily="34" charset="0"/>
                <a:cs typeface="Calibri" pitchFamily="34" charset="0"/>
              </a:rPr>
              <a:t>َ</a:t>
            </a:r>
            <a:r>
              <a:rPr lang="ar-EG" sz="6000" dirty="0" smtClean="0">
                <a:solidFill>
                  <a:prstClr val="black"/>
                </a:solidFill>
                <a:latin typeface="Calibri" pitchFamily="34" charset="0"/>
                <a:cs typeface="Calibri" pitchFamily="34" charset="0"/>
              </a:rPr>
              <a:t>ل</a:t>
            </a:r>
            <a:r>
              <a:rPr lang="ar-JO" sz="6000" dirty="0" smtClean="0">
                <a:solidFill>
                  <a:prstClr val="black"/>
                </a:solidFill>
                <a:latin typeface="Calibri" pitchFamily="34" charset="0"/>
                <a:cs typeface="Calibri" pitchFamily="34" charset="0"/>
              </a:rPr>
              <a:t>ِّ</a:t>
            </a:r>
            <a:r>
              <a:rPr lang="ar-EG" sz="6000" dirty="0" smtClean="0">
                <a:solidFill>
                  <a:prstClr val="black"/>
                </a:solidFill>
                <a:latin typeface="Calibri" pitchFamily="34" charset="0"/>
                <a:cs typeface="Calibri" pitchFamily="34" charset="0"/>
              </a:rPr>
              <a:t>ل</a:t>
            </a:r>
            <a:r>
              <a:rPr lang="ar-JO" sz="6000" dirty="0" smtClean="0">
                <a:solidFill>
                  <a:prstClr val="black"/>
                </a:solidFill>
                <a:latin typeface="Calibri" pitchFamily="34" charset="0"/>
                <a:cs typeface="Calibri" pitchFamily="34" charset="0"/>
              </a:rPr>
              <a:t>َ</a:t>
            </a:r>
            <a:r>
              <a:rPr lang="ar-EG" sz="6000" dirty="0" smtClean="0">
                <a:solidFill>
                  <a:prstClr val="black"/>
                </a:solidFill>
                <a:latin typeface="Calibri" pitchFamily="34" charset="0"/>
                <a:cs typeface="Calibri" pitchFamily="34" charset="0"/>
              </a:rPr>
              <a:t> </a:t>
            </a:r>
            <a:r>
              <a:rPr lang="ar-JO" sz="6000" dirty="0" smtClean="0">
                <a:solidFill>
                  <a:prstClr val="black"/>
                </a:solidFill>
                <a:latin typeface="Calibri" pitchFamily="34" charset="0"/>
                <a:cs typeface="Calibri" pitchFamily="34" charset="0"/>
              </a:rPr>
              <a:t>الطّالبُ</a:t>
            </a:r>
            <a:r>
              <a:rPr lang="ar-EG" sz="6000" dirty="0" smtClean="0">
                <a:solidFill>
                  <a:prstClr val="black"/>
                </a:solidFill>
                <a:latin typeface="Calibri" pitchFamily="34" charset="0"/>
                <a:cs typeface="Calibri" pitchFamily="34" charset="0"/>
              </a:rPr>
              <a:t> الن</a:t>
            </a:r>
            <a:r>
              <a:rPr lang="ar-JO" sz="6000" dirty="0" smtClean="0">
                <a:solidFill>
                  <a:prstClr val="black"/>
                </a:solidFill>
                <a:latin typeface="Calibri" pitchFamily="34" charset="0"/>
                <a:cs typeface="Calibri" pitchFamily="34" charset="0"/>
              </a:rPr>
              <a:t>َّ</a:t>
            </a:r>
            <a:r>
              <a:rPr lang="ar-EG" sz="6000" dirty="0" smtClean="0">
                <a:solidFill>
                  <a:prstClr val="black"/>
                </a:solidFill>
                <a:latin typeface="Calibri" pitchFamily="34" charset="0"/>
                <a:cs typeface="Calibri" pitchFamily="34" charset="0"/>
              </a:rPr>
              <a:t>ص</a:t>
            </a:r>
            <a:r>
              <a:rPr lang="ar-JO" sz="6000" dirty="0" smtClean="0">
                <a:solidFill>
                  <a:prstClr val="black"/>
                </a:solidFill>
                <a:latin typeface="Calibri" pitchFamily="34" charset="0"/>
                <a:cs typeface="Calibri" pitchFamily="34" charset="0"/>
              </a:rPr>
              <a:t>َّ</a:t>
            </a:r>
            <a:r>
              <a:rPr lang="ar-EG" sz="6000" dirty="0" smtClean="0">
                <a:solidFill>
                  <a:prstClr val="black"/>
                </a:solidFill>
                <a:latin typeface="Calibri" pitchFamily="34" charset="0"/>
                <a:cs typeface="Calibri" pitchFamily="34" charset="0"/>
              </a:rPr>
              <a:t> الش</a:t>
            </a:r>
            <a:r>
              <a:rPr lang="ar-JO" sz="6000" dirty="0" smtClean="0">
                <a:solidFill>
                  <a:prstClr val="black"/>
                </a:solidFill>
                <a:latin typeface="Calibri" pitchFamily="34" charset="0"/>
                <a:cs typeface="Calibri" pitchFamily="34" charset="0"/>
              </a:rPr>
              <a:t>ِّ</a:t>
            </a:r>
            <a:r>
              <a:rPr lang="ar-EG" sz="6000" dirty="0" smtClean="0">
                <a:solidFill>
                  <a:prstClr val="black"/>
                </a:solidFill>
                <a:latin typeface="Calibri" pitchFamily="34" charset="0"/>
                <a:cs typeface="Calibri" pitchFamily="34" charset="0"/>
              </a:rPr>
              <a:t>ع</a:t>
            </a:r>
            <a:r>
              <a:rPr lang="ar-JO" sz="6000" dirty="0" smtClean="0">
                <a:solidFill>
                  <a:prstClr val="black"/>
                </a:solidFill>
                <a:latin typeface="Calibri" pitchFamily="34" charset="0"/>
                <a:cs typeface="Calibri" pitchFamily="34" charset="0"/>
              </a:rPr>
              <a:t>ْ</a:t>
            </a:r>
            <a:r>
              <a:rPr lang="ar-EG" sz="6000" dirty="0" smtClean="0">
                <a:solidFill>
                  <a:prstClr val="black"/>
                </a:solidFill>
                <a:latin typeface="Calibri" pitchFamily="34" charset="0"/>
                <a:cs typeface="Calibri" pitchFamily="34" charset="0"/>
              </a:rPr>
              <a:t>ر</a:t>
            </a:r>
            <a:r>
              <a:rPr lang="ar-JO" sz="6000" dirty="0" smtClean="0">
                <a:solidFill>
                  <a:prstClr val="black"/>
                </a:solidFill>
                <a:latin typeface="Calibri" pitchFamily="34" charset="0"/>
                <a:cs typeface="Calibri" pitchFamily="34" charset="0"/>
              </a:rPr>
              <a:t>ِ</a:t>
            </a:r>
            <a:r>
              <a:rPr lang="ar-EG" sz="6000" dirty="0" smtClean="0">
                <a:solidFill>
                  <a:prstClr val="black"/>
                </a:solidFill>
                <a:latin typeface="Calibri" pitchFamily="34" charset="0"/>
                <a:cs typeface="Calibri" pitchFamily="34" charset="0"/>
              </a:rPr>
              <a:t>ي</a:t>
            </a:r>
            <a:r>
              <a:rPr lang="ar-JO" sz="6000" dirty="0" smtClean="0">
                <a:solidFill>
                  <a:prstClr val="black"/>
                </a:solidFill>
                <a:latin typeface="Calibri" pitchFamily="34" charset="0"/>
                <a:cs typeface="Calibri" pitchFamily="34" charset="0"/>
              </a:rPr>
              <a:t>َّ تحليلاً وافيًا</a:t>
            </a:r>
            <a:r>
              <a:rPr lang="ar-EG" sz="6000" dirty="0" smtClean="0">
                <a:solidFill>
                  <a:prstClr val="black"/>
                </a:solidFill>
                <a:latin typeface="Calibri" pitchFamily="34" charset="0"/>
                <a:cs typeface="Calibri" pitchFamily="34" charset="0"/>
              </a:rPr>
              <a:t> </a:t>
            </a:r>
            <a:endParaRPr lang="ar-JO" sz="6000" dirty="0" smtClean="0">
              <a:solidFill>
                <a:prstClr val="black"/>
              </a:solidFill>
              <a:latin typeface="Calibri" pitchFamily="34" charset="0"/>
              <a:cs typeface="Calibri" pitchFamily="34" charset="0"/>
            </a:endParaRPr>
          </a:p>
        </p:txBody>
      </p:sp>
      <p:sp>
        <p:nvSpPr>
          <p:cNvPr id="2" name="عنصر نائب للتذييل 1"/>
          <p:cNvSpPr>
            <a:spLocks noGrp="1"/>
          </p:cNvSpPr>
          <p:nvPr>
            <p:ph type="ftr" sz="quarter" idx="11"/>
          </p:nvPr>
        </p:nvSpPr>
        <p:spPr>
          <a:xfrm>
            <a:off x="3916375" y="6491012"/>
            <a:ext cx="3859795" cy="304801"/>
          </a:xfrm>
        </p:spPr>
        <p:txBody>
          <a:bodyPr/>
          <a:lstStyle/>
          <a:p>
            <a:r>
              <a:rPr lang="ar-JO" dirty="0" smtClean="0">
                <a:solidFill>
                  <a:prstClr val="white">
                    <a:tint val="75000"/>
                    <a:alpha val="60000"/>
                  </a:prstClr>
                </a:solidFill>
              </a:rPr>
              <a:t>المعلم: يوسف طالب الرفاعي / مدارس الأمم الإبداعية / شرح قصيدة </a:t>
            </a:r>
            <a:r>
              <a:rPr lang="ar-JO" dirty="0" smtClean="0">
                <a:solidFill>
                  <a:prstClr val="white">
                    <a:tint val="75000"/>
                    <a:alpha val="60000"/>
                  </a:prstClr>
                </a:solidFill>
              </a:rPr>
              <a:t>بان الخليط</a:t>
            </a:r>
            <a:endParaRPr lang="en-US" dirty="0">
              <a:solidFill>
                <a:prstClr val="white">
                  <a:tint val="75000"/>
                  <a:alpha val="60000"/>
                </a:prstClr>
              </a:solidFill>
            </a:endParaRPr>
          </a:p>
        </p:txBody>
      </p:sp>
    </p:spTree>
    <p:extLst>
      <p:ext uri="{BB962C8B-B14F-4D97-AF65-F5344CB8AC3E}">
        <p14:creationId xmlns:p14="http://schemas.microsoft.com/office/powerpoint/2010/main" val="11792169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46E6811C-05F0-40C3-A3D4-07187F3126AF}"/>
              </a:ext>
            </a:extLst>
          </p:cNvPr>
          <p:cNvSpPr/>
          <p:nvPr/>
        </p:nvSpPr>
        <p:spPr>
          <a:xfrm>
            <a:off x="3400778" y="169334"/>
            <a:ext cx="4035778" cy="496955"/>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600" dirty="0">
                <a:solidFill>
                  <a:prstClr val="black"/>
                </a:solidFill>
                <a:latin typeface="Calibri Light" pitchFamily="34" charset="0"/>
                <a:cs typeface="Calibri Light" pitchFamily="34" charset="0"/>
              </a:rPr>
              <a:t>البيت </a:t>
            </a:r>
            <a:r>
              <a:rPr lang="ar-EG" sz="3600" dirty="0" smtClean="0">
                <a:solidFill>
                  <a:prstClr val="black"/>
                </a:solidFill>
                <a:latin typeface="Calibri Light" pitchFamily="34" charset="0"/>
                <a:cs typeface="Calibri Light" pitchFamily="34" charset="0"/>
              </a:rPr>
              <a:t>الث</a:t>
            </a:r>
            <a:r>
              <a:rPr lang="ar-JO" sz="3600" dirty="0" smtClean="0">
                <a:solidFill>
                  <a:prstClr val="black"/>
                </a:solidFill>
                <a:latin typeface="Calibri Light" pitchFamily="34" charset="0"/>
                <a:cs typeface="Calibri Light" pitchFamily="34" charset="0"/>
              </a:rPr>
              <a:t>اني عشر</a:t>
            </a:r>
            <a:r>
              <a:rPr lang="ar-EG" sz="3600" dirty="0" smtClean="0">
                <a:solidFill>
                  <a:prstClr val="black"/>
                </a:solidFill>
                <a:latin typeface="Calibri Light" pitchFamily="34" charset="0"/>
                <a:cs typeface="Calibri Light" pitchFamily="34" charset="0"/>
              </a:rPr>
              <a:t> </a:t>
            </a:r>
            <a:endParaRPr lang="en-US" sz="3600" dirty="0">
              <a:solidFill>
                <a:prstClr val="black"/>
              </a:solidFill>
              <a:latin typeface="Calibri Light" pitchFamily="34" charset="0"/>
              <a:cs typeface="Calibri Light" pitchFamily="34" charset="0"/>
            </a:endParaRPr>
          </a:p>
        </p:txBody>
      </p:sp>
      <p:sp>
        <p:nvSpPr>
          <p:cNvPr id="5" name="مستطيل: زوايا قطرية مستديرة 4">
            <a:extLst>
              <a:ext uri="{FF2B5EF4-FFF2-40B4-BE49-F238E27FC236}">
                <a16:creationId xmlns:a16="http://schemas.microsoft.com/office/drawing/2014/main" xmlns="" id="{AB696FCE-288B-4711-AA5A-4188EA8BB6AE}"/>
              </a:ext>
            </a:extLst>
          </p:cNvPr>
          <p:cNvSpPr/>
          <p:nvPr/>
        </p:nvSpPr>
        <p:spPr>
          <a:xfrm>
            <a:off x="8291206" y="1792341"/>
            <a:ext cx="3421823" cy="57351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3200" dirty="0">
                <a:solidFill>
                  <a:prstClr val="black"/>
                </a:solidFill>
                <a:latin typeface="Calibri Light" pitchFamily="34" charset="0"/>
                <a:cs typeface="Calibri Light" pitchFamily="34" charset="0"/>
              </a:rPr>
              <a:t>المفردات </a:t>
            </a:r>
            <a:endParaRPr lang="en-US" sz="3200" dirty="0">
              <a:solidFill>
                <a:prstClr val="black"/>
              </a:solidFill>
              <a:latin typeface="Calibri Light" pitchFamily="34" charset="0"/>
              <a:cs typeface="Calibri Light" pitchFamily="34" charset="0"/>
            </a:endParaRPr>
          </a:p>
        </p:txBody>
      </p:sp>
      <p:sp>
        <p:nvSpPr>
          <p:cNvPr id="6" name="مستطيل: زوايا قطرية مستديرة 5">
            <a:extLst>
              <a:ext uri="{FF2B5EF4-FFF2-40B4-BE49-F238E27FC236}">
                <a16:creationId xmlns:a16="http://schemas.microsoft.com/office/drawing/2014/main" xmlns="" id="{33A14491-A6C8-4BC0-8DC7-961A9CB883C6}"/>
              </a:ext>
            </a:extLst>
          </p:cNvPr>
          <p:cNvSpPr/>
          <p:nvPr/>
        </p:nvSpPr>
        <p:spPr>
          <a:xfrm>
            <a:off x="8291206" y="2631384"/>
            <a:ext cx="3421823" cy="895587"/>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JO" sz="2800" dirty="0" smtClean="0">
                <a:solidFill>
                  <a:srgbClr val="FF0000"/>
                </a:solidFill>
                <a:latin typeface="Calibri Light" pitchFamily="34" charset="0"/>
                <a:cs typeface="Calibri Light" pitchFamily="34" charset="0"/>
              </a:rPr>
              <a:t>الصفاة وحوران </a:t>
            </a:r>
          </a:p>
          <a:p>
            <a:pPr algn="ctr"/>
            <a:r>
              <a:rPr lang="ar-JO" sz="2800" dirty="0" smtClean="0">
                <a:solidFill>
                  <a:prstClr val="black"/>
                </a:solidFill>
                <a:latin typeface="Calibri Light" pitchFamily="34" charset="0"/>
                <a:cs typeface="Calibri Light" pitchFamily="34" charset="0"/>
              </a:rPr>
              <a:t> أسماء أماكن</a:t>
            </a:r>
            <a:endParaRPr lang="en-US" sz="2800" dirty="0">
              <a:solidFill>
                <a:prstClr val="black"/>
              </a:solidFill>
              <a:latin typeface="Calibri Light" pitchFamily="34" charset="0"/>
              <a:cs typeface="Calibri Light" pitchFamily="34" charset="0"/>
            </a:endParaRPr>
          </a:p>
        </p:txBody>
      </p:sp>
      <p:sp>
        <p:nvSpPr>
          <p:cNvPr id="8" name="Rectangle 8">
            <a:extLst>
              <a:ext uri="{FF2B5EF4-FFF2-40B4-BE49-F238E27FC236}">
                <a16:creationId xmlns:a16="http://schemas.microsoft.com/office/drawing/2014/main" xmlns="" id="{C00C16EB-81B7-4563-A5EE-24F50646644D}"/>
              </a:ext>
            </a:extLst>
          </p:cNvPr>
          <p:cNvSpPr/>
          <p:nvPr/>
        </p:nvSpPr>
        <p:spPr>
          <a:xfrm>
            <a:off x="141110" y="758760"/>
            <a:ext cx="11571919" cy="914400"/>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JO" sz="3200" dirty="0" smtClean="0">
                <a:latin typeface="Calibri Light" pitchFamily="34" charset="0"/>
                <a:cs typeface="Calibri Light" pitchFamily="34" charset="0"/>
              </a:rPr>
              <a:t>هَبَّتْ </a:t>
            </a:r>
            <a:r>
              <a:rPr lang="ar-JO" sz="3200" dirty="0">
                <a:latin typeface="Calibri Light" pitchFamily="34" charset="0"/>
                <a:cs typeface="Calibri Light" pitchFamily="34" charset="0"/>
              </a:rPr>
              <a:t>شَمالاً فَذِكْري ما ذَكَرْتُكُمُ         عِنْدَ الصَّفاةِ التي شَرْقِيِّ حَوْرانا</a:t>
            </a:r>
            <a:endParaRPr lang="ar-EG" sz="3200" dirty="0">
              <a:latin typeface="Calibri Light" pitchFamily="34" charset="0"/>
              <a:cs typeface="Calibri Light" pitchFamily="34" charset="0"/>
            </a:endParaRPr>
          </a:p>
        </p:txBody>
      </p:sp>
      <p:sp>
        <p:nvSpPr>
          <p:cNvPr id="9" name="مستطيل: زوايا قطرية مستديرة 8">
            <a:extLst>
              <a:ext uri="{FF2B5EF4-FFF2-40B4-BE49-F238E27FC236}">
                <a16:creationId xmlns:a16="http://schemas.microsoft.com/office/drawing/2014/main" xmlns="" id="{EFDFBDA5-2ED4-4E59-BF2C-D744737B6811}"/>
              </a:ext>
            </a:extLst>
          </p:cNvPr>
          <p:cNvSpPr/>
          <p:nvPr/>
        </p:nvSpPr>
        <p:spPr>
          <a:xfrm>
            <a:off x="141111" y="4850673"/>
            <a:ext cx="11822049" cy="615029"/>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ar-JO" sz="2000" dirty="0">
                <a:latin typeface="Calibri Light" pitchFamily="34" charset="0"/>
                <a:cs typeface="Calibri Light" pitchFamily="34" charset="0"/>
              </a:rPr>
              <a:t>حَوْران هي المنطقة الجنوبية من </a:t>
            </a:r>
            <a:r>
              <a:rPr lang="ar-JO" sz="2000" dirty="0" smtClean="0">
                <a:latin typeface="Calibri Light" pitchFamily="34" charset="0"/>
                <a:cs typeface="Calibri Light" pitchFamily="34" charset="0"/>
              </a:rPr>
              <a:t>سوريا،</a:t>
            </a:r>
            <a:r>
              <a:rPr lang="ar-JO" sz="2000" dirty="0">
                <a:latin typeface="Calibri Light" pitchFamily="34" charset="0"/>
                <a:cs typeface="Calibri Light" pitchFamily="34" charset="0"/>
              </a:rPr>
              <a:t> والشمالية من </a:t>
            </a:r>
            <a:r>
              <a:rPr lang="ar-JO" sz="2000" dirty="0" smtClean="0">
                <a:latin typeface="Calibri Light" pitchFamily="34" charset="0"/>
                <a:cs typeface="Calibri Light" pitchFamily="34" charset="0"/>
              </a:rPr>
              <a:t>الأردن،</a:t>
            </a:r>
            <a:r>
              <a:rPr lang="ar-JO" sz="2000" dirty="0">
                <a:latin typeface="Calibri Light" pitchFamily="34" charset="0"/>
                <a:cs typeface="Calibri Light" pitchFamily="34" charset="0"/>
              </a:rPr>
              <a:t> والتي تمتد جغرافياً وتاريخياً من جنوب دمشق وصولاً إلى نهر الزرقاء في الأردن.</a:t>
            </a:r>
            <a:endParaRPr lang="en-US" sz="2000" dirty="0">
              <a:latin typeface="Calibri Light" pitchFamily="34" charset="0"/>
              <a:cs typeface="Calibri Light" pitchFamily="34" charset="0"/>
            </a:endParaRPr>
          </a:p>
        </p:txBody>
      </p:sp>
      <p:sp>
        <p:nvSpPr>
          <p:cNvPr id="12" name="مستطيل 11">
            <a:extLst>
              <a:ext uri="{FF2B5EF4-FFF2-40B4-BE49-F238E27FC236}">
                <a16:creationId xmlns:a16="http://schemas.microsoft.com/office/drawing/2014/main" xmlns="" id="{DDAD90A4-F5F9-465A-89A0-54FA123100B1}"/>
              </a:ext>
            </a:extLst>
          </p:cNvPr>
          <p:cNvSpPr/>
          <p:nvPr/>
        </p:nvSpPr>
        <p:spPr>
          <a:xfrm>
            <a:off x="141110" y="5594210"/>
            <a:ext cx="9640713" cy="109445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JO" sz="2800" dirty="0" smtClean="0">
                <a:solidFill>
                  <a:prstClr val="black"/>
                </a:solidFill>
                <a:latin typeface="Calibri Light" pitchFamily="34" charset="0"/>
                <a:cs typeface="Calibri Light" pitchFamily="34" charset="0"/>
              </a:rPr>
              <a:t>ويذكر </a:t>
            </a:r>
            <a:r>
              <a:rPr lang="ar-JO" sz="2800" dirty="0" smtClean="0">
                <a:solidFill>
                  <a:prstClr val="black"/>
                </a:solidFill>
                <a:latin typeface="Calibri Light" pitchFamily="34" charset="0"/>
                <a:cs typeface="Calibri Light" pitchFamily="34" charset="0"/>
              </a:rPr>
              <a:t>الشاعر ذكرياته عند الصخرة الواقعة شرقي حوران في بلاد الشام، وهذه الأماكن جميعها تذكره بالمحبوبة.</a:t>
            </a:r>
            <a:endParaRPr lang="en-US" sz="2800" dirty="0">
              <a:solidFill>
                <a:prstClr val="black"/>
              </a:solidFill>
              <a:latin typeface="Calibri Light" pitchFamily="34" charset="0"/>
              <a:cs typeface="Calibri Light" pitchFamily="34" charset="0"/>
            </a:endParaRPr>
          </a:p>
        </p:txBody>
      </p:sp>
      <p:sp>
        <p:nvSpPr>
          <p:cNvPr id="13" name="مستطيل 12">
            <a:extLst>
              <a:ext uri="{FF2B5EF4-FFF2-40B4-BE49-F238E27FC236}">
                <a16:creationId xmlns:a16="http://schemas.microsoft.com/office/drawing/2014/main" xmlns="" id="{98065A6E-3A05-4598-AD8D-744683928327}"/>
              </a:ext>
            </a:extLst>
          </p:cNvPr>
          <p:cNvSpPr/>
          <p:nvPr/>
        </p:nvSpPr>
        <p:spPr>
          <a:xfrm>
            <a:off x="10746377" y="5594210"/>
            <a:ext cx="1216782" cy="10217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2800" dirty="0">
                <a:solidFill>
                  <a:prstClr val="black"/>
                </a:solidFill>
                <a:latin typeface="Calibri Light" pitchFamily="34" charset="0"/>
                <a:cs typeface="Calibri Light" pitchFamily="34" charset="0"/>
              </a:rPr>
              <a:t>شرح البيت </a:t>
            </a:r>
            <a:endParaRPr lang="en-US" sz="2800" dirty="0">
              <a:solidFill>
                <a:prstClr val="black"/>
              </a:solidFill>
              <a:latin typeface="Calibri Light" pitchFamily="34" charset="0"/>
              <a:cs typeface="Calibri Light" pitchFamily="34" charset="0"/>
            </a:endParaRPr>
          </a:p>
        </p:txBody>
      </p:sp>
      <p:sp>
        <p:nvSpPr>
          <p:cNvPr id="14" name="سهم: لليسار 13">
            <a:extLst>
              <a:ext uri="{FF2B5EF4-FFF2-40B4-BE49-F238E27FC236}">
                <a16:creationId xmlns:a16="http://schemas.microsoft.com/office/drawing/2014/main" xmlns="" id="{5A79F38B-3597-4CA3-B720-62E625F7399E}"/>
              </a:ext>
            </a:extLst>
          </p:cNvPr>
          <p:cNvSpPr/>
          <p:nvPr/>
        </p:nvSpPr>
        <p:spPr>
          <a:xfrm>
            <a:off x="9940566" y="5594210"/>
            <a:ext cx="677842" cy="484632"/>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7543" y="1721047"/>
            <a:ext cx="3976914" cy="3016415"/>
          </a:xfrm>
          <a:prstGeom prst="rect">
            <a:avLst/>
          </a:prstGeom>
        </p:spPr>
      </p:pic>
      <p:pic>
        <p:nvPicPr>
          <p:cNvPr id="15" name="صورة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11" y="1721048"/>
            <a:ext cx="3890958" cy="3016414"/>
          </a:xfrm>
          <a:prstGeom prst="rect">
            <a:avLst/>
          </a:prstGeom>
        </p:spPr>
      </p:pic>
      <p:sp>
        <p:nvSpPr>
          <p:cNvPr id="16" name="مستطيل: زوايا قطرية مستديرة 4">
            <a:extLst>
              <a:ext uri="{FF2B5EF4-FFF2-40B4-BE49-F238E27FC236}">
                <a16:creationId xmlns:a16="http://schemas.microsoft.com/office/drawing/2014/main" xmlns="" id="{AB696FCE-288B-4711-AA5A-4188EA8BB6AE}"/>
              </a:ext>
            </a:extLst>
          </p:cNvPr>
          <p:cNvSpPr/>
          <p:nvPr/>
        </p:nvSpPr>
        <p:spPr>
          <a:xfrm>
            <a:off x="8908868" y="4060924"/>
            <a:ext cx="2804161" cy="57351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JO" sz="3200" dirty="0" smtClean="0">
                <a:solidFill>
                  <a:prstClr val="black"/>
                </a:solidFill>
                <a:latin typeface="Calibri Light" pitchFamily="34" charset="0"/>
                <a:cs typeface="Calibri Light" pitchFamily="34" charset="0"/>
              </a:rPr>
              <a:t>مطالعة عامة </a:t>
            </a:r>
            <a:endParaRPr lang="en-US" sz="3200" dirty="0">
              <a:solidFill>
                <a:prstClr val="black"/>
              </a:solidFill>
              <a:latin typeface="Calibri Light" pitchFamily="34" charset="0"/>
              <a:cs typeface="Calibri Light" pitchFamily="34" charset="0"/>
            </a:endParaRPr>
          </a:p>
        </p:txBody>
      </p:sp>
      <p:sp>
        <p:nvSpPr>
          <p:cNvPr id="18" name="سهم: لليسار 13">
            <a:extLst>
              <a:ext uri="{FF2B5EF4-FFF2-40B4-BE49-F238E27FC236}">
                <a16:creationId xmlns:a16="http://schemas.microsoft.com/office/drawing/2014/main" xmlns="" id="{5A79F38B-3597-4CA3-B720-62E625F7399E}"/>
              </a:ext>
            </a:extLst>
          </p:cNvPr>
          <p:cNvSpPr/>
          <p:nvPr/>
        </p:nvSpPr>
        <p:spPr>
          <a:xfrm rot="16200000">
            <a:off x="8284586" y="4143190"/>
            <a:ext cx="497871" cy="484632"/>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19" name="عنصر نائب للتذييل 18"/>
          <p:cNvSpPr>
            <a:spLocks noGrp="1"/>
          </p:cNvSpPr>
          <p:nvPr>
            <p:ph type="ftr" sz="quarter" idx="11"/>
          </p:nvPr>
        </p:nvSpPr>
        <p:spPr>
          <a:xfrm rot="16200000">
            <a:off x="10033261" y="2536257"/>
            <a:ext cx="3859795" cy="304801"/>
          </a:xfrm>
        </p:spPr>
        <p:txBody>
          <a:bodyPr/>
          <a:lstStyle/>
          <a:p>
            <a:r>
              <a:rPr lang="ar-JO" dirty="0" smtClean="0"/>
              <a:t>المعلم: يوسف طالب الرفاعي / مدارس الأمم الإبداعية / شرح قصيدة بان الخليط</a:t>
            </a:r>
            <a:endParaRPr lang="en-US" dirty="0"/>
          </a:p>
        </p:txBody>
      </p:sp>
    </p:spTree>
    <p:extLst>
      <p:ext uri="{BB962C8B-B14F-4D97-AF65-F5344CB8AC3E}">
        <p14:creationId xmlns:p14="http://schemas.microsoft.com/office/powerpoint/2010/main" val="16439661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1000" fill="hold"/>
                                        <p:tgtEl>
                                          <p:spTgt spid="9"/>
                                        </p:tgtEl>
                                        <p:attrNameLst>
                                          <p:attrName>ppt_w</p:attrName>
                                        </p:attrNameLst>
                                      </p:cBhvr>
                                      <p:tavLst>
                                        <p:tav tm="0">
                                          <p:val>
                                            <p:fltVal val="0"/>
                                          </p:val>
                                        </p:tav>
                                        <p:tav tm="100000">
                                          <p:val>
                                            <p:strVal val="#ppt_w"/>
                                          </p:val>
                                        </p:tav>
                                      </p:tavLst>
                                    </p:anim>
                                    <p:anim calcmode="lin" valueType="num">
                                      <p:cBhvr>
                                        <p:cTn id="63" dur="1000" fill="hold"/>
                                        <p:tgtEl>
                                          <p:spTgt spid="9"/>
                                        </p:tgtEl>
                                        <p:attrNameLst>
                                          <p:attrName>ppt_h</p:attrName>
                                        </p:attrNameLst>
                                      </p:cBhvr>
                                      <p:tavLst>
                                        <p:tav tm="0">
                                          <p:val>
                                            <p:fltVal val="0"/>
                                          </p:val>
                                        </p:tav>
                                        <p:tav tm="100000">
                                          <p:val>
                                            <p:strVal val="#ppt_h"/>
                                          </p:val>
                                        </p:tav>
                                      </p:tavLst>
                                    </p:anim>
                                    <p:anim calcmode="lin" valueType="num">
                                      <p:cBhvr>
                                        <p:cTn id="64" dur="1000" fill="hold"/>
                                        <p:tgtEl>
                                          <p:spTgt spid="9"/>
                                        </p:tgtEl>
                                        <p:attrNameLst>
                                          <p:attrName>style.rotation</p:attrName>
                                        </p:attrNameLst>
                                      </p:cBhvr>
                                      <p:tavLst>
                                        <p:tav tm="0">
                                          <p:val>
                                            <p:fltVal val="90"/>
                                          </p:val>
                                        </p:tav>
                                        <p:tav tm="100000">
                                          <p:val>
                                            <p:fltVal val="0"/>
                                          </p:val>
                                        </p:tav>
                                      </p:tavLst>
                                    </p:anim>
                                    <p:animEffect transition="in" filter="fade">
                                      <p:cBhvr>
                                        <p:cTn id="65" dur="10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1000" fill="hold"/>
                                        <p:tgtEl>
                                          <p:spTgt spid="16"/>
                                        </p:tgtEl>
                                        <p:attrNameLst>
                                          <p:attrName>ppt_w</p:attrName>
                                        </p:attrNameLst>
                                      </p:cBhvr>
                                      <p:tavLst>
                                        <p:tav tm="0">
                                          <p:val>
                                            <p:fltVal val="0"/>
                                          </p:val>
                                        </p:tav>
                                        <p:tav tm="100000">
                                          <p:val>
                                            <p:strVal val="#ppt_w"/>
                                          </p:val>
                                        </p:tav>
                                      </p:tavLst>
                                    </p:anim>
                                    <p:anim calcmode="lin" valueType="num">
                                      <p:cBhvr>
                                        <p:cTn id="71" dur="1000" fill="hold"/>
                                        <p:tgtEl>
                                          <p:spTgt spid="16"/>
                                        </p:tgtEl>
                                        <p:attrNameLst>
                                          <p:attrName>ppt_h</p:attrName>
                                        </p:attrNameLst>
                                      </p:cBhvr>
                                      <p:tavLst>
                                        <p:tav tm="0">
                                          <p:val>
                                            <p:fltVal val="0"/>
                                          </p:val>
                                        </p:tav>
                                        <p:tav tm="100000">
                                          <p:val>
                                            <p:strVal val="#ppt_h"/>
                                          </p:val>
                                        </p:tav>
                                      </p:tavLst>
                                    </p:anim>
                                    <p:anim calcmode="lin" valueType="num">
                                      <p:cBhvr>
                                        <p:cTn id="72" dur="1000" fill="hold"/>
                                        <p:tgtEl>
                                          <p:spTgt spid="16"/>
                                        </p:tgtEl>
                                        <p:attrNameLst>
                                          <p:attrName>style.rotation</p:attrName>
                                        </p:attrNameLst>
                                      </p:cBhvr>
                                      <p:tavLst>
                                        <p:tav tm="0">
                                          <p:val>
                                            <p:fltVal val="90"/>
                                          </p:val>
                                        </p:tav>
                                        <p:tav tm="100000">
                                          <p:val>
                                            <p:fltVal val="0"/>
                                          </p:val>
                                        </p:tav>
                                      </p:tavLst>
                                    </p:anim>
                                    <p:animEffect transition="in" filter="fade">
                                      <p:cBhvr>
                                        <p:cTn id="73" dur="10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randombar(horizontal)">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2" grpId="0" animBg="1"/>
      <p:bldP spid="13" grpId="0" animBg="1"/>
      <p:bldP spid="14" grpId="0" animBg="1"/>
      <p:bldP spid="16"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D855976C-CEB1-467D-8C86-DA1F82B4B1FD}"/>
              </a:ext>
            </a:extLst>
          </p:cNvPr>
          <p:cNvSpPr/>
          <p:nvPr/>
        </p:nvSpPr>
        <p:spPr>
          <a:xfrm>
            <a:off x="3931436" y="344473"/>
            <a:ext cx="4481688" cy="892144"/>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JO" sz="4000" dirty="0" smtClean="0">
                <a:solidFill>
                  <a:prstClr val="black"/>
                </a:solidFill>
                <a:latin typeface="Calibri Light" pitchFamily="34" charset="0"/>
                <a:cs typeface="Calibri Light" pitchFamily="34" charset="0"/>
              </a:rPr>
              <a:t>الأَفْكارُ الرَّئيسة</a:t>
            </a:r>
            <a:endParaRPr lang="en-US" sz="4000" dirty="0">
              <a:solidFill>
                <a:prstClr val="black"/>
              </a:solidFill>
              <a:latin typeface="Calibri Light" pitchFamily="34" charset="0"/>
              <a:cs typeface="Calibri Light" pitchFamily="34" charset="0"/>
            </a:endParaRPr>
          </a:p>
        </p:txBody>
      </p:sp>
      <p:sp>
        <p:nvSpPr>
          <p:cNvPr id="5" name="مستطيل: زوايا قطرية مستديرة 4">
            <a:extLst>
              <a:ext uri="{FF2B5EF4-FFF2-40B4-BE49-F238E27FC236}">
                <a16:creationId xmlns:a16="http://schemas.microsoft.com/office/drawing/2014/main" xmlns="" id="{1086D57D-83F8-4070-B4A4-998F3E94C314}"/>
              </a:ext>
            </a:extLst>
          </p:cNvPr>
          <p:cNvSpPr/>
          <p:nvPr/>
        </p:nvSpPr>
        <p:spPr>
          <a:xfrm>
            <a:off x="8259115" y="1563828"/>
            <a:ext cx="3353926" cy="733778"/>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3200" dirty="0" smtClean="0">
                <a:solidFill>
                  <a:prstClr val="black"/>
                </a:solidFill>
                <a:latin typeface="Calibri Light" pitchFamily="34" charset="0"/>
                <a:cs typeface="Calibri Light" pitchFamily="34" charset="0"/>
              </a:rPr>
              <a:t>الأَبْيات (</a:t>
            </a:r>
            <a:r>
              <a:rPr lang="ar-JO" sz="3200" dirty="0">
                <a:solidFill>
                  <a:prstClr val="black"/>
                </a:solidFill>
                <a:latin typeface="Calibri Light" pitchFamily="34" charset="0"/>
                <a:cs typeface="Calibri Light" pitchFamily="34" charset="0"/>
              </a:rPr>
              <a:t> </a:t>
            </a:r>
            <a:r>
              <a:rPr lang="ar-JO" sz="3200" dirty="0" smtClean="0">
                <a:solidFill>
                  <a:prstClr val="black"/>
                </a:solidFill>
                <a:latin typeface="Calibri Light" pitchFamily="34" charset="0"/>
                <a:cs typeface="Calibri Light" pitchFamily="34" charset="0"/>
              </a:rPr>
              <a:t>1 – </a:t>
            </a:r>
            <a:r>
              <a:rPr lang="ar-JO" sz="3200" dirty="0">
                <a:solidFill>
                  <a:prstClr val="black"/>
                </a:solidFill>
                <a:latin typeface="Calibri Light" pitchFamily="34" charset="0"/>
                <a:cs typeface="Calibri Light" pitchFamily="34" charset="0"/>
              </a:rPr>
              <a:t>2 )</a:t>
            </a:r>
            <a:endParaRPr lang="en-US" sz="3200" dirty="0">
              <a:solidFill>
                <a:prstClr val="black"/>
              </a:solidFill>
              <a:latin typeface="Calibri Light" pitchFamily="34" charset="0"/>
              <a:cs typeface="Calibri Light" pitchFamily="34" charset="0"/>
            </a:endParaRPr>
          </a:p>
        </p:txBody>
      </p:sp>
      <p:sp>
        <p:nvSpPr>
          <p:cNvPr id="6" name="مستطيل: زوايا قطرية مستديرة 5">
            <a:extLst>
              <a:ext uri="{FF2B5EF4-FFF2-40B4-BE49-F238E27FC236}">
                <a16:creationId xmlns:a16="http://schemas.microsoft.com/office/drawing/2014/main" xmlns="" id="{B193D322-E867-487B-B3F5-D7AD3720C315}"/>
              </a:ext>
            </a:extLst>
          </p:cNvPr>
          <p:cNvSpPr/>
          <p:nvPr/>
        </p:nvSpPr>
        <p:spPr>
          <a:xfrm>
            <a:off x="431398" y="4210756"/>
            <a:ext cx="6248079" cy="733778"/>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JO" sz="3200" dirty="0" smtClean="0">
                <a:solidFill>
                  <a:prstClr val="black"/>
                </a:solidFill>
                <a:latin typeface="Calibri Light" pitchFamily="34" charset="0"/>
                <a:cs typeface="Calibri Light" pitchFamily="34" charset="0"/>
              </a:rPr>
              <a:t>الوصف الذي أطلقه الشاعر على محبوبته</a:t>
            </a:r>
            <a:endParaRPr lang="en-US" sz="3200" dirty="0">
              <a:solidFill>
                <a:prstClr val="black"/>
              </a:solidFill>
              <a:latin typeface="Calibri Light" pitchFamily="34" charset="0"/>
              <a:cs typeface="Calibri Light" pitchFamily="34" charset="0"/>
            </a:endParaRPr>
          </a:p>
        </p:txBody>
      </p:sp>
      <p:sp>
        <p:nvSpPr>
          <p:cNvPr id="7" name="مستطيل: زوايا قطرية مستديرة 6">
            <a:extLst>
              <a:ext uri="{FF2B5EF4-FFF2-40B4-BE49-F238E27FC236}">
                <a16:creationId xmlns:a16="http://schemas.microsoft.com/office/drawing/2014/main" xmlns="" id="{B50FC9B8-3CE3-4BC6-B0AE-AFAE815A2B66}"/>
              </a:ext>
            </a:extLst>
          </p:cNvPr>
          <p:cNvSpPr/>
          <p:nvPr/>
        </p:nvSpPr>
        <p:spPr>
          <a:xfrm>
            <a:off x="431397" y="2880273"/>
            <a:ext cx="6248078" cy="733778"/>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JO" sz="3200" dirty="0" smtClean="0">
                <a:solidFill>
                  <a:prstClr val="black"/>
                </a:solidFill>
                <a:latin typeface="Calibri Light" pitchFamily="34" charset="0"/>
                <a:cs typeface="Calibri Light" pitchFamily="34" charset="0"/>
              </a:rPr>
              <a:t>شكوى الشاعر من بُعد محبوبته</a:t>
            </a:r>
            <a:endParaRPr lang="en-US" sz="3200" dirty="0">
              <a:solidFill>
                <a:prstClr val="black"/>
              </a:solidFill>
              <a:latin typeface="Calibri Light" pitchFamily="34" charset="0"/>
              <a:cs typeface="Calibri Light" pitchFamily="34" charset="0"/>
            </a:endParaRPr>
          </a:p>
        </p:txBody>
      </p:sp>
      <p:sp>
        <p:nvSpPr>
          <p:cNvPr id="9" name="مستطيل: زوايا قطرية مستديرة 8">
            <a:extLst>
              <a:ext uri="{FF2B5EF4-FFF2-40B4-BE49-F238E27FC236}">
                <a16:creationId xmlns:a16="http://schemas.microsoft.com/office/drawing/2014/main" xmlns="" id="{C2962D6C-1CDE-46F1-B733-62C37C446BA4}"/>
              </a:ext>
            </a:extLst>
          </p:cNvPr>
          <p:cNvSpPr/>
          <p:nvPr/>
        </p:nvSpPr>
        <p:spPr>
          <a:xfrm>
            <a:off x="431401" y="5416283"/>
            <a:ext cx="6248074" cy="74804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sz="3200" dirty="0" smtClean="0">
                <a:solidFill>
                  <a:prstClr val="black"/>
                </a:solidFill>
                <a:latin typeface="Calibri Light" pitchFamily="34" charset="0"/>
                <a:cs typeface="Calibri Light" pitchFamily="34" charset="0"/>
              </a:rPr>
              <a:t>الحديث عن الأماكن التي تذكره بالمحبوبة</a:t>
            </a:r>
            <a:endParaRPr lang="en-US" sz="3200" dirty="0">
              <a:solidFill>
                <a:prstClr val="black"/>
              </a:solidFill>
              <a:latin typeface="Calibri Light" pitchFamily="34" charset="0"/>
              <a:cs typeface="Calibri Light" pitchFamily="34" charset="0"/>
            </a:endParaRPr>
          </a:p>
        </p:txBody>
      </p:sp>
      <p:sp>
        <p:nvSpPr>
          <p:cNvPr id="8" name="مستطيل: زوايا قطرية مستديرة 4">
            <a:extLst>
              <a:ext uri="{FF2B5EF4-FFF2-40B4-BE49-F238E27FC236}">
                <a16:creationId xmlns:a16="http://schemas.microsoft.com/office/drawing/2014/main" xmlns="" id="{1086D57D-83F8-4070-B4A4-998F3E94C314}"/>
              </a:ext>
            </a:extLst>
          </p:cNvPr>
          <p:cNvSpPr/>
          <p:nvPr/>
        </p:nvSpPr>
        <p:spPr>
          <a:xfrm>
            <a:off x="431398" y="1563828"/>
            <a:ext cx="6248077" cy="733778"/>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3200" dirty="0" smtClean="0">
                <a:solidFill>
                  <a:prstClr val="black"/>
                </a:solidFill>
                <a:latin typeface="Calibri Light" pitchFamily="34" charset="0"/>
                <a:cs typeface="Calibri Light" pitchFamily="34" charset="0"/>
              </a:rPr>
              <a:t>الحنين إلى ديار المحبوبة</a:t>
            </a:r>
            <a:endParaRPr lang="en-US" sz="3200" dirty="0">
              <a:solidFill>
                <a:prstClr val="black"/>
              </a:solidFill>
              <a:latin typeface="Calibri Light" pitchFamily="34" charset="0"/>
              <a:cs typeface="Calibri Light" pitchFamily="34" charset="0"/>
            </a:endParaRPr>
          </a:p>
        </p:txBody>
      </p:sp>
      <p:sp>
        <p:nvSpPr>
          <p:cNvPr id="10" name="مستطيل: زوايا قطرية مستديرة 6">
            <a:extLst>
              <a:ext uri="{FF2B5EF4-FFF2-40B4-BE49-F238E27FC236}">
                <a16:creationId xmlns:a16="http://schemas.microsoft.com/office/drawing/2014/main" xmlns="" id="{B50FC9B8-3CE3-4BC6-B0AE-AFAE815A2B66}"/>
              </a:ext>
            </a:extLst>
          </p:cNvPr>
          <p:cNvSpPr/>
          <p:nvPr/>
        </p:nvSpPr>
        <p:spPr>
          <a:xfrm>
            <a:off x="8259115" y="2880273"/>
            <a:ext cx="3353927" cy="733778"/>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JO" sz="3200" dirty="0" smtClean="0">
                <a:solidFill>
                  <a:prstClr val="black"/>
                </a:solidFill>
                <a:latin typeface="Calibri Light" pitchFamily="34" charset="0"/>
                <a:cs typeface="Calibri Light" pitchFamily="34" charset="0"/>
              </a:rPr>
              <a:t>الأَبْيات ( 3 </a:t>
            </a:r>
            <a:r>
              <a:rPr lang="ar-JO" sz="3200" dirty="0">
                <a:solidFill>
                  <a:prstClr val="black"/>
                </a:solidFill>
                <a:latin typeface="Calibri Light" pitchFamily="34" charset="0"/>
                <a:cs typeface="Calibri Light" pitchFamily="34" charset="0"/>
              </a:rPr>
              <a:t>– 7</a:t>
            </a:r>
            <a:r>
              <a:rPr lang="ar-JO" sz="3200" dirty="0" smtClean="0">
                <a:solidFill>
                  <a:prstClr val="black"/>
                </a:solidFill>
                <a:latin typeface="Calibri Light" pitchFamily="34" charset="0"/>
                <a:cs typeface="Calibri Light" pitchFamily="34" charset="0"/>
              </a:rPr>
              <a:t> </a:t>
            </a:r>
            <a:r>
              <a:rPr lang="ar-JO" sz="3200" dirty="0">
                <a:solidFill>
                  <a:prstClr val="black"/>
                </a:solidFill>
                <a:latin typeface="Calibri Light" pitchFamily="34" charset="0"/>
                <a:cs typeface="Calibri Light" pitchFamily="34" charset="0"/>
              </a:rPr>
              <a:t>)</a:t>
            </a:r>
            <a:endParaRPr lang="en-US" sz="3200" dirty="0">
              <a:solidFill>
                <a:prstClr val="black"/>
              </a:solidFill>
              <a:latin typeface="Calibri Light" pitchFamily="34" charset="0"/>
              <a:cs typeface="Calibri Light" pitchFamily="34" charset="0"/>
            </a:endParaRPr>
          </a:p>
        </p:txBody>
      </p:sp>
      <p:sp>
        <p:nvSpPr>
          <p:cNvPr id="11" name="مستطيل: زوايا قطرية مستديرة 5">
            <a:extLst>
              <a:ext uri="{FF2B5EF4-FFF2-40B4-BE49-F238E27FC236}">
                <a16:creationId xmlns:a16="http://schemas.microsoft.com/office/drawing/2014/main" xmlns="" id="{B193D322-E867-487B-B3F5-D7AD3720C315}"/>
              </a:ext>
            </a:extLst>
          </p:cNvPr>
          <p:cNvSpPr/>
          <p:nvPr/>
        </p:nvSpPr>
        <p:spPr>
          <a:xfrm>
            <a:off x="8259115" y="4210756"/>
            <a:ext cx="3353928" cy="733778"/>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JO" sz="3200" dirty="0" smtClean="0">
                <a:solidFill>
                  <a:prstClr val="black"/>
                </a:solidFill>
                <a:latin typeface="Calibri Light" pitchFamily="34" charset="0"/>
                <a:cs typeface="Calibri Light" pitchFamily="34" charset="0"/>
              </a:rPr>
              <a:t>الأَبْيات ( 8 – 9 )</a:t>
            </a:r>
            <a:endParaRPr lang="en-US" sz="3200" dirty="0">
              <a:solidFill>
                <a:prstClr val="black"/>
              </a:solidFill>
              <a:latin typeface="Calibri Light" pitchFamily="34" charset="0"/>
              <a:cs typeface="Calibri Light" pitchFamily="34" charset="0"/>
            </a:endParaRPr>
          </a:p>
        </p:txBody>
      </p:sp>
      <p:sp>
        <p:nvSpPr>
          <p:cNvPr id="12" name="مستطيل: زوايا قطرية مستديرة 8">
            <a:extLst>
              <a:ext uri="{FF2B5EF4-FFF2-40B4-BE49-F238E27FC236}">
                <a16:creationId xmlns:a16="http://schemas.microsoft.com/office/drawing/2014/main" xmlns="" id="{C2962D6C-1CDE-46F1-B733-62C37C446BA4}"/>
              </a:ext>
            </a:extLst>
          </p:cNvPr>
          <p:cNvSpPr/>
          <p:nvPr/>
        </p:nvSpPr>
        <p:spPr>
          <a:xfrm>
            <a:off x="8259115" y="5416284"/>
            <a:ext cx="3353927" cy="748049"/>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sz="3200" dirty="0" smtClean="0">
                <a:solidFill>
                  <a:prstClr val="black"/>
                </a:solidFill>
                <a:latin typeface="Calibri Light" pitchFamily="34" charset="0"/>
                <a:cs typeface="Calibri Light" pitchFamily="34" charset="0"/>
              </a:rPr>
              <a:t>الأَبْيات ( 10-11-12)</a:t>
            </a:r>
            <a:endParaRPr lang="en-US" sz="3200" dirty="0">
              <a:solidFill>
                <a:prstClr val="black"/>
              </a:solidFill>
              <a:latin typeface="Calibri Light" pitchFamily="34" charset="0"/>
              <a:cs typeface="Calibri Light" pitchFamily="34" charset="0"/>
            </a:endParaRPr>
          </a:p>
        </p:txBody>
      </p:sp>
      <p:sp>
        <p:nvSpPr>
          <p:cNvPr id="13" name="سهم: لأسفل 9">
            <a:extLst>
              <a:ext uri="{FF2B5EF4-FFF2-40B4-BE49-F238E27FC236}">
                <a16:creationId xmlns:a16="http://schemas.microsoft.com/office/drawing/2014/main" xmlns="" id="{F1C38A00-6166-4366-A580-7C944945C240}"/>
              </a:ext>
            </a:extLst>
          </p:cNvPr>
          <p:cNvSpPr/>
          <p:nvPr/>
        </p:nvSpPr>
        <p:spPr>
          <a:xfrm rot="5400000">
            <a:off x="7299223" y="1476733"/>
            <a:ext cx="409308" cy="92022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14" name="سهم: لأسفل 9">
            <a:extLst>
              <a:ext uri="{FF2B5EF4-FFF2-40B4-BE49-F238E27FC236}">
                <a16:creationId xmlns:a16="http://schemas.microsoft.com/office/drawing/2014/main" xmlns="" id="{F1C38A00-6166-4366-A580-7C944945C240}"/>
              </a:ext>
            </a:extLst>
          </p:cNvPr>
          <p:cNvSpPr/>
          <p:nvPr/>
        </p:nvSpPr>
        <p:spPr>
          <a:xfrm rot="5400000">
            <a:off x="7280394" y="2695333"/>
            <a:ext cx="446968" cy="920218"/>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15" name="سهم: لأسفل 9">
            <a:extLst>
              <a:ext uri="{FF2B5EF4-FFF2-40B4-BE49-F238E27FC236}">
                <a16:creationId xmlns:a16="http://schemas.microsoft.com/office/drawing/2014/main" xmlns="" id="{F1C38A00-6166-4366-A580-7C944945C240}"/>
              </a:ext>
            </a:extLst>
          </p:cNvPr>
          <p:cNvSpPr/>
          <p:nvPr/>
        </p:nvSpPr>
        <p:spPr>
          <a:xfrm rot="5400000">
            <a:off x="7299225" y="3955300"/>
            <a:ext cx="409306" cy="920218"/>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16" name="سهم: لأسفل 9">
            <a:extLst>
              <a:ext uri="{FF2B5EF4-FFF2-40B4-BE49-F238E27FC236}">
                <a16:creationId xmlns:a16="http://schemas.microsoft.com/office/drawing/2014/main" xmlns="" id="{F1C38A00-6166-4366-A580-7C944945C240}"/>
              </a:ext>
            </a:extLst>
          </p:cNvPr>
          <p:cNvSpPr/>
          <p:nvPr/>
        </p:nvSpPr>
        <p:spPr>
          <a:xfrm rot="5400000">
            <a:off x="7299225" y="5160827"/>
            <a:ext cx="409306" cy="920218"/>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2" name="عنصر نائب للتذييل 1"/>
          <p:cNvSpPr>
            <a:spLocks noGrp="1"/>
          </p:cNvSpPr>
          <p:nvPr>
            <p:ph type="ftr" sz="quarter" idx="11"/>
          </p:nvPr>
        </p:nvSpPr>
        <p:spPr>
          <a:xfrm rot="16200000">
            <a:off x="10006793" y="3333985"/>
            <a:ext cx="3859795" cy="304801"/>
          </a:xfrm>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dirty="0">
              <a:solidFill>
                <a:prstClr val="white">
                  <a:tint val="75000"/>
                  <a:alpha val="60000"/>
                </a:prstClr>
              </a:solidFill>
            </a:endParaRPr>
          </a:p>
        </p:txBody>
      </p:sp>
    </p:spTree>
    <p:extLst>
      <p:ext uri="{BB962C8B-B14F-4D97-AF65-F5344CB8AC3E}">
        <p14:creationId xmlns:p14="http://schemas.microsoft.com/office/powerpoint/2010/main" val="63619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ppt_w</p:attrName>
                                        </p:attrNameLst>
                                      </p:cBhvr>
                                      <p:tavLst>
                                        <p:tav tm="0">
                                          <p:val>
                                            <p:fltVal val="0"/>
                                          </p:val>
                                        </p:tav>
                                        <p:tav tm="100000">
                                          <p:val>
                                            <p:strVal val="#ppt_w"/>
                                          </p:val>
                                        </p:tav>
                                      </p:tavLst>
                                    </p:anim>
                                    <p:anim calcmode="lin" valueType="num">
                                      <p:cBhvr>
                                        <p:cTn id="62" dur="1000" fill="hold"/>
                                        <p:tgtEl>
                                          <p:spTgt spid="15"/>
                                        </p:tgtEl>
                                        <p:attrNameLst>
                                          <p:attrName>ppt_h</p:attrName>
                                        </p:attrNameLst>
                                      </p:cBhvr>
                                      <p:tavLst>
                                        <p:tav tm="0">
                                          <p:val>
                                            <p:fltVal val="0"/>
                                          </p:val>
                                        </p:tav>
                                        <p:tav tm="100000">
                                          <p:val>
                                            <p:strVal val="#ppt_h"/>
                                          </p:val>
                                        </p:tav>
                                      </p:tavLst>
                                    </p:anim>
                                    <p:anim calcmode="lin" valueType="num">
                                      <p:cBhvr>
                                        <p:cTn id="63" dur="1000" fill="hold"/>
                                        <p:tgtEl>
                                          <p:spTgt spid="15"/>
                                        </p:tgtEl>
                                        <p:attrNameLst>
                                          <p:attrName>style.rotation</p:attrName>
                                        </p:attrNameLst>
                                      </p:cBhvr>
                                      <p:tavLst>
                                        <p:tav tm="0">
                                          <p:val>
                                            <p:fltVal val="90"/>
                                          </p:val>
                                        </p:tav>
                                        <p:tav tm="100000">
                                          <p:val>
                                            <p:fltVal val="0"/>
                                          </p:val>
                                        </p:tav>
                                      </p:tavLst>
                                    </p:anim>
                                    <p:animEffect transition="in" filter="fade">
                                      <p:cBhvr>
                                        <p:cTn id="64" dur="10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circle(in)">
                                      <p:cBhvr>
                                        <p:cTn id="76" dur="20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1000" fill="hold"/>
                                        <p:tgtEl>
                                          <p:spTgt spid="16"/>
                                        </p:tgtEl>
                                        <p:attrNameLst>
                                          <p:attrName>ppt_w</p:attrName>
                                        </p:attrNameLst>
                                      </p:cBhvr>
                                      <p:tavLst>
                                        <p:tav tm="0">
                                          <p:val>
                                            <p:fltVal val="0"/>
                                          </p:val>
                                        </p:tav>
                                        <p:tav tm="100000">
                                          <p:val>
                                            <p:strVal val="#ppt_w"/>
                                          </p:val>
                                        </p:tav>
                                      </p:tavLst>
                                    </p:anim>
                                    <p:anim calcmode="lin" valueType="num">
                                      <p:cBhvr>
                                        <p:cTn id="82" dur="1000" fill="hold"/>
                                        <p:tgtEl>
                                          <p:spTgt spid="16"/>
                                        </p:tgtEl>
                                        <p:attrNameLst>
                                          <p:attrName>ppt_h</p:attrName>
                                        </p:attrNameLst>
                                      </p:cBhvr>
                                      <p:tavLst>
                                        <p:tav tm="0">
                                          <p:val>
                                            <p:fltVal val="0"/>
                                          </p:val>
                                        </p:tav>
                                        <p:tav tm="100000">
                                          <p:val>
                                            <p:strVal val="#ppt_h"/>
                                          </p:val>
                                        </p:tav>
                                      </p:tavLst>
                                    </p:anim>
                                    <p:anim calcmode="lin" valueType="num">
                                      <p:cBhvr>
                                        <p:cTn id="83" dur="1000" fill="hold"/>
                                        <p:tgtEl>
                                          <p:spTgt spid="16"/>
                                        </p:tgtEl>
                                        <p:attrNameLst>
                                          <p:attrName>style.rotation</p:attrName>
                                        </p:attrNameLst>
                                      </p:cBhvr>
                                      <p:tavLst>
                                        <p:tav tm="0">
                                          <p:val>
                                            <p:fltVal val="90"/>
                                          </p:val>
                                        </p:tav>
                                        <p:tav tm="100000">
                                          <p:val>
                                            <p:fltVal val="0"/>
                                          </p:val>
                                        </p:tav>
                                      </p:tavLst>
                                    </p:anim>
                                    <p:animEffect transition="in" filter="fade">
                                      <p:cBhvr>
                                        <p:cTn id="84" dur="10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circle(in)">
                                      <p:cBhvr>
                                        <p:cTn id="8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8" grpId="0" animBg="1"/>
      <p:bldP spid="10" grpId="0" animBg="1"/>
      <p:bldP spid="11" grpId="0" animBg="1"/>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C4836B1B-FBBB-4D97-98D0-A4A5A00FCA6B}"/>
              </a:ext>
            </a:extLst>
          </p:cNvPr>
          <p:cNvSpPr/>
          <p:nvPr/>
        </p:nvSpPr>
        <p:spPr>
          <a:xfrm>
            <a:off x="8079225" y="273329"/>
            <a:ext cx="3062683" cy="914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JO" sz="4400" dirty="0" smtClean="0">
                <a:solidFill>
                  <a:srgbClr val="7030A0"/>
                </a:solidFill>
                <a:effectLst>
                  <a:outerShdw blurRad="50800" dist="38100" dir="2700000" algn="tl" rotWithShape="0">
                    <a:prstClr val="black">
                      <a:alpha val="40000"/>
                    </a:prstClr>
                  </a:outerShdw>
                </a:effectLst>
                <a:latin typeface="Calibri Light" pitchFamily="34" charset="0"/>
                <a:cs typeface="Calibri Light" pitchFamily="34" charset="0"/>
              </a:rPr>
              <a:t>تَمَّ بِحَمْدِ الله</a:t>
            </a:r>
            <a:endParaRPr lang="en-US" sz="4400" dirty="0">
              <a:solidFill>
                <a:srgbClr val="7030A0"/>
              </a:solidFill>
              <a:effectLst>
                <a:outerShdw blurRad="50800" dist="38100" dir="2700000" algn="tl" rotWithShape="0">
                  <a:prstClr val="black">
                    <a:alpha val="40000"/>
                  </a:prstClr>
                </a:outerShdw>
              </a:effectLst>
              <a:latin typeface="Calibri Light" pitchFamily="34" charset="0"/>
              <a:cs typeface="Calibri Light" pitchFamily="34" charset="0"/>
            </a:endParaRPr>
          </a:p>
        </p:txBody>
      </p:sp>
      <p:sp>
        <p:nvSpPr>
          <p:cNvPr id="5" name="مستطيل: زوايا قطرية مستديرة 4">
            <a:extLst>
              <a:ext uri="{FF2B5EF4-FFF2-40B4-BE49-F238E27FC236}">
                <a16:creationId xmlns:a16="http://schemas.microsoft.com/office/drawing/2014/main" xmlns="" id="{06E1A5EB-E6FC-4141-8212-5EC795BCDC2E}"/>
              </a:ext>
            </a:extLst>
          </p:cNvPr>
          <p:cNvSpPr/>
          <p:nvPr/>
        </p:nvSpPr>
        <p:spPr>
          <a:xfrm>
            <a:off x="6792785" y="1358256"/>
            <a:ext cx="5132894" cy="1681035"/>
          </a:xfrm>
          <a:prstGeom prst="round2DiagRect">
            <a:avLst/>
          </a:prstGeom>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spc="50" dirty="0" smtClean="0">
                <a:ln w="13500">
                  <a:solidFill>
                    <a:srgbClr val="0F6FC6">
                      <a:shade val="2500"/>
                      <a:alpha val="6500"/>
                    </a:srgbClr>
                  </a:solidFill>
                  <a:prstDash val="solid"/>
                </a:ln>
                <a:solidFill>
                  <a:srgbClr val="0F6FC6">
                    <a:tint val="3000"/>
                    <a:alpha val="95000"/>
                  </a:srgbClr>
                </a:solidFill>
                <a:effectLst>
                  <a:innerShdw blurRad="50900" dist="38500" dir="13500000">
                    <a:srgbClr val="000000">
                      <a:alpha val="60000"/>
                    </a:srgbClr>
                  </a:innerShdw>
                </a:effectLst>
                <a:latin typeface="Calibri Light" pitchFamily="34" charset="0"/>
                <a:cs typeface="Calibri Light" pitchFamily="34" charset="0"/>
              </a:rPr>
              <a:t>أَشْكُرُكُمْ طُلابي </a:t>
            </a:r>
            <a:r>
              <a:rPr lang="ar-JO" sz="3200" b="1" spc="50" dirty="0">
                <a:ln w="13500">
                  <a:solidFill>
                    <a:srgbClr val="0F6FC6">
                      <a:shade val="2500"/>
                      <a:alpha val="6500"/>
                    </a:srgbClr>
                  </a:solidFill>
                  <a:prstDash val="solid"/>
                </a:ln>
                <a:solidFill>
                  <a:srgbClr val="0F6FC6">
                    <a:tint val="3000"/>
                    <a:alpha val="95000"/>
                  </a:srgbClr>
                </a:solidFill>
                <a:effectLst>
                  <a:innerShdw blurRad="50900" dist="38500" dir="13500000">
                    <a:srgbClr val="000000">
                      <a:alpha val="60000"/>
                    </a:srgbClr>
                  </a:innerShdw>
                </a:effectLst>
                <a:latin typeface="Calibri Light" pitchFamily="34" charset="0"/>
                <a:cs typeface="Calibri Light" pitchFamily="34" charset="0"/>
              </a:rPr>
              <a:t>على </a:t>
            </a:r>
            <a:r>
              <a:rPr lang="ar-JO" sz="3200" b="1" spc="50" dirty="0" smtClean="0">
                <a:ln w="13500">
                  <a:solidFill>
                    <a:srgbClr val="0F6FC6">
                      <a:shade val="2500"/>
                      <a:alpha val="6500"/>
                    </a:srgbClr>
                  </a:solidFill>
                  <a:prstDash val="solid"/>
                </a:ln>
                <a:solidFill>
                  <a:srgbClr val="0F6FC6">
                    <a:tint val="3000"/>
                    <a:alpha val="95000"/>
                  </a:srgbClr>
                </a:solidFill>
                <a:effectLst>
                  <a:innerShdw blurRad="50900" dist="38500" dir="13500000">
                    <a:srgbClr val="000000">
                      <a:alpha val="60000"/>
                    </a:srgbClr>
                  </a:innerShdw>
                </a:effectLst>
                <a:latin typeface="Calibri Light" pitchFamily="34" charset="0"/>
                <a:cs typeface="Calibri Light" pitchFamily="34" charset="0"/>
              </a:rPr>
              <a:t>مُتابَعَتِكُم لِدُروسِكُم</a:t>
            </a:r>
            <a:r>
              <a:rPr lang="ar-JO" sz="3200" b="1" spc="50" dirty="0">
                <a:ln w="13500">
                  <a:solidFill>
                    <a:srgbClr val="0F6FC6">
                      <a:shade val="2500"/>
                      <a:alpha val="6500"/>
                    </a:srgbClr>
                  </a:solidFill>
                  <a:prstDash val="solid"/>
                </a:ln>
                <a:solidFill>
                  <a:srgbClr val="0F6FC6">
                    <a:tint val="3000"/>
                    <a:alpha val="95000"/>
                  </a:srgbClr>
                </a:solidFill>
                <a:effectLst>
                  <a:innerShdw blurRad="50900" dist="38500" dir="13500000">
                    <a:srgbClr val="000000">
                      <a:alpha val="60000"/>
                    </a:srgbClr>
                  </a:innerShdw>
                </a:effectLst>
                <a:latin typeface="Calibri Light" pitchFamily="34" charset="0"/>
                <a:cs typeface="Calibri Light" pitchFamily="34" charset="0"/>
              </a:rPr>
              <a:t/>
            </a:r>
            <a:br>
              <a:rPr lang="ar-JO" sz="3200" b="1" spc="50" dirty="0">
                <a:ln w="13500">
                  <a:solidFill>
                    <a:srgbClr val="0F6FC6">
                      <a:shade val="2500"/>
                      <a:alpha val="6500"/>
                    </a:srgbClr>
                  </a:solidFill>
                  <a:prstDash val="solid"/>
                </a:ln>
                <a:solidFill>
                  <a:srgbClr val="0F6FC6">
                    <a:tint val="3000"/>
                    <a:alpha val="95000"/>
                  </a:srgbClr>
                </a:solidFill>
                <a:effectLst>
                  <a:innerShdw blurRad="50900" dist="38500" dir="13500000">
                    <a:srgbClr val="000000">
                      <a:alpha val="60000"/>
                    </a:srgbClr>
                  </a:innerShdw>
                </a:effectLst>
                <a:latin typeface="Calibri Light" pitchFamily="34" charset="0"/>
                <a:cs typeface="Calibri Light" pitchFamily="34" charset="0"/>
              </a:rPr>
            </a:br>
            <a:r>
              <a:rPr lang="ar-JO" sz="3200" b="1" spc="50" dirty="0" smtClean="0">
                <a:ln w="13500">
                  <a:solidFill>
                    <a:srgbClr val="0F6FC6">
                      <a:shade val="2500"/>
                      <a:alpha val="6500"/>
                    </a:srgbClr>
                  </a:solidFill>
                  <a:prstDash val="solid"/>
                </a:ln>
                <a:solidFill>
                  <a:srgbClr val="0F6FC6">
                    <a:tint val="3000"/>
                    <a:alpha val="95000"/>
                  </a:srgbClr>
                </a:solidFill>
                <a:effectLst>
                  <a:innerShdw blurRad="50900" dist="38500" dir="13500000">
                    <a:srgbClr val="000000">
                      <a:alpha val="60000"/>
                    </a:srgbClr>
                  </a:innerShdw>
                </a:effectLst>
                <a:latin typeface="Calibri Light" pitchFamily="34" charset="0"/>
                <a:cs typeface="Calibri Light" pitchFamily="34" charset="0"/>
              </a:rPr>
              <a:t>دُمْتُمْ سُعَداءَ بِالعِلْمِ وَالتُّقى</a:t>
            </a:r>
            <a:endParaRPr lang="en-US" sz="3200" b="1" spc="50" dirty="0">
              <a:ln w="13500">
                <a:solidFill>
                  <a:srgbClr val="0F6FC6">
                    <a:shade val="2500"/>
                    <a:alpha val="6500"/>
                  </a:srgbClr>
                </a:solidFill>
                <a:prstDash val="solid"/>
              </a:ln>
              <a:solidFill>
                <a:srgbClr val="0F6FC6">
                  <a:tint val="3000"/>
                  <a:alpha val="95000"/>
                </a:srgbClr>
              </a:solidFill>
              <a:effectLst>
                <a:innerShdw blurRad="50900" dist="38500" dir="13500000">
                  <a:srgbClr val="000000">
                    <a:alpha val="60000"/>
                  </a:srgbClr>
                </a:innerShdw>
              </a:effectLst>
              <a:latin typeface="Calibri Light" pitchFamily="34" charset="0"/>
              <a:cs typeface="Calibri Light" pitchFamily="34" charset="0"/>
            </a:endParaRPr>
          </a:p>
        </p:txBody>
      </p:sp>
      <p:sp>
        <p:nvSpPr>
          <p:cNvPr id="9" name="مستطيل: زوايا قطرية مستديرة 8">
            <a:extLst>
              <a:ext uri="{FF2B5EF4-FFF2-40B4-BE49-F238E27FC236}">
                <a16:creationId xmlns:a16="http://schemas.microsoft.com/office/drawing/2014/main" xmlns="" id="{BF3621FB-8CD7-4D44-8197-3C118D09FE43}"/>
              </a:ext>
            </a:extLst>
          </p:cNvPr>
          <p:cNvSpPr/>
          <p:nvPr/>
        </p:nvSpPr>
        <p:spPr>
          <a:xfrm>
            <a:off x="7828091" y="3269425"/>
            <a:ext cx="3313815" cy="9144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JO" sz="3200" dirty="0" smtClean="0">
                <a:solidFill>
                  <a:srgbClr val="0F6FC6">
                    <a:lumMod val="50000"/>
                  </a:srgbClr>
                </a:solidFill>
                <a:latin typeface="Calibri Light" pitchFamily="34" charset="0"/>
                <a:cs typeface="Calibri Light" pitchFamily="34" charset="0"/>
              </a:rPr>
              <a:t>مَعَ رَجائي لَكُمْ بِالتَّوْفيق</a:t>
            </a:r>
            <a:endParaRPr lang="en-US" sz="3200" dirty="0">
              <a:solidFill>
                <a:prstClr val="black"/>
              </a:solidFill>
              <a:latin typeface="Calibri Light" pitchFamily="34" charset="0"/>
              <a:cs typeface="Calibri Light" pitchFamily="34" charset="0"/>
            </a:endParaRPr>
          </a:p>
        </p:txBody>
      </p:sp>
      <p:sp>
        <p:nvSpPr>
          <p:cNvPr id="10" name="دبوس زينة 9"/>
          <p:cNvSpPr/>
          <p:nvPr/>
        </p:nvSpPr>
        <p:spPr>
          <a:xfrm>
            <a:off x="7525571" y="4464418"/>
            <a:ext cx="3918857" cy="2027413"/>
          </a:xfrm>
          <a:prstGeom prst="plaqu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JO" sz="3600" dirty="0" smtClean="0">
                <a:solidFill>
                  <a:srgbClr val="FF0000"/>
                </a:solidFill>
                <a:latin typeface="Calibri Light" pitchFamily="34" charset="0"/>
                <a:cs typeface="Calibri Light" pitchFamily="34" charset="0"/>
              </a:rPr>
              <a:t>المُعَلِّمْ</a:t>
            </a:r>
          </a:p>
          <a:p>
            <a:pPr algn="ctr"/>
            <a:r>
              <a:rPr lang="ar-JO" sz="3600" dirty="0" smtClean="0">
                <a:solidFill>
                  <a:srgbClr val="FF0000"/>
                </a:solidFill>
                <a:latin typeface="Calibri Light" pitchFamily="34" charset="0"/>
                <a:cs typeface="Calibri Light" pitchFamily="34" charset="0"/>
              </a:rPr>
              <a:t>يُوسُفْ طالِبْ الرِّفاعِيّ</a:t>
            </a: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97" y="273329"/>
            <a:ext cx="6093460" cy="6218501"/>
          </a:xfrm>
          <a:prstGeom prst="rect">
            <a:avLst/>
          </a:prstGeom>
          <a:ln>
            <a:noFill/>
          </a:ln>
          <a:effectLst>
            <a:softEdge rad="112500"/>
          </a:effectLst>
        </p:spPr>
      </p:pic>
    </p:spTree>
    <p:extLst>
      <p:ext uri="{BB962C8B-B14F-4D97-AF65-F5344CB8AC3E}">
        <p14:creationId xmlns:p14="http://schemas.microsoft.com/office/powerpoint/2010/main" val="36878834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80">
                                          <p:stCondLst>
                                            <p:cond delay="0"/>
                                          </p:stCondLst>
                                        </p:cTn>
                                        <p:tgtEl>
                                          <p:spTgt spid="10"/>
                                        </p:tgtEl>
                                      </p:cBhvr>
                                    </p:animEffect>
                                    <p:anim calcmode="lin" valueType="num">
                                      <p:cBhvr>
                                        <p:cTn id="2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3" dur="26">
                                          <p:stCondLst>
                                            <p:cond delay="650"/>
                                          </p:stCondLst>
                                        </p:cTn>
                                        <p:tgtEl>
                                          <p:spTgt spid="10"/>
                                        </p:tgtEl>
                                      </p:cBhvr>
                                      <p:to x="100000" y="60000"/>
                                    </p:animScale>
                                    <p:animScale>
                                      <p:cBhvr>
                                        <p:cTn id="34" dur="166" decel="50000">
                                          <p:stCondLst>
                                            <p:cond delay="676"/>
                                          </p:stCondLst>
                                        </p:cTn>
                                        <p:tgtEl>
                                          <p:spTgt spid="10"/>
                                        </p:tgtEl>
                                      </p:cBhvr>
                                      <p:to x="100000" y="100000"/>
                                    </p:animScale>
                                    <p:animScale>
                                      <p:cBhvr>
                                        <p:cTn id="35" dur="26">
                                          <p:stCondLst>
                                            <p:cond delay="1312"/>
                                          </p:stCondLst>
                                        </p:cTn>
                                        <p:tgtEl>
                                          <p:spTgt spid="10"/>
                                        </p:tgtEl>
                                      </p:cBhvr>
                                      <p:to x="100000" y="80000"/>
                                    </p:animScale>
                                    <p:animScale>
                                      <p:cBhvr>
                                        <p:cTn id="36" dur="166" decel="50000">
                                          <p:stCondLst>
                                            <p:cond delay="1338"/>
                                          </p:stCondLst>
                                        </p:cTn>
                                        <p:tgtEl>
                                          <p:spTgt spid="10"/>
                                        </p:tgtEl>
                                      </p:cBhvr>
                                      <p:to x="100000" y="100000"/>
                                    </p:animScale>
                                    <p:animScale>
                                      <p:cBhvr>
                                        <p:cTn id="37" dur="26">
                                          <p:stCondLst>
                                            <p:cond delay="1642"/>
                                          </p:stCondLst>
                                        </p:cTn>
                                        <p:tgtEl>
                                          <p:spTgt spid="10"/>
                                        </p:tgtEl>
                                      </p:cBhvr>
                                      <p:to x="100000" y="90000"/>
                                    </p:animScale>
                                    <p:animScale>
                                      <p:cBhvr>
                                        <p:cTn id="38" dur="166" decel="50000">
                                          <p:stCondLst>
                                            <p:cond delay="1668"/>
                                          </p:stCondLst>
                                        </p:cTn>
                                        <p:tgtEl>
                                          <p:spTgt spid="10"/>
                                        </p:tgtEl>
                                      </p:cBhvr>
                                      <p:to x="100000" y="100000"/>
                                    </p:animScale>
                                    <p:animScale>
                                      <p:cBhvr>
                                        <p:cTn id="39" dur="26">
                                          <p:stCondLst>
                                            <p:cond delay="1808"/>
                                          </p:stCondLst>
                                        </p:cTn>
                                        <p:tgtEl>
                                          <p:spTgt spid="10"/>
                                        </p:tgtEl>
                                      </p:cBhvr>
                                      <p:to x="100000" y="95000"/>
                                    </p:animScale>
                                    <p:animScale>
                                      <p:cBhvr>
                                        <p:cTn id="40" dur="166" decel="50000">
                                          <p:stCondLst>
                                            <p:cond delay="1834"/>
                                          </p:stCondLst>
                                        </p:cTn>
                                        <p:tgtEl>
                                          <p:spTgt spid="10"/>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8"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9000" fill="hold"/>
                                        <p:tgtEl>
                                          <p:spTgt spid="2"/>
                                        </p:tgtEl>
                                        <p:attrNameLst>
                                          <p:attrName>ppt_x</p:attrName>
                                        </p:attrNameLst>
                                      </p:cBhvr>
                                      <p:tavLst>
                                        <p:tav tm="0">
                                          <p:val>
                                            <p:strVal val="#ppt_x"/>
                                          </p:val>
                                        </p:tav>
                                        <p:tav tm="100000">
                                          <p:val>
                                            <p:strVal val="#ppt_x"/>
                                          </p:val>
                                        </p:tav>
                                      </p:tavLst>
                                    </p:anim>
                                    <p:anim calcmode="lin" valueType="num">
                                      <p:cBhvr>
                                        <p:cTn id="46" dur="9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544593" y="1247848"/>
            <a:ext cx="2565663" cy="9144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t>حول الشاعر </a:t>
            </a:r>
            <a:endParaRPr lang="en-US" sz="3200" dirty="0"/>
          </a:p>
        </p:txBody>
      </p:sp>
      <p:sp>
        <p:nvSpPr>
          <p:cNvPr id="5" name="Rectangle 4"/>
          <p:cNvSpPr/>
          <p:nvPr/>
        </p:nvSpPr>
        <p:spPr>
          <a:xfrm>
            <a:off x="85344" y="365760"/>
            <a:ext cx="9076073" cy="2521923"/>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SA" sz="3200" dirty="0">
                <a:latin typeface="Calibri Light" pitchFamily="34" charset="0"/>
                <a:cs typeface="Calibri Light" pitchFamily="34" charset="0"/>
              </a:rPr>
              <a:t>جرير شاعر من شعراء العصر الأموي </a:t>
            </a:r>
            <a:br>
              <a:rPr lang="ar-SA" sz="3200" dirty="0">
                <a:latin typeface="Calibri Light" pitchFamily="34" charset="0"/>
                <a:cs typeface="Calibri Light" pitchFamily="34" charset="0"/>
              </a:rPr>
            </a:br>
            <a:r>
              <a:rPr lang="ar-SA" sz="3200" dirty="0">
                <a:latin typeface="Calibri Light" pitchFamily="34" charset="0"/>
                <a:cs typeface="Calibri Light" pitchFamily="34" charset="0"/>
              </a:rPr>
              <a:t>ولد سنة 33 هجرية  ومات في سنة 110 هجرية</a:t>
            </a:r>
            <a:br>
              <a:rPr lang="ar-SA" sz="3200" dirty="0">
                <a:latin typeface="Calibri Light" pitchFamily="34" charset="0"/>
                <a:cs typeface="Calibri Light" pitchFamily="34" charset="0"/>
              </a:rPr>
            </a:br>
            <a:r>
              <a:rPr lang="ar-SA" sz="3200" dirty="0">
                <a:latin typeface="Calibri Light" pitchFamily="34" charset="0"/>
                <a:cs typeface="Calibri Light" pitchFamily="34" charset="0"/>
              </a:rPr>
              <a:t>له ديوان يتنوع بين المدح والرثاء والفخر والهجاء والغزل</a:t>
            </a:r>
            <a:br>
              <a:rPr lang="ar-SA" sz="3200" dirty="0">
                <a:latin typeface="Calibri Light" pitchFamily="34" charset="0"/>
                <a:cs typeface="Calibri Light" pitchFamily="34" charset="0"/>
              </a:rPr>
            </a:br>
            <a:r>
              <a:rPr lang="ar-SA" sz="3200" dirty="0">
                <a:latin typeface="Calibri Light" pitchFamily="34" charset="0"/>
                <a:cs typeface="Calibri Light" pitchFamily="34" charset="0"/>
              </a:rPr>
              <a:t>واشتهر بغزله الرقيق، وهذه بعض أبيات الغزل </a:t>
            </a:r>
            <a:r>
              <a:rPr lang="ar-SA" sz="3200" dirty="0" smtClean="0">
                <a:latin typeface="Calibri Light" pitchFamily="34" charset="0"/>
                <a:cs typeface="Calibri Light" pitchFamily="34" charset="0"/>
              </a:rPr>
              <a:t>.</a:t>
            </a:r>
            <a:endParaRPr lang="en-US" sz="3200" dirty="0">
              <a:latin typeface="Calibri Light" pitchFamily="34" charset="0"/>
              <a:cs typeface="Calibri Light" pitchFamily="34" charset="0"/>
            </a:endParaRPr>
          </a:p>
        </p:txBody>
      </p:sp>
      <p:sp>
        <p:nvSpPr>
          <p:cNvPr id="8" name="Rectangle 7"/>
          <p:cNvSpPr/>
          <p:nvPr/>
        </p:nvSpPr>
        <p:spPr>
          <a:xfrm>
            <a:off x="3761509" y="5102565"/>
            <a:ext cx="8104907" cy="561108"/>
          </a:xfrm>
          <a:prstGeom prst="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latin typeface="Calibri Light" pitchFamily="34" charset="0"/>
                <a:cs typeface="Calibri Light" pitchFamily="34" charset="0"/>
              </a:rPr>
              <a:t>العاطفة المسيطرة على الشاعرفي هذه الأبيات  </a:t>
            </a:r>
            <a:endParaRPr lang="en-US" sz="3200" dirty="0">
              <a:latin typeface="Calibri Light" pitchFamily="34" charset="0"/>
              <a:cs typeface="Calibri Light" pitchFamily="34" charset="0"/>
            </a:endParaRPr>
          </a:p>
        </p:txBody>
      </p:sp>
      <p:sp>
        <p:nvSpPr>
          <p:cNvPr id="9" name="Rectangle 8"/>
          <p:cNvSpPr/>
          <p:nvPr/>
        </p:nvSpPr>
        <p:spPr>
          <a:xfrm>
            <a:off x="3831176" y="4161908"/>
            <a:ext cx="8104907" cy="550718"/>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latin typeface="Calibri Light" pitchFamily="34" charset="0"/>
                <a:cs typeface="Calibri Light" pitchFamily="34" charset="0"/>
              </a:rPr>
              <a:t>حزن الشاعر على فراق محبوبته </a:t>
            </a:r>
            <a:endParaRPr lang="en-US" sz="3200" dirty="0">
              <a:latin typeface="Calibri Light" pitchFamily="34" charset="0"/>
              <a:cs typeface="Calibri Light" pitchFamily="34" charset="0"/>
            </a:endParaRPr>
          </a:p>
        </p:txBody>
      </p:sp>
      <p:sp>
        <p:nvSpPr>
          <p:cNvPr id="10" name="Rectangle 9"/>
          <p:cNvSpPr/>
          <p:nvPr/>
        </p:nvSpPr>
        <p:spPr>
          <a:xfrm>
            <a:off x="3761508" y="5864922"/>
            <a:ext cx="8104908" cy="566306"/>
          </a:xfrm>
          <a:prstGeom prst="rect">
            <a:avLst/>
          </a:prstGeom>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latin typeface="Calibri Light" pitchFamily="34" charset="0"/>
                <a:cs typeface="Calibri Light" pitchFamily="34" charset="0"/>
              </a:rPr>
              <a:t>عاطفة الحزن على فراق المحبوبة </a:t>
            </a:r>
            <a:endParaRPr lang="en-US" sz="3200" dirty="0">
              <a:latin typeface="Calibri Light" pitchFamily="34" charset="0"/>
              <a:cs typeface="Calibri Light" pitchFamily="34" charset="0"/>
            </a:endParaRPr>
          </a:p>
        </p:txBody>
      </p:sp>
      <p:sp>
        <p:nvSpPr>
          <p:cNvPr id="11" name="Rectangle 10"/>
          <p:cNvSpPr/>
          <p:nvPr/>
        </p:nvSpPr>
        <p:spPr>
          <a:xfrm>
            <a:off x="3761509" y="3289244"/>
            <a:ext cx="8104908" cy="593578"/>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latin typeface="Calibri Light" pitchFamily="34" charset="0"/>
                <a:cs typeface="Calibri Light" pitchFamily="34" charset="0"/>
              </a:rPr>
              <a:t>الفكرة العامة للقصيدة </a:t>
            </a:r>
            <a:endParaRPr lang="en-US" sz="3200" dirty="0">
              <a:latin typeface="Calibri Light" pitchFamily="34" charset="0"/>
              <a:cs typeface="Calibri Light" pitchFamily="34" charset="0"/>
            </a:endParaRPr>
          </a:p>
        </p:txBody>
      </p:sp>
      <p:pic>
        <p:nvPicPr>
          <p:cNvPr id="3" name="صورة 2">
            <a:extLst>
              <a:ext uri="{FF2B5EF4-FFF2-40B4-BE49-F238E27FC236}">
                <a16:creationId xmlns:a16="http://schemas.microsoft.com/office/drawing/2014/main" xmlns="" id="{DE62C8A8-DC5C-423E-8CA5-BE7963CA1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 y="3289245"/>
            <a:ext cx="3535680" cy="3465124"/>
          </a:xfrm>
          <a:prstGeom prst="rect">
            <a:avLst/>
          </a:prstGeom>
        </p:spPr>
      </p:pic>
      <p:sp>
        <p:nvSpPr>
          <p:cNvPr id="2" name="عنصر نائب للتذييل 1"/>
          <p:cNvSpPr>
            <a:spLocks noGrp="1"/>
          </p:cNvSpPr>
          <p:nvPr>
            <p:ph type="ftr" sz="quarter" idx="11"/>
          </p:nvPr>
        </p:nvSpPr>
        <p:spPr>
          <a:xfrm>
            <a:off x="5301622" y="6557554"/>
            <a:ext cx="3859795" cy="300446"/>
          </a:xfrm>
        </p:spPr>
        <p:txBody>
          <a:bodyPr/>
          <a:lstStyle/>
          <a:p>
            <a:r>
              <a:rPr lang="ar-JO" dirty="0" smtClean="0"/>
              <a:t>المعلم: يوسف طالب الرفاعي / مدارس الأمم الإبداعية / شرح قصيدة بان الخليط</a:t>
            </a:r>
            <a:endParaRPr lang="en-US" dirty="0"/>
          </a:p>
        </p:txBody>
      </p:sp>
    </p:spTree>
    <p:extLst>
      <p:ext uri="{BB962C8B-B14F-4D97-AF65-F5344CB8AC3E}">
        <p14:creationId xmlns:p14="http://schemas.microsoft.com/office/powerpoint/2010/main" val="20874127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297" y="241564"/>
            <a:ext cx="10944987" cy="2057499"/>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JO" sz="2800" dirty="0" smtClean="0">
                <a:latin typeface="Calibri Light" pitchFamily="34" charset="0"/>
                <a:cs typeface="Calibri Light" pitchFamily="34" charset="0"/>
              </a:rPr>
              <a:t>هذه القصيدة </a:t>
            </a:r>
            <a:r>
              <a:rPr lang="ar-EG" sz="2800" dirty="0" smtClean="0">
                <a:latin typeface="Calibri Light" pitchFamily="34" charset="0"/>
                <a:cs typeface="Calibri Light" pitchFamily="34" charset="0"/>
              </a:rPr>
              <a:t>فيها </a:t>
            </a:r>
            <a:r>
              <a:rPr lang="ar-EG" sz="2800" dirty="0">
                <a:latin typeface="Calibri Light" pitchFamily="34" charset="0"/>
                <a:cs typeface="Calibri Light" pitchFamily="34" charset="0"/>
              </a:rPr>
              <a:t>من الشوق والحنين </a:t>
            </a:r>
            <a:r>
              <a:rPr lang="ar-EG" sz="2800" dirty="0" smtClean="0">
                <a:latin typeface="Calibri Light" pitchFamily="34" charset="0"/>
                <a:cs typeface="Calibri Light" pitchFamily="34" charset="0"/>
              </a:rPr>
              <a:t>للحبي</a:t>
            </a:r>
            <a:r>
              <a:rPr lang="ar-JO" sz="2800" dirty="0" smtClean="0">
                <a:latin typeface="Calibri Light" pitchFamily="34" charset="0"/>
                <a:cs typeface="Calibri Light" pitchFamily="34" charset="0"/>
              </a:rPr>
              <a:t>ب</a:t>
            </a:r>
            <a:r>
              <a:rPr lang="ar-EG" sz="2800" dirty="0" smtClean="0">
                <a:latin typeface="Calibri Light" pitchFamily="34" charset="0"/>
                <a:cs typeface="Calibri Light" pitchFamily="34" charset="0"/>
              </a:rPr>
              <a:t>ة </a:t>
            </a:r>
            <a:r>
              <a:rPr lang="ar-EG" sz="2800" dirty="0">
                <a:latin typeface="Calibri Light" pitchFamily="34" charset="0"/>
                <a:cs typeface="Calibri Light" pitchFamily="34" charset="0"/>
              </a:rPr>
              <a:t>ما فيها، وقد أصرّ جرير على أن يقف وقفة الشعراء الجاهليين، فبدأ قصيدته بالبكاء على الأطلال وهو يشاهد أثار ديار محبوبته , ثم بعد ذلك يصف الترحال والتنقل التي كانت تقوم به بين قبائل العرب وما يشعر به من حزن على فراقها</a:t>
            </a:r>
            <a:endParaRPr lang="en-US" sz="2800" dirty="0">
              <a:solidFill>
                <a:prstClr val="black"/>
              </a:solidFill>
              <a:latin typeface="Calibri Light" pitchFamily="34" charset="0"/>
              <a:cs typeface="Calibri Light" pitchFamily="34" charset="0"/>
            </a:endParaRPr>
          </a:p>
        </p:txBody>
      </p:sp>
      <p:sp>
        <p:nvSpPr>
          <p:cNvPr id="6" name="Rectangle 5"/>
          <p:cNvSpPr/>
          <p:nvPr/>
        </p:nvSpPr>
        <p:spPr>
          <a:xfrm rot="16200000">
            <a:off x="10079498" y="1433376"/>
            <a:ext cx="3292977" cy="580703"/>
          </a:xfrm>
          <a:prstGeom prst="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2800" dirty="0" smtClean="0">
                <a:solidFill>
                  <a:prstClr val="white"/>
                </a:solidFill>
                <a:latin typeface="Calibri Light" pitchFamily="34" charset="0"/>
                <a:cs typeface="Calibri Light" pitchFamily="34" charset="0"/>
              </a:rPr>
              <a:t>ح</a:t>
            </a:r>
            <a:r>
              <a:rPr lang="ar-JO" sz="2800" dirty="0" smtClean="0">
                <a:solidFill>
                  <a:prstClr val="white"/>
                </a:solidFill>
                <a:latin typeface="Calibri Light" pitchFamily="34" charset="0"/>
                <a:cs typeface="Calibri Light" pitchFamily="34" charset="0"/>
              </a:rPr>
              <a:t>َ</a:t>
            </a:r>
            <a:r>
              <a:rPr lang="ar-EG" sz="2800" dirty="0" smtClean="0">
                <a:solidFill>
                  <a:prstClr val="white"/>
                </a:solidFill>
                <a:latin typeface="Calibri Light" pitchFamily="34" charset="0"/>
                <a:cs typeface="Calibri Light" pitchFamily="34" charset="0"/>
              </a:rPr>
              <a:t>و</a:t>
            </a:r>
            <a:r>
              <a:rPr lang="ar-JO" sz="2800" dirty="0" smtClean="0">
                <a:solidFill>
                  <a:prstClr val="white"/>
                </a:solidFill>
                <a:latin typeface="Calibri Light" pitchFamily="34" charset="0"/>
                <a:cs typeface="Calibri Light" pitchFamily="34" charset="0"/>
              </a:rPr>
              <a:t>ْ</a:t>
            </a:r>
            <a:r>
              <a:rPr lang="ar-EG" sz="2800" dirty="0" smtClean="0">
                <a:solidFill>
                  <a:prstClr val="white"/>
                </a:solidFill>
                <a:latin typeface="Calibri Light" pitchFamily="34" charset="0"/>
                <a:cs typeface="Calibri Light" pitchFamily="34" charset="0"/>
              </a:rPr>
              <a:t>ل</a:t>
            </a:r>
            <a:r>
              <a:rPr lang="ar-JO" sz="2800" dirty="0" smtClean="0">
                <a:solidFill>
                  <a:prstClr val="white"/>
                </a:solidFill>
                <a:latin typeface="Calibri Light" pitchFamily="34" charset="0"/>
                <a:cs typeface="Calibri Light" pitchFamily="34" charset="0"/>
              </a:rPr>
              <a:t>َ</a:t>
            </a:r>
            <a:r>
              <a:rPr lang="ar-EG" sz="2800" dirty="0" smtClean="0">
                <a:solidFill>
                  <a:prstClr val="white"/>
                </a:solidFill>
                <a:latin typeface="Calibri Light" pitchFamily="34" charset="0"/>
                <a:cs typeface="Calibri Light" pitchFamily="34" charset="0"/>
              </a:rPr>
              <a:t> الق</a:t>
            </a:r>
            <a:r>
              <a:rPr lang="ar-JO" sz="2800" dirty="0" smtClean="0">
                <a:solidFill>
                  <a:prstClr val="white"/>
                </a:solidFill>
                <a:latin typeface="Calibri Light" pitchFamily="34" charset="0"/>
                <a:cs typeface="Calibri Light" pitchFamily="34" charset="0"/>
              </a:rPr>
              <a:t>َ</a:t>
            </a:r>
            <a:r>
              <a:rPr lang="ar-EG" sz="2800" dirty="0" smtClean="0">
                <a:solidFill>
                  <a:prstClr val="white"/>
                </a:solidFill>
                <a:latin typeface="Calibri Light" pitchFamily="34" charset="0"/>
                <a:cs typeface="Calibri Light" pitchFamily="34" charset="0"/>
              </a:rPr>
              <a:t>صيد</a:t>
            </a:r>
            <a:r>
              <a:rPr lang="ar-JO" sz="2800" dirty="0" smtClean="0">
                <a:solidFill>
                  <a:prstClr val="white"/>
                </a:solidFill>
                <a:latin typeface="Calibri Light" pitchFamily="34" charset="0"/>
                <a:cs typeface="Calibri Light" pitchFamily="34" charset="0"/>
              </a:rPr>
              <a:t>َ</a:t>
            </a:r>
            <a:r>
              <a:rPr lang="ar-EG" sz="2800" dirty="0" smtClean="0">
                <a:solidFill>
                  <a:prstClr val="white"/>
                </a:solidFill>
                <a:latin typeface="Calibri Light" pitchFamily="34" charset="0"/>
                <a:cs typeface="Calibri Light" pitchFamily="34" charset="0"/>
              </a:rPr>
              <a:t>ة </a:t>
            </a:r>
            <a:endParaRPr lang="en-US" sz="2800" dirty="0">
              <a:solidFill>
                <a:prstClr val="white"/>
              </a:solidFill>
              <a:latin typeface="Calibri Light" pitchFamily="34" charset="0"/>
              <a:cs typeface="Calibri Light" pitchFamily="34" charset="0"/>
            </a:endParaRPr>
          </a:p>
        </p:txBody>
      </p:sp>
      <p:sp>
        <p:nvSpPr>
          <p:cNvPr id="5" name="Rectangle 3"/>
          <p:cNvSpPr/>
          <p:nvPr/>
        </p:nvSpPr>
        <p:spPr>
          <a:xfrm>
            <a:off x="200298" y="2534194"/>
            <a:ext cx="10944986" cy="1959428"/>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2800" dirty="0">
                <a:latin typeface="Calibri Light" pitchFamily="34" charset="0"/>
                <a:cs typeface="Calibri Light" pitchFamily="34" charset="0"/>
              </a:rPr>
              <a:t>ينتقل بعد ذلك بمخاطبة محبوبته والتي يسميها  (بأم عمرو) فيدعوا لها بالمغفرة لقاء أن ترد له فؤاده المحزون ثم يدعوا على هذه الدنيا بعدم البركة إذا غابت الحبيبة وتقطعت أسباب التلاقي بينه وبينها</a:t>
            </a:r>
            <a:endParaRPr lang="en-US" sz="2800" dirty="0">
              <a:solidFill>
                <a:prstClr val="black"/>
              </a:solidFill>
            </a:endParaRPr>
          </a:p>
        </p:txBody>
      </p:sp>
      <p:sp>
        <p:nvSpPr>
          <p:cNvPr id="7" name="Rectangle 3"/>
          <p:cNvSpPr/>
          <p:nvPr/>
        </p:nvSpPr>
        <p:spPr>
          <a:xfrm>
            <a:off x="200298" y="4702629"/>
            <a:ext cx="10944986" cy="1724297"/>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2800" dirty="0">
                <a:latin typeface="Calibri Light" pitchFamily="34" charset="0"/>
                <a:cs typeface="Calibri Light" pitchFamily="34" charset="0"/>
              </a:rPr>
              <a:t>وبعد أن يصف حبيبته بأنها جميلة يقوم بتحديد مكانها فيمدح جبل الريان وهو جبل قريب من اليمن سكنت فيه قبيلة المحبوبة ثمَّ يشيد بنفحات ونسائم اليمن التي تأتي من جهة الرِّيان مكان إقامة المحبوبة مظهرًا شوقَهُ وحبَّهُ الذين لا يحتملها قلبٌ ولا عقل</a:t>
            </a:r>
            <a:r>
              <a:rPr lang="ar-EG" sz="2800" dirty="0" smtClean="0">
                <a:latin typeface="Calibri Light" pitchFamily="34" charset="0"/>
                <a:cs typeface="Calibri Light" pitchFamily="34" charset="0"/>
              </a:rPr>
              <a:t>.</a:t>
            </a:r>
            <a:endParaRPr lang="en-US" sz="2800" dirty="0">
              <a:solidFill>
                <a:prstClr val="black"/>
              </a:solidFill>
            </a:endParaRPr>
          </a:p>
        </p:txBody>
      </p:sp>
      <p:sp>
        <p:nvSpPr>
          <p:cNvPr id="2" name="عنصر نائب للتذييل 1"/>
          <p:cNvSpPr>
            <a:spLocks noGrp="1"/>
          </p:cNvSpPr>
          <p:nvPr>
            <p:ph type="ftr" sz="quarter" idx="11"/>
          </p:nvPr>
        </p:nvSpPr>
        <p:spPr>
          <a:xfrm>
            <a:off x="3569704" y="6491012"/>
            <a:ext cx="3859795" cy="304801"/>
          </a:xfrm>
        </p:spPr>
        <p:txBody>
          <a:bodyPr/>
          <a:lstStyle/>
          <a:p>
            <a:r>
              <a:rPr lang="ar-JO" smtClean="0">
                <a:solidFill>
                  <a:prstClr val="white">
                    <a:tint val="75000"/>
                    <a:alpha val="60000"/>
                  </a:prstClr>
                </a:solidFill>
              </a:rPr>
              <a:t>المعلم: يوسف طالب الرفاعي / مدارس الأمم الإبداعية / شرح قصيدة بان الخليط</a:t>
            </a:r>
            <a:endParaRPr lang="en-US">
              <a:solidFill>
                <a:prstClr val="white">
                  <a:tint val="75000"/>
                  <a:alpha val="60000"/>
                </a:prstClr>
              </a:solidFill>
            </a:endParaRPr>
          </a:p>
        </p:txBody>
      </p:sp>
      <p:sp>
        <p:nvSpPr>
          <p:cNvPr id="8" name="Rectangle 5"/>
          <p:cNvSpPr/>
          <p:nvPr/>
        </p:nvSpPr>
        <p:spPr>
          <a:xfrm rot="16200000">
            <a:off x="10327872" y="4608503"/>
            <a:ext cx="2769894" cy="580703"/>
          </a:xfrm>
          <a:prstGeom prst="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JO" sz="2800" dirty="0" smtClean="0">
                <a:solidFill>
                  <a:prstClr val="white"/>
                </a:solidFill>
                <a:latin typeface="Calibri Light" pitchFamily="34" charset="0"/>
                <a:cs typeface="Calibri Light" pitchFamily="34" charset="0"/>
              </a:rPr>
              <a:t>مطالعة عامة</a:t>
            </a:r>
            <a:endParaRPr lang="en-US" sz="2800" dirty="0">
              <a:solidFill>
                <a:prstClr val="white"/>
              </a:solidFill>
              <a:latin typeface="Calibri Light" pitchFamily="34" charset="0"/>
              <a:cs typeface="Calibri Light" pitchFamily="34" charset="0"/>
            </a:endParaRPr>
          </a:p>
        </p:txBody>
      </p:sp>
    </p:spTree>
    <p:extLst>
      <p:ext uri="{BB962C8B-B14F-4D97-AF65-F5344CB8AC3E}">
        <p14:creationId xmlns:p14="http://schemas.microsoft.com/office/powerpoint/2010/main" val="2255056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22518" y="270163"/>
            <a:ext cx="4270664" cy="9144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latin typeface="Calibri Light" pitchFamily="34" charset="0"/>
                <a:cs typeface="Calibri Light" pitchFamily="34" charset="0"/>
              </a:rPr>
              <a:t>  النص الشعري </a:t>
            </a:r>
            <a:endParaRPr lang="en-US" sz="3200" dirty="0">
              <a:latin typeface="Calibri Light" pitchFamily="34" charset="0"/>
              <a:cs typeface="Calibri Light" pitchFamily="34" charset="0"/>
            </a:endParaRPr>
          </a:p>
        </p:txBody>
      </p:sp>
      <p:sp>
        <p:nvSpPr>
          <p:cNvPr id="5" name="Rectangle 4"/>
          <p:cNvSpPr/>
          <p:nvPr/>
        </p:nvSpPr>
        <p:spPr>
          <a:xfrm>
            <a:off x="861238" y="1275386"/>
            <a:ext cx="10247029" cy="91439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smtClean="0">
                <a:latin typeface="Calibri Light" pitchFamily="34" charset="0"/>
                <a:cs typeface="Calibri Light" pitchFamily="34" charset="0"/>
              </a:rPr>
              <a:t>بان</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الخ</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ليط</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a:t>
            </a:r>
            <a:r>
              <a:rPr lang="ar-EG" sz="3200" dirty="0">
                <a:latin typeface="Calibri Light" pitchFamily="34" charset="0"/>
                <a:cs typeface="Calibri Light" pitchFamily="34" charset="0"/>
              </a:rPr>
              <a:t>وَلَوْ طُوِّعْتُ ما بَانَا              </a:t>
            </a:r>
            <a:r>
              <a:rPr lang="ar-EG" sz="3200" dirty="0" smtClean="0">
                <a:latin typeface="Calibri Light" pitchFamily="34" charset="0"/>
                <a:cs typeface="Calibri Light" pitchFamily="34" charset="0"/>
              </a:rPr>
              <a:t>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ق</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ط</a:t>
            </a:r>
            <a:r>
              <a:rPr lang="ar-JO" sz="3200" dirty="0" smtClean="0">
                <a:latin typeface="Calibri Light" pitchFamily="34" charset="0"/>
                <a:cs typeface="Calibri Light" pitchFamily="34" charset="0"/>
              </a:rPr>
              <a:t>َّ</a:t>
            </a:r>
            <a:r>
              <a:rPr lang="ar-EG" sz="3200" dirty="0" err="1" smtClean="0">
                <a:latin typeface="Calibri Light" pitchFamily="34" charset="0"/>
                <a:cs typeface="Calibri Light" pitchFamily="34" charset="0"/>
              </a:rPr>
              <a:t>عوا</a:t>
            </a:r>
            <a:r>
              <a:rPr lang="ar-EG" sz="3200" dirty="0" smtClean="0">
                <a:latin typeface="Calibri Light" pitchFamily="34" charset="0"/>
                <a:cs typeface="Calibri Light" pitchFamily="34" charset="0"/>
              </a:rPr>
              <a:t> م</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نْ ح</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بالِ الو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ص</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 أ</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ق</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رانا</a:t>
            </a:r>
            <a:br>
              <a:rPr lang="ar-EG" sz="3200" dirty="0" smtClean="0">
                <a:latin typeface="Calibri Light" pitchFamily="34" charset="0"/>
                <a:cs typeface="Calibri Light" pitchFamily="34" charset="0"/>
              </a:rPr>
            </a:br>
            <a:endParaRPr lang="en-US" sz="3200" dirty="0">
              <a:latin typeface="Calibri Light" pitchFamily="34" charset="0"/>
              <a:cs typeface="Calibri Light" pitchFamily="34" charset="0"/>
            </a:endParaRPr>
          </a:p>
        </p:txBody>
      </p:sp>
      <p:sp>
        <p:nvSpPr>
          <p:cNvPr id="7" name="Rectangle 6"/>
          <p:cNvSpPr/>
          <p:nvPr/>
        </p:nvSpPr>
        <p:spPr>
          <a:xfrm>
            <a:off x="852675" y="2640604"/>
            <a:ext cx="10264154" cy="91440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a:latin typeface="Calibri Light" pitchFamily="34" charset="0"/>
                <a:cs typeface="Calibri Light" pitchFamily="34" charset="0"/>
              </a:rPr>
              <a:t>حَيِّ المَنَازِلَ إذْ لا نَبْتَغي بَدَلاً              </a:t>
            </a:r>
            <a:r>
              <a:rPr lang="ar-EG" sz="3200" dirty="0" smtClean="0">
                <a:latin typeface="Calibri Light" pitchFamily="34" charset="0"/>
                <a:cs typeface="Calibri Light" pitchFamily="34" charset="0"/>
              </a:rPr>
              <a:t>بِالد</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ارِ داراً </a:t>
            </a:r>
            <a:r>
              <a:rPr lang="ar-EG" sz="3200" dirty="0">
                <a:latin typeface="Calibri Light" pitchFamily="34" charset="0"/>
                <a:cs typeface="Calibri Light" pitchFamily="34" charset="0"/>
              </a:rPr>
              <a:t>وَلا الجِيرَانِ جِيرَانَا</a:t>
            </a:r>
            <a:br>
              <a:rPr lang="ar-EG" sz="3200" dirty="0">
                <a:latin typeface="Calibri Light" pitchFamily="34" charset="0"/>
                <a:cs typeface="Calibri Light" pitchFamily="34" charset="0"/>
              </a:rPr>
            </a:br>
            <a:endParaRPr lang="en-US" sz="3200" dirty="0">
              <a:latin typeface="Calibri Light" pitchFamily="34" charset="0"/>
              <a:cs typeface="Calibri Light" pitchFamily="34" charset="0"/>
            </a:endParaRPr>
          </a:p>
        </p:txBody>
      </p:sp>
      <p:sp>
        <p:nvSpPr>
          <p:cNvPr id="8" name="Rectangle 7"/>
          <p:cNvSpPr/>
          <p:nvPr/>
        </p:nvSpPr>
        <p:spPr>
          <a:xfrm>
            <a:off x="861238" y="3997654"/>
            <a:ext cx="10264154" cy="9144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smtClean="0">
                <a:latin typeface="Calibri Light" pitchFamily="34" charset="0"/>
                <a:cs typeface="Calibri Light" pitchFamily="34" charset="0"/>
              </a:rPr>
              <a:t>ل</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وْ ت</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ع</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مينَ </a:t>
            </a:r>
            <a:r>
              <a:rPr lang="ar-EG" sz="3200" dirty="0">
                <a:latin typeface="Calibri Light" pitchFamily="34" charset="0"/>
                <a:cs typeface="Calibri Light" pitchFamily="34" charset="0"/>
              </a:rPr>
              <a:t>الذي </a:t>
            </a:r>
            <a:r>
              <a:rPr lang="ar-EG" sz="3200" dirty="0" smtClean="0">
                <a:latin typeface="Calibri Light" pitchFamily="34" charset="0"/>
                <a:cs typeface="Calibri Light" pitchFamily="34" charset="0"/>
              </a:rPr>
              <a:t>ن</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a:t>
            </a:r>
            <a:r>
              <a:rPr lang="ar-JO" sz="3200" dirty="0" smtClean="0">
                <a:latin typeface="Calibri Light" pitchFamily="34" charset="0"/>
                <a:cs typeface="Calibri Light" pitchFamily="34" charset="0"/>
              </a:rPr>
              <a:t>ْ</a:t>
            </a:r>
            <a:r>
              <a:rPr lang="ar-EG" sz="3200" dirty="0" err="1" smtClean="0">
                <a:latin typeface="Calibri Light" pitchFamily="34" charset="0"/>
                <a:cs typeface="Calibri Light" pitchFamily="34" charset="0"/>
              </a:rPr>
              <a:t>قى</a:t>
            </a:r>
            <a:r>
              <a:rPr lang="ar-EG" sz="3200" dirty="0" smtClean="0">
                <a:latin typeface="Calibri Light" pitchFamily="34" charset="0"/>
                <a:cs typeface="Calibri Light" pitchFamily="34" charset="0"/>
              </a:rPr>
              <a:t> أ</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ي</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تِ ل</a:t>
            </a:r>
            <a:r>
              <a:rPr lang="ar-JO" sz="3200" dirty="0" smtClean="0">
                <a:latin typeface="Calibri Light" pitchFamily="34" charset="0"/>
                <a:cs typeface="Calibri Light" pitchFamily="34" charset="0"/>
              </a:rPr>
              <a:t>َ</a:t>
            </a:r>
            <a:r>
              <a:rPr lang="ar-EG" sz="3200" dirty="0" err="1" smtClean="0">
                <a:latin typeface="Calibri Light" pitchFamily="34" charset="0"/>
                <a:cs typeface="Calibri Light" pitchFamily="34" charset="0"/>
              </a:rPr>
              <a:t>نا</a:t>
            </a:r>
            <a:r>
              <a:rPr lang="ar-EG" sz="3200" dirty="0">
                <a:latin typeface="Calibri Light" pitchFamily="34" charset="0"/>
                <a:cs typeface="Calibri Light" pitchFamily="34" charset="0"/>
              </a:rPr>
              <a:t>              </a:t>
            </a:r>
            <a:r>
              <a:rPr lang="ar-EG" sz="3200" dirty="0" smtClean="0">
                <a:latin typeface="Calibri Light" pitchFamily="34" charset="0"/>
                <a:cs typeface="Calibri Light" pitchFamily="34" charset="0"/>
              </a:rPr>
              <a:t>أ</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وْ </a:t>
            </a:r>
            <a:r>
              <a:rPr lang="ar-EG" sz="3200" dirty="0">
                <a:latin typeface="Calibri Light" pitchFamily="34" charset="0"/>
                <a:cs typeface="Calibri Light" pitchFamily="34" charset="0"/>
              </a:rPr>
              <a:t>تَسْمَعِينَ إلى ذي </a:t>
            </a:r>
            <a:r>
              <a:rPr lang="ar-EG" sz="3200" dirty="0" smtClean="0">
                <a:latin typeface="Calibri Light" pitchFamily="34" charset="0"/>
                <a:cs typeface="Calibri Light" pitchFamily="34" charset="0"/>
              </a:rPr>
              <a:t>الع</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رْشِ ش</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ك</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وَانَا</a:t>
            </a:r>
            <a:r>
              <a:rPr lang="ar-EG" sz="3200" dirty="0">
                <a:latin typeface="Calibri Light" pitchFamily="34" charset="0"/>
                <a:cs typeface="Calibri Light" pitchFamily="34" charset="0"/>
              </a:rPr>
              <a:t/>
            </a:r>
            <a:br>
              <a:rPr lang="ar-EG" sz="3200" dirty="0">
                <a:latin typeface="Calibri Light" pitchFamily="34" charset="0"/>
                <a:cs typeface="Calibri Light" pitchFamily="34" charset="0"/>
              </a:rPr>
            </a:br>
            <a:endParaRPr lang="en-US" sz="3200" dirty="0">
              <a:latin typeface="Calibri Light" pitchFamily="34" charset="0"/>
              <a:cs typeface="Calibri Light" pitchFamily="34" charset="0"/>
            </a:endParaRPr>
          </a:p>
        </p:txBody>
      </p:sp>
      <p:sp>
        <p:nvSpPr>
          <p:cNvPr id="10" name="Rectangle 5">
            <a:extLst>
              <a:ext uri="{FF2B5EF4-FFF2-40B4-BE49-F238E27FC236}">
                <a16:creationId xmlns:a16="http://schemas.microsoft.com/office/drawing/2014/main" xmlns="" id="{C0AA5941-0CB4-4959-8D4C-26B5FDE0FA93}"/>
              </a:ext>
            </a:extLst>
          </p:cNvPr>
          <p:cNvSpPr/>
          <p:nvPr/>
        </p:nvSpPr>
        <p:spPr>
          <a:xfrm>
            <a:off x="925034" y="5315270"/>
            <a:ext cx="10200358" cy="9144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smtClean="0">
                <a:latin typeface="Calibri Light" pitchFamily="34" charset="0"/>
                <a:cs typeface="Calibri Light" pitchFamily="34" charset="0"/>
              </a:rPr>
              <a:t>ك</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صاح</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بِ الم</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جِ </a:t>
            </a:r>
            <a:r>
              <a:rPr lang="ar-EG" sz="3200" dirty="0">
                <a:latin typeface="Calibri Light" pitchFamily="34" charset="0"/>
                <a:cs typeface="Calibri Light" pitchFamily="34" charset="0"/>
              </a:rPr>
              <a:t>إذْ </a:t>
            </a:r>
            <a:r>
              <a:rPr lang="ar-EG" sz="3200" dirty="0" smtClean="0">
                <a:latin typeface="Calibri Light" pitchFamily="34" charset="0"/>
                <a:cs typeface="Calibri Light" pitchFamily="34" charset="0"/>
              </a:rPr>
              <a:t>مال</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تْ س</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فين</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ت</a:t>
            </a:r>
            <a:r>
              <a:rPr lang="ar-JO" sz="3200" dirty="0">
                <a:latin typeface="Calibri Light" pitchFamily="34" charset="0"/>
                <a:cs typeface="Calibri Light" pitchFamily="34" charset="0"/>
              </a:rPr>
              <a:t>ُ</a:t>
            </a:r>
            <a:r>
              <a:rPr lang="ar-EG" sz="3200" dirty="0" smtClean="0">
                <a:latin typeface="Calibri Light" pitchFamily="34" charset="0"/>
                <a:cs typeface="Calibri Light" pitchFamily="34" charset="0"/>
              </a:rPr>
              <a:t>هُ</a:t>
            </a:r>
            <a:r>
              <a:rPr lang="ar-EG" sz="3200" dirty="0">
                <a:latin typeface="Calibri Light" pitchFamily="34" charset="0"/>
                <a:cs typeface="Calibri Light" pitchFamily="34" charset="0"/>
              </a:rPr>
              <a:t>             </a:t>
            </a:r>
            <a:r>
              <a:rPr lang="ar-EG" sz="3200" dirty="0" smtClean="0">
                <a:latin typeface="Calibri Light" pitchFamily="34" charset="0"/>
                <a:cs typeface="Calibri Light" pitchFamily="34" charset="0"/>
              </a:rPr>
              <a:t>ي</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د</a:t>
            </a:r>
            <a:r>
              <a:rPr lang="ar-JO" sz="3200" dirty="0" smtClean="0">
                <a:latin typeface="Calibri Light" pitchFamily="34" charset="0"/>
                <a:cs typeface="Calibri Light" pitchFamily="34" charset="0"/>
              </a:rPr>
              <a:t>ْ</a:t>
            </a:r>
            <a:r>
              <a:rPr lang="ar-EG" sz="3200" dirty="0" err="1" smtClean="0">
                <a:latin typeface="Calibri Light" pitchFamily="34" charset="0"/>
                <a:cs typeface="Calibri Light" pitchFamily="34" charset="0"/>
              </a:rPr>
              <a:t>عو</a:t>
            </a:r>
            <a:r>
              <a:rPr lang="ar-EG" sz="3200" dirty="0" smtClean="0">
                <a:latin typeface="Calibri Light" pitchFamily="34" charset="0"/>
                <a:cs typeface="Calibri Light" pitchFamily="34" charset="0"/>
              </a:rPr>
              <a:t> </a:t>
            </a:r>
            <a:r>
              <a:rPr lang="ar-EG" sz="3200" dirty="0">
                <a:latin typeface="Calibri Light" pitchFamily="34" charset="0"/>
                <a:cs typeface="Calibri Light" pitchFamily="34" charset="0"/>
              </a:rPr>
              <a:t>إلى اللهِ </a:t>
            </a:r>
            <a:r>
              <a:rPr lang="ar-EG" sz="3200" dirty="0" smtClean="0">
                <a:latin typeface="Calibri Light" pitchFamily="34" charset="0"/>
                <a:cs typeface="Calibri Light" pitchFamily="34" charset="0"/>
              </a:rPr>
              <a:t>إ</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س</a:t>
            </a:r>
            <a:r>
              <a:rPr lang="ar-JO" sz="3200" dirty="0" smtClean="0">
                <a:latin typeface="Calibri Light" pitchFamily="34" charset="0"/>
                <a:cs typeface="Calibri Light" pitchFamily="34" charset="0"/>
              </a:rPr>
              <a:t>ْ</a:t>
            </a:r>
            <a:r>
              <a:rPr lang="ar-EG" sz="3200" dirty="0" err="1" smtClean="0">
                <a:latin typeface="Calibri Light" pitchFamily="34" charset="0"/>
                <a:cs typeface="Calibri Light" pitchFamily="34" charset="0"/>
              </a:rPr>
              <a:t>راراً</a:t>
            </a:r>
            <a:r>
              <a:rPr lang="ar-EG" sz="3200" dirty="0" smtClean="0">
                <a:latin typeface="Calibri Light" pitchFamily="34" charset="0"/>
                <a:cs typeface="Calibri Light" pitchFamily="34" charset="0"/>
              </a:rPr>
              <a:t> 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إ</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ع</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لانا</a:t>
            </a:r>
            <a:r>
              <a:rPr lang="ar-EG" sz="3200" dirty="0">
                <a:latin typeface="Calibri Light" pitchFamily="34" charset="0"/>
                <a:cs typeface="Calibri Light" pitchFamily="34" charset="0"/>
              </a:rPr>
              <a:t/>
            </a:r>
            <a:br>
              <a:rPr lang="ar-EG" sz="3200" dirty="0">
                <a:latin typeface="Calibri Light" pitchFamily="34" charset="0"/>
                <a:cs typeface="Calibri Light" pitchFamily="34" charset="0"/>
              </a:rPr>
            </a:br>
            <a:endParaRPr lang="en-US" sz="3200" dirty="0">
              <a:latin typeface="Calibri Light" pitchFamily="34" charset="0"/>
              <a:cs typeface="Calibri Light" pitchFamily="34" charset="0"/>
            </a:endParaRPr>
          </a:p>
        </p:txBody>
      </p:sp>
      <p:sp>
        <p:nvSpPr>
          <p:cNvPr id="2" name="عنصر نائب للتذييل 1"/>
          <p:cNvSpPr>
            <a:spLocks noGrp="1"/>
          </p:cNvSpPr>
          <p:nvPr>
            <p:ph type="ftr" sz="quarter" idx="11"/>
          </p:nvPr>
        </p:nvSpPr>
        <p:spPr>
          <a:xfrm>
            <a:off x="3507610" y="6343327"/>
            <a:ext cx="4954284" cy="304801"/>
          </a:xfrm>
        </p:spPr>
        <p:txBody>
          <a:bodyPr/>
          <a:lstStyle/>
          <a:p>
            <a:pPr algn="ctr"/>
            <a:r>
              <a:rPr lang="ar-JO" dirty="0" smtClean="0"/>
              <a:t>المعلم: يوسف طالب الرفاعي / مدارس الأمم الإبداعية / شرح قصيدة بان الخليط</a:t>
            </a:r>
            <a:endParaRPr lang="en-US" dirty="0"/>
          </a:p>
        </p:txBody>
      </p:sp>
    </p:spTree>
    <p:extLst>
      <p:ext uri="{BB962C8B-B14F-4D97-AF65-F5344CB8AC3E}">
        <p14:creationId xmlns:p14="http://schemas.microsoft.com/office/powerpoint/2010/main" val="25850179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5033" y="446089"/>
            <a:ext cx="10200358" cy="91440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endParaRPr lang="ar-EG" dirty="0"/>
          </a:p>
          <a:p>
            <a:pPr algn="ctr"/>
            <a:endParaRPr lang="ar-EG" sz="2800" dirty="0"/>
          </a:p>
          <a:p>
            <a:pPr algn="ctr"/>
            <a:r>
              <a:rPr lang="ar-JO" sz="3200" dirty="0" smtClean="0">
                <a:latin typeface="Calibri Light" pitchFamily="34" charset="0"/>
                <a:cs typeface="Calibri Light" pitchFamily="34" charset="0"/>
              </a:rPr>
              <a:t>أَلَسْتِ أَحْسَنَ مَنْ يَمْشي عَلى قَدَمٍ    يا أَمْلَحَ النّاسِ كُلِّ النّاسِ إِنْسانا</a:t>
            </a:r>
            <a:r>
              <a:rPr lang="ar-EG" sz="3200" dirty="0">
                <a:latin typeface="Calibri Light" pitchFamily="34" charset="0"/>
                <a:cs typeface="Calibri Light" pitchFamily="34" charset="0"/>
              </a:rPr>
              <a:t/>
            </a:r>
            <a:br>
              <a:rPr lang="ar-EG" sz="3200" dirty="0">
                <a:latin typeface="Calibri Light" pitchFamily="34" charset="0"/>
                <a:cs typeface="Calibri Light" pitchFamily="34" charset="0"/>
              </a:rPr>
            </a:br>
            <a:r>
              <a:rPr lang="ar-EG" sz="3200" dirty="0">
                <a:latin typeface="Calibri Light" pitchFamily="34" charset="0"/>
                <a:cs typeface="Calibri Light" pitchFamily="34" charset="0"/>
              </a:rPr>
              <a:t/>
            </a:r>
            <a:br>
              <a:rPr lang="ar-EG" sz="3200" dirty="0">
                <a:latin typeface="Calibri Light" pitchFamily="34" charset="0"/>
                <a:cs typeface="Calibri Light" pitchFamily="34" charset="0"/>
              </a:rPr>
            </a:br>
            <a:endParaRPr lang="ar-EG" sz="3200" dirty="0">
              <a:latin typeface="Calibri Light" pitchFamily="34" charset="0"/>
              <a:cs typeface="Calibri Light" pitchFamily="34" charset="0"/>
            </a:endParaRPr>
          </a:p>
        </p:txBody>
      </p:sp>
      <p:sp>
        <p:nvSpPr>
          <p:cNvPr id="5" name="Rectangle 4"/>
          <p:cNvSpPr/>
          <p:nvPr/>
        </p:nvSpPr>
        <p:spPr>
          <a:xfrm>
            <a:off x="942301" y="1671314"/>
            <a:ext cx="10200358" cy="914400"/>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JO" sz="3200" dirty="0" smtClean="0">
                <a:latin typeface="Calibri Light" pitchFamily="34" charset="0"/>
                <a:cs typeface="Calibri Light" pitchFamily="34" charset="0"/>
              </a:rPr>
              <a:t>لَقَدْ كَتَمْتُ الهَوى حَتّى تَهَيَّمَني             لا أَسْتَطيعُ لِهذا الحُبِّ كِتْمانا</a:t>
            </a:r>
            <a:endParaRPr lang="ar-EG" sz="3200" dirty="0">
              <a:latin typeface="Calibri Light" pitchFamily="34" charset="0"/>
              <a:cs typeface="Calibri Light" pitchFamily="34" charset="0"/>
            </a:endParaRPr>
          </a:p>
        </p:txBody>
      </p:sp>
      <p:sp>
        <p:nvSpPr>
          <p:cNvPr id="6" name="Rectangle 5"/>
          <p:cNvSpPr/>
          <p:nvPr/>
        </p:nvSpPr>
        <p:spPr>
          <a:xfrm>
            <a:off x="925033" y="2902560"/>
            <a:ext cx="10200358" cy="9144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latin typeface="Calibri Light" pitchFamily="34" charset="0"/>
                <a:cs typeface="Calibri Light" pitchFamily="34" charset="0"/>
              </a:rPr>
              <a:t> أَبُدِّلَ اللَّيلُ لا تَسري كَواكِبُهُ               أَمْ طال حَتّى حَسبتُ النَّجمَ حَيرانا ؟</a:t>
            </a:r>
          </a:p>
        </p:txBody>
      </p:sp>
      <p:sp>
        <p:nvSpPr>
          <p:cNvPr id="7" name="Rectangle 6">
            <a:extLst>
              <a:ext uri="{FF2B5EF4-FFF2-40B4-BE49-F238E27FC236}">
                <a16:creationId xmlns:a16="http://schemas.microsoft.com/office/drawing/2014/main" xmlns="" id="{8BBA886C-8E8B-4428-A735-2909692AA8B7}"/>
              </a:ext>
            </a:extLst>
          </p:cNvPr>
          <p:cNvSpPr/>
          <p:nvPr/>
        </p:nvSpPr>
        <p:spPr>
          <a:xfrm>
            <a:off x="925033" y="4171514"/>
            <a:ext cx="10183090" cy="91440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a:p>
            <a:pPr algn="ctr"/>
            <a:endParaRPr lang="ar-EG" sz="3200" dirty="0"/>
          </a:p>
          <a:p>
            <a:pPr algn="ctr"/>
            <a:r>
              <a:rPr lang="ar-EG" sz="3200" dirty="0" smtClean="0">
                <a:latin typeface="Calibri Light" pitchFamily="34" charset="0"/>
                <a:cs typeface="Calibri Light" pitchFamily="34" charset="0"/>
              </a:rPr>
              <a:t>إ</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نَّ </a:t>
            </a:r>
            <a:r>
              <a:rPr lang="ar-EG" sz="3200" dirty="0">
                <a:latin typeface="Calibri Light" pitchFamily="34" charset="0"/>
                <a:cs typeface="Calibri Light" pitchFamily="34" charset="0"/>
              </a:rPr>
              <a:t>العُيونَ الَّتي في </a:t>
            </a:r>
            <a:r>
              <a:rPr lang="ar-EG" sz="3200" dirty="0" smtClean="0">
                <a:latin typeface="Calibri Light" pitchFamily="34" charset="0"/>
                <a:cs typeface="Calibri Light" pitchFamily="34" charset="0"/>
              </a:rPr>
              <a:t>طَر</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فِها </a:t>
            </a:r>
            <a:r>
              <a:rPr lang="ar-EG" sz="3200" dirty="0">
                <a:latin typeface="Calibri Light" pitchFamily="34" charset="0"/>
                <a:cs typeface="Calibri Light" pitchFamily="34" charset="0"/>
              </a:rPr>
              <a:t>حَوَرٌ                قَتَلنَنا ثُمَّ </a:t>
            </a:r>
            <a:r>
              <a:rPr lang="ar-EG" sz="3200" dirty="0" smtClean="0">
                <a:latin typeface="Calibri Light" pitchFamily="34" charset="0"/>
                <a:cs typeface="Calibri Light" pitchFamily="34" charset="0"/>
              </a:rPr>
              <a:t>لَم</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a:t>
            </a:r>
            <a:r>
              <a:rPr lang="ar-EG" sz="3200" dirty="0">
                <a:latin typeface="Calibri Light" pitchFamily="34" charset="0"/>
                <a:cs typeface="Calibri Light" pitchFamily="34" charset="0"/>
              </a:rPr>
              <a:t>يُحيِينَ </a:t>
            </a:r>
            <a:r>
              <a:rPr lang="ar-EG" sz="3200" dirty="0" smtClean="0">
                <a:latin typeface="Calibri Light" pitchFamily="34" charset="0"/>
                <a:cs typeface="Calibri Light" pitchFamily="34" charset="0"/>
              </a:rPr>
              <a:t>قَت</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لانا</a:t>
            </a:r>
            <a:r>
              <a:rPr lang="ar-EG" sz="3200" dirty="0">
                <a:latin typeface="Calibri Light" pitchFamily="34" charset="0"/>
                <a:cs typeface="Calibri Light" pitchFamily="34" charset="0"/>
              </a:rPr>
              <a:t/>
            </a:r>
            <a:br>
              <a:rPr lang="ar-EG" sz="3200" dirty="0">
                <a:latin typeface="Calibri Light" pitchFamily="34" charset="0"/>
                <a:cs typeface="Calibri Light" pitchFamily="34" charset="0"/>
              </a:rPr>
            </a:br>
            <a:r>
              <a:rPr lang="ar-EG" sz="3200" dirty="0">
                <a:latin typeface="Calibri Light" pitchFamily="34" charset="0"/>
                <a:cs typeface="Calibri Light" pitchFamily="34" charset="0"/>
              </a:rPr>
              <a:t/>
            </a:r>
            <a:br>
              <a:rPr lang="ar-EG" sz="3200" dirty="0">
                <a:latin typeface="Calibri Light" pitchFamily="34" charset="0"/>
                <a:cs typeface="Calibri Light" pitchFamily="34" charset="0"/>
              </a:rPr>
            </a:br>
            <a:endParaRPr lang="ar-EG" sz="3200" dirty="0">
              <a:latin typeface="Calibri Light" pitchFamily="34" charset="0"/>
              <a:cs typeface="Calibri Light" pitchFamily="34" charset="0"/>
            </a:endParaRPr>
          </a:p>
        </p:txBody>
      </p:sp>
      <p:sp>
        <p:nvSpPr>
          <p:cNvPr id="8" name="Rectangle 7">
            <a:extLst>
              <a:ext uri="{FF2B5EF4-FFF2-40B4-BE49-F238E27FC236}">
                <a16:creationId xmlns:a16="http://schemas.microsoft.com/office/drawing/2014/main" xmlns="" id="{EA561EB6-5497-4B66-88EE-C35D443C0FAB}"/>
              </a:ext>
            </a:extLst>
          </p:cNvPr>
          <p:cNvSpPr/>
          <p:nvPr/>
        </p:nvSpPr>
        <p:spPr>
          <a:xfrm>
            <a:off x="925033" y="5286538"/>
            <a:ext cx="10183090" cy="101219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sz="3200" dirty="0"/>
          </a:p>
          <a:p>
            <a:pPr algn="ctr"/>
            <a:r>
              <a:rPr lang="ar-EG" sz="3200" dirty="0" smtClean="0">
                <a:latin typeface="Calibri Light" pitchFamily="34" charset="0"/>
                <a:cs typeface="Calibri Light" pitchFamily="34" charset="0"/>
              </a:rPr>
              <a:t>يَص</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رَعنَ </a:t>
            </a:r>
            <a:r>
              <a:rPr lang="ar-EG" sz="3200" dirty="0">
                <a:latin typeface="Calibri Light" pitchFamily="34" charset="0"/>
                <a:cs typeface="Calibri Light" pitchFamily="34" charset="0"/>
              </a:rPr>
              <a:t>ذا اللُبَّ حَتّى لا حِراكَ بِهِ             وَهُنَّ </a:t>
            </a:r>
            <a:r>
              <a:rPr lang="ar-EG" sz="3200" dirty="0" err="1" smtClean="0">
                <a:latin typeface="Calibri Light" pitchFamily="34" charset="0"/>
                <a:cs typeface="Calibri Light" pitchFamily="34" charset="0"/>
              </a:rPr>
              <a:t>أَض</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عَفُ خَل</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قِ الل</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َهِ أَر</a:t>
            </a:r>
            <a:r>
              <a:rPr lang="ar-JO" sz="3200" dirty="0">
                <a:latin typeface="Calibri Light" pitchFamily="34" charset="0"/>
                <a:cs typeface="Calibri Light" pitchFamily="34" charset="0"/>
              </a:rPr>
              <a:t>ْ</a:t>
            </a:r>
            <a:r>
              <a:rPr lang="ar-EG" sz="3200" dirty="0" smtClean="0">
                <a:latin typeface="Calibri Light" pitchFamily="34" charset="0"/>
                <a:cs typeface="Calibri Light" pitchFamily="34" charset="0"/>
              </a:rPr>
              <a:t>كانا</a:t>
            </a:r>
            <a:r>
              <a:rPr lang="ar-EG" sz="3200" dirty="0">
                <a:latin typeface="Calibri Light" pitchFamily="34" charset="0"/>
                <a:cs typeface="Calibri Light" pitchFamily="34" charset="0"/>
              </a:rPr>
              <a:t/>
            </a:r>
            <a:br>
              <a:rPr lang="ar-EG" sz="3200" dirty="0">
                <a:latin typeface="Calibri Light" pitchFamily="34" charset="0"/>
                <a:cs typeface="Calibri Light" pitchFamily="34" charset="0"/>
              </a:rPr>
            </a:br>
            <a:endParaRPr lang="ar-EG" sz="3200" dirty="0">
              <a:latin typeface="Calibri Light" pitchFamily="34" charset="0"/>
              <a:cs typeface="Calibri Light" pitchFamily="34" charset="0"/>
            </a:endParaRPr>
          </a:p>
        </p:txBody>
      </p:sp>
      <p:sp>
        <p:nvSpPr>
          <p:cNvPr id="2" name="عنصر نائب للتذييل 1"/>
          <p:cNvSpPr>
            <a:spLocks noGrp="1"/>
          </p:cNvSpPr>
          <p:nvPr>
            <p:ph type="ftr" sz="quarter" idx="11"/>
          </p:nvPr>
        </p:nvSpPr>
        <p:spPr>
          <a:xfrm>
            <a:off x="3970270" y="6473595"/>
            <a:ext cx="3859795" cy="304801"/>
          </a:xfrm>
        </p:spPr>
        <p:txBody>
          <a:bodyPr/>
          <a:lstStyle/>
          <a:p>
            <a:r>
              <a:rPr lang="ar-JO" dirty="0" smtClean="0"/>
              <a:t>المعلم: يوسف طالب الرفاعي / مدارس الأمم الإبداعية / شرح قصيدة بان الخليط</a:t>
            </a:r>
            <a:endParaRPr lang="en-US" dirty="0"/>
          </a:p>
        </p:txBody>
      </p:sp>
    </p:spTree>
    <p:extLst>
      <p:ext uri="{BB962C8B-B14F-4D97-AF65-F5344CB8AC3E}">
        <p14:creationId xmlns:p14="http://schemas.microsoft.com/office/powerpoint/2010/main" val="2684880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6354" y="1511416"/>
            <a:ext cx="10183090" cy="91440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sz="2400" dirty="0"/>
          </a:p>
          <a:p>
            <a:pPr algn="ctr"/>
            <a:endParaRPr lang="ar-EG" sz="2400" dirty="0"/>
          </a:p>
          <a:p>
            <a:pPr algn="ctr"/>
            <a:r>
              <a:rPr lang="ar-EG" sz="3200" dirty="0">
                <a:latin typeface="Calibri Light" pitchFamily="34" charset="0"/>
                <a:cs typeface="Calibri Light" pitchFamily="34" charset="0"/>
              </a:rPr>
              <a:t>يا </a:t>
            </a:r>
            <a:r>
              <a:rPr lang="ar-EG" sz="3200" dirty="0" smtClean="0">
                <a:latin typeface="Calibri Light" pitchFamily="34" charset="0"/>
                <a:cs typeface="Calibri Light" pitchFamily="34" charset="0"/>
              </a:rPr>
              <a:t>ح</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ذا ج</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 الر</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ي</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انِ م</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نْ ج</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a:t>
            </a:r>
            <a:r>
              <a:rPr lang="ar-EG" sz="3200" dirty="0">
                <a:latin typeface="Calibri Light" pitchFamily="34" charset="0"/>
                <a:cs typeface="Calibri Light" pitchFamily="34" charset="0"/>
              </a:rPr>
              <a:t>           وَحَبّذا ساكِنُ الرّيّانِ مَنْ كَانَا</a:t>
            </a:r>
            <a:br>
              <a:rPr lang="ar-EG" sz="3200" dirty="0">
                <a:latin typeface="Calibri Light" pitchFamily="34" charset="0"/>
                <a:cs typeface="Calibri Light" pitchFamily="34" charset="0"/>
              </a:rPr>
            </a:br>
            <a:r>
              <a:rPr lang="ar-EG" sz="3200" dirty="0">
                <a:latin typeface="Calibri Light" pitchFamily="34" charset="0"/>
                <a:cs typeface="Calibri Light" pitchFamily="34" charset="0"/>
              </a:rPr>
              <a:t/>
            </a:r>
            <a:br>
              <a:rPr lang="ar-EG" sz="3200" dirty="0">
                <a:latin typeface="Calibri Light" pitchFamily="34" charset="0"/>
                <a:cs typeface="Calibri Light" pitchFamily="34" charset="0"/>
              </a:rPr>
            </a:br>
            <a:endParaRPr lang="en-US" sz="3200" dirty="0">
              <a:latin typeface="Calibri Light" pitchFamily="34" charset="0"/>
              <a:cs typeface="Calibri Light" pitchFamily="34" charset="0"/>
            </a:endParaRPr>
          </a:p>
        </p:txBody>
      </p:sp>
      <p:sp>
        <p:nvSpPr>
          <p:cNvPr id="5" name="Rectangle 4"/>
          <p:cNvSpPr/>
          <p:nvPr/>
        </p:nvSpPr>
        <p:spPr>
          <a:xfrm>
            <a:off x="966354" y="3086496"/>
            <a:ext cx="10183089" cy="914400"/>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sz="2400" dirty="0"/>
          </a:p>
          <a:p>
            <a:pPr algn="ctr"/>
            <a:endParaRPr lang="ar-EG" sz="3600" dirty="0"/>
          </a:p>
          <a:p>
            <a:pPr algn="ctr"/>
            <a:r>
              <a:rPr lang="ar-EG" sz="3600" dirty="0">
                <a:latin typeface="Calibri Light" pitchFamily="34" charset="0"/>
                <a:cs typeface="Calibri Light" pitchFamily="34" charset="0"/>
              </a:rPr>
              <a:t>وَحَبّذا نَفَحَاتٌ مِنْ </a:t>
            </a:r>
            <a:r>
              <a:rPr lang="ar-EG" sz="3600" dirty="0" smtClean="0">
                <a:latin typeface="Calibri Light" pitchFamily="34" charset="0"/>
                <a:cs typeface="Calibri Light" pitchFamily="34" charset="0"/>
              </a:rPr>
              <a:t>يَمَانِي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ةٍ</a:t>
            </a:r>
            <a:r>
              <a:rPr lang="ar-EG" sz="3600" dirty="0">
                <a:latin typeface="Calibri Light" pitchFamily="34" charset="0"/>
                <a:cs typeface="Calibri Light" pitchFamily="34" charset="0"/>
              </a:rPr>
              <a:t>               </a:t>
            </a:r>
            <a:r>
              <a:rPr lang="ar-EG" sz="3600" dirty="0" smtClean="0">
                <a:latin typeface="Calibri Light" pitchFamily="34" charset="0"/>
                <a:cs typeface="Calibri Light" pitchFamily="34" charset="0"/>
              </a:rPr>
              <a:t>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أ</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تيكَ م</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ن</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ق</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الر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انِ أ</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ح</a:t>
            </a:r>
            <a:r>
              <a:rPr lang="ar-JO" sz="3600" dirty="0" smtClean="0">
                <a:latin typeface="Calibri Light" pitchFamily="34" charset="0"/>
                <a:cs typeface="Calibri Light" pitchFamily="34" charset="0"/>
              </a:rPr>
              <a:t>ْ</a:t>
            </a:r>
            <a:r>
              <a:rPr lang="ar-EG" sz="3600" dirty="0" err="1" smtClean="0">
                <a:latin typeface="Calibri Light" pitchFamily="34" charset="0"/>
                <a:cs typeface="Calibri Light" pitchFamily="34" charset="0"/>
              </a:rPr>
              <a:t>يانا</a:t>
            </a:r>
            <a:r>
              <a:rPr lang="ar-EG" sz="3600" dirty="0">
                <a:latin typeface="Calibri Light" pitchFamily="34" charset="0"/>
                <a:cs typeface="Calibri Light" pitchFamily="34" charset="0"/>
              </a:rPr>
              <a:t/>
            </a:r>
            <a:br>
              <a:rPr lang="ar-EG" sz="3600" dirty="0">
                <a:latin typeface="Calibri Light" pitchFamily="34" charset="0"/>
                <a:cs typeface="Calibri Light" pitchFamily="34" charset="0"/>
              </a:rPr>
            </a:br>
            <a:r>
              <a:rPr lang="ar-EG" sz="3600" dirty="0">
                <a:latin typeface="Calibri Light" pitchFamily="34" charset="0"/>
                <a:cs typeface="Calibri Light" pitchFamily="34" charset="0"/>
              </a:rPr>
              <a:t/>
            </a:r>
            <a:br>
              <a:rPr lang="ar-EG" sz="3600" dirty="0">
                <a:latin typeface="Calibri Light" pitchFamily="34" charset="0"/>
                <a:cs typeface="Calibri Light" pitchFamily="34" charset="0"/>
              </a:rPr>
            </a:br>
            <a:endParaRPr lang="ar-EG" sz="3600" dirty="0">
              <a:latin typeface="Calibri Light" pitchFamily="34" charset="0"/>
              <a:cs typeface="Calibri Light" pitchFamily="34" charset="0"/>
            </a:endParaRPr>
          </a:p>
        </p:txBody>
      </p:sp>
      <p:sp>
        <p:nvSpPr>
          <p:cNvPr id="8" name="Rectangle 3"/>
          <p:cNvSpPr/>
          <p:nvPr/>
        </p:nvSpPr>
        <p:spPr>
          <a:xfrm>
            <a:off x="966353" y="4668274"/>
            <a:ext cx="10183090" cy="91440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JO" sz="3600" dirty="0" smtClean="0">
                <a:latin typeface="Calibri Light" pitchFamily="34" charset="0"/>
                <a:cs typeface="Calibri Light" pitchFamily="34" charset="0"/>
              </a:rPr>
              <a:t>هَبَّتْ شَمالاً فَذِكْري </a:t>
            </a:r>
            <a:r>
              <a:rPr lang="ar-JO" sz="3600" dirty="0">
                <a:latin typeface="Calibri Light" pitchFamily="34" charset="0"/>
                <a:cs typeface="Calibri Light" pitchFamily="34" charset="0"/>
              </a:rPr>
              <a:t>ما </a:t>
            </a:r>
            <a:r>
              <a:rPr lang="ar-JO" sz="3600" dirty="0" smtClean="0">
                <a:latin typeface="Calibri Light" pitchFamily="34" charset="0"/>
                <a:cs typeface="Calibri Light" pitchFamily="34" charset="0"/>
              </a:rPr>
              <a:t>ذَكَرْتُكُمُ         عِنْدَ الصَّفاةِ </a:t>
            </a:r>
            <a:r>
              <a:rPr lang="ar-JO" sz="3600" dirty="0">
                <a:latin typeface="Calibri Light" pitchFamily="34" charset="0"/>
                <a:cs typeface="Calibri Light" pitchFamily="34" charset="0"/>
              </a:rPr>
              <a:t>التي </a:t>
            </a:r>
            <a:r>
              <a:rPr lang="ar-JO" sz="3600" dirty="0" smtClean="0">
                <a:latin typeface="Calibri Light" pitchFamily="34" charset="0"/>
                <a:cs typeface="Calibri Light" pitchFamily="34" charset="0"/>
              </a:rPr>
              <a:t>شَرْقِيِّ حَوْرانا</a:t>
            </a:r>
            <a:endParaRPr lang="ar-EG" sz="3600" dirty="0">
              <a:latin typeface="Calibri Light" pitchFamily="34" charset="0"/>
              <a:cs typeface="Calibri Light" pitchFamily="34" charset="0"/>
            </a:endParaRPr>
          </a:p>
        </p:txBody>
      </p:sp>
      <p:sp>
        <p:nvSpPr>
          <p:cNvPr id="2" name="عنصر نائب للتذييل 1"/>
          <p:cNvSpPr>
            <a:spLocks noGrp="1"/>
          </p:cNvSpPr>
          <p:nvPr>
            <p:ph type="ftr" sz="quarter" idx="11"/>
          </p:nvPr>
        </p:nvSpPr>
        <p:spPr>
          <a:xfrm>
            <a:off x="3735139" y="6316840"/>
            <a:ext cx="3859795" cy="304801"/>
          </a:xfrm>
        </p:spPr>
        <p:txBody>
          <a:bodyPr/>
          <a:lstStyle/>
          <a:p>
            <a:r>
              <a:rPr lang="ar-JO" dirty="0" smtClean="0"/>
              <a:t>المعلم: يوسف طالب الرفاعي / مدارس الأمم الإبداعية / شرح قصيدة بان الخليط</a:t>
            </a:r>
            <a:endParaRPr lang="en-US" dirty="0"/>
          </a:p>
        </p:txBody>
      </p:sp>
    </p:spTree>
    <p:extLst>
      <p:ext uri="{BB962C8B-B14F-4D97-AF65-F5344CB8AC3E}">
        <p14:creationId xmlns:p14="http://schemas.microsoft.com/office/powerpoint/2010/main" val="3256238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xmlns="" id="{E3BFC331-5A89-4542-A841-DABA1F2310C9}"/>
              </a:ext>
            </a:extLst>
          </p:cNvPr>
          <p:cNvSpPr/>
          <p:nvPr/>
        </p:nvSpPr>
        <p:spPr>
          <a:xfrm>
            <a:off x="9383233" y="417325"/>
            <a:ext cx="2530548"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3200" dirty="0" smtClean="0">
                <a:latin typeface="Calibri Light" pitchFamily="34" charset="0"/>
                <a:cs typeface="Calibri Light" pitchFamily="34" charset="0"/>
              </a:rPr>
              <a:t>الب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ي</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ت</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a:t>
            </a:r>
            <a:r>
              <a:rPr lang="ar-EG" sz="3200" dirty="0" err="1" smtClean="0">
                <a:latin typeface="Calibri Light" pitchFamily="34" charset="0"/>
                <a:cs typeface="Calibri Light" pitchFamily="34" charset="0"/>
              </a:rPr>
              <a:t>الأ</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 </a:t>
            </a:r>
            <a:endParaRPr lang="en-US" sz="3200" dirty="0">
              <a:latin typeface="Calibri Light" pitchFamily="34" charset="0"/>
              <a:cs typeface="Calibri Light" pitchFamily="34" charset="0"/>
            </a:endParaRPr>
          </a:p>
        </p:txBody>
      </p:sp>
      <p:sp>
        <p:nvSpPr>
          <p:cNvPr id="5" name="مستطيل 4">
            <a:extLst>
              <a:ext uri="{FF2B5EF4-FFF2-40B4-BE49-F238E27FC236}">
                <a16:creationId xmlns:a16="http://schemas.microsoft.com/office/drawing/2014/main" xmlns="" id="{32314D16-7773-450C-99A8-B5EED64BCCEA}"/>
              </a:ext>
            </a:extLst>
          </p:cNvPr>
          <p:cNvSpPr/>
          <p:nvPr/>
        </p:nvSpPr>
        <p:spPr>
          <a:xfrm>
            <a:off x="278219" y="5742284"/>
            <a:ext cx="11635562" cy="67593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200" dirty="0" smtClean="0">
                <a:latin typeface="Calibri Light" pitchFamily="34" charset="0"/>
                <a:cs typeface="Calibri Light" pitchFamily="34" charset="0"/>
              </a:rPr>
              <a:t>أ</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ق</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ران  </a:t>
            </a:r>
            <a:r>
              <a:rPr lang="ar-EG" sz="3200" dirty="0">
                <a:latin typeface="Calibri Light" pitchFamily="34" charset="0"/>
                <a:cs typeface="Calibri Light" pitchFamily="34" charset="0"/>
              </a:rPr>
              <a:t>: </a:t>
            </a:r>
            <a:r>
              <a:rPr lang="ar-EG" sz="3200" dirty="0" smtClean="0">
                <a:latin typeface="Calibri Light" pitchFamily="34" charset="0"/>
                <a:cs typeface="Calibri Light" pitchFamily="34" charset="0"/>
              </a:rPr>
              <a:t>ه</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ح</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ي</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ج</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م</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ع</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ي</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ن</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الب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عير</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ي</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ن</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a:t>
            </a:r>
            <a:r>
              <a:rPr lang="ar-EG" sz="3200" dirty="0">
                <a:latin typeface="Calibri Light" pitchFamily="34" charset="0"/>
                <a:cs typeface="Calibri Light" pitchFamily="34" charset="0"/>
              </a:rPr>
              <a:t>, </a:t>
            </a:r>
            <a:r>
              <a:rPr lang="ar-EG" sz="3200" dirty="0" smtClean="0">
                <a:latin typeface="Calibri Light" pitchFamily="34" charset="0"/>
                <a:cs typeface="Calibri Light" pitchFamily="34" charset="0"/>
              </a:rPr>
              <a:t>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الم</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راد</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ه</a:t>
            </a:r>
            <a:r>
              <a:rPr lang="ar-JO" sz="3200" dirty="0" smtClean="0">
                <a:latin typeface="Calibri Light" pitchFamily="34" charset="0"/>
                <a:cs typeface="Calibri Light" pitchFamily="34" charset="0"/>
              </a:rPr>
              <a:t>ُ</a:t>
            </a:r>
            <a:r>
              <a:rPr lang="ar-EG" sz="3200" dirty="0" err="1" smtClean="0">
                <a:latin typeface="Calibri Light" pitchFamily="34" charset="0"/>
                <a:cs typeface="Calibri Light" pitchFamily="34" charset="0"/>
              </a:rPr>
              <a:t>نا</a:t>
            </a:r>
            <a:r>
              <a:rPr lang="ar-EG" sz="3200" dirty="0" smtClean="0">
                <a:latin typeface="Calibri Light" pitchFamily="34" charset="0"/>
                <a:cs typeface="Calibri Light" pitchFamily="34" charset="0"/>
              </a:rPr>
              <a:t> </a:t>
            </a:r>
            <a:r>
              <a:rPr lang="ar-EG" sz="3200" dirty="0">
                <a:latin typeface="Calibri Light" pitchFamily="34" charset="0"/>
                <a:cs typeface="Calibri Light" pitchFamily="34" charset="0"/>
              </a:rPr>
              <a:t>ما </a:t>
            </a:r>
            <a:r>
              <a:rPr lang="ar-EG" sz="3200" dirty="0" smtClean="0">
                <a:latin typeface="Calibri Light" pitchFamily="34" charset="0"/>
                <a:cs typeface="Calibri Light" pitchFamily="34" charset="0"/>
              </a:rPr>
              <a:t>كان</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ي</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ن</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ه</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ي</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ن</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م</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ح</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بوب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ت</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ه</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م</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ن</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ت</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واص</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a:t>
            </a:r>
            <a:endParaRPr lang="en-US" sz="3200" dirty="0">
              <a:latin typeface="Calibri Light" pitchFamily="34" charset="0"/>
              <a:cs typeface="Calibri Light" pitchFamily="34" charset="0"/>
            </a:endParaRPr>
          </a:p>
        </p:txBody>
      </p:sp>
      <p:sp>
        <p:nvSpPr>
          <p:cNvPr id="6" name="مستطيل 5">
            <a:extLst>
              <a:ext uri="{FF2B5EF4-FFF2-40B4-BE49-F238E27FC236}">
                <a16:creationId xmlns:a16="http://schemas.microsoft.com/office/drawing/2014/main" xmlns="" id="{F52BD5E1-D622-4724-B436-62CE7201A6CD}"/>
              </a:ext>
            </a:extLst>
          </p:cNvPr>
          <p:cNvSpPr/>
          <p:nvPr/>
        </p:nvSpPr>
        <p:spPr>
          <a:xfrm>
            <a:off x="7593872" y="2518071"/>
            <a:ext cx="4421507"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4400" dirty="0" smtClean="0">
                <a:latin typeface="Calibri Light" pitchFamily="34" charset="0"/>
                <a:cs typeface="Calibri Light" pitchFamily="34" charset="0"/>
              </a:rPr>
              <a:t>الم</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ف</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ر</a:t>
            </a:r>
            <a:r>
              <a:rPr lang="ar-JO" sz="4400" dirty="0" smtClean="0">
                <a:latin typeface="Calibri Light" pitchFamily="34" charset="0"/>
                <a:cs typeface="Calibri Light" pitchFamily="34" charset="0"/>
              </a:rPr>
              <a:t>َ</a:t>
            </a:r>
            <a:r>
              <a:rPr lang="ar-EG" sz="4400" dirty="0" err="1" smtClean="0">
                <a:latin typeface="Calibri Light" pitchFamily="34" charset="0"/>
                <a:cs typeface="Calibri Light" pitchFamily="34" charset="0"/>
              </a:rPr>
              <a:t>دات</a:t>
            </a:r>
            <a:r>
              <a:rPr lang="ar-EG" sz="4400" dirty="0" smtClean="0">
                <a:latin typeface="Calibri Light" pitchFamily="34" charset="0"/>
                <a:cs typeface="Calibri Light" pitchFamily="34" charset="0"/>
              </a:rPr>
              <a:t> </a:t>
            </a:r>
            <a:endParaRPr lang="en-US" sz="4400" dirty="0">
              <a:latin typeface="Calibri Light" pitchFamily="34" charset="0"/>
              <a:cs typeface="Calibri Light" pitchFamily="34" charset="0"/>
            </a:endParaRPr>
          </a:p>
        </p:txBody>
      </p:sp>
      <p:sp>
        <p:nvSpPr>
          <p:cNvPr id="7" name="مستطيل 6">
            <a:extLst>
              <a:ext uri="{FF2B5EF4-FFF2-40B4-BE49-F238E27FC236}">
                <a16:creationId xmlns:a16="http://schemas.microsoft.com/office/drawing/2014/main" xmlns="" id="{B8FF9F3C-3A10-4F27-A73E-7610CFC1E2B8}"/>
              </a:ext>
            </a:extLst>
          </p:cNvPr>
          <p:cNvSpPr/>
          <p:nvPr/>
        </p:nvSpPr>
        <p:spPr>
          <a:xfrm>
            <a:off x="7593873" y="3624718"/>
            <a:ext cx="4421508" cy="10082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3200" dirty="0" smtClean="0">
                <a:latin typeface="Calibri Light" pitchFamily="34" charset="0"/>
                <a:cs typeface="Calibri Light" pitchFamily="34" charset="0"/>
              </a:rPr>
              <a:t>بان</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الخ</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ليط</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a:t>
            </a:r>
            <a:r>
              <a:rPr lang="ar-EG" sz="3200" dirty="0">
                <a:latin typeface="Calibri Light" pitchFamily="34" charset="0"/>
                <a:cs typeface="Calibri Light" pitchFamily="34" charset="0"/>
              </a:rPr>
              <a:t>: </a:t>
            </a:r>
            <a:r>
              <a:rPr lang="ar-EG" sz="3200" dirty="0" smtClean="0">
                <a:latin typeface="Calibri Light" pitchFamily="34" charset="0"/>
                <a:cs typeface="Calibri Light" pitchFamily="34" charset="0"/>
              </a:rPr>
              <a:t>اب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ت</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ع</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د</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الص</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اح</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الم</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راد</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ه</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الح</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بيب</a:t>
            </a:r>
            <a:endParaRPr lang="en-US" sz="3200" dirty="0">
              <a:latin typeface="Calibri Light" pitchFamily="34" charset="0"/>
              <a:cs typeface="Calibri Light" pitchFamily="34" charset="0"/>
            </a:endParaRPr>
          </a:p>
        </p:txBody>
      </p:sp>
      <p:sp>
        <p:nvSpPr>
          <p:cNvPr id="8" name="مستطيل 7">
            <a:extLst>
              <a:ext uri="{FF2B5EF4-FFF2-40B4-BE49-F238E27FC236}">
                <a16:creationId xmlns:a16="http://schemas.microsoft.com/office/drawing/2014/main" xmlns="" id="{5773A380-B458-4772-B4C8-558D65427E87}"/>
              </a:ext>
            </a:extLst>
          </p:cNvPr>
          <p:cNvSpPr/>
          <p:nvPr/>
        </p:nvSpPr>
        <p:spPr>
          <a:xfrm>
            <a:off x="7593873" y="4731365"/>
            <a:ext cx="4421507"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200" dirty="0" smtClean="0">
                <a:latin typeface="Calibri Light" pitchFamily="34" charset="0"/>
                <a:cs typeface="Calibri Light" pitchFamily="34" charset="0"/>
              </a:rPr>
              <a:t>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ل</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ط</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ع</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ت</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a:t>
            </a:r>
            <a:r>
              <a:rPr lang="ar-EG" sz="3200" dirty="0">
                <a:latin typeface="Calibri Light" pitchFamily="34" charset="0"/>
                <a:cs typeface="Calibri Light" pitchFamily="34" charset="0"/>
              </a:rPr>
              <a:t>: </a:t>
            </a:r>
            <a:r>
              <a:rPr lang="ar-EG" sz="3200" dirty="0" smtClean="0">
                <a:latin typeface="Calibri Light" pitchFamily="34" charset="0"/>
                <a:cs typeface="Calibri Light" pitchFamily="34" charset="0"/>
              </a:rPr>
              <a:t>ل</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و</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أ</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خ</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ذ</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 ب</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ر</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أ</a:t>
            </a:r>
            <a:r>
              <a:rPr lang="ar-JO" sz="3200" dirty="0" smtClean="0">
                <a:latin typeface="Calibri Light" pitchFamily="34" charset="0"/>
                <a:cs typeface="Calibri Light" pitchFamily="34" charset="0"/>
              </a:rPr>
              <a:t>ْ</a:t>
            </a:r>
            <a:r>
              <a:rPr lang="ar-EG" sz="3200" dirty="0" smtClean="0">
                <a:latin typeface="Calibri Light" pitchFamily="34" charset="0"/>
                <a:cs typeface="Calibri Light" pitchFamily="34" charset="0"/>
              </a:rPr>
              <a:t>ي</a:t>
            </a:r>
            <a:r>
              <a:rPr lang="ar-JO" sz="3200" dirty="0" smtClean="0">
                <a:latin typeface="Calibri Light" pitchFamily="34" charset="0"/>
                <a:cs typeface="Calibri Light" pitchFamily="34" charset="0"/>
              </a:rPr>
              <a:t>ي</a:t>
            </a:r>
            <a:r>
              <a:rPr lang="ar-EG" sz="3200" dirty="0" smtClean="0">
                <a:latin typeface="Calibri Light" pitchFamily="34" charset="0"/>
                <a:cs typeface="Calibri Light" pitchFamily="34" charset="0"/>
              </a:rPr>
              <a:t> </a:t>
            </a:r>
            <a:endParaRPr lang="en-US" sz="3200" dirty="0">
              <a:latin typeface="Calibri Light" pitchFamily="34" charset="0"/>
              <a:cs typeface="Calibri Light" pitchFamily="34" charset="0"/>
            </a:endParaRPr>
          </a:p>
        </p:txBody>
      </p:sp>
      <p:sp>
        <p:nvSpPr>
          <p:cNvPr id="9" name="شكل بيضاوي 8">
            <a:extLst>
              <a:ext uri="{FF2B5EF4-FFF2-40B4-BE49-F238E27FC236}">
                <a16:creationId xmlns:a16="http://schemas.microsoft.com/office/drawing/2014/main" xmlns="" id="{4CD258B5-3259-4798-BBF3-C2062E14776B}"/>
              </a:ext>
            </a:extLst>
          </p:cNvPr>
          <p:cNvSpPr/>
          <p:nvPr/>
        </p:nvSpPr>
        <p:spPr>
          <a:xfrm>
            <a:off x="3186619" y="250883"/>
            <a:ext cx="4327451"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600" dirty="0" smtClean="0">
                <a:latin typeface="Calibri Light" pitchFamily="34" charset="0"/>
                <a:cs typeface="Calibri Light" pitchFamily="34" charset="0"/>
              </a:rPr>
              <a:t>ش</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ح</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a:t>
            </a:r>
            <a:r>
              <a:rPr lang="ar-EG" sz="3600" dirty="0" err="1" smtClean="0">
                <a:latin typeface="Calibri Light" pitchFamily="34" charset="0"/>
                <a:cs typeface="Calibri Light" pitchFamily="34" charset="0"/>
              </a:rPr>
              <a:t>الأ</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ب</a:t>
            </a:r>
            <a:r>
              <a:rPr lang="ar-JO" sz="3600" dirty="0" smtClean="0">
                <a:latin typeface="Calibri Light" pitchFamily="34" charset="0"/>
                <a:cs typeface="Calibri Light" pitchFamily="34" charset="0"/>
              </a:rPr>
              <a:t>ْ</a:t>
            </a:r>
            <a:r>
              <a:rPr lang="ar-EG" sz="3600" dirty="0" err="1" smtClean="0">
                <a:latin typeface="Calibri Light" pitchFamily="34" charset="0"/>
                <a:cs typeface="Calibri Light" pitchFamily="34" charset="0"/>
              </a:rPr>
              <a:t>يات</a:t>
            </a:r>
            <a:r>
              <a:rPr lang="ar-EG" sz="3600" dirty="0" smtClean="0">
                <a:latin typeface="Calibri Light" pitchFamily="34" charset="0"/>
                <a:cs typeface="Calibri Light" pitchFamily="34" charset="0"/>
              </a:rPr>
              <a:t> </a:t>
            </a:r>
            <a:endParaRPr lang="en-US" sz="3600" dirty="0">
              <a:latin typeface="Calibri Light" pitchFamily="34" charset="0"/>
              <a:cs typeface="Calibri Light" pitchFamily="34" charset="0"/>
            </a:endParaRPr>
          </a:p>
        </p:txBody>
      </p:sp>
      <p:sp>
        <p:nvSpPr>
          <p:cNvPr id="10" name="Rectangle 4">
            <a:extLst>
              <a:ext uri="{FF2B5EF4-FFF2-40B4-BE49-F238E27FC236}">
                <a16:creationId xmlns:a16="http://schemas.microsoft.com/office/drawing/2014/main" xmlns="" id="{4DEADF55-E696-42BF-8124-726672EE0039}"/>
              </a:ext>
            </a:extLst>
          </p:cNvPr>
          <p:cNvSpPr/>
          <p:nvPr/>
        </p:nvSpPr>
        <p:spPr>
          <a:xfrm>
            <a:off x="278220" y="1428243"/>
            <a:ext cx="11737162" cy="914399"/>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a:latin typeface="Calibri Light" pitchFamily="34" charset="0"/>
                <a:cs typeface="Calibri Light" pitchFamily="34" charset="0"/>
              </a:rPr>
              <a:t>بان</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 الخ</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ليط</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 وَلَوْ طُوِّعْتُ ما بَانَا              و</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ق</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ط</a:t>
            </a:r>
            <a:r>
              <a:rPr lang="ar-JO" sz="3200" dirty="0">
                <a:latin typeface="Calibri Light" pitchFamily="34" charset="0"/>
                <a:cs typeface="Calibri Light" pitchFamily="34" charset="0"/>
              </a:rPr>
              <a:t>َّ</a:t>
            </a:r>
            <a:r>
              <a:rPr lang="ar-EG" sz="3200" dirty="0" err="1">
                <a:latin typeface="Calibri Light" pitchFamily="34" charset="0"/>
                <a:cs typeface="Calibri Light" pitchFamily="34" charset="0"/>
              </a:rPr>
              <a:t>عوا</a:t>
            </a:r>
            <a:r>
              <a:rPr lang="ar-EG" sz="3200" dirty="0">
                <a:latin typeface="Calibri Light" pitchFamily="34" charset="0"/>
                <a:cs typeface="Calibri Light" pitchFamily="34" charset="0"/>
              </a:rPr>
              <a:t> م</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نْ ح</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بالِ الو</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ص</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لِ أ</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ق</a:t>
            </a:r>
            <a:r>
              <a:rPr lang="ar-JO" sz="3200" dirty="0">
                <a:latin typeface="Calibri Light" pitchFamily="34" charset="0"/>
                <a:cs typeface="Calibri Light" pitchFamily="34" charset="0"/>
              </a:rPr>
              <a:t>ْ</a:t>
            </a:r>
            <a:r>
              <a:rPr lang="ar-EG" sz="3200" dirty="0">
                <a:latin typeface="Calibri Light" pitchFamily="34" charset="0"/>
                <a:cs typeface="Calibri Light" pitchFamily="34" charset="0"/>
              </a:rPr>
              <a:t>رانا</a:t>
            </a:r>
            <a:br>
              <a:rPr lang="ar-EG" sz="3200" dirty="0">
                <a:latin typeface="Calibri Light" pitchFamily="34" charset="0"/>
                <a:cs typeface="Calibri Light" pitchFamily="34" charset="0"/>
              </a:rPr>
            </a:br>
            <a:endParaRPr lang="en-US" sz="3200" dirty="0">
              <a:latin typeface="Calibri Light" pitchFamily="34" charset="0"/>
              <a:cs typeface="Calibri Light" pitchFamily="34" charset="0"/>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20" y="2518070"/>
            <a:ext cx="3353254" cy="3127695"/>
          </a:xfrm>
          <a:prstGeom prst="rect">
            <a:avLst/>
          </a:prstGeom>
        </p:spPr>
      </p:pic>
      <p:pic>
        <p:nvPicPr>
          <p:cNvPr id="11" name="صورة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686" y="2518070"/>
            <a:ext cx="3663027" cy="3127695"/>
          </a:xfrm>
          <a:prstGeom prst="rect">
            <a:avLst/>
          </a:prstGeom>
        </p:spPr>
      </p:pic>
      <p:sp>
        <p:nvSpPr>
          <p:cNvPr id="3" name="عنصر نائب للتذييل 2"/>
          <p:cNvSpPr>
            <a:spLocks noGrp="1"/>
          </p:cNvSpPr>
          <p:nvPr>
            <p:ph type="ftr" sz="quarter" idx="11"/>
          </p:nvPr>
        </p:nvSpPr>
        <p:spPr>
          <a:xfrm>
            <a:off x="3900602" y="6418218"/>
            <a:ext cx="3859795" cy="304801"/>
          </a:xfrm>
        </p:spPr>
        <p:txBody>
          <a:bodyPr/>
          <a:lstStyle/>
          <a:p>
            <a:r>
              <a:rPr lang="ar-JO" dirty="0" smtClean="0"/>
              <a:t>المعلم: يوسف طالب الرفاعي / مدارس الأمم الإبداعية / شرح قصيدة بان الخليط</a:t>
            </a:r>
            <a:endParaRPr lang="en-US" dirty="0"/>
          </a:p>
        </p:txBody>
      </p:sp>
    </p:spTree>
    <p:extLst>
      <p:ext uri="{BB962C8B-B14F-4D97-AF65-F5344CB8AC3E}">
        <p14:creationId xmlns:p14="http://schemas.microsoft.com/office/powerpoint/2010/main" val="6195045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randombar(horizontal)">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randombar(horizontal)">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circle(in)">
                                      <p:cBhvr>
                                        <p:cTn id="6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xmlns="" id="{2FEAD901-126E-48F7-83A9-920337374E7B}"/>
              </a:ext>
            </a:extLst>
          </p:cNvPr>
          <p:cNvSpPr/>
          <p:nvPr/>
        </p:nvSpPr>
        <p:spPr>
          <a:xfrm>
            <a:off x="3668233" y="264323"/>
            <a:ext cx="3952555" cy="852096"/>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dirty="0" smtClean="0">
                <a:latin typeface="Calibri Light" pitchFamily="34" charset="0"/>
                <a:cs typeface="Calibri Light" pitchFamily="34" charset="0"/>
              </a:rPr>
              <a:t>ش</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ح</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الب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ت </a:t>
            </a:r>
            <a:endParaRPr lang="en-US" sz="3600" dirty="0">
              <a:latin typeface="Calibri Light" pitchFamily="34" charset="0"/>
              <a:cs typeface="Calibri Light" pitchFamily="34" charset="0"/>
            </a:endParaRPr>
          </a:p>
        </p:txBody>
      </p:sp>
      <p:sp>
        <p:nvSpPr>
          <p:cNvPr id="5" name="مستطيل 4">
            <a:extLst>
              <a:ext uri="{FF2B5EF4-FFF2-40B4-BE49-F238E27FC236}">
                <a16:creationId xmlns:a16="http://schemas.microsoft.com/office/drawing/2014/main" xmlns="" id="{D23C1190-F627-4BD6-B50B-0A3C0C387667}"/>
              </a:ext>
            </a:extLst>
          </p:cNvPr>
          <p:cNvSpPr/>
          <p:nvPr/>
        </p:nvSpPr>
        <p:spPr>
          <a:xfrm>
            <a:off x="242778" y="1243069"/>
            <a:ext cx="11706446" cy="246221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قول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a:t>
            </a:r>
            <a:r>
              <a:rPr lang="ar-EG" sz="3600" dirty="0">
                <a:latin typeface="Calibri Light" pitchFamily="34" charset="0"/>
                <a:cs typeface="Calibri Light" pitchFamily="34" charset="0"/>
              </a:rPr>
              <a:t>: </a:t>
            </a:r>
            <a:r>
              <a:rPr lang="ar-EG" sz="3600" dirty="0" smtClean="0">
                <a:latin typeface="Calibri Light" pitchFamily="34" charset="0"/>
                <a:cs typeface="Calibri Light" pitchFamily="34" charset="0"/>
              </a:rPr>
              <a:t>اب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ع</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د</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الم</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ح</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بوب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ة</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ع</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ن</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ه</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و</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و</a:t>
            </a:r>
            <a:r>
              <a:rPr lang="ar-JO" sz="3600" dirty="0" smtClean="0">
                <a:latin typeface="Calibri Light" pitchFamily="34" charset="0"/>
                <a:cs typeface="Calibri Light" pitchFamily="34" charset="0"/>
              </a:rPr>
              <a:t>ْ</a:t>
            </a:r>
            <a:r>
              <a:rPr lang="ar-JO" sz="3600" dirty="0">
                <a:latin typeface="Calibri Light" pitchFamily="34" charset="0"/>
                <a:cs typeface="Calibri Light" pitchFamily="34" charset="0"/>
              </a:rPr>
              <a:t> </a:t>
            </a:r>
            <a:r>
              <a:rPr lang="ar-EG" sz="3600" dirty="0" smtClean="0">
                <a:latin typeface="Calibri Light" pitchFamily="34" charset="0"/>
                <a:cs typeface="Calibri Light" pitchFamily="34" charset="0"/>
              </a:rPr>
              <a:t>كان</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a:t>
            </a:r>
            <a:r>
              <a:rPr lang="ar-EG" sz="3600" dirty="0" err="1" smtClean="0">
                <a:latin typeface="Calibri Light" pitchFamily="34" charset="0"/>
                <a:cs typeface="Calibri Light" pitchFamily="34" charset="0"/>
              </a:rPr>
              <a:t>الأ</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م</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د</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ه</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ن</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د</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ع</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ها 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ح</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ل</a:t>
            </a:r>
            <a:r>
              <a:rPr lang="ar-JO" sz="3600" dirty="0" smtClean="0">
                <a:latin typeface="Calibri Light" pitchFamily="34" charset="0"/>
                <a:cs typeface="Calibri Light" pitchFamily="34" charset="0"/>
              </a:rPr>
              <a:t>ُ؛ </a:t>
            </a:r>
            <a:r>
              <a:rPr lang="ar-EG" sz="3600" dirty="0" smtClean="0">
                <a:latin typeface="Calibri Light" pitchFamily="34" charset="0"/>
                <a:cs typeface="Calibri Light" pitchFamily="34" charset="0"/>
              </a:rPr>
              <a:t>ف</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هو </a:t>
            </a:r>
            <a:r>
              <a:rPr lang="ar-EG" sz="3600" dirty="0">
                <a:latin typeface="Calibri Light" pitchFamily="34" charset="0"/>
                <a:cs typeface="Calibri Light" pitchFamily="34" charset="0"/>
              </a:rPr>
              <a:t>لا </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ق</a:t>
            </a:r>
            <a:r>
              <a:rPr lang="ar-JO" sz="3600" dirty="0" smtClean="0">
                <a:latin typeface="Calibri Light" pitchFamily="34" charset="0"/>
                <a:cs typeface="Calibri Light" pitchFamily="34" charset="0"/>
              </a:rPr>
              <a:t>ْ</a:t>
            </a:r>
            <a:r>
              <a:rPr lang="ar-EG" sz="3600" dirty="0" err="1" smtClean="0">
                <a:latin typeface="Calibri Light" pitchFamily="34" charset="0"/>
                <a:cs typeface="Calibri Light" pitchFamily="34" charset="0"/>
              </a:rPr>
              <a:t>وى</a:t>
            </a:r>
            <a:r>
              <a:rPr lang="ar-EG" sz="3600" dirty="0" smtClean="0">
                <a:latin typeface="Calibri Light" pitchFamily="34" charset="0"/>
                <a:cs typeface="Calibri Light" pitchFamily="34" charset="0"/>
              </a:rPr>
              <a:t> </a:t>
            </a:r>
            <a:r>
              <a:rPr lang="ar-EG" sz="3600" dirty="0">
                <a:latin typeface="Calibri Light" pitchFamily="34" charset="0"/>
                <a:cs typeface="Calibri Light" pitchFamily="34" charset="0"/>
              </a:rPr>
              <a:t>على </a:t>
            </a:r>
            <a:r>
              <a:rPr lang="ar-EG" sz="3600" dirty="0" smtClean="0">
                <a:latin typeface="Calibri Light" pitchFamily="34" charset="0"/>
                <a:cs typeface="Calibri Light" pitchFamily="34" charset="0"/>
              </a:rPr>
              <a:t>ف</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راق</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ها ف</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الش</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اع</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 </a:t>
            </a:r>
            <a:r>
              <a:rPr lang="ar-EG" sz="3600" dirty="0" smtClean="0">
                <a:latin typeface="Calibri Light" pitchFamily="34" charset="0"/>
                <a:cs typeface="Calibri Light" pitchFamily="34" charset="0"/>
              </a:rPr>
              <a:t>ه</a:t>
            </a:r>
            <a:r>
              <a:rPr lang="ar-JO" sz="3600" dirty="0" smtClean="0">
                <a:latin typeface="Calibri Light" pitchFamily="34" charset="0"/>
                <a:cs typeface="Calibri Light" pitchFamily="34" charset="0"/>
              </a:rPr>
              <a:t>ُ</a:t>
            </a:r>
            <a:r>
              <a:rPr lang="ar-EG" sz="3600" dirty="0" err="1" smtClean="0">
                <a:latin typeface="Calibri Light" pitchFamily="34" charset="0"/>
                <a:cs typeface="Calibri Light" pitchFamily="34" charset="0"/>
              </a:rPr>
              <a:t>نا</a:t>
            </a:r>
            <a:r>
              <a:rPr lang="ar-EG" sz="3600" dirty="0" smtClean="0">
                <a:latin typeface="Calibri Light" pitchFamily="34" charset="0"/>
                <a:cs typeface="Calibri Light" pitchFamily="34" charset="0"/>
              </a:rPr>
              <a:t> ي</a:t>
            </a:r>
            <a:r>
              <a:rPr lang="ar-JO" sz="3600" dirty="0" smtClean="0">
                <a:latin typeface="Calibri Light" pitchFamily="34" charset="0"/>
                <a:cs typeface="Calibri Light" pitchFamily="34" charset="0"/>
              </a:rPr>
              <a:t>ُ</a:t>
            </a:r>
            <a:r>
              <a:rPr lang="ar-EG" sz="3600" dirty="0" err="1" smtClean="0">
                <a:latin typeface="Calibri Light" pitchFamily="34" charset="0"/>
                <a:cs typeface="Calibri Light" pitchFamily="34" charset="0"/>
              </a:rPr>
              <a:t>وض</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ح</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أ</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ن</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الح</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بيب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ع</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د</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و</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ح</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و</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و</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أ</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خ</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ذ</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أ</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ه</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ما ت</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ك</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ه</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ح</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a:t>
            </a:r>
            <a:r>
              <a:rPr lang="ar-EG" sz="3600" dirty="0">
                <a:latin typeface="Calibri Light" pitchFamily="34" charset="0"/>
                <a:cs typeface="Calibri Light" pitchFamily="34" charset="0"/>
              </a:rPr>
              <a:t>, </a:t>
            </a:r>
            <a:r>
              <a:rPr lang="ar-EG" sz="3600" dirty="0" smtClean="0">
                <a:latin typeface="Calibri Light" pitchFamily="34" charset="0"/>
                <a:cs typeface="Calibri Light" pitchFamily="34" charset="0"/>
              </a:rPr>
              <a:t>و</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هذا الر</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حيل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ان</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ق</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ط</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ع</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ح</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الو</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ص</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ل</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 ب</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ي</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ن</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ه</a:t>
            </a:r>
            <a:r>
              <a:rPr lang="ar-JO" sz="3600" dirty="0" smtClean="0">
                <a:latin typeface="Calibri Light" pitchFamily="34" charset="0"/>
                <a:cs typeface="Calibri Light" pitchFamily="34" charset="0"/>
              </a:rPr>
              <a:t>ُ</a:t>
            </a:r>
            <a:r>
              <a:rPr lang="ar-EG" sz="3600" dirty="0" smtClean="0">
                <a:latin typeface="Calibri Light" pitchFamily="34" charset="0"/>
                <a:cs typeface="Calibri Light" pitchFamily="34" charset="0"/>
              </a:rPr>
              <a:t>م</a:t>
            </a:r>
            <a:r>
              <a:rPr lang="ar-JO" sz="3600" dirty="0" smtClean="0">
                <a:latin typeface="Calibri Light" pitchFamily="34" charset="0"/>
                <a:cs typeface="Calibri Light" pitchFamily="34" charset="0"/>
              </a:rPr>
              <a:t>ْ.</a:t>
            </a:r>
            <a:endParaRPr lang="en-US" sz="3600" dirty="0">
              <a:latin typeface="Calibri Light" pitchFamily="34" charset="0"/>
              <a:cs typeface="Calibri Light" pitchFamily="34" charset="0"/>
            </a:endParaRPr>
          </a:p>
        </p:txBody>
      </p:sp>
      <p:sp>
        <p:nvSpPr>
          <p:cNvPr id="6" name="مستطيل: زوايا مستديرة 5">
            <a:extLst>
              <a:ext uri="{FF2B5EF4-FFF2-40B4-BE49-F238E27FC236}">
                <a16:creationId xmlns:a16="http://schemas.microsoft.com/office/drawing/2014/main" xmlns="" id="{F92472F0-7037-4FF8-9850-6E4F27EB6EE8}"/>
              </a:ext>
            </a:extLst>
          </p:cNvPr>
          <p:cNvSpPr/>
          <p:nvPr/>
        </p:nvSpPr>
        <p:spPr>
          <a:xfrm>
            <a:off x="6949439" y="3843901"/>
            <a:ext cx="4999783"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JO" sz="3200" dirty="0">
                <a:latin typeface="Calibri Light" pitchFamily="34" charset="0"/>
                <a:cs typeface="Calibri Light" pitchFamily="34" charset="0"/>
              </a:rPr>
              <a:t>الصّورَةُ الفَنِّيَّةُ</a:t>
            </a:r>
            <a:endParaRPr lang="en-US" sz="3200" dirty="0">
              <a:latin typeface="Calibri Light" pitchFamily="34" charset="0"/>
              <a:cs typeface="Calibri Light" pitchFamily="34" charset="0"/>
            </a:endParaRPr>
          </a:p>
        </p:txBody>
      </p:sp>
      <p:sp>
        <p:nvSpPr>
          <p:cNvPr id="7" name="مستطيل: زوايا مستديرة 6">
            <a:extLst>
              <a:ext uri="{FF2B5EF4-FFF2-40B4-BE49-F238E27FC236}">
                <a16:creationId xmlns:a16="http://schemas.microsoft.com/office/drawing/2014/main" xmlns="" id="{7376FC5E-6936-44E6-A019-9B256BD05A82}"/>
              </a:ext>
            </a:extLst>
          </p:cNvPr>
          <p:cNvSpPr/>
          <p:nvPr/>
        </p:nvSpPr>
        <p:spPr>
          <a:xfrm>
            <a:off x="242778" y="4868091"/>
            <a:ext cx="11706445" cy="15152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4400" dirty="0" smtClean="0">
                <a:latin typeface="Calibri Light" pitchFamily="34" charset="0"/>
                <a:cs typeface="Calibri Light" pitchFamily="34" charset="0"/>
              </a:rPr>
              <a:t>ش</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ب</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ه</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 </a:t>
            </a:r>
            <a:r>
              <a:rPr lang="ar-JO" sz="4400" dirty="0" smtClean="0">
                <a:latin typeface="Calibri Light" pitchFamily="34" charset="0"/>
                <a:cs typeface="Calibri Light" pitchFamily="34" charset="0"/>
              </a:rPr>
              <a:t>الشاعر </a:t>
            </a:r>
            <a:r>
              <a:rPr lang="ar-EG" sz="4400" dirty="0" smtClean="0">
                <a:latin typeface="Calibri Light" pitchFamily="34" charset="0"/>
                <a:cs typeface="Calibri Light" pitchFamily="34" charset="0"/>
              </a:rPr>
              <a:t>ما </a:t>
            </a:r>
            <a:r>
              <a:rPr lang="ar-EG" sz="4400" dirty="0" smtClean="0">
                <a:latin typeface="Calibri Light" pitchFamily="34" charset="0"/>
                <a:cs typeface="Calibri Light" pitchFamily="34" charset="0"/>
              </a:rPr>
              <a:t>ب</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ي</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ن</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ه</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 و</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ب</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ي</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ن</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 م</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ح</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بوب</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ت</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ه</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 م</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ن</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 و</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د</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 و</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ح</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ب</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 ب</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الح</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ب</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ل</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 الم</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تين</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 </a:t>
            </a:r>
            <a:r>
              <a:rPr lang="ar-EG" sz="4400" dirty="0">
                <a:latin typeface="Calibri Light" pitchFamily="34" charset="0"/>
                <a:cs typeface="Calibri Light" pitchFamily="34" charset="0"/>
              </a:rPr>
              <a:t>الذي </a:t>
            </a:r>
            <a:r>
              <a:rPr lang="ar-EG" sz="4400" dirty="0" smtClean="0">
                <a:latin typeface="Calibri Light" pitchFamily="34" charset="0"/>
                <a:cs typeface="Calibri Light" pitchFamily="34" charset="0"/>
              </a:rPr>
              <a:t>ي</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ر</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ب</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ط</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 ب</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ي</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ن</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 ب</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عير</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ي</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ن</a:t>
            </a:r>
            <a:r>
              <a:rPr lang="ar-JO" sz="4400" dirty="0" smtClean="0">
                <a:latin typeface="Calibri Light" pitchFamily="34" charset="0"/>
                <a:cs typeface="Calibri Light" pitchFamily="34" charset="0"/>
              </a:rPr>
              <a:t>ِ</a:t>
            </a:r>
            <a:r>
              <a:rPr lang="ar-EG" sz="4400" dirty="0" smtClean="0">
                <a:latin typeface="Calibri Light" pitchFamily="34" charset="0"/>
                <a:cs typeface="Calibri Light" pitchFamily="34" charset="0"/>
              </a:rPr>
              <a:t> </a:t>
            </a:r>
            <a:endParaRPr lang="en-US" sz="4400" dirty="0">
              <a:latin typeface="Calibri Light" pitchFamily="34" charset="0"/>
              <a:cs typeface="Calibri Light" pitchFamily="34" charset="0"/>
            </a:endParaRPr>
          </a:p>
        </p:txBody>
      </p:sp>
      <p:sp>
        <p:nvSpPr>
          <p:cNvPr id="8" name="مستطيل: زوايا مستديرة 7">
            <a:extLst>
              <a:ext uri="{FF2B5EF4-FFF2-40B4-BE49-F238E27FC236}">
                <a16:creationId xmlns:a16="http://schemas.microsoft.com/office/drawing/2014/main" xmlns="" id="{C339B209-3112-48B1-98D2-E934B259FD09}"/>
              </a:ext>
            </a:extLst>
          </p:cNvPr>
          <p:cNvSpPr/>
          <p:nvPr/>
        </p:nvSpPr>
        <p:spPr>
          <a:xfrm>
            <a:off x="242778" y="3843902"/>
            <a:ext cx="5278456"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EG" sz="4000" dirty="0" smtClean="0">
                <a:latin typeface="Calibri Light" pitchFamily="34" charset="0"/>
                <a:cs typeface="Calibri Light" pitchFamily="34" charset="0"/>
              </a:rPr>
              <a:t>بان </a:t>
            </a:r>
            <a:r>
              <a:rPr lang="ar-JO" sz="4000" dirty="0" smtClean="0">
                <a:latin typeface="Calibri Light" pitchFamily="34" charset="0"/>
                <a:cs typeface="Calibri Light" pitchFamily="34" charset="0"/>
              </a:rPr>
              <a:t>  / </a:t>
            </a:r>
            <a:r>
              <a:rPr lang="ar-EG" sz="4000" dirty="0" smtClean="0">
                <a:latin typeface="Calibri Light" pitchFamily="34" charset="0"/>
                <a:cs typeface="Calibri Light" pitchFamily="34" charset="0"/>
              </a:rPr>
              <a:t> </a:t>
            </a:r>
            <a:r>
              <a:rPr lang="ar-EG" sz="4000" dirty="0">
                <a:latin typeface="Calibri Light" pitchFamily="34" charset="0"/>
                <a:cs typeface="Calibri Light" pitchFamily="34" charset="0"/>
              </a:rPr>
              <a:t>ما بانا  </a:t>
            </a:r>
            <a:r>
              <a:rPr lang="ar-JO" sz="4000" dirty="0" smtClean="0">
                <a:latin typeface="Calibri Light" pitchFamily="34" charset="0"/>
                <a:cs typeface="Calibri Light" pitchFamily="34" charset="0"/>
              </a:rPr>
              <a:t>: </a:t>
            </a:r>
            <a:r>
              <a:rPr lang="ar-EG" sz="4000" dirty="0" smtClean="0">
                <a:latin typeface="Calibri Light" pitchFamily="34" charset="0"/>
                <a:cs typeface="Calibri Light" pitchFamily="34" charset="0"/>
              </a:rPr>
              <a:t>طباق </a:t>
            </a:r>
            <a:r>
              <a:rPr lang="ar-EG" sz="4000" dirty="0">
                <a:latin typeface="Calibri Light" pitchFamily="34" charset="0"/>
                <a:cs typeface="Calibri Light" pitchFamily="34" charset="0"/>
              </a:rPr>
              <a:t>سلب </a:t>
            </a:r>
            <a:endParaRPr lang="en-US" sz="4000" dirty="0">
              <a:latin typeface="Calibri Light" pitchFamily="34" charset="0"/>
              <a:cs typeface="Calibri Light" pitchFamily="34" charset="0"/>
            </a:endParaRPr>
          </a:p>
        </p:txBody>
      </p:sp>
      <p:sp>
        <p:nvSpPr>
          <p:cNvPr id="9" name="سهم: لأسفل 9">
            <a:extLst>
              <a:ext uri="{FF2B5EF4-FFF2-40B4-BE49-F238E27FC236}">
                <a16:creationId xmlns:a16="http://schemas.microsoft.com/office/drawing/2014/main" xmlns="" id="{C2137C9F-23D6-4D60-AC85-09C9D7D0E07B}"/>
              </a:ext>
            </a:extLst>
          </p:cNvPr>
          <p:cNvSpPr/>
          <p:nvPr/>
        </p:nvSpPr>
        <p:spPr>
          <a:xfrm>
            <a:off x="5956663" y="4076391"/>
            <a:ext cx="599828" cy="68191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عنصر نائب للتذييل 1"/>
          <p:cNvSpPr>
            <a:spLocks noGrp="1"/>
          </p:cNvSpPr>
          <p:nvPr>
            <p:ph type="ftr" sz="quarter" idx="11"/>
          </p:nvPr>
        </p:nvSpPr>
        <p:spPr>
          <a:xfrm>
            <a:off x="3668233" y="6479178"/>
            <a:ext cx="3859795" cy="304801"/>
          </a:xfrm>
        </p:spPr>
        <p:txBody>
          <a:bodyPr/>
          <a:lstStyle/>
          <a:p>
            <a:r>
              <a:rPr lang="ar-JO" dirty="0" smtClean="0"/>
              <a:t>المعلم: يوسف طالب الرفاعي / مدارس الأمم الإبداعية / شرح قصيدة بان الخليط</a:t>
            </a:r>
            <a:endParaRPr lang="en-US" dirty="0"/>
          </a:p>
        </p:txBody>
      </p:sp>
    </p:spTree>
    <p:extLst>
      <p:ext uri="{BB962C8B-B14F-4D97-AF65-F5344CB8AC3E}">
        <p14:creationId xmlns:p14="http://schemas.microsoft.com/office/powerpoint/2010/main" val="17482047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أزرق">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spDef>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2.xml><?xml version="1.0" encoding="utf-8"?>
<a:theme xmlns:a="http://schemas.openxmlformats.org/drawingml/2006/main" name="1_Ion">
  <a:themeElements>
    <a:clrScheme name="أزرق">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spDef>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3.xml><?xml version="1.0" encoding="utf-8"?>
<a:theme xmlns:a="http://schemas.openxmlformats.org/drawingml/2006/main" name="2_Ion">
  <a:themeElements>
    <a:clrScheme name="أزرق">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spDef>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4.xml><?xml version="1.0" encoding="utf-8"?>
<a:theme xmlns:a="http://schemas.openxmlformats.org/drawingml/2006/main" name="3_Ion">
  <a:themeElements>
    <a:clrScheme name="أزرق">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spDef>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5.xml><?xml version="1.0" encoding="utf-8"?>
<a:theme xmlns:a="http://schemas.openxmlformats.org/drawingml/2006/main" name="4_Ion">
  <a:themeElements>
    <a:clrScheme name="أزرق">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spDef>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6.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1940</TotalTime>
  <Words>2209</Words>
  <Application>Microsoft Office PowerPoint</Application>
  <PresentationFormat>مخصص</PresentationFormat>
  <Paragraphs>189</Paragraphs>
  <Slides>22</Slides>
  <Notes>0</Notes>
  <HiddenSlides>0</HiddenSlides>
  <MMClips>0</MMClips>
  <ScaleCrop>false</ScaleCrop>
  <HeadingPairs>
    <vt:vector size="4" baseType="variant">
      <vt:variant>
        <vt:lpstr>نسق</vt:lpstr>
      </vt:variant>
      <vt:variant>
        <vt:i4>5</vt:i4>
      </vt:variant>
      <vt:variant>
        <vt:lpstr>عناوين الشرائح</vt:lpstr>
      </vt:variant>
      <vt:variant>
        <vt:i4>22</vt:i4>
      </vt:variant>
    </vt:vector>
  </HeadingPairs>
  <TitlesOfParts>
    <vt:vector size="27" baseType="lpstr">
      <vt:lpstr>Ion</vt:lpstr>
      <vt:lpstr>1_Ion</vt:lpstr>
      <vt:lpstr>2_Ion</vt:lpstr>
      <vt:lpstr>3_Ion</vt:lpstr>
      <vt:lpstr>4_Ion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PC</dc:creator>
  <cp:lastModifiedBy>Work</cp:lastModifiedBy>
  <cp:revision>121</cp:revision>
  <dcterms:created xsi:type="dcterms:W3CDTF">2020-09-11T10:08:39Z</dcterms:created>
  <dcterms:modified xsi:type="dcterms:W3CDTF">2020-11-24T05:06:38Z</dcterms:modified>
</cp:coreProperties>
</file>