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  <p:sldMasterId id="2147483936" r:id="rId2"/>
    <p:sldMasterId id="2147484028" r:id="rId3"/>
    <p:sldMasterId id="2147484040" r:id="rId4"/>
  </p:sldMasterIdLst>
  <p:notesMasterIdLst>
    <p:notesMasterId r:id="rId46"/>
  </p:notesMasterIdLst>
  <p:sldIdLst>
    <p:sldId id="290" r:id="rId5"/>
    <p:sldId id="286" r:id="rId6"/>
    <p:sldId id="287" r:id="rId7"/>
    <p:sldId id="288" r:id="rId8"/>
    <p:sldId id="273" r:id="rId9"/>
    <p:sldId id="274" r:id="rId10"/>
    <p:sldId id="291" r:id="rId11"/>
    <p:sldId id="292" r:id="rId12"/>
    <p:sldId id="293" r:id="rId13"/>
    <p:sldId id="29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98" r:id="rId23"/>
    <p:sldId id="299" r:id="rId24"/>
    <p:sldId id="302" r:id="rId25"/>
    <p:sldId id="303" r:id="rId26"/>
    <p:sldId id="295" r:id="rId27"/>
    <p:sldId id="283" r:id="rId28"/>
    <p:sldId id="284" r:id="rId29"/>
    <p:sldId id="259" r:id="rId30"/>
    <p:sldId id="261" r:id="rId31"/>
    <p:sldId id="285" r:id="rId32"/>
    <p:sldId id="297" r:id="rId33"/>
    <p:sldId id="300" r:id="rId34"/>
    <p:sldId id="301" r:id="rId35"/>
    <p:sldId id="304" r:id="rId36"/>
    <p:sldId id="272" r:id="rId37"/>
    <p:sldId id="262" r:id="rId38"/>
    <p:sldId id="265" r:id="rId39"/>
    <p:sldId id="296" r:id="rId40"/>
    <p:sldId id="266" r:id="rId41"/>
    <p:sldId id="269" r:id="rId42"/>
    <p:sldId id="270" r:id="rId43"/>
    <p:sldId id="289" r:id="rId44"/>
    <p:sldId id="305" r:id="rId45"/>
  </p:sldIdLst>
  <p:sldSz cx="9144000" cy="6858000" type="screen4x3"/>
  <p:notesSz cx="6858000" cy="9144000"/>
  <p:defaultTextStyle>
    <a:defPPr>
      <a:defRPr lang="ar-A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CC"/>
    <a:srgbClr val="FF0000"/>
    <a:srgbClr val="009900"/>
    <a:srgbClr val="000099"/>
    <a:srgbClr val="003300"/>
    <a:srgbClr val="99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نمط متوسط 2 - تميي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269D01E-BC32-4049-B463-5C60D7B0CCD2}" styleName="نمط ذو سمات 2 - تميي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نمط ذو سمات 2 - تمييز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نمط ذو سمات 1 - تميي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2051" autoAdjust="0"/>
  </p:normalViewPr>
  <p:slideViewPr>
    <p:cSldViewPr>
      <p:cViewPr>
        <p:scale>
          <a:sx n="70" d="100"/>
          <a:sy n="70" d="100"/>
        </p:scale>
        <p:origin x="-115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D2EAF7C-0E51-4F67-BE58-13CD28C65083}" type="datetimeFigureOut">
              <a:rPr lang="ar-AE"/>
              <a:pPr>
                <a:defRPr/>
              </a:pPr>
              <a:t>09/03/1442</a:t>
            </a:fld>
            <a:endParaRPr lang="ar-AE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AE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909488A-C1B7-45C0-B2D2-6D1C7B3CD8E9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122998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9865038-E487-42CA-B2B5-96CA470420C2}" type="slidenum">
              <a:rPr lang="ar-SA" altLang="ar-JO" smtClean="0">
                <a:solidFill>
                  <a:srgbClr val="000000"/>
                </a:solidFill>
              </a:rPr>
              <a:pPr/>
              <a:t>3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83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D778F7A-FD6F-4A47-9391-A185D11E2F30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13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933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6107BA40-7F1F-4E56-9571-6FCFCEC0F912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14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035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3FE78AB-246E-4FFD-9FF0-E15E9D2A4B38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15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138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405E55F-F2A9-4A3E-B588-81B6927A1B84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16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240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D25A9F2-5890-45C1-BFBE-FA3D4D0F90D7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17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342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9FD2691-3CEE-45D7-AB98-E007605D7C87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18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AF6958C-C7A9-4407-BC84-AA3ED8EF9B2E}" type="slidenum">
              <a:rPr lang="ar-SA" altLang="ar-JO" smtClean="0">
                <a:solidFill>
                  <a:srgbClr val="000000"/>
                </a:solidFill>
              </a:rPr>
              <a:pPr/>
              <a:t>21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   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AE" smtClean="0"/>
          </a:p>
        </p:txBody>
      </p:sp>
      <p:sp>
        <p:nvSpPr>
          <p:cNvPr id="10547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2ACBD78-1938-42C2-8920-DA91A9530759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23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650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F4BEA2C7-03E7-4680-81C2-84F5389F30E6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24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0752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1E5844F-EA96-4900-9F50-724BD79BC73E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25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   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AE" smtClean="0"/>
          </a:p>
        </p:txBody>
      </p:sp>
      <p:sp>
        <p:nvSpPr>
          <p:cNvPr id="9011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86185E1-3069-4731-A2BA-0CE8D406EA59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5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0854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45AE308-F018-4F78-8CFB-8346730261A2}" type="slidenum">
              <a:rPr lang="ar-AE" smtClean="0">
                <a:latin typeface="Calibri" pitchFamily="34" charset="0"/>
              </a:rPr>
              <a:pPr/>
              <a:t>26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0957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07065A3A-4AA8-4788-9AC8-6D07F577B4E3}" type="slidenum">
              <a:rPr lang="ar-AE" smtClean="0">
                <a:latin typeface="Calibri" pitchFamily="34" charset="0"/>
              </a:rPr>
              <a:pPr/>
              <a:t>27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1059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185CBD4E-6FE4-4DFD-AFCB-C4F6C4B51330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28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E6BE53F-9EF2-4709-873A-05A56158EF55}" type="slidenum">
              <a:rPr lang="ar-SA" altLang="ar-JO" smtClean="0">
                <a:solidFill>
                  <a:srgbClr val="000000"/>
                </a:solidFill>
              </a:rPr>
              <a:pPr/>
              <a:t>31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   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AE" smtClean="0"/>
          </a:p>
        </p:txBody>
      </p:sp>
      <p:sp>
        <p:nvSpPr>
          <p:cNvPr id="11264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833DF32-7CF3-47A2-B146-342523E97B46}" type="slidenum">
              <a:rPr lang="ar-AE" smtClean="0">
                <a:latin typeface="Calibri" pitchFamily="34" charset="0"/>
              </a:rPr>
              <a:pPr/>
              <a:t>33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مصادر ال</a:t>
            </a:r>
            <a:r>
              <a:rPr lang="ar-JO" smtClean="0"/>
              <a:t>افعال غير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1366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7C8AA6F4-092A-43AD-BDFC-3AE48D0F5024}" type="slidenum">
              <a:rPr lang="ar-AE" smtClean="0">
                <a:latin typeface="Calibri" pitchFamily="34" charset="0"/>
              </a:rPr>
              <a:pPr/>
              <a:t>34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</a:t>
            </a:r>
            <a:r>
              <a:rPr lang="ar-JO" smtClean="0"/>
              <a:t>تدريبات على مصادر الأفعال</a:t>
            </a:r>
            <a:r>
              <a:rPr lang="ar-SA" smtClean="0"/>
              <a:t>   </a:t>
            </a:r>
            <a:r>
              <a:rPr lang="ar-AE" smtClean="0"/>
              <a:t>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1469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86AA0B9A-CC96-4127-9642-CB36AC155639}" type="slidenum">
              <a:rPr lang="ar-AE" smtClean="0">
                <a:latin typeface="Calibri" pitchFamily="34" charset="0"/>
              </a:rPr>
              <a:pPr/>
              <a:t>35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</a:t>
            </a:r>
            <a:r>
              <a:rPr lang="ar-JO" smtClean="0"/>
              <a:t>تدريبات على مصادر الأفعال</a:t>
            </a:r>
            <a:r>
              <a:rPr lang="ar-SA" smtClean="0"/>
              <a:t>   </a:t>
            </a:r>
            <a:r>
              <a:rPr lang="ar-AE" smtClean="0"/>
              <a:t>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1571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310E0586-ECC0-45AA-AC3D-8590B5A26A13}" type="slidenum">
              <a:rPr lang="ar-AE" smtClean="0">
                <a:latin typeface="Calibri" pitchFamily="34" charset="0"/>
              </a:rPr>
              <a:pPr/>
              <a:t>36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</a:t>
            </a:r>
            <a:r>
              <a:rPr lang="ar-JO" smtClean="0"/>
              <a:t>تدريبات على مصادر الأفعال</a:t>
            </a:r>
            <a:r>
              <a:rPr lang="ar-SA" smtClean="0"/>
              <a:t>   </a:t>
            </a:r>
            <a:r>
              <a:rPr lang="ar-AE" smtClean="0"/>
              <a:t>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JO" smtClean="0"/>
          </a:p>
        </p:txBody>
      </p:sp>
      <p:sp>
        <p:nvSpPr>
          <p:cNvPr id="11674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4FB5582-AA01-4EF4-992E-B5A70192E343}" type="slidenum">
              <a:rPr lang="ar-AE" smtClean="0">
                <a:latin typeface="Calibri" pitchFamily="34" charset="0"/>
              </a:rPr>
              <a:pPr/>
              <a:t>37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ar-SA" smtClean="0"/>
              <a:t> </a:t>
            </a:r>
            <a:r>
              <a:rPr lang="ar-JO" smtClean="0"/>
              <a:t>تدريبات على مصادر الأفعال</a:t>
            </a:r>
            <a:r>
              <a:rPr lang="ar-SA" smtClean="0"/>
              <a:t>   </a:t>
            </a:r>
            <a:r>
              <a:rPr lang="ar-AE" smtClean="0"/>
              <a:t>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11776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5E8883BC-B36A-4F5D-9E27-D3A7202AE206}" type="slidenum">
              <a:rPr lang="ar-SA" smtClean="0">
                <a:latin typeface="Calibri" pitchFamily="34" charset="0"/>
              </a:rPr>
              <a:pPr/>
              <a:t>39</a:t>
            </a:fld>
            <a:endParaRPr lang="ar-AE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114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FDEA48E-584B-4C86-9AC4-FF7DAF3E02C7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6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   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  <a:p>
            <a:endParaRPr lang="ar-AE" smtClean="0"/>
          </a:p>
        </p:txBody>
      </p:sp>
      <p:sp>
        <p:nvSpPr>
          <p:cNvPr id="9216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9045CE6-8248-4128-84C1-1AF2D97FF86A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7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318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CFB21BA-7B9A-4631-8374-8107B8F9D8A7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8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4212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C3B0957-D796-409D-8573-A8B4E8AD8DB0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9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5236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B5B6FC4C-7464-418C-A326-467E58BB26A8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10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62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2677FD9-6588-4990-8812-6718D6CFC9D2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11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ar-SA" smtClean="0"/>
              <a:t> مصادر ال</a:t>
            </a:r>
            <a:r>
              <a:rPr lang="ar-JO" smtClean="0"/>
              <a:t>افعال</a:t>
            </a:r>
            <a:r>
              <a:rPr lang="ar-SA" smtClean="0"/>
              <a:t> الثلاثي</a:t>
            </a:r>
            <a:r>
              <a:rPr lang="ar-JO" smtClean="0"/>
              <a:t>ة</a:t>
            </a:r>
            <a:r>
              <a:rPr lang="ar-SA" smtClean="0"/>
              <a:t>   </a:t>
            </a:r>
            <a:r>
              <a:rPr lang="ar-AE" smtClean="0"/>
              <a:t>          الصف ال</a:t>
            </a:r>
            <a:r>
              <a:rPr lang="ar-JO" smtClean="0"/>
              <a:t>عاشر</a:t>
            </a:r>
            <a:r>
              <a:rPr lang="ar-SA" smtClean="0"/>
              <a:t> </a:t>
            </a:r>
            <a:r>
              <a:rPr lang="ar-AE" smtClean="0"/>
              <a:t>         الفصل الأول          مد</a:t>
            </a:r>
            <a:r>
              <a:rPr lang="ar-JO" smtClean="0"/>
              <a:t>ارس الأمم الإبداعية          </a:t>
            </a:r>
            <a:r>
              <a:rPr lang="ar-AE" smtClean="0"/>
              <a:t> إعداد المعلم : </a:t>
            </a:r>
            <a:r>
              <a:rPr lang="ar-JO" smtClean="0"/>
              <a:t>يوسف طالب الرفاعي / 0776665516</a:t>
            </a:r>
            <a:endParaRPr lang="ar-AE" smtClean="0"/>
          </a:p>
        </p:txBody>
      </p:sp>
      <p:sp>
        <p:nvSpPr>
          <p:cNvPr id="9728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C951475-A643-4CB8-88BF-A48C18E8F2E0}" type="slidenum">
              <a:rPr lang="ar-AE" smtClean="0">
                <a:solidFill>
                  <a:srgbClr val="000000"/>
                </a:solidFill>
                <a:latin typeface="Calibri" pitchFamily="34" charset="0"/>
              </a:rPr>
              <a:pPr/>
              <a:t>12</a:t>
            </a:fld>
            <a:endParaRPr lang="ar-AE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ثلث قائم الزاوية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مجموعة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شكل حر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شكل حر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ar-JO"/>
            </a:p>
          </p:txBody>
        </p:sp>
        <p:sp>
          <p:nvSpPr>
            <p:cNvPr id="8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4" y="1752606"/>
            <a:ext cx="7772400" cy="1829761"/>
          </a:xfrm>
        </p:spPr>
        <p:txBody>
          <a:bodyPr anchor="b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4" y="3611609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11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8A6728B-A747-455C-B589-9396154E120B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12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13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39E8FF9-9015-4402-82C3-0A3217265EE8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05383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4" y="1481333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F5E8F-91A0-4C10-BB4C-CF5EF5D72660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171EC-082B-4BBD-A4FA-BE903247FEDE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15872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D2CA4-6244-4840-8342-70FF0D7BE7A4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89B3-E971-4931-92FC-772D9772DF13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42640474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5" y="2130433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5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9F484C-A7F7-456D-9D44-A64C2382B06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5467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CF2111-A52F-4C35-8547-031BD1F7159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7534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4" y="4406903"/>
            <a:ext cx="7772400" cy="1362076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A1C0F5F-02D1-4266-B0F6-A3CC5E34D24F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0045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5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53172C6-42CB-4DEC-B755-78F6521C928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2942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4" y="153511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4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31" y="153511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6323510-3487-4080-B03E-A4296676097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7149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2B05AB-ABE4-4907-AF12-BD0707CE1C1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93225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982534B-A7B1-43D0-A446-0E83A5A9FFA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552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0D7D0FC-2151-44BA-8B07-9E0530D9C81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8965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8E57-DB50-4BF6-A4AC-19CA612509AB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F2173-9EDD-4E51-A30D-942CB07083EA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3564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10F6D1C-F8BC-4B65-AA74-5112FE86E25B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7611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3A89B21-3CF9-4265-9EA2-EBDE3A171AD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7253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5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5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4D4C93-FE42-4135-BEEA-42B0864DA86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24013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ثلث متساوي الساقين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5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 rtl="0"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 rtl="0">
              <a:defRPr sz="1100"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7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 rtl="0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5463849-796A-4480-B345-085175961CC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67917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C991EB42-451D-4352-A17F-7DCC936CEAB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1891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ثلث قائم الزاوية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مثلث متساوي الساقين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10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6C3F3DCA-E8A3-43B7-B335-EEAE354850A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829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7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365CE676-2370-4F81-A7A2-B7167BD38D9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6604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 rtl="0">
              <a:defRPr/>
            </a:lvl1pPr>
          </a:lstStyle>
          <a:p>
            <a:pPr>
              <a:defRPr/>
            </a:pPr>
            <a:fld id="{E718EAAD-F389-4103-AC49-FEE76952BBE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863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5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F09DD33C-82FC-4F86-BBBF-1918D2DA03D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89938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4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A28B2D6E-0A0E-4718-961B-0833209020B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188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ارة رتبة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شارة رتبة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8" y="1059712"/>
            <a:ext cx="7772400" cy="1828800"/>
          </a:xfrm>
        </p:spPr>
        <p:txBody>
          <a:bodyPr anchor="b"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7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410134-9C77-4C09-B524-02731BD5B1DF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F72A4-0F21-4C73-8D5C-027476195798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8343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 rtl="0">
              <a:defRPr sz="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 rtl="0">
              <a:defRPr sz="900"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 rtl="0">
              <a:defRPr sz="900"/>
            </a:lvl1pPr>
          </a:lstStyle>
          <a:p>
            <a:pPr>
              <a:defRPr/>
            </a:pPr>
            <a:fld id="{6997BE20-C79B-4A01-81FF-B56F2CF7B10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2172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 rtl="0">
              <a:defRPr sz="9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 rtl="0">
              <a:defRPr sz="900"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 rtl="0">
              <a:defRPr sz="900"/>
            </a:lvl1pPr>
          </a:lstStyle>
          <a:p>
            <a:pPr>
              <a:defRPr/>
            </a:pPr>
            <a:fld id="{27BB02BE-839A-43C1-8A9B-975C03D1040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643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08B80ADE-025C-41B0-9C23-F73ACE8A285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9860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6" name="عنصر نائب لرقم الشريحة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pPr>
              <a:defRPr/>
            </a:pPr>
            <a:fld id="{A2512988-1B9C-4B10-B817-646E81CFF5B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38695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A6FAF-0607-4BBE-8748-19A7452F355B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0867721-1834-4471-B8B8-50D9325A63D7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053650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BD0B9-B621-47A5-8D0C-BAB4691C2F96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DD46C13-3AC9-4583-BF1F-B97534CB030C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0837544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ABE8A-F66B-4A76-AE1A-4311A2F19A6A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CEE647-F89A-40E8-A803-F5DD8D336660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53832110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0B9DE-8E21-4DF0-A16A-A2996A3C42AD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9A1B5ED-91F0-4501-A448-93D4E5ADDFC0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36123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9AC84-C4DB-4CAD-8046-729BD0732816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FD0541-4C81-4B40-B992-8D20D1379765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616882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BA9E7-87E1-4A51-9BF3-ADFC50E0FBB1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194580-60D4-4906-9AF2-4B35012982C2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687989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4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B6839F-DEAB-4AD8-8DA6-12615EB98B89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CEF0F-26D8-4DC7-A5A3-9014E5C47A4C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2150589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17493-91CF-4484-AA06-D9BF7140F1EA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05BA709-FF92-49A5-818F-47E32F3F28FF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8759218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4F3C6-AE88-43E4-B2A0-0B638D28C060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E0ABB2E-D0BF-4A36-9911-03F2CF4F4400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3013406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AE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EF26-79DC-497D-9AA1-433C39497BDE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EC8DB6A-42D9-491D-9745-0451A2F70BBE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3897202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81941-C3DE-4EFE-AEAA-AD5DDF380FAB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9C70F34-2AFC-46FB-ADA0-45C6A53631F5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087868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1E432-140C-4C4C-ABE0-644B933BC06F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3E401B-5247-4124-BE8D-6BD57DF3EDF7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13256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4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30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4" y="1444295"/>
            <a:ext cx="4040188" cy="39417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9" y="1444295"/>
            <a:ext cx="4041775" cy="39417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8D521F6-5C47-4619-AC49-1E839E52B443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E5A6E-60C5-43DA-9F7C-BE5166FC4264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67338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4D10D1-310F-4658-9C09-5796630ACCE6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1B508-0CDA-4642-9E50-04BE178DB0A1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894450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5F73-FED2-425E-AF18-2C5593835A53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D8EED-AB26-49E4-815B-F04D04044573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3644677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3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0A6537-066C-4602-8946-AD4890B72237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3416F-6893-4E0A-8ADD-2BCD87355FB0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26075018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حر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شكل حر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7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رابط مستقيم 10"/>
          <p:cNvCxnSpPr/>
          <p:nvPr/>
        </p:nvCxnSpPr>
        <p:spPr>
          <a:xfrm>
            <a:off x="-9235" y="5787738"/>
            <a:ext cx="3405509" cy="108438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شارة رتبة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شارة رتبة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6" y="5443403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1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DAA8D8A7-EC5F-4FC5-AD48-6E99E5BA9ED9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12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13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F6CCE-1D36-4EA7-AB0A-CD75BA136A67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  <p:extLst>
      <p:ext uri="{BB962C8B-B14F-4D97-AF65-F5344CB8AC3E}">
        <p14:creationId xmlns:p14="http://schemas.microsoft.com/office/powerpoint/2010/main" val="1036161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شكل حر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5" y="5787738"/>
            <a:ext cx="3405509" cy="1084384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33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CA36D38-F2EB-4700-8A34-C5A6CFCD85EA}" type="datetime8">
              <a:rPr lang="ar-AE"/>
              <a:pPr>
                <a:defRPr/>
              </a:pPr>
              <a:t>25 تشرين الأول، 20</a:t>
            </a:fld>
            <a:endParaRPr lang="ar-AE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ar-AE"/>
              <a:t>أ عبد الله الزعبي</a:t>
            </a:r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fld id="{11B2861A-D87B-4D5E-97CB-75B30D8BCB14}" type="slidenum">
              <a:rPr lang="ar-AE"/>
              <a:pPr>
                <a:defRPr/>
              </a:pPr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6" r:id="rId1"/>
    <p:sldLayoutId id="2147484512" r:id="rId2"/>
    <p:sldLayoutId id="2147484517" r:id="rId3"/>
    <p:sldLayoutId id="2147484518" r:id="rId4"/>
    <p:sldLayoutId id="2147484519" r:id="rId5"/>
    <p:sldLayoutId id="2147484520" r:id="rId6"/>
    <p:sldLayoutId id="2147484513" r:id="rId7"/>
    <p:sldLayoutId id="2147484521" r:id="rId8"/>
    <p:sldLayoutId id="2147484522" r:id="rId9"/>
    <p:sldLayoutId id="2147484514" r:id="rId10"/>
    <p:sldLayoutId id="2147484515" r:id="rId11"/>
  </p:sldLayoutIdLst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defRPr>
            </a:lvl1pPr>
          </a:lstStyle>
          <a:p>
            <a:pPr>
              <a:defRPr/>
            </a:pPr>
            <a:fld id="{1B8ABB09-4A1D-463E-8065-109CC2B7EFAA}" type="datetimeFigureOut">
              <a:rPr lang="ar-SA"/>
              <a:pPr>
                <a:defRPr/>
              </a:pPr>
              <a:t>09/03/1442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Arial"/>
              </a:defRPr>
            </a:lvl1pPr>
          </a:lstStyle>
          <a:p>
            <a:pPr>
              <a:defRPr/>
            </a:pPr>
            <a:fld id="{B2941B85-7588-44D7-8EF4-2C61ADE8D60F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3" r:id="rId1"/>
    <p:sldLayoutId id="2147484524" r:id="rId2"/>
    <p:sldLayoutId id="2147484525" r:id="rId3"/>
    <p:sldLayoutId id="2147484526" r:id="rId4"/>
    <p:sldLayoutId id="2147484527" r:id="rId5"/>
    <p:sldLayoutId id="2147484528" r:id="rId6"/>
    <p:sldLayoutId id="2147484529" r:id="rId7"/>
    <p:sldLayoutId id="2147484530" r:id="rId8"/>
    <p:sldLayoutId id="2147484531" r:id="rId9"/>
    <p:sldLayoutId id="2147484532" r:id="rId10"/>
    <p:sldLayoutId id="2147484533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3078" name="عنصر نائب للنص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rtl="1" eaLnBrk="1" latinLnBrk="0" hangingPunct="1">
              <a:defRPr kumimoji="0" sz="1000" b="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rtl="1" eaLnBrk="1" latinLnBrk="0" hangingPunct="1">
              <a:defRPr kumimoji="0" sz="100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r>
              <a:rPr lang="ar-JO" altLang="en-US"/>
              <a:t>مدارس الأمم الإبداعية / قسم اللغة العربية / المعلم:  يوسف طالب الرفاعي</a:t>
            </a:r>
            <a:endParaRPr lang="en-US" altLang="en-US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rtl="1" eaLnBrk="1" latinLnBrk="0" hangingPunct="1">
              <a:defRPr kumimoji="0" sz="120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2F3D0D3C-C9C2-46A6-BF1A-2A2804013910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34" r:id="rId1"/>
    <p:sldLayoutId id="2147484535" r:id="rId2"/>
    <p:sldLayoutId id="2147484536" r:id="rId3"/>
    <p:sldLayoutId id="2147484537" r:id="rId4"/>
    <p:sldLayoutId id="2147484538" r:id="rId5"/>
    <p:sldLayoutId id="2147484539" r:id="rId6"/>
    <p:sldLayoutId id="2147484540" r:id="rId7"/>
    <p:sldLayoutId id="2147484541" r:id="rId8"/>
    <p:sldLayoutId id="2147484542" r:id="rId9"/>
    <p:sldLayoutId id="2147484543" r:id="rId10"/>
    <p:sldLayoutId id="2147484544" r:id="rId11"/>
  </p:sldLayoutIdLst>
  <p:hf sldNum="0" hdr="0" dt="0"/>
  <p:txStyles>
    <p:titleStyle>
      <a:lvl1pPr marL="484188" indent="-484188" algn="l" rtl="1" eaLnBrk="0" fontAlgn="base" hangingPunct="0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2pPr>
      <a:lvl3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3pPr>
      <a:lvl4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4pPr>
      <a:lvl5pPr marL="484188" indent="-484188"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5pPr>
      <a:lvl6pPr marL="9413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6pPr>
      <a:lvl7pPr marL="13985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7pPr>
      <a:lvl8pPr marL="18557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8pPr>
      <a:lvl9pPr marL="2312988" indent="-484188" algn="l" rtl="1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  <a:cs typeface="Tahoma" pitchFamily="34" charset="0"/>
        </a:defRPr>
      </a:lvl9pPr>
    </p:titleStyle>
    <p:bodyStyle>
      <a:lvl1pPr marL="447675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r" rtl="1" eaLnBrk="0" fontAlgn="base" hangingPunct="0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 smtClean="0"/>
              <a:t>انقر لتحرير نمط العنوان الرئيسي</a:t>
            </a:r>
            <a:endParaRPr lang="en-US" altLang="ar-JO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JO" smtClean="0"/>
              <a:t>انقر لتحرير أنماط النص الرئيسي</a:t>
            </a:r>
            <a:endParaRPr lang="en-US" altLang="ar-JO" smtClean="0"/>
          </a:p>
          <a:p>
            <a:pPr lvl="1"/>
            <a:r>
              <a:rPr lang="ar-SA" altLang="ar-JO" smtClean="0"/>
              <a:t>المستوى الثاني</a:t>
            </a:r>
            <a:endParaRPr lang="en-US" altLang="ar-JO" smtClean="0"/>
          </a:p>
          <a:p>
            <a:pPr lvl="2"/>
            <a:r>
              <a:rPr lang="ar-SA" altLang="ar-JO" smtClean="0"/>
              <a:t>المستوى الثالث</a:t>
            </a:r>
            <a:endParaRPr lang="en-US" altLang="ar-JO" smtClean="0"/>
          </a:p>
          <a:p>
            <a:pPr lvl="3"/>
            <a:r>
              <a:rPr lang="ar-SA" altLang="ar-JO" smtClean="0"/>
              <a:t>المستوى الرابع</a:t>
            </a:r>
            <a:endParaRPr lang="en-US" altLang="ar-JO" smtClean="0"/>
          </a:p>
          <a:p>
            <a:pPr lvl="4"/>
            <a:r>
              <a:rPr lang="ar-SA" altLang="ar-JO" smtClean="0"/>
              <a:t>المستوى الخامس</a:t>
            </a:r>
            <a:endParaRPr lang="en-US" altLang="ar-JO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A262E07-8D4B-456C-9C0A-543EFFCFB6F2}" type="datetime1">
              <a:rPr lang="en-US"/>
              <a:pPr>
                <a:defRPr/>
              </a:pPr>
              <a:t>10/25/2020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ar-JO"/>
              <a:t>مدارس الأمم الإبداعية / الصف العاشر / الكناية / المعلم: يوسف طالب الرفاعي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0ACEC4FD-CE40-4AFF-A2CA-5389649AE184}" type="slidenum">
              <a:rPr lang="ar-AE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45" r:id="rId1"/>
    <p:sldLayoutId id="2147484546" r:id="rId2"/>
    <p:sldLayoutId id="2147484547" r:id="rId3"/>
    <p:sldLayoutId id="2147484548" r:id="rId4"/>
    <p:sldLayoutId id="2147484549" r:id="rId5"/>
    <p:sldLayoutId id="2147484550" r:id="rId6"/>
    <p:sldLayoutId id="2147484551" r:id="rId7"/>
    <p:sldLayoutId id="2147484552" r:id="rId8"/>
    <p:sldLayoutId id="2147484553" r:id="rId9"/>
    <p:sldLayoutId id="2147484554" r:id="rId10"/>
    <p:sldLayoutId id="214748455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5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6.jp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7.gif"/><Relationship Id="rId4" Type="http://schemas.openxmlformats.org/officeDocument/2006/relationships/image" Target="../media/image9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5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wmf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>
              <a:defRPr/>
            </a:pPr>
            <a:endParaRPr lang="ar-JO"/>
          </a:p>
        </p:txBody>
      </p:sp>
      <p:pic>
        <p:nvPicPr>
          <p:cNvPr id="46083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4450"/>
            <a:ext cx="8280400" cy="6929438"/>
          </a:xfrm>
        </p:spPr>
      </p:pic>
      <p:sp>
        <p:nvSpPr>
          <p:cNvPr id="46084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6469063" y="490538"/>
            <a:ext cx="2098675" cy="1714500"/>
          </a:xfrm>
          <a:prstGeom prst="su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b="1" dirty="0">
                <a:solidFill>
                  <a:srgbClr val="FF0000"/>
                </a:solidFill>
              </a:rPr>
              <a:t>ثالثا</a:t>
            </a:r>
            <a:endParaRPr lang="ar-AE" sz="2800" b="1" dirty="0">
              <a:solidFill>
                <a:srgbClr val="FF0000"/>
              </a:solidFill>
            </a:endParaRPr>
          </a:p>
        </p:txBody>
      </p:sp>
      <p:sp>
        <p:nvSpPr>
          <p:cNvPr id="3" name="مجسم مشطوف الحواف 2"/>
          <p:cNvSpPr/>
          <p:nvPr/>
        </p:nvSpPr>
        <p:spPr>
          <a:xfrm>
            <a:off x="611188" y="461963"/>
            <a:ext cx="5486400" cy="1527175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أن تعرف وزن مصادر الأفعال</a:t>
            </a:r>
            <a:endParaRPr lang="ar-AE" sz="3200" b="1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7" name="نجمة مكونة من 10 نقاط 6"/>
          <p:cNvSpPr/>
          <p:nvPr/>
        </p:nvSpPr>
        <p:spPr>
          <a:xfrm>
            <a:off x="6948488" y="4576763"/>
            <a:ext cx="1489075" cy="1123950"/>
          </a:xfrm>
          <a:prstGeom prst="star10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srgbClr val="FF000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خطط انسيابي: رابط خارج الصفحة 7"/>
          <p:cNvSpPr/>
          <p:nvPr/>
        </p:nvSpPr>
        <p:spPr>
          <a:xfrm>
            <a:off x="4233863" y="4035425"/>
            <a:ext cx="1963737" cy="965200"/>
          </a:xfrm>
          <a:prstGeom prst="flowChartOffpage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ضَخُمَ</a:t>
            </a:r>
            <a:endParaRPr lang="ar-AE" sz="3200" b="1" dirty="0">
              <a:solidFill>
                <a:srgbClr val="0000CC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9" name="مخطط انسيابي: رابط خارج الصفحة 8"/>
          <p:cNvSpPr/>
          <p:nvPr/>
        </p:nvSpPr>
        <p:spPr>
          <a:xfrm>
            <a:off x="1320800" y="4003675"/>
            <a:ext cx="1963738" cy="976313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سَهُلَ</a:t>
            </a:r>
            <a:endParaRPr lang="ar-AE" sz="3200" b="1" dirty="0">
              <a:solidFill>
                <a:srgbClr val="0000CC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4148138" y="5300663"/>
            <a:ext cx="2133600" cy="1152525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ضَخامة</a:t>
            </a:r>
            <a:endParaRPr lang="ar-AE" sz="3200" b="1" dirty="0">
              <a:solidFill>
                <a:srgbClr val="0000CC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1" name="مخمس عادي 10"/>
          <p:cNvSpPr/>
          <p:nvPr/>
        </p:nvSpPr>
        <p:spPr>
          <a:xfrm>
            <a:off x="1152525" y="5300663"/>
            <a:ext cx="2301875" cy="1152525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سُهولة</a:t>
            </a:r>
            <a:endParaRPr lang="ar-AE" sz="3200" b="1" dirty="0">
              <a:solidFill>
                <a:srgbClr val="0000CC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2" name="مجسم مشطوف الحواف 11"/>
          <p:cNvSpPr/>
          <p:nvPr/>
        </p:nvSpPr>
        <p:spPr>
          <a:xfrm>
            <a:off x="611188" y="2141538"/>
            <a:ext cx="5586412" cy="1527175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مثل : كل فعل على وزن فَعُـلَ</a:t>
            </a:r>
            <a:b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</a:br>
            <a:r>
              <a:rPr lang="ar-JO" sz="32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يكون مصدره ( فَعالة أو فُعولة)</a:t>
            </a:r>
            <a:endParaRPr lang="ar-AE" sz="3200" b="1" dirty="0">
              <a:solidFill>
                <a:srgbClr val="0000CC"/>
              </a:solidFill>
              <a:latin typeface="Calibri Light" pitchFamily="34" charset="0"/>
              <a:cs typeface="Calibri Light" pitchFamily="34" charset="0"/>
            </a:endParaRPr>
          </a:p>
        </p:txBody>
      </p:sp>
    </p:spTree>
  </p:cSld>
  <p:clrMapOvr>
    <a:masterClrMapping/>
  </p:clrMapOvr>
  <p:transition spd="slow">
    <p:pull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1042988" y="231775"/>
            <a:ext cx="6711950" cy="2476500"/>
          </a:xfrm>
          <a:prstGeom prst="horizontalScrol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8064A2"/>
                </a:solidFill>
                <a:latin typeface="Calibri Light" pitchFamily="34" charset="0"/>
                <a:cs typeface="Calibri Light" pitchFamily="34" charset="0"/>
              </a:rPr>
              <a:t>عندما نصوغ المصدر من الفعل الثلاثي فإنه يدل على معانٍ ودلالات</a:t>
            </a:r>
            <a:endParaRPr lang="ar-AE" sz="4400" b="1" dirty="0">
              <a:solidFill>
                <a:srgbClr val="8064A2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3" name="مخطط انسيابي: شريط مثقب 2"/>
          <p:cNvSpPr/>
          <p:nvPr/>
        </p:nvSpPr>
        <p:spPr>
          <a:xfrm>
            <a:off x="814388" y="2852738"/>
            <a:ext cx="6553200" cy="2995612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6600" b="1" dirty="0">
                <a:solidFill>
                  <a:srgbClr val="C00000"/>
                </a:solidFill>
                <a:latin typeface="Calibri Light" pitchFamily="34" charset="0"/>
                <a:cs typeface="Calibri Light" pitchFamily="34" charset="0"/>
              </a:rPr>
              <a:t>دلالات المصدر</a:t>
            </a:r>
            <a:endParaRPr lang="ar-AE" sz="6600" b="1" dirty="0">
              <a:solidFill>
                <a:srgbClr val="C00000"/>
              </a:solidFill>
              <a:latin typeface="Calibri Light" pitchFamily="34" charset="0"/>
              <a:cs typeface="Calibri Light" pitchFamily="34" charset="0"/>
            </a:endParaRPr>
          </a:p>
        </p:txBody>
      </p:sp>
    </p:spTree>
  </p:cSld>
  <p:clrMapOvr>
    <a:masterClrMapping/>
  </p:clrMapOvr>
  <p:transition spd="slow">
    <p:circle/>
    <p:sndAc>
      <p:stSnd>
        <p:snd r:embed="rId3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6659563" y="490538"/>
            <a:ext cx="1908175" cy="1643062"/>
          </a:xfrm>
          <a:prstGeom prst="su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FF0000"/>
                </a:solidFill>
              </a:rPr>
              <a:t>أولاً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جسم مشطوف الحواف 2"/>
          <p:cNvSpPr/>
          <p:nvPr/>
        </p:nvSpPr>
        <p:spPr>
          <a:xfrm>
            <a:off x="982663" y="490538"/>
            <a:ext cx="5486400" cy="1643062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إن دلَّ الفعل على حِرفَة أو</a:t>
            </a:r>
            <a:r>
              <a:rPr lang="ar-JO" sz="32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هواية أو</a:t>
            </a:r>
            <a:r>
              <a:rPr lang="ar-SA" sz="32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 ولاية , فمصدره على وزن فِعالَة </a:t>
            </a:r>
            <a:endParaRPr lang="ar-AE" sz="3200" b="1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7" name="نجمة مكونة من 10 نقاط 6"/>
          <p:cNvSpPr/>
          <p:nvPr/>
        </p:nvSpPr>
        <p:spPr>
          <a:xfrm>
            <a:off x="6875463" y="2824163"/>
            <a:ext cx="1489075" cy="1728787"/>
          </a:xfrm>
          <a:prstGeom prst="star10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srgbClr val="FF000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خطط انسيابي: رابط خارج الصفحة 7"/>
          <p:cNvSpPr/>
          <p:nvPr/>
        </p:nvSpPr>
        <p:spPr>
          <a:xfrm>
            <a:off x="4233863" y="2824163"/>
            <a:ext cx="1963737" cy="1641475"/>
          </a:xfrm>
          <a:prstGeom prst="flowChartOffpage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>
                <a:solidFill>
                  <a:srgbClr val="0070C0"/>
                </a:solidFill>
              </a:rPr>
              <a:t>صَنَعَ</a:t>
            </a:r>
            <a:endParaRPr lang="ar-AE" sz="5400" b="1" dirty="0">
              <a:solidFill>
                <a:srgbClr val="0070C0"/>
              </a:solidFill>
            </a:endParaRPr>
          </a:p>
        </p:txBody>
      </p:sp>
      <p:sp>
        <p:nvSpPr>
          <p:cNvPr id="9" name="مخطط انسيابي: رابط خارج الصفحة 8"/>
          <p:cNvSpPr/>
          <p:nvPr/>
        </p:nvSpPr>
        <p:spPr>
          <a:xfrm>
            <a:off x="1320800" y="2835275"/>
            <a:ext cx="1963738" cy="164147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600" b="1" dirty="0">
                <a:solidFill>
                  <a:srgbClr val="0070C0"/>
                </a:solidFill>
              </a:rPr>
              <a:t>سَفَرَ</a:t>
            </a:r>
            <a:endParaRPr lang="ar-AE" sz="6600" b="1" dirty="0">
              <a:solidFill>
                <a:srgbClr val="0070C0"/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4064000" y="4984750"/>
            <a:ext cx="2405063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prstClr val="black"/>
                </a:solidFill>
              </a:rPr>
              <a:t>صِناعَةٌ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1" name="مخمس عادي 10"/>
          <p:cNvSpPr/>
          <p:nvPr/>
        </p:nvSpPr>
        <p:spPr>
          <a:xfrm>
            <a:off x="1152525" y="4984750"/>
            <a:ext cx="2301875" cy="1468438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prstClr val="black"/>
                </a:solidFill>
              </a:rPr>
              <a:t>سِفارة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pull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010400" y="317500"/>
            <a:ext cx="1760538" cy="1816100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solidFill>
                  <a:srgbClr val="FF0000"/>
                </a:solidFill>
              </a:rPr>
              <a:t>ثانياً</a:t>
            </a:r>
            <a:endParaRPr lang="ar-AE" sz="24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97612" cy="1930400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1F497D"/>
                </a:solidFill>
                <a:latin typeface="Calibri Light" pitchFamily="34" charset="0"/>
                <a:cs typeface="Calibri Light" pitchFamily="34" charset="0"/>
              </a:rPr>
              <a:t>إن دلَّ على اضطراب </a:t>
            </a:r>
            <a:r>
              <a:rPr lang="ar-JO" sz="2800" b="1" dirty="0">
                <a:solidFill>
                  <a:srgbClr val="1F497D"/>
                </a:solidFill>
                <a:latin typeface="Calibri Light" pitchFamily="34" charset="0"/>
                <a:cs typeface="Calibri Light" pitchFamily="34" charset="0"/>
              </a:rPr>
              <a:t>وحركة وتقلب</a:t>
            </a:r>
            <a:r>
              <a:rPr lang="ar-SA" sz="2800" b="1" dirty="0">
                <a:solidFill>
                  <a:srgbClr val="1F497D"/>
                </a:solidFill>
                <a:latin typeface="Calibri Light" pitchFamily="34" charset="0"/>
                <a:cs typeface="Calibri Light" pitchFamily="34" charset="0"/>
              </a:rPr>
              <a:t>, فمصدره على وزن فَعَلان </a:t>
            </a:r>
            <a:endParaRPr lang="ar-AE" sz="2800" b="1" dirty="0">
              <a:solidFill>
                <a:srgbClr val="1F497D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010400" y="3170238"/>
            <a:ext cx="1511300" cy="1554162"/>
          </a:xfrm>
          <a:prstGeom prst="star6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1F497D">
                    <a:lumMod val="75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4503738" y="2636838"/>
            <a:ext cx="2303462" cy="1555750"/>
          </a:xfrm>
          <a:prstGeom prst="wedgeRoundRect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>
                <a:solidFill>
                  <a:srgbClr val="C00000"/>
                </a:solidFill>
              </a:rPr>
              <a:t>فاضَ</a:t>
            </a:r>
            <a:endParaRPr lang="ar-AE" sz="5400" b="1" dirty="0">
              <a:solidFill>
                <a:srgbClr val="C00000"/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4435475" y="4721225"/>
            <a:ext cx="2438400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فَيَضَان</a:t>
            </a:r>
            <a:r>
              <a:rPr lang="ar-S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ar-A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1824038" y="2646363"/>
            <a:ext cx="2303462" cy="1555750"/>
          </a:xfrm>
          <a:prstGeom prst="wedgeRoundRectCallou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5400" b="1" dirty="0">
                <a:solidFill>
                  <a:srgbClr val="C00000"/>
                </a:solidFill>
              </a:rPr>
              <a:t>طار</a:t>
            </a:r>
            <a:endParaRPr lang="ar-AE" sz="5400" b="1" dirty="0">
              <a:solidFill>
                <a:srgbClr val="C00000"/>
              </a:solidFill>
            </a:endParaRPr>
          </a:p>
        </p:txBody>
      </p:sp>
      <p:sp>
        <p:nvSpPr>
          <p:cNvPr id="8" name="مخمس عادي 7"/>
          <p:cNvSpPr/>
          <p:nvPr/>
        </p:nvSpPr>
        <p:spPr>
          <a:xfrm>
            <a:off x="1835150" y="4724400"/>
            <a:ext cx="2438400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طَيران</a:t>
            </a:r>
            <a:endParaRPr lang="ar-A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010400" y="317500"/>
            <a:ext cx="1882775" cy="1816100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>
                <a:solidFill>
                  <a:srgbClr val="FF0000"/>
                </a:solidFill>
              </a:rPr>
              <a:t>ثالثاً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30937" cy="1930400"/>
          </a:xfrm>
          <a:prstGeom prst="wav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إن دلَّ على  لون  , فمصدره على وزن فُعْلَة</a:t>
            </a:r>
            <a:endParaRPr lang="ar-AE" sz="3200" b="1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319963" y="3194050"/>
            <a:ext cx="1573212" cy="1554163"/>
          </a:xfrm>
          <a:prstGeom prst="star6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9BBB59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5076825" y="2924175"/>
            <a:ext cx="2011363" cy="155575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6000" b="1" dirty="0">
                <a:solidFill>
                  <a:srgbClr val="FFFF00"/>
                </a:solidFill>
              </a:rPr>
              <a:t>صَفُرَ</a:t>
            </a:r>
            <a:endParaRPr lang="ar-AE" sz="6000" b="1" dirty="0">
              <a:solidFill>
                <a:srgbClr val="FFFF00"/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3059113" y="4868863"/>
            <a:ext cx="1939925" cy="1439862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FF0000"/>
                </a:solidFill>
              </a:rPr>
              <a:t>حُمْرَة</a:t>
            </a:r>
            <a:endParaRPr lang="ar-AE" dirty="0">
              <a:solidFill>
                <a:srgbClr val="FF0000"/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2987675" y="2940050"/>
            <a:ext cx="2011363" cy="1555750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6000" b="1" dirty="0">
                <a:solidFill>
                  <a:srgbClr val="FF0000"/>
                </a:solidFill>
              </a:rPr>
              <a:t>حَمُرَ</a:t>
            </a:r>
            <a:endParaRPr lang="ar-AE" sz="6000" b="1" dirty="0">
              <a:solidFill>
                <a:srgbClr val="FF0000"/>
              </a:solidFill>
            </a:endParaRPr>
          </a:p>
        </p:txBody>
      </p:sp>
      <p:sp>
        <p:nvSpPr>
          <p:cNvPr id="8" name="مخمس عادي 7"/>
          <p:cNvSpPr/>
          <p:nvPr/>
        </p:nvSpPr>
        <p:spPr>
          <a:xfrm>
            <a:off x="5370513" y="4999038"/>
            <a:ext cx="1949450" cy="1289050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FFFF00"/>
                </a:solidFill>
              </a:rPr>
              <a:t>صُفْرَة  </a:t>
            </a:r>
            <a:endParaRPr lang="ar-AE" sz="4400" b="1" dirty="0">
              <a:solidFill>
                <a:srgbClr val="FFFF00"/>
              </a:solidFill>
            </a:endParaRPr>
          </a:p>
        </p:txBody>
      </p:sp>
      <p:sp>
        <p:nvSpPr>
          <p:cNvPr id="9" name="وسيلة شرح مستطيلة مستديرة الزوايا 8"/>
          <p:cNvSpPr/>
          <p:nvPr/>
        </p:nvSpPr>
        <p:spPr>
          <a:xfrm>
            <a:off x="684213" y="2976563"/>
            <a:ext cx="2033587" cy="1439862"/>
          </a:xfrm>
          <a:prstGeom prst="wedgeRoundRect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6000" b="1" dirty="0">
                <a:solidFill>
                  <a:srgbClr val="0000CC"/>
                </a:solidFill>
              </a:rPr>
              <a:t>زَرُقَ</a:t>
            </a:r>
            <a:endParaRPr lang="ar-AE" sz="6000" b="1" dirty="0">
              <a:solidFill>
                <a:srgbClr val="0000CC"/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684213" y="4868863"/>
            <a:ext cx="1938337" cy="1439862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0000CC"/>
                </a:solidFill>
              </a:rPr>
              <a:t>زُرْقَة</a:t>
            </a:r>
            <a:endParaRPr lang="ar-AE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cut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010400" y="317500"/>
            <a:ext cx="1760538" cy="1816100"/>
          </a:xfrm>
          <a:prstGeom prst="su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rgbClr val="FF0000"/>
                </a:solidFill>
              </a:rPr>
              <a:t>رابعاً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30937" cy="1643062"/>
          </a:xfrm>
          <a:prstGeom prst="wav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1F497D">
                    <a:lumMod val="60000"/>
                    <a:lumOff val="40000"/>
                  </a:srgbClr>
                </a:solidFill>
                <a:latin typeface="Calibri Light" pitchFamily="34" charset="0"/>
                <a:cs typeface="Calibri Light" pitchFamily="34" charset="0"/>
              </a:rPr>
              <a:t>إن دلَّ على  امتناع   , فمصدره على وزن فِعال</a:t>
            </a:r>
            <a:endParaRPr lang="ar-AE" sz="3200" b="1" dirty="0">
              <a:solidFill>
                <a:srgbClr val="1F497D">
                  <a:lumMod val="60000"/>
                  <a:lumOff val="40000"/>
                </a:srgbClr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667625" y="3170238"/>
            <a:ext cx="1219200" cy="1554162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EEECE1">
                    <a:lumMod val="10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4640263" y="2852738"/>
            <a:ext cx="2166937" cy="1555750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أبى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4503738" y="4724400"/>
            <a:ext cx="2438400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prstClr val="black"/>
                </a:solidFill>
              </a:rPr>
              <a:t>إباء</a:t>
            </a:r>
            <a:r>
              <a:rPr lang="ar-SA" dirty="0">
                <a:solidFill>
                  <a:prstClr val="white"/>
                </a:solidFill>
              </a:rPr>
              <a:t> 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1258888" y="2878138"/>
            <a:ext cx="2166937" cy="1555750"/>
          </a:xfrm>
          <a:prstGeom prst="wedgeRoundRect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دفع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خمس عادي 7"/>
          <p:cNvSpPr/>
          <p:nvPr/>
        </p:nvSpPr>
        <p:spPr>
          <a:xfrm>
            <a:off x="1123950" y="4841875"/>
            <a:ext cx="2438400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prstClr val="black"/>
                </a:solidFill>
              </a:rPr>
              <a:t>دِفاع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circle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145338" y="404813"/>
            <a:ext cx="1895475" cy="1555750"/>
          </a:xfrm>
          <a:prstGeom prst="su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solidFill>
                  <a:srgbClr val="FF0000"/>
                </a:solidFill>
              </a:rPr>
              <a:t>خامساً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مستطيل ذو زاويتين مستديرتين في نفس الجانب 2"/>
          <p:cNvSpPr/>
          <p:nvPr/>
        </p:nvSpPr>
        <p:spPr>
          <a:xfrm>
            <a:off x="847725" y="231775"/>
            <a:ext cx="6162675" cy="1728788"/>
          </a:xfrm>
          <a:prstGeom prst="round2Same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إ</a:t>
            </a:r>
            <a:r>
              <a:rPr lang="ar-SA" sz="2800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ن دل</a:t>
            </a:r>
            <a:r>
              <a:rPr lang="ar-JO" sz="2800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َّ</a:t>
            </a:r>
            <a:r>
              <a:rPr lang="ar-SA" sz="2800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 على صوت , فمصدره على وزن فَعيل أو فُعال</a:t>
            </a:r>
            <a:endParaRPr lang="ar-AE" sz="2800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145338" y="2565400"/>
            <a:ext cx="1354137" cy="1900238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FF000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4706938" y="2738438"/>
            <a:ext cx="1965325" cy="1468437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>
                <a:solidFill>
                  <a:srgbClr val="00B0F0"/>
                </a:solidFill>
              </a:rPr>
              <a:t>طنَّ</a:t>
            </a:r>
            <a:endParaRPr lang="ar-AE" sz="5400" b="1" dirty="0">
              <a:solidFill>
                <a:srgbClr val="00B0F0"/>
              </a:solidFill>
            </a:endParaRPr>
          </a:p>
        </p:txBody>
      </p:sp>
      <p:sp>
        <p:nvSpPr>
          <p:cNvPr id="6" name="وسيلة شرح مستطيلة مستديرة الزوايا 5"/>
          <p:cNvSpPr/>
          <p:nvPr/>
        </p:nvSpPr>
        <p:spPr>
          <a:xfrm>
            <a:off x="1795463" y="2781300"/>
            <a:ext cx="1963737" cy="1468438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1F497D"/>
                </a:solidFill>
              </a:rPr>
              <a:t>عَوى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7" name="مستطيل مخدوش من كلا الطرفين 6"/>
          <p:cNvSpPr/>
          <p:nvPr/>
        </p:nvSpPr>
        <p:spPr>
          <a:xfrm>
            <a:off x="4775200" y="4811713"/>
            <a:ext cx="1897063" cy="1814512"/>
          </a:xfrm>
          <a:prstGeom prst="snip2Same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B0F0"/>
                </a:solidFill>
              </a:rPr>
              <a:t>طَنين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ستطيل مخدوش من كلا الطرفين 7"/>
          <p:cNvSpPr/>
          <p:nvPr/>
        </p:nvSpPr>
        <p:spPr>
          <a:xfrm>
            <a:off x="2006600" y="4913313"/>
            <a:ext cx="1752600" cy="1814512"/>
          </a:xfrm>
          <a:prstGeom prst="snip2Same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1F497D"/>
                </a:solidFill>
              </a:rPr>
              <a:t>عُواء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push dir="u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7010400" y="317500"/>
            <a:ext cx="2133600" cy="1816100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b="1" dirty="0">
                <a:solidFill>
                  <a:srgbClr val="FF0000"/>
                </a:solidFill>
              </a:rPr>
              <a:t>سادساً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30937" cy="1643062"/>
          </a:xfrm>
          <a:prstGeom prst="wav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dirty="0">
                <a:solidFill>
                  <a:srgbClr val="FF0000"/>
                </a:solidFill>
                <a:cs typeface="Calibri" pitchFamily="34" charset="0"/>
              </a:rPr>
              <a:t>إن دلَّ على </a:t>
            </a:r>
            <a:r>
              <a:rPr lang="ar-JO" sz="3200" dirty="0">
                <a:solidFill>
                  <a:srgbClr val="FF0000"/>
                </a:solidFill>
                <a:cs typeface="Calibri" pitchFamily="34" charset="0"/>
              </a:rPr>
              <a:t>سير</a:t>
            </a:r>
            <a:r>
              <a:rPr lang="ar-SA" sz="3200" dirty="0">
                <a:solidFill>
                  <a:srgbClr val="FF0000"/>
                </a:solidFill>
                <a:cs typeface="Calibri" pitchFamily="34" charset="0"/>
              </a:rPr>
              <a:t> , فمصدره على وزن فَع</a:t>
            </a:r>
            <a:r>
              <a:rPr lang="ar-JO" sz="3200" dirty="0">
                <a:solidFill>
                  <a:srgbClr val="FF0000"/>
                </a:solidFill>
                <a:cs typeface="Calibri" pitchFamily="34" charset="0"/>
              </a:rPr>
              <a:t>يل</a:t>
            </a:r>
            <a:endParaRPr lang="ar-AE" sz="3200" dirty="0">
              <a:solidFill>
                <a:srgbClr val="FF0000"/>
              </a:solidFill>
              <a:cs typeface="Calibri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235825" y="3068638"/>
            <a:ext cx="1501775" cy="1554162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92D05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5219700" y="2803525"/>
            <a:ext cx="1787525" cy="1417638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srgbClr val="8064A2">
                    <a:lumMod val="50000"/>
                  </a:srgbClr>
                </a:solidFill>
              </a:rPr>
              <a:t>رحل</a:t>
            </a:r>
            <a:endParaRPr lang="ar-AE" sz="4800" b="1" dirty="0">
              <a:solidFill>
                <a:srgbClr val="8064A2">
                  <a:lumMod val="50000"/>
                </a:srgb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5219700" y="4598988"/>
            <a:ext cx="1843088" cy="1493837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C0504D">
                    <a:lumMod val="50000"/>
                  </a:srgbClr>
                </a:solidFill>
              </a:rPr>
              <a:t>رَحيل</a:t>
            </a:r>
            <a:r>
              <a:rPr lang="ar-SA" dirty="0">
                <a:solidFill>
                  <a:prstClr val="white"/>
                </a:solidFill>
              </a:rPr>
              <a:t> 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3059113" y="2803525"/>
            <a:ext cx="1787525" cy="1417638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srgbClr val="8064A2">
                    <a:lumMod val="50000"/>
                  </a:srgbClr>
                </a:solidFill>
              </a:rPr>
              <a:t>سَفَر</a:t>
            </a:r>
            <a:endParaRPr lang="ar-AE" sz="4800" b="1" dirty="0">
              <a:solidFill>
                <a:srgbClr val="8064A2">
                  <a:lumMod val="50000"/>
                </a:srgbClr>
              </a:solidFill>
            </a:endParaRPr>
          </a:p>
        </p:txBody>
      </p:sp>
      <p:sp>
        <p:nvSpPr>
          <p:cNvPr id="8" name="مخمس عادي 7"/>
          <p:cNvSpPr/>
          <p:nvPr/>
        </p:nvSpPr>
        <p:spPr>
          <a:xfrm>
            <a:off x="3203575" y="4751388"/>
            <a:ext cx="1843088" cy="1493837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C0504D">
                    <a:lumMod val="50000"/>
                  </a:srgbClr>
                </a:solidFill>
              </a:rPr>
              <a:t>سَفير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9" name="وسيلة شرح مستطيلة مستديرة الزوايا 8"/>
          <p:cNvSpPr/>
          <p:nvPr/>
        </p:nvSpPr>
        <p:spPr>
          <a:xfrm>
            <a:off x="971550" y="2803525"/>
            <a:ext cx="1787525" cy="1417638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srgbClr val="8064A2">
                    <a:lumMod val="50000"/>
                  </a:srgbClr>
                </a:solidFill>
              </a:rPr>
              <a:t>دَبَّ</a:t>
            </a:r>
            <a:endParaRPr lang="ar-AE" sz="4800" b="1" dirty="0">
              <a:solidFill>
                <a:srgbClr val="8064A2">
                  <a:lumMod val="50000"/>
                </a:srgbClr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1006475" y="4781550"/>
            <a:ext cx="1843088" cy="1495425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srgbClr val="C0504D">
                    <a:lumMod val="50000"/>
                  </a:srgbClr>
                </a:solidFill>
              </a:rPr>
              <a:t>دَبيب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cover dir="r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6964363" y="317500"/>
            <a:ext cx="1760537" cy="1816100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rgbClr val="FF0000"/>
                </a:solidFill>
              </a:rPr>
              <a:t>سابعاً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30937" cy="1643062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dirty="0">
                <a:solidFill>
                  <a:srgbClr val="FF0000"/>
                </a:solidFill>
                <a:cs typeface="Calibri" pitchFamily="34" charset="0"/>
              </a:rPr>
              <a:t>إن دلَّ على مَرَض  , فمصدره على وزن فُعال</a:t>
            </a:r>
            <a:endParaRPr lang="ar-AE" sz="3200" dirty="0">
              <a:solidFill>
                <a:srgbClr val="FF0000"/>
              </a:solidFill>
              <a:cs typeface="Calibri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7451725" y="3124200"/>
            <a:ext cx="1573213" cy="1554163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F79646">
                    <a:lumMod val="50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5508625" y="2708275"/>
            <a:ext cx="1771650" cy="1441450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سَعَلَ</a:t>
            </a:r>
            <a:endParaRPr lang="ar-AE" sz="4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5546725" y="4581525"/>
            <a:ext cx="1892300" cy="1281113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dirty="0">
                <a:solidFill>
                  <a:prstClr val="black">
                    <a:lumMod val="95000"/>
                    <a:lumOff val="5000"/>
                  </a:prstClr>
                </a:solidFill>
              </a:rPr>
              <a:t>سُعال</a:t>
            </a:r>
            <a:r>
              <a:rPr lang="ar-SA" dirty="0">
                <a:solidFill>
                  <a:prstClr val="white"/>
                </a:solidFill>
              </a:rPr>
              <a:t> 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7" name="وسيلة شرح مستطيلة مستديرة الزوايا 6"/>
          <p:cNvSpPr/>
          <p:nvPr/>
        </p:nvSpPr>
        <p:spPr>
          <a:xfrm>
            <a:off x="3348038" y="2708275"/>
            <a:ext cx="1771650" cy="1441450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زَكَمَ</a:t>
            </a:r>
            <a:endParaRPr lang="ar-AE" sz="4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مخمس عادي 7"/>
          <p:cNvSpPr/>
          <p:nvPr/>
        </p:nvSpPr>
        <p:spPr>
          <a:xfrm>
            <a:off x="3419475" y="4616450"/>
            <a:ext cx="1893888" cy="1281113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dirty="0">
                <a:solidFill>
                  <a:prstClr val="black">
                    <a:lumMod val="95000"/>
                    <a:lumOff val="5000"/>
                  </a:prstClr>
                </a:solidFill>
              </a:rPr>
              <a:t>زُكام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9" name="وسيلة شرح مستطيلة مستديرة الزوايا 8"/>
          <p:cNvSpPr/>
          <p:nvPr/>
        </p:nvSpPr>
        <p:spPr>
          <a:xfrm>
            <a:off x="1042988" y="2708275"/>
            <a:ext cx="1773237" cy="1441450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صَدَع</a:t>
            </a:r>
            <a:endParaRPr lang="ar-AE" sz="4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900113" y="4649788"/>
            <a:ext cx="2159000" cy="1281112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dirty="0">
                <a:solidFill>
                  <a:prstClr val="black">
                    <a:lumMod val="95000"/>
                    <a:lumOff val="5000"/>
                  </a:prstClr>
                </a:solidFill>
              </a:rPr>
              <a:t>صُداع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med">
    <p:fad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21400"/>
          </a:xfrm>
        </p:spPr>
        <p:txBody>
          <a:bodyPr/>
          <a:lstStyle/>
          <a:p>
            <a:pPr algn="ctr">
              <a:defRPr/>
            </a:pP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تم بحمد الله 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أشكركم طلابي على متابعتكم لدروسكم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دمتم سعداء بالعلم </a:t>
            </a:r>
            <a:r>
              <a:rPr lang="ar-JO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والتقى</a:t>
            </a: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مع رجائي لكم بالتوفيق</a:t>
            </a:r>
            <a:b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المعلم : يوسف طالب الرفاعي</a:t>
            </a: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4515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1700808"/>
            <a:ext cx="8856984" cy="1584176"/>
          </a:xfrm>
        </p:spPr>
        <p:txBody>
          <a:bodyPr rtlCol="0">
            <a:normAutofit fontScale="90000"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مدارس الأمم الإبداعية</a:t>
            </a:r>
            <a:b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JO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بالقيم تحيا الأمم</a:t>
            </a:r>
            <a:endParaRPr lang="ar-JO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7107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16240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47108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0000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>
              <a:defRPr/>
            </a:pPr>
            <a:endParaRPr lang="ar-JO"/>
          </a:p>
        </p:txBody>
      </p:sp>
      <p:pic>
        <p:nvPicPr>
          <p:cNvPr id="65539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4450"/>
            <a:ext cx="8280400" cy="6929438"/>
          </a:xfrm>
        </p:spPr>
      </p:pic>
      <p:sp>
        <p:nvSpPr>
          <p:cNvPr id="65540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175250" y="2276475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480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175250" y="2997200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210175" y="1401763"/>
            <a:ext cx="2735263" cy="7016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098550" y="2276475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العاشر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098550" y="299720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1098550" y="452755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18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127125" y="1474788"/>
            <a:ext cx="3673475" cy="66198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الأول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1133475" y="5314950"/>
            <a:ext cx="3673475" cy="71755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4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285875" y="117475"/>
            <a:ext cx="6638925" cy="1284288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مصادر الأفعال الثلاثية (2)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5210175" y="4551363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5210175" y="5280025"/>
            <a:ext cx="2714625" cy="7524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6657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2484438" y="6245225"/>
            <a:ext cx="44640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ar-JO" smtClean="0">
                <a:solidFill>
                  <a:srgbClr val="92D050"/>
                </a:solidFill>
              </a:rPr>
              <a:t>مدارس الأمم الإبداعية / الصف العاشر </a:t>
            </a:r>
            <a:br>
              <a:rPr lang="ar-JO" altLang="ar-JO" smtClean="0">
                <a:solidFill>
                  <a:srgbClr val="92D050"/>
                </a:solidFill>
              </a:rPr>
            </a:br>
            <a:r>
              <a:rPr lang="ar-JO" altLang="ar-JO" smtClean="0">
                <a:solidFill>
                  <a:srgbClr val="92D050"/>
                </a:solidFill>
              </a:rPr>
              <a:t>المعلم: يوسف طالب الرفاعي</a:t>
            </a:r>
            <a:endParaRPr lang="en-US" altLang="ar-JO" smtClean="0">
              <a:solidFill>
                <a:srgbClr val="92D050"/>
              </a:solidFill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143500" y="3735388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1098550" y="3700463"/>
            <a:ext cx="3673475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856984" cy="2304256"/>
          </a:xfrm>
        </p:spPr>
        <p:txBody>
          <a:bodyPr rtlCol="0">
            <a:noAutofit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الصف العاشر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الوحدة الثانية 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مصادر الأفعال الثلاثية وغير الثلاثية</a:t>
            </a:r>
            <a:endParaRPr lang="ar-JO" sz="4400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67587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7604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67588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D2D2D2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19672" y="3933056"/>
            <a:ext cx="5968090" cy="120032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rtl="1" eaLnBrk="1" hangingPunct="1">
              <a:defRPr/>
            </a:pP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أن يُفرِّق بين مصادر الأفعال الثلاثية وذلك حسب وزنها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900113" y="2060575"/>
            <a:ext cx="7273925" cy="23764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5400" b="1" dirty="0">
                <a:solidFill>
                  <a:srgbClr val="FF0000"/>
                </a:solidFill>
              </a:rPr>
              <a:t>ما هي أوزان مصادر الأفعال الثلاثية</a:t>
            </a:r>
            <a:endParaRPr lang="ar-AE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779463" y="146050"/>
            <a:ext cx="7788275" cy="1698625"/>
          </a:xfrm>
          <a:prstGeom prst="bevel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1</a:t>
            </a:r>
            <a:r>
              <a:rPr lang="ar-SA" sz="40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-   يصاغ المصدر من الفعل الثلاثي المتعدي :-</a:t>
            </a:r>
            <a:endParaRPr lang="ar-AE" sz="40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شبه منحرف 3"/>
          <p:cNvSpPr/>
          <p:nvPr/>
        </p:nvSpPr>
        <p:spPr>
          <a:xfrm>
            <a:off x="5926138" y="3284538"/>
            <a:ext cx="2754312" cy="1382712"/>
          </a:xfrm>
          <a:prstGeom prst="trapezoid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EEECE1">
                    <a:lumMod val="10000"/>
                  </a:srgbClr>
                </a:solidFill>
              </a:rPr>
              <a:t>فَعَلَ على وزن فَعْلٌ </a:t>
            </a:r>
            <a:endParaRPr lang="ar-AE" sz="2800" b="1" dirty="0">
              <a:solidFill>
                <a:srgbClr val="EEECE1">
                  <a:lumMod val="10000"/>
                </a:srgbClr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4746625" y="3587750"/>
            <a:ext cx="1147763" cy="777875"/>
          </a:xfrm>
          <a:prstGeom prst="clou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1F497D">
                    <a:lumMod val="50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6" name="مخطط انسيابي: بيانات 5"/>
          <p:cNvSpPr/>
          <p:nvPr/>
        </p:nvSpPr>
        <p:spPr>
          <a:xfrm>
            <a:off x="1403350" y="3284538"/>
            <a:ext cx="3481388" cy="1382712"/>
          </a:xfrm>
          <a:prstGeom prst="flowChartInputOutp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0070C0"/>
                </a:solidFill>
              </a:rPr>
              <a:t>أمَرَ : أمْر</a:t>
            </a:r>
            <a:endParaRPr lang="ar-AE" sz="4000" b="1" dirty="0">
              <a:solidFill>
                <a:srgbClr val="0070C0"/>
              </a:solidFill>
            </a:endParaRPr>
          </a:p>
        </p:txBody>
      </p:sp>
      <p:sp>
        <p:nvSpPr>
          <p:cNvPr id="8" name="شبه منحرف 7"/>
          <p:cNvSpPr/>
          <p:nvPr/>
        </p:nvSpPr>
        <p:spPr>
          <a:xfrm>
            <a:off x="5926138" y="5013325"/>
            <a:ext cx="2822575" cy="1570038"/>
          </a:xfrm>
          <a:prstGeom prst="trapezoi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1F497D">
                    <a:lumMod val="50000"/>
                  </a:srgbClr>
                </a:solidFill>
              </a:rPr>
              <a:t>فَعِلَ على وزن فِعْل  </a:t>
            </a:r>
            <a:endParaRPr lang="ar-AE" sz="2800" b="1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9" name="سحابة 8"/>
          <p:cNvSpPr/>
          <p:nvPr/>
        </p:nvSpPr>
        <p:spPr>
          <a:xfrm>
            <a:off x="4503738" y="5408613"/>
            <a:ext cx="1147762" cy="777875"/>
          </a:xfrm>
          <a:prstGeom prst="cloud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1F497D">
                    <a:lumMod val="50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0" name="مخطط انسيابي: بيانات 9"/>
          <p:cNvSpPr/>
          <p:nvPr/>
        </p:nvSpPr>
        <p:spPr>
          <a:xfrm>
            <a:off x="539750" y="5013325"/>
            <a:ext cx="3625850" cy="1570038"/>
          </a:xfrm>
          <a:prstGeom prst="flowChartInputOutp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0070C0"/>
                </a:solidFill>
              </a:rPr>
              <a:t>رَبِحَ : رِبْح</a:t>
            </a:r>
            <a:endParaRPr lang="ar-AE" sz="4400" b="1" dirty="0">
              <a:solidFill>
                <a:srgbClr val="0070C0"/>
              </a:solidFill>
            </a:endParaRP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539750" y="2205038"/>
            <a:ext cx="8140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 b="1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للتذكير:  الفعل المتعدي : هو الفعل الذي لا يكتفي بفاعله فيتعداه إلى المفعول به</a:t>
            </a:r>
          </a:p>
        </p:txBody>
      </p:sp>
    </p:spTree>
  </p:cSld>
  <p:clrMapOvr>
    <a:masterClrMapping/>
  </p:clrMapOvr>
  <p:transition>
    <p:cut/>
    <p:sndAc>
      <p:stSnd>
        <p:snd r:embed="rId3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468313" y="146050"/>
            <a:ext cx="8351837" cy="1209675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solidFill>
                  <a:srgbClr val="FF0000"/>
                </a:solidFill>
              </a:rPr>
              <a:t>يصاغ المصدر من الفعل الثلاثي اللازم وفق وزنه  :-</a:t>
            </a:r>
            <a:endParaRPr lang="ar-AE" sz="3600" b="1" dirty="0">
              <a:solidFill>
                <a:srgbClr val="FF0000"/>
              </a:solidFill>
            </a:endParaRPr>
          </a:p>
        </p:txBody>
      </p:sp>
      <p:sp>
        <p:nvSpPr>
          <p:cNvPr id="4" name="شبه منحرف 3"/>
          <p:cNvSpPr/>
          <p:nvPr/>
        </p:nvSpPr>
        <p:spPr>
          <a:xfrm>
            <a:off x="5867400" y="2046288"/>
            <a:ext cx="3140075" cy="950912"/>
          </a:xfrm>
          <a:prstGeom prst="trapezoi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أ – فَعَلَ مصدره</a:t>
            </a:r>
            <a:r>
              <a:rPr lang="ar-JO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على وزن فُعولُ </a:t>
            </a:r>
            <a:endParaRPr lang="ar-AE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سحابة 4"/>
          <p:cNvSpPr/>
          <p:nvPr/>
        </p:nvSpPr>
        <p:spPr>
          <a:xfrm>
            <a:off x="4630738" y="2219325"/>
            <a:ext cx="1150937" cy="77787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0070C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6" name="مخطط انسيابي: بيانات 5"/>
          <p:cNvSpPr/>
          <p:nvPr/>
        </p:nvSpPr>
        <p:spPr>
          <a:xfrm>
            <a:off x="1835150" y="2046288"/>
            <a:ext cx="3008313" cy="950912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0070C0"/>
                </a:solidFill>
              </a:rPr>
              <a:t>خَرج : خُروج</a:t>
            </a:r>
            <a:endParaRPr lang="ar-AE" sz="2800" b="1" dirty="0">
              <a:solidFill>
                <a:srgbClr val="0070C0"/>
              </a:solidFill>
            </a:endParaRPr>
          </a:p>
        </p:txBody>
      </p:sp>
      <p:sp>
        <p:nvSpPr>
          <p:cNvPr id="8" name="شبه منحرف 7"/>
          <p:cNvSpPr/>
          <p:nvPr/>
        </p:nvSpPr>
        <p:spPr>
          <a:xfrm>
            <a:off x="5722938" y="3186113"/>
            <a:ext cx="3284537" cy="949325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rgbClr val="0070C0"/>
                </a:solidFill>
              </a:rPr>
              <a:t>ب- فَعُلَ  مصدره على وزن فَعالة   </a:t>
            </a:r>
            <a:endParaRPr lang="ar-AE" sz="2000" b="1" dirty="0">
              <a:solidFill>
                <a:srgbClr val="0070C0"/>
              </a:solidFill>
            </a:endParaRPr>
          </a:p>
        </p:txBody>
      </p:sp>
      <p:sp>
        <p:nvSpPr>
          <p:cNvPr id="9" name="سحابة 8"/>
          <p:cNvSpPr/>
          <p:nvPr/>
        </p:nvSpPr>
        <p:spPr>
          <a:xfrm>
            <a:off x="4368800" y="3255963"/>
            <a:ext cx="1282700" cy="77787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0070C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0" name="مخطط انسيابي: بيانات 9"/>
          <p:cNvSpPr/>
          <p:nvPr/>
        </p:nvSpPr>
        <p:spPr>
          <a:xfrm>
            <a:off x="1403350" y="3308350"/>
            <a:ext cx="2824163" cy="949325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C0504D">
                    <a:lumMod val="50000"/>
                  </a:srgbClr>
                </a:solidFill>
              </a:rPr>
              <a:t>لَطُفَ : لَطافَة</a:t>
            </a:r>
            <a:endParaRPr lang="ar-AE" sz="28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11" name="شبه منحرف 10"/>
          <p:cNvSpPr/>
          <p:nvPr/>
        </p:nvSpPr>
        <p:spPr>
          <a:xfrm>
            <a:off x="5316538" y="4513263"/>
            <a:ext cx="3690937" cy="949325"/>
          </a:xfrm>
          <a:prstGeom prst="trapezoi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أو  فَعُلَ  مصدره على وزن فُعولَة   </a:t>
            </a:r>
            <a:endParaRPr lang="ar-AE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شبه منحرف 11"/>
          <p:cNvSpPr/>
          <p:nvPr/>
        </p:nvSpPr>
        <p:spPr>
          <a:xfrm>
            <a:off x="5046663" y="5675313"/>
            <a:ext cx="3960812" cy="950912"/>
          </a:xfrm>
          <a:prstGeom prst="trapezoi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000" b="1" dirty="0">
                <a:solidFill>
                  <a:srgbClr val="0070C0"/>
                </a:solidFill>
              </a:rPr>
              <a:t>ج- فَعِلَ  مصدره على وزن فَعَل   </a:t>
            </a:r>
            <a:endParaRPr lang="ar-AE" sz="2000" b="1" dirty="0">
              <a:solidFill>
                <a:srgbClr val="0070C0"/>
              </a:solidFill>
            </a:endParaRPr>
          </a:p>
        </p:txBody>
      </p:sp>
      <p:sp>
        <p:nvSpPr>
          <p:cNvPr id="13" name="سحابة 12"/>
          <p:cNvSpPr/>
          <p:nvPr/>
        </p:nvSpPr>
        <p:spPr>
          <a:xfrm>
            <a:off x="3865563" y="4679950"/>
            <a:ext cx="1128712" cy="77787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0070C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4" name="سحابة 13"/>
          <p:cNvSpPr/>
          <p:nvPr/>
        </p:nvSpPr>
        <p:spPr>
          <a:xfrm>
            <a:off x="3392488" y="5897563"/>
            <a:ext cx="1179512" cy="77787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0070C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5" name="مخطط انسيابي: بيانات 14"/>
          <p:cNvSpPr/>
          <p:nvPr/>
        </p:nvSpPr>
        <p:spPr>
          <a:xfrm>
            <a:off x="539750" y="4572000"/>
            <a:ext cx="3084513" cy="950913"/>
          </a:xfrm>
          <a:prstGeom prst="flowChartInputOutp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0070C0"/>
                </a:solidFill>
              </a:rPr>
              <a:t>سَهُلَ : سُهولَة</a:t>
            </a:r>
            <a:endParaRPr lang="ar-AE" sz="2800" b="1" dirty="0">
              <a:solidFill>
                <a:srgbClr val="0070C0"/>
              </a:solidFill>
            </a:endParaRPr>
          </a:p>
        </p:txBody>
      </p:sp>
      <p:sp>
        <p:nvSpPr>
          <p:cNvPr id="16" name="مخطط انسيابي: بيانات 15"/>
          <p:cNvSpPr/>
          <p:nvPr/>
        </p:nvSpPr>
        <p:spPr>
          <a:xfrm>
            <a:off x="107950" y="5724525"/>
            <a:ext cx="3059113" cy="950913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C0504D">
                    <a:lumMod val="50000"/>
                  </a:srgbClr>
                </a:solidFill>
              </a:rPr>
              <a:t>تَعِبَ : تَعَب</a:t>
            </a:r>
            <a:endParaRPr lang="ar-AE" sz="2800" b="1" dirty="0">
              <a:solidFill>
                <a:srgbClr val="C0504D">
                  <a:lumMod val="50000"/>
                </a:srgbClr>
              </a:solidFill>
            </a:endParaRPr>
          </a:p>
        </p:txBody>
      </p:sp>
      <p:sp>
        <p:nvSpPr>
          <p:cNvPr id="3" name="مستطيل 2"/>
          <p:cNvSpPr>
            <a:spLocks noChangeArrowheads="1"/>
          </p:cNvSpPr>
          <p:nvPr/>
        </p:nvSpPr>
        <p:spPr bwMode="auto">
          <a:xfrm>
            <a:off x="468313" y="1355725"/>
            <a:ext cx="8351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ar-JO" sz="2400" b="1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للتذكير:  الفعل اللازم : هو الفعل الذي يكتفي بفاعله ولا يحتاج إلى المفعول به</a:t>
            </a:r>
          </a:p>
        </p:txBody>
      </p:sp>
    </p:spTree>
  </p:cSld>
  <p:clrMapOvr>
    <a:masterClrMapping/>
  </p:clrMapOvr>
  <p:transition spd="slow">
    <p:randomBar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825500" y="1628775"/>
            <a:ext cx="81073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أطبق :</a:t>
            </a:r>
          </a:p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1- أستخرج مما يأتي مصادر الأفعال الثلاثية ، وأوزانها وفق المثال :</a:t>
            </a:r>
          </a:p>
        </p:txBody>
      </p:sp>
      <p:sp>
        <p:nvSpPr>
          <p:cNvPr id="71683" name="مربع نص 2"/>
          <p:cNvSpPr txBox="1">
            <a:spLocks noChangeArrowheads="1"/>
          </p:cNvSpPr>
          <p:nvPr/>
        </p:nvSpPr>
        <p:spPr bwMode="auto">
          <a:xfrm>
            <a:off x="8532813" y="141287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endParaRPr lang="ar-SA">
              <a:latin typeface="Lucida Sans Unicode" pitchFamily="34" charset="0"/>
            </a:endParaRPr>
          </a:p>
        </p:txBody>
      </p:sp>
      <p:sp>
        <p:nvSpPr>
          <p:cNvPr id="5" name="مخطط انسيابي: محطة طرفية 4"/>
          <p:cNvSpPr/>
          <p:nvPr/>
        </p:nvSpPr>
        <p:spPr>
          <a:xfrm>
            <a:off x="1908175" y="44450"/>
            <a:ext cx="5543550" cy="1800225"/>
          </a:xfrm>
          <a:prstGeom prst="flowChartTermina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3200" b="1" dirty="0">
                <a:solidFill>
                  <a:srgbClr val="FF0000"/>
                </a:solidFill>
              </a:rPr>
              <a:t>فائدة</a:t>
            </a: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3200" b="1" dirty="0">
                <a:solidFill>
                  <a:srgbClr val="FF0000"/>
                </a:solidFill>
              </a:rPr>
              <a:t>المصادر السماعية لا تعرف أوزانها إلا بالرجوع إلى المعاجم اللغوية</a:t>
            </a:r>
          </a:p>
        </p:txBody>
      </p:sp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1311275" y="2708275"/>
            <a:ext cx="74771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>
              <a:buFontTx/>
              <a:buChar char="-"/>
            </a:pPr>
            <a:r>
              <a:rPr lang="ar-AE" sz="2400">
                <a:solidFill>
                  <a:srgbClr val="800000"/>
                </a:solidFill>
                <a:latin typeface="Lucida Sans Unicode" pitchFamily="34" charset="0"/>
              </a:rPr>
              <a:t>قال تعالى :</a:t>
            </a:r>
            <a:r>
              <a:rPr lang="ar-AE" sz="2400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 </a:t>
            </a:r>
            <a:r>
              <a:rPr lang="ar-AE" sz="2400" b="1">
                <a:solidFill>
                  <a:srgbClr val="800000"/>
                </a:solidFill>
                <a:latin typeface="Lucida Sans Unicode" pitchFamily="34" charset="0"/>
              </a:rPr>
              <a:t>فَاسْتَبْشِرُواْ بِبَيْعِكُمُ الَّذِي بَايَعْتُم بِهِ وَذَلِكَ هُوَ الْفَوْزُ الْعَظِيمُ </a:t>
            </a:r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  </a:t>
            </a:r>
          </a:p>
          <a:p>
            <a:pPr algn="r" rtl="1" eaLnBrk="1" hangingPunct="1">
              <a:buFontTx/>
              <a:buChar char="-"/>
            </a:pPr>
            <a:endParaRPr lang="ar-AE" sz="2400" b="1">
              <a:solidFill>
                <a:srgbClr val="800000"/>
              </a:solidFill>
              <a:latin typeface="Lucida Sans Unicode" pitchFamily="34" charset="0"/>
              <a:sym typeface="AGA Arabesque" pitchFamily="2" charset="2"/>
            </a:endParaRPr>
          </a:p>
          <a:p>
            <a:pPr algn="r" rtl="1" eaLnBrk="1" hangingPunct="1">
              <a:buFontTx/>
              <a:buChar char="-"/>
            </a:pPr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يصاب رأس المريض بالدو</a:t>
            </a:r>
            <a:r>
              <a:rPr lang="ar-JO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ران</a:t>
            </a:r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 .</a:t>
            </a:r>
          </a:p>
          <a:p>
            <a:pPr algn="r" rtl="1" eaLnBrk="1" hangingPunct="1">
              <a:buFontTx/>
              <a:buChar char="-"/>
            </a:pPr>
            <a:endParaRPr lang="ar-AE" sz="2400" b="1">
              <a:solidFill>
                <a:srgbClr val="800000"/>
              </a:solidFill>
              <a:latin typeface="Lucida Sans Unicode" pitchFamily="34" charset="0"/>
              <a:sym typeface="AGA Arabesque" pitchFamily="2" charset="2"/>
            </a:endParaRPr>
          </a:p>
          <a:p>
            <a:pPr algn="r" rtl="1" eaLnBrk="1" hangingPunct="1">
              <a:buFontTx/>
              <a:buChar char="-"/>
            </a:pPr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للصغير مناغاة كهديل الحمام .</a:t>
            </a:r>
          </a:p>
          <a:p>
            <a:pPr algn="r" rtl="1" eaLnBrk="1" hangingPunct="1">
              <a:buFontTx/>
              <a:buChar char="-"/>
            </a:pPr>
            <a:endParaRPr lang="ar-AE" sz="2400" b="1">
              <a:solidFill>
                <a:srgbClr val="800000"/>
              </a:solidFill>
              <a:latin typeface="Lucida Sans Unicode" pitchFamily="34" charset="0"/>
              <a:sym typeface="AGA Arabesque" pitchFamily="2" charset="2"/>
            </a:endParaRPr>
          </a:p>
          <a:p>
            <a:pPr algn="r" rtl="1" eaLnBrk="1" hangingPunct="1">
              <a:buFontTx/>
              <a:buChar char="-"/>
            </a:pPr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تحيك الأيدي الماهرة الثوب حياكة متقتنة.</a:t>
            </a:r>
          </a:p>
          <a:p>
            <a:pPr algn="r" rtl="1" eaLnBrk="1" hangingPunct="1">
              <a:buFontTx/>
              <a:buChar char="-"/>
            </a:pPr>
            <a:endParaRPr lang="ar-AE" sz="2400" b="1">
              <a:solidFill>
                <a:srgbClr val="800000"/>
              </a:solidFill>
              <a:latin typeface="Lucida Sans Unicode" pitchFamily="34" charset="0"/>
              <a:sym typeface="AGA Arabesque" pitchFamily="2" charset="2"/>
            </a:endParaRPr>
          </a:p>
          <a:p>
            <a:pPr algn="r" rtl="1" eaLnBrk="1" hangingPunct="1"/>
            <a:r>
              <a:rPr lang="ar-AE" sz="2400" b="1">
                <a:solidFill>
                  <a:srgbClr val="800000"/>
                </a:solidFill>
                <a:latin typeface="Lucida Sans Unicode" pitchFamily="34" charset="0"/>
                <a:sym typeface="AGA Arabesque" pitchFamily="2" charset="2"/>
              </a:rPr>
              <a:t>- ينال الابن البار رضا والديه كل صباح .</a:t>
            </a:r>
            <a:endParaRPr lang="ar-AE" sz="2400">
              <a:solidFill>
                <a:srgbClr val="800000"/>
              </a:solidFill>
              <a:latin typeface="Lucida Sans Unicode" pitchFamily="34" charset="0"/>
            </a:endParaRP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4151313" y="3068638"/>
            <a:ext cx="4421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>
                <a:latin typeface="Lucida Sans Unicode" pitchFamily="34" charset="0"/>
              </a:rPr>
              <a:t>*                على وزن (                  )</a:t>
            </a: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151313" y="3789363"/>
            <a:ext cx="4421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>
                <a:latin typeface="Lucida Sans Unicode" pitchFamily="34" charset="0"/>
              </a:rPr>
              <a:t>*                على وزن (                  )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4111625" y="4508500"/>
            <a:ext cx="4421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>
                <a:latin typeface="Lucida Sans Unicode" pitchFamily="34" charset="0"/>
              </a:rPr>
              <a:t>*                على وزن (                  )</a:t>
            </a: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4111625" y="5229225"/>
            <a:ext cx="4421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>
                <a:latin typeface="Lucida Sans Unicode" pitchFamily="34" charset="0"/>
              </a:rPr>
              <a:t>*                على وزن (                  )</a:t>
            </a: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4103688" y="6092825"/>
            <a:ext cx="4421187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>
                <a:latin typeface="Lucida Sans Unicode" pitchFamily="34" charset="0"/>
              </a:rPr>
              <a:t>*                على وزن (                  )</a:t>
            </a:r>
          </a:p>
          <a:p>
            <a:pPr algn="r" rtl="1" eaLnBrk="1" hangingPunct="1"/>
            <a:endParaRPr lang="ar-AE">
              <a:latin typeface="Lucida Sans Unicode" pitchFamily="34" charset="0"/>
            </a:endParaRP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7307263" y="3068638"/>
            <a:ext cx="5524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ف</a:t>
            </a:r>
            <a:r>
              <a:rPr lang="ar-JO" sz="2400" b="1">
                <a:solidFill>
                  <a:srgbClr val="00B050"/>
                </a:solidFill>
                <a:latin typeface="Lucida Sans Unicode" pitchFamily="34" charset="0"/>
              </a:rPr>
              <a:t>َ</a:t>
            </a:r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و</a:t>
            </a:r>
            <a:r>
              <a:rPr lang="ar-JO" sz="2400" b="1">
                <a:solidFill>
                  <a:srgbClr val="00B050"/>
                </a:solidFill>
                <a:latin typeface="Lucida Sans Unicode" pitchFamily="34" charset="0"/>
              </a:rPr>
              <a:t>ْ</a:t>
            </a:r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ز</a:t>
            </a: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4787900" y="3068638"/>
            <a:ext cx="585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solidFill>
                  <a:srgbClr val="0000CC"/>
                </a:solidFill>
                <a:latin typeface="Lucida Sans Unicode" pitchFamily="34" charset="0"/>
              </a:rPr>
              <a:t>فَعْلٌ</a:t>
            </a: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7148513" y="3789363"/>
            <a:ext cx="796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دو</a:t>
            </a:r>
            <a:r>
              <a:rPr lang="ar-JO" sz="2400" b="1">
                <a:solidFill>
                  <a:srgbClr val="00B050"/>
                </a:solidFill>
                <a:latin typeface="Lucida Sans Unicode" pitchFamily="34" charset="0"/>
              </a:rPr>
              <a:t>ران</a:t>
            </a:r>
            <a:endParaRPr lang="ar-AE" sz="2400" b="1">
              <a:solidFill>
                <a:srgbClr val="00B050"/>
              </a:solidFill>
              <a:latin typeface="Lucida Sans Unicode" pitchFamily="34" charset="0"/>
            </a:endParaRP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4678363" y="3830638"/>
            <a:ext cx="723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فع</a:t>
            </a:r>
            <a:r>
              <a:rPr lang="ar-JO" sz="2400" b="1">
                <a:solidFill>
                  <a:srgbClr val="0000CC"/>
                </a:solidFill>
                <a:latin typeface="Lucida Sans Unicode" pitchFamily="34" charset="0"/>
              </a:rPr>
              <a:t>لان</a:t>
            </a:r>
            <a:endParaRPr lang="ar-AE" sz="2400" b="1">
              <a:solidFill>
                <a:srgbClr val="0000CC"/>
              </a:solidFill>
              <a:latin typeface="Lucida Sans Unicode" pitchFamily="34" charset="0"/>
            </a:endParaRPr>
          </a:p>
        </p:txBody>
      </p:sp>
      <p:sp>
        <p:nvSpPr>
          <p:cNvPr id="18" name="مربع نص 17"/>
          <p:cNvSpPr txBox="1">
            <a:spLocks noChangeArrowheads="1"/>
          </p:cNvSpPr>
          <p:nvPr/>
        </p:nvSpPr>
        <p:spPr bwMode="auto">
          <a:xfrm>
            <a:off x="7308850" y="4508500"/>
            <a:ext cx="65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هديل</a:t>
            </a:r>
          </a:p>
        </p:txBody>
      </p:sp>
      <p:sp>
        <p:nvSpPr>
          <p:cNvPr id="19" name="مربع نص 18"/>
          <p:cNvSpPr txBox="1">
            <a:spLocks noChangeArrowheads="1"/>
          </p:cNvSpPr>
          <p:nvPr/>
        </p:nvSpPr>
        <p:spPr bwMode="auto">
          <a:xfrm>
            <a:off x="4759325" y="4581525"/>
            <a:ext cx="612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فعيل</a:t>
            </a:r>
          </a:p>
        </p:txBody>
      </p:sp>
      <p:sp>
        <p:nvSpPr>
          <p:cNvPr id="20" name="مربع نص 19"/>
          <p:cNvSpPr txBox="1">
            <a:spLocks noChangeArrowheads="1"/>
          </p:cNvSpPr>
          <p:nvPr/>
        </p:nvSpPr>
        <p:spPr bwMode="auto">
          <a:xfrm>
            <a:off x="7307263" y="5272088"/>
            <a:ext cx="7413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حياكة</a:t>
            </a:r>
            <a:endParaRPr lang="ar-AE" b="1">
              <a:solidFill>
                <a:srgbClr val="00B050"/>
              </a:solidFill>
              <a:latin typeface="Lucida Sans Unicode" pitchFamily="34" charset="0"/>
            </a:endParaRPr>
          </a:p>
        </p:txBody>
      </p:sp>
      <p:sp>
        <p:nvSpPr>
          <p:cNvPr id="21" name="مربع نص 20"/>
          <p:cNvSpPr txBox="1">
            <a:spLocks noChangeArrowheads="1"/>
          </p:cNvSpPr>
          <p:nvPr/>
        </p:nvSpPr>
        <p:spPr bwMode="auto">
          <a:xfrm>
            <a:off x="4668838" y="5272088"/>
            <a:ext cx="661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فعالة</a:t>
            </a:r>
          </a:p>
        </p:txBody>
      </p:sp>
      <p:sp>
        <p:nvSpPr>
          <p:cNvPr id="22" name="مربع نص 21"/>
          <p:cNvSpPr txBox="1">
            <a:spLocks noChangeArrowheads="1"/>
          </p:cNvSpPr>
          <p:nvPr/>
        </p:nvSpPr>
        <p:spPr bwMode="auto">
          <a:xfrm>
            <a:off x="7380288" y="6092825"/>
            <a:ext cx="627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B050"/>
                </a:solidFill>
                <a:latin typeface="Lucida Sans Unicode" pitchFamily="34" charset="0"/>
              </a:rPr>
              <a:t>رضا</a:t>
            </a:r>
            <a:endParaRPr lang="ar-AE" b="1">
              <a:solidFill>
                <a:srgbClr val="00B050"/>
              </a:solidFill>
              <a:latin typeface="Lucida Sans Unicode" pitchFamily="34" charset="0"/>
            </a:endParaRPr>
          </a:p>
        </p:txBody>
      </p:sp>
      <p:sp>
        <p:nvSpPr>
          <p:cNvPr id="24" name="مربع نص 23"/>
          <p:cNvSpPr txBox="1">
            <a:spLocks noChangeArrowheads="1"/>
          </p:cNvSpPr>
          <p:nvPr/>
        </p:nvSpPr>
        <p:spPr bwMode="auto">
          <a:xfrm>
            <a:off x="4764088" y="6092825"/>
            <a:ext cx="528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فعل</a:t>
            </a:r>
            <a:endParaRPr lang="ar-AE" b="1">
              <a:solidFill>
                <a:srgbClr val="0000CC"/>
              </a:solidFill>
              <a:latin typeface="Lucida Sans Unicode" pitchFamily="34" charset="0"/>
            </a:endParaRPr>
          </a:p>
        </p:txBody>
      </p:sp>
      <p:sp>
        <p:nvSpPr>
          <p:cNvPr id="71701" name="عنصر نائب لرقم الشريحة 2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924F745-D307-4EEE-B106-323293D6121D}" type="slidenum">
              <a:rPr lang="ar-SA" smtClean="0">
                <a:latin typeface="Lucida Sans Unicode" pitchFamily="34" charset="0"/>
              </a:rPr>
              <a:pPr/>
              <a:t>26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18453" name="عنصر نائب للتذييل 2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/>
      <p:bldP spid="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2519363" y="260350"/>
            <a:ext cx="6445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3200" b="1">
                <a:solidFill>
                  <a:srgbClr val="990033"/>
                </a:solidFill>
                <a:latin typeface="Lucida Sans Unicode" pitchFamily="34" charset="0"/>
              </a:rPr>
              <a:t>2 – أصوغ مصادر الأفعال الآتية وفق الجدول :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1739900" y="981075"/>
          <a:ext cx="6288088" cy="504031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44044"/>
                <a:gridCol w="3144044"/>
              </a:tblGrid>
              <a:tr h="630039">
                <a:tc>
                  <a:txBody>
                    <a:bodyPr/>
                    <a:lstStyle/>
                    <a:p>
                      <a:pPr algn="ctr" rtl="1"/>
                      <a:r>
                        <a:rPr lang="ar-AE" sz="2800" dirty="0" smtClean="0"/>
                        <a:t>الفعل</a:t>
                      </a:r>
                      <a:endParaRPr lang="ar-AE" sz="2800" dirty="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800" dirty="0" smtClean="0"/>
                        <a:t>المصدر</a:t>
                      </a:r>
                      <a:endParaRPr lang="ar-AE" sz="2800" dirty="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</a:tr>
              <a:tr h="63003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6" marR="91436" marT="45718" marB="4571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6" marR="91436" marT="45718" marB="45718"/>
                </a:tc>
              </a:tr>
            </a:tbl>
          </a:graphicData>
        </a:graphic>
      </p:graphicFrame>
      <p:sp>
        <p:nvSpPr>
          <p:cNvPr id="4" name="مربع نص 3"/>
          <p:cNvSpPr txBox="1">
            <a:spLocks noChangeArrowheads="1"/>
          </p:cNvSpPr>
          <p:nvPr/>
        </p:nvSpPr>
        <p:spPr bwMode="auto">
          <a:xfrm>
            <a:off x="6167438" y="1700213"/>
            <a:ext cx="631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solidFill>
                  <a:srgbClr val="003300"/>
                </a:solidFill>
                <a:latin typeface="Lucida Sans Unicode" pitchFamily="34" charset="0"/>
              </a:rPr>
              <a:t>هَدَرَ</a:t>
            </a:r>
          </a:p>
        </p:txBody>
      </p:sp>
      <p:sp>
        <p:nvSpPr>
          <p:cNvPr id="5" name="مربع نص 4"/>
          <p:cNvSpPr txBox="1">
            <a:spLocks noChangeArrowheads="1"/>
          </p:cNvSpPr>
          <p:nvPr/>
        </p:nvSpPr>
        <p:spPr bwMode="auto">
          <a:xfrm>
            <a:off x="6180138" y="2349500"/>
            <a:ext cx="695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غَابَ</a:t>
            </a:r>
          </a:p>
        </p:txBody>
      </p:sp>
      <p:sp>
        <p:nvSpPr>
          <p:cNvPr id="6" name="مربع نص 5"/>
          <p:cNvSpPr txBox="1"/>
          <p:nvPr/>
        </p:nvSpPr>
        <p:spPr>
          <a:xfrm>
            <a:off x="6153150" y="2924175"/>
            <a:ext cx="650875" cy="4619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>
                <a:solidFill>
                  <a:schemeClr val="tx2">
                    <a:lumMod val="50000"/>
                  </a:schemeClr>
                </a:solidFill>
                <a:latin typeface="+mn-lt"/>
                <a:cs typeface="+mn-cs"/>
              </a:rPr>
              <a:t>سَهُلَ</a:t>
            </a: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6181725" y="3573463"/>
            <a:ext cx="668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طَرَقَ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6254750" y="4149725"/>
            <a:ext cx="549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بَكَى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6227763" y="4797425"/>
            <a:ext cx="59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بَرِقَ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6127750" y="5426075"/>
            <a:ext cx="676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حَمُرَ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2195513" y="1700213"/>
            <a:ext cx="2305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SA" sz="2400" b="1">
                <a:latin typeface="Lucida Sans Unicode" pitchFamily="34" charset="0"/>
              </a:rPr>
              <a:t>هدْرا     وهديرا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3035300" y="2330450"/>
            <a:ext cx="744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غياباً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2916238" y="2924175"/>
            <a:ext cx="85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سهولةً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2170113" y="3573463"/>
            <a:ext cx="15573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طرقاً و طُر</a:t>
            </a:r>
            <a:r>
              <a:rPr lang="ar-SA" sz="2400" b="1">
                <a:latin typeface="Lucida Sans Unicode" pitchFamily="34" charset="0"/>
              </a:rPr>
              <a:t>و</a:t>
            </a:r>
            <a:r>
              <a:rPr lang="ar-AE" sz="2400" b="1">
                <a:latin typeface="Lucida Sans Unicode" pitchFamily="34" charset="0"/>
              </a:rPr>
              <a:t>ُقاً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3059113" y="4149725"/>
            <a:ext cx="595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بكاءً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140075" y="4797425"/>
            <a:ext cx="568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بَرَقاً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3052763" y="5445125"/>
            <a:ext cx="714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حمرةً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72750" name="عنصر نائب لرقم الشريحة 1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A3C1CBAD-086D-4494-93D4-D078AA3F51C7}" type="slidenum">
              <a:rPr lang="ar-SA" smtClean="0">
                <a:latin typeface="Lucida Sans Unicode" pitchFamily="34" charset="0"/>
              </a:rPr>
              <a:pPr/>
              <a:t>27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19502" name="عنصر نائب للتذييل 18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9" grpId="0"/>
      <p:bldP spid="1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مرير أفقي 1"/>
          <p:cNvSpPr/>
          <p:nvPr/>
        </p:nvSpPr>
        <p:spPr>
          <a:xfrm>
            <a:off x="373063" y="146050"/>
            <a:ext cx="8194675" cy="1641475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200" b="1" dirty="0">
                <a:solidFill>
                  <a:srgbClr val="FF0000"/>
                </a:solidFill>
              </a:rPr>
              <a:t>إ</a:t>
            </a:r>
            <a:r>
              <a:rPr lang="ar-SA" sz="3200" b="1" dirty="0">
                <a:solidFill>
                  <a:srgbClr val="FF0000"/>
                </a:solidFill>
              </a:rPr>
              <a:t>نَّ ما سبق ذكره هو القياس الثابت في مصدر الفعل الثلاثي  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خطط انسيابي: تحضير 2"/>
          <p:cNvSpPr/>
          <p:nvPr/>
        </p:nvSpPr>
        <p:spPr>
          <a:xfrm>
            <a:off x="373063" y="1960563"/>
            <a:ext cx="8320087" cy="1295400"/>
          </a:xfrm>
          <a:prstGeom prst="flowChartPreparation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8064A2">
                    <a:lumMod val="50000"/>
                  </a:srgbClr>
                </a:solidFill>
              </a:rPr>
              <a:t>وما جاء مخالفاً لذلك يُقتَصَرُ فيه على السَّماع </a:t>
            </a:r>
            <a:endParaRPr lang="ar-AE" sz="2800" b="1" dirty="0">
              <a:solidFill>
                <a:srgbClr val="8064A2">
                  <a:lumMod val="50000"/>
                </a:srgbClr>
              </a:solidFill>
            </a:endParaRPr>
          </a:p>
        </p:txBody>
      </p:sp>
      <p:sp>
        <p:nvSpPr>
          <p:cNvPr id="4" name="مخطط انسيابي: عرض 3"/>
          <p:cNvSpPr/>
          <p:nvPr/>
        </p:nvSpPr>
        <p:spPr>
          <a:xfrm>
            <a:off x="508000" y="3602038"/>
            <a:ext cx="7856538" cy="1641475"/>
          </a:xfrm>
          <a:prstGeom prst="flowChartDisplay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FFC000"/>
                </a:solidFill>
              </a:rPr>
              <a:t>ولذلك فإن الرجوع إلى المعاجم اللُّغويّة ضروريٌ لمعرفة مصدر الثلاثي</a:t>
            </a:r>
            <a:endParaRPr lang="ar-AE" sz="3200" b="1" dirty="0">
              <a:solidFill>
                <a:srgbClr val="FFC000"/>
              </a:solidFill>
            </a:endParaRPr>
          </a:p>
        </p:txBody>
      </p:sp>
      <p:sp>
        <p:nvSpPr>
          <p:cNvPr id="5" name="مخطط انسيابي: بيانات مخزّنة 4"/>
          <p:cNvSpPr/>
          <p:nvPr/>
        </p:nvSpPr>
        <p:spPr>
          <a:xfrm>
            <a:off x="6604000" y="5589588"/>
            <a:ext cx="2089150" cy="1122362"/>
          </a:xfrm>
          <a:prstGeom prst="flowChartOnlineStorag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b="1" dirty="0">
                <a:solidFill>
                  <a:srgbClr val="0070C0"/>
                </a:solidFill>
              </a:rPr>
              <a:t>وردت أفعال مخالفة لهذا القياس </a:t>
            </a:r>
            <a:endParaRPr lang="ar-AE" sz="2400" b="1" dirty="0">
              <a:solidFill>
                <a:srgbClr val="0070C0"/>
              </a:solidFill>
            </a:endParaRPr>
          </a:p>
        </p:txBody>
      </p:sp>
      <p:sp>
        <p:nvSpPr>
          <p:cNvPr id="6" name="سحابة 5"/>
          <p:cNvSpPr/>
          <p:nvPr/>
        </p:nvSpPr>
        <p:spPr>
          <a:xfrm>
            <a:off x="5551488" y="5502275"/>
            <a:ext cx="914400" cy="1295400"/>
          </a:xfrm>
          <a:prstGeom prst="clou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>
                <a:solidFill>
                  <a:srgbClr val="FF000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7" name="متوازي أضلاع 6"/>
          <p:cNvSpPr/>
          <p:nvPr/>
        </p:nvSpPr>
        <p:spPr>
          <a:xfrm>
            <a:off x="3894138" y="5589588"/>
            <a:ext cx="1657350" cy="1122362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1600" b="1" dirty="0">
                <a:solidFill>
                  <a:srgbClr val="0070C0"/>
                </a:solidFill>
              </a:rPr>
              <a:t>سَخِطَ : سُخْطاً </a:t>
            </a:r>
            <a:endParaRPr lang="ar-AE" sz="1600" b="1" dirty="0">
              <a:solidFill>
                <a:srgbClr val="0070C0"/>
              </a:solidFill>
            </a:endParaRPr>
          </a:p>
        </p:txBody>
      </p:sp>
      <p:sp>
        <p:nvSpPr>
          <p:cNvPr id="9" name="متوازي أضلاع 8"/>
          <p:cNvSpPr/>
          <p:nvPr/>
        </p:nvSpPr>
        <p:spPr>
          <a:xfrm>
            <a:off x="2133600" y="5588000"/>
            <a:ext cx="1489075" cy="1123950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dirty="0">
                <a:solidFill>
                  <a:srgbClr val="0070C0"/>
                </a:solidFill>
              </a:rPr>
              <a:t>شَكَرَ : شُكراً</a:t>
            </a:r>
            <a:endParaRPr lang="ar-AE" dirty="0">
              <a:solidFill>
                <a:srgbClr val="0070C0"/>
              </a:solidFill>
            </a:endParaRPr>
          </a:p>
        </p:txBody>
      </p:sp>
      <p:pic>
        <p:nvPicPr>
          <p:cNvPr id="10" name="صورة 9" descr="7_5_137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343525"/>
            <a:ext cx="1463675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21400"/>
          </a:xfrm>
        </p:spPr>
        <p:txBody>
          <a:bodyPr/>
          <a:lstStyle/>
          <a:p>
            <a:pPr algn="ctr">
              <a:defRPr/>
            </a:pP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تم بحمد الله 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أشكركم طلابي على متابعتكم لدروسكم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دمتم سعداء بالعلم </a:t>
            </a:r>
            <a:r>
              <a:rPr lang="ar-JO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والتقى</a:t>
            </a: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مع رجائي لكم بالتوفيق</a:t>
            </a:r>
            <a:b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المعلم : يوسف طالب الرفاعي</a:t>
            </a: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4755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175250" y="2276475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480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175250" y="2997200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210175" y="1401763"/>
            <a:ext cx="2735263" cy="7016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098550" y="2276475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العاشر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098550" y="299720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1098550" y="452755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18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127125" y="1474788"/>
            <a:ext cx="3673475" cy="66198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الأول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1133475" y="5314950"/>
            <a:ext cx="3673475" cy="71755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4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285875" y="117475"/>
            <a:ext cx="6638925" cy="1284288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ميزان الأفعال الثلاثية</a:t>
            </a:r>
            <a:br>
              <a:rPr lang="ar-JO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</a:br>
            <a:r>
              <a:rPr lang="ar-JO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وغير الثلاثية (1)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5210175" y="4551363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5210175" y="5280025"/>
            <a:ext cx="2714625" cy="7524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48141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2484438" y="6245225"/>
            <a:ext cx="44640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ar-JO" smtClean="0">
                <a:solidFill>
                  <a:srgbClr val="92D050"/>
                </a:solidFill>
              </a:rPr>
              <a:t>مدارس الأمم الإبداعية / الصف العاشر </a:t>
            </a:r>
            <a:br>
              <a:rPr lang="ar-JO" altLang="ar-JO" smtClean="0">
                <a:solidFill>
                  <a:srgbClr val="92D050"/>
                </a:solidFill>
              </a:rPr>
            </a:br>
            <a:r>
              <a:rPr lang="ar-JO" altLang="ar-JO" smtClean="0">
                <a:solidFill>
                  <a:srgbClr val="92D050"/>
                </a:solidFill>
              </a:rPr>
              <a:t>المعلم: يوسف طالب الرفاعي</a:t>
            </a:r>
            <a:endParaRPr lang="en-US" altLang="ar-JO" smtClean="0">
              <a:solidFill>
                <a:srgbClr val="92D050"/>
              </a:solidFill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143500" y="3735388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1098550" y="3700463"/>
            <a:ext cx="3673475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>
              <a:defRPr/>
            </a:pPr>
            <a:endParaRPr lang="ar-JO"/>
          </a:p>
        </p:txBody>
      </p:sp>
      <p:pic>
        <p:nvPicPr>
          <p:cNvPr id="75779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4450"/>
            <a:ext cx="8280400" cy="6929438"/>
          </a:xfrm>
        </p:spPr>
      </p:pic>
      <p:sp>
        <p:nvSpPr>
          <p:cNvPr id="75780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175250" y="2276475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480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175250" y="2997200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210175" y="1401763"/>
            <a:ext cx="2735263" cy="7016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1098550" y="2276475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العاشر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098550" y="299720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قواعد </a:t>
            </a: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1098550" y="4527550"/>
            <a:ext cx="3673475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32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1127125" y="1474788"/>
            <a:ext cx="3673475" cy="66198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الأول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1133475" y="5314950"/>
            <a:ext cx="3673475" cy="717550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4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44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1285875" y="117475"/>
            <a:ext cx="6638925" cy="1284288"/>
          </a:xfrm>
          <a:prstGeom prst="flowChartAlternateProcess">
            <a:avLst/>
          </a:prstGeom>
          <a:blipFill>
            <a:blip r:embed="rId4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مصادر الأفعال غير الثلاثية (3)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5210175" y="4551363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5210175" y="5280025"/>
            <a:ext cx="2714625" cy="7524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681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2484438" y="6245225"/>
            <a:ext cx="446405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ar-JO" smtClean="0">
                <a:solidFill>
                  <a:srgbClr val="92D050"/>
                </a:solidFill>
              </a:rPr>
              <a:t>مدارس الأمم الإبداعية / الصف العاشر </a:t>
            </a:r>
            <a:br>
              <a:rPr lang="ar-JO" altLang="ar-JO" smtClean="0">
                <a:solidFill>
                  <a:srgbClr val="92D050"/>
                </a:solidFill>
              </a:rPr>
            </a:br>
            <a:r>
              <a:rPr lang="ar-JO" altLang="ar-JO" smtClean="0">
                <a:solidFill>
                  <a:srgbClr val="92D050"/>
                </a:solidFill>
              </a:rPr>
              <a:t>المعلم: يوسف طالب الرفاعي</a:t>
            </a:r>
            <a:endParaRPr lang="en-US" altLang="ar-JO" smtClean="0">
              <a:solidFill>
                <a:srgbClr val="92D050"/>
              </a:solidFill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5143500" y="3735388"/>
            <a:ext cx="2735263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1098550" y="3700463"/>
            <a:ext cx="3673475" cy="576262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4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الثانية</a:t>
            </a:r>
            <a:endParaRPr lang="en-US" sz="4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856984" cy="2304256"/>
          </a:xfrm>
        </p:spPr>
        <p:txBody>
          <a:bodyPr rtlCol="0">
            <a:noAutofit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الصف العاشر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الوحدة الثانية 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مصادر الأفعال الثلاثية وغير الثلاثية</a:t>
            </a:r>
            <a:endParaRPr lang="ar-JO" sz="4400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77827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7604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77828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D2D2D2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403648" y="3933056"/>
            <a:ext cx="6192688" cy="120032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rtl="1" eaLnBrk="1" hangingPunct="1">
              <a:defRPr/>
            </a:pP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أن يُفرِّق بين مصادر الأفعال </a:t>
            </a: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غير الثلاثية </a:t>
            </a: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وذلك حسب وزنها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611188" y="2060575"/>
            <a:ext cx="7848600" cy="25923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6600" b="1" dirty="0">
                <a:solidFill>
                  <a:srgbClr val="FF0000"/>
                </a:solidFill>
              </a:rPr>
              <a:t>مصادر </a:t>
            </a:r>
            <a:r>
              <a:rPr lang="ar-JO" sz="6600" b="1" dirty="0">
                <a:solidFill>
                  <a:srgbClr val="FF0000"/>
                </a:solidFill>
              </a:rPr>
              <a:t>الأفعال غير</a:t>
            </a:r>
            <a:r>
              <a:rPr lang="ar-SA" sz="6600" b="1" dirty="0">
                <a:solidFill>
                  <a:srgbClr val="FF0000"/>
                </a:solidFill>
              </a:rPr>
              <a:t> الثلاثي</a:t>
            </a:r>
            <a:r>
              <a:rPr lang="ar-JO" sz="6600" b="1" dirty="0">
                <a:solidFill>
                  <a:srgbClr val="FF0000"/>
                </a:solidFill>
              </a:rPr>
              <a:t>ة</a:t>
            </a:r>
            <a:r>
              <a:rPr lang="ar-SA" sz="6600" b="1" dirty="0">
                <a:solidFill>
                  <a:srgbClr val="FF0000"/>
                </a:solidFill>
              </a:rPr>
              <a:t> </a:t>
            </a:r>
            <a:endParaRPr lang="ar-AE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1979613" y="188913"/>
            <a:ext cx="67373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3600" b="1">
                <a:solidFill>
                  <a:srgbClr val="006600"/>
                </a:solidFill>
                <a:latin typeface="Lucida Sans Unicode" pitchFamily="34" charset="0"/>
              </a:rPr>
              <a:t>ثانياً : مصادر الأفعال غير الثلاثية</a:t>
            </a:r>
            <a:r>
              <a:rPr lang="ar-JO" sz="3600" b="1">
                <a:solidFill>
                  <a:srgbClr val="006600"/>
                </a:solidFill>
                <a:latin typeface="Lucida Sans Unicode" pitchFamily="34" charset="0"/>
              </a:rPr>
              <a:t> القياسية</a:t>
            </a:r>
            <a:endParaRPr lang="ar-AE" sz="3600" b="1">
              <a:solidFill>
                <a:srgbClr val="006600"/>
              </a:solidFill>
              <a:latin typeface="Lucida Sans Unicode" pitchFamily="34" charset="0"/>
            </a:endParaRPr>
          </a:p>
        </p:txBody>
      </p:sp>
      <p:sp>
        <p:nvSpPr>
          <p:cNvPr id="3" name="مربع نص 2"/>
          <p:cNvSpPr txBox="1">
            <a:spLocks noChangeArrowheads="1"/>
          </p:cNvSpPr>
          <p:nvPr/>
        </p:nvSpPr>
        <p:spPr bwMode="auto">
          <a:xfrm>
            <a:off x="79375" y="908050"/>
            <a:ext cx="8885238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* 1- يقصد بالفعل غير الثلاثي :</a:t>
            </a: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أفعال ثلاثية مزيدة بحرف أو حرفين أو ثلاثة</a:t>
            </a: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مثل: أكْرم إكْرام / اجْتَهَدَ اجْتِهاد / اسْتَخْدَمَ اسْتِخْدام</a:t>
            </a:r>
            <a:r>
              <a:rPr lang="en-US" sz="3600">
                <a:latin typeface="Calibri Light" pitchFamily="34" charset="0"/>
                <a:cs typeface="Calibri Light" pitchFamily="34" charset="0"/>
              </a:rPr>
              <a:t>  </a:t>
            </a:r>
            <a:r>
              <a:rPr lang="ar-JO" sz="3600">
                <a:latin typeface="Calibri Light" pitchFamily="34" charset="0"/>
                <a:cs typeface="Calibri Light" pitchFamily="34" charset="0"/>
              </a:rPr>
              <a:t>حروف.</a:t>
            </a:r>
            <a:r>
              <a:rPr lang="en-US" sz="3600">
                <a:latin typeface="Calibri Light" pitchFamily="34" charset="0"/>
                <a:cs typeface="Calibri Light" pitchFamily="34" charset="0"/>
              </a:rPr>
              <a:t> </a:t>
            </a:r>
            <a:endParaRPr lang="ar-JO" sz="3600">
              <a:latin typeface="Calibri Light" pitchFamily="34" charset="0"/>
              <a:cs typeface="Calibri Light" pitchFamily="34" charset="0"/>
            </a:endParaRPr>
          </a:p>
          <a:p>
            <a:pPr algn="r"/>
            <a:endParaRPr lang="en-US" sz="3600">
              <a:latin typeface="Calibri Light" pitchFamily="34" charset="0"/>
              <a:cs typeface="Calibri Light" pitchFamily="34" charset="0"/>
            </a:endParaRP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2- أفعال رباعية ( ليس لها أصل ثلاثي)</a:t>
            </a: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 مزيدة بحرف أو حرفين .</a:t>
            </a: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وزن الفعل " فَعْلَلَ " مصدره : فَعْلَلَة / فِعْلال </a:t>
            </a: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زَلْزَلَ : زِلْزال زَلْزَلَة   وَسْوَسَ : وِسْواس وَسْوَسَة</a:t>
            </a:r>
            <a:endParaRPr lang="en-US" sz="3600">
              <a:latin typeface="Calibri Light" pitchFamily="34" charset="0"/>
              <a:cs typeface="Calibri Light" pitchFamily="34" charset="0"/>
            </a:endParaRPr>
          </a:p>
          <a:p>
            <a:pPr algn="r"/>
            <a:r>
              <a:rPr lang="ar-JO" sz="3600">
                <a:latin typeface="Calibri Light" pitchFamily="34" charset="0"/>
                <a:cs typeface="Calibri Light" pitchFamily="34" charset="0"/>
              </a:rPr>
              <a:t>دَحْرَجَ : دَحْرَجَة   زَمْجَرَ: زَمْجَرَة</a:t>
            </a:r>
          </a:p>
        </p:txBody>
      </p:sp>
      <p:sp>
        <p:nvSpPr>
          <p:cNvPr id="79876" name="عنصر نائب لرقم الشريحة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2F9B5DD6-2203-48E2-A966-61F77BFCFD9C}" type="slidenum">
              <a:rPr lang="ar-SA" smtClean="0">
                <a:latin typeface="Lucida Sans Unicode" pitchFamily="34" charset="0"/>
              </a:rPr>
              <a:pPr/>
              <a:t>34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0484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646738" y="260350"/>
            <a:ext cx="3359150" cy="523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 مصادر الأفعال غير الثلاثية</a:t>
            </a:r>
            <a:endParaRPr lang="ar-AE" sz="28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474663" y="801688"/>
          <a:ext cx="8447087" cy="5811837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4021492"/>
                <a:gridCol w="1436152"/>
                <a:gridCol w="1256598"/>
                <a:gridCol w="1732845"/>
              </a:tblGrid>
              <a:tr h="578126">
                <a:tc>
                  <a:txBody>
                    <a:bodyPr/>
                    <a:lstStyle/>
                    <a:p>
                      <a:pPr algn="ctr" rtl="1"/>
                      <a:r>
                        <a:rPr lang="ar-JO" sz="2400" dirty="0" smtClean="0"/>
                        <a:t>المثال</a:t>
                      </a:r>
                      <a:endParaRPr lang="ar-AE" sz="24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المصدر</a:t>
                      </a:r>
                      <a:endParaRPr lang="ar-AE" sz="24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الفعل</a:t>
                      </a:r>
                      <a:endParaRPr lang="ar-AE" sz="24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400" dirty="0" smtClean="0"/>
                        <a:t>أحرف الزيادة</a:t>
                      </a:r>
                      <a:endParaRPr lang="ar-AE" sz="2400" dirty="0"/>
                    </a:p>
                  </a:txBody>
                  <a:tcPr marL="91435" marR="91435" marT="45728" marB="45728"/>
                </a:tc>
              </a:tr>
              <a:tr h="608703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</a:tr>
              <a:tr h="578126"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algn="ctr"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5" marR="91435" marT="45728" marB="45728"/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4908550" y="1412875"/>
            <a:ext cx="4019550" cy="523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زلْزَلَ / زَلْزلة زِلزال    دَحْرَجَ /دَحْرَجَة</a:t>
            </a:r>
            <a:endParaRPr lang="ar-AE" sz="2800" b="1" dirty="0">
              <a:solidFill>
                <a:schemeClr val="bg2">
                  <a:lumMod val="10000"/>
                </a:schemeClr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5" name="مربع نص 4"/>
          <p:cNvSpPr txBox="1">
            <a:spLocks noChangeArrowheads="1"/>
          </p:cNvSpPr>
          <p:nvPr/>
        </p:nvSpPr>
        <p:spPr bwMode="auto">
          <a:xfrm>
            <a:off x="4927600" y="2060575"/>
            <a:ext cx="3965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000" b="1">
                <a:latin typeface="Lucida Sans Unicode" pitchFamily="34" charset="0"/>
              </a:rPr>
              <a:t>أكرم / إكرام   أضحك / إضحاك   أسعد / إسعاد</a:t>
            </a:r>
            <a:endParaRPr lang="ar-AE" sz="2000" b="1">
              <a:latin typeface="Lucida Sans Unicode" pitchFamily="34" charset="0"/>
            </a:endParaRPr>
          </a:p>
        </p:txBody>
      </p:sp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4908550" y="2603500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صارَعَ / مُصارعة صِراع  شارَك / مُشاركة </a:t>
            </a:r>
            <a:endParaRPr lang="ar-AE" sz="2400" b="1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4881563" y="3213100"/>
            <a:ext cx="3989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000" b="1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جَمَّدَ / تجميد   برَّأ / تبريئ تبرئة   حَمَّد / تحميد  </a:t>
            </a:r>
            <a:endParaRPr lang="ar-AE" sz="2000" b="1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881563" y="3789363"/>
            <a:ext cx="4029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انْسَرق / انْسراق    انْفَتَح / انْفتاح</a:t>
            </a:r>
            <a:endParaRPr lang="ar-AE" sz="2400" b="1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4908550" y="4414838"/>
            <a:ext cx="3919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اجْتَهَدَ / اجْتِهاد   اعْتَمَدَ / اعْتِماد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3492500" y="1428750"/>
            <a:ext cx="1416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latin typeface="Calibri Light" pitchFamily="34" charset="0"/>
                <a:cs typeface="Calibri Light" pitchFamily="34" charset="0"/>
              </a:rPr>
              <a:t>فَعْلَلَة  فِعلال</a:t>
            </a: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2527300" y="1428750"/>
            <a:ext cx="671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800" b="1">
                <a:latin typeface="Lucida Sans Unicode" pitchFamily="34" charset="0"/>
              </a:rPr>
              <a:t>فَعْلَلَ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554038" y="1460500"/>
            <a:ext cx="1457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  <a:r>
              <a:rPr lang="ar-JO" sz="2400" b="1">
                <a:latin typeface="Lucida Sans Unicode" pitchFamily="34" charset="0"/>
              </a:rPr>
              <a:t> أصلي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3870325" y="2041525"/>
            <a:ext cx="6683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إِفْعال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2482850" y="2041525"/>
            <a:ext cx="719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أَفْعـَـلَ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611188" y="2060575"/>
            <a:ext cx="1444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حرف الهمزة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492500" y="2541588"/>
            <a:ext cx="1416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Calibri Light" pitchFamily="34" charset="0"/>
                <a:cs typeface="Calibri Light" pitchFamily="34" charset="0"/>
              </a:rPr>
              <a:t>مُفاعلة فِعال</a:t>
            </a:r>
            <a:endParaRPr lang="ar-AE" sz="2000" b="1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2563813" y="3190875"/>
            <a:ext cx="6524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فَعـَّـل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8" name="مربع نص 17"/>
          <p:cNvSpPr txBox="1">
            <a:spLocks noChangeArrowheads="1"/>
          </p:cNvSpPr>
          <p:nvPr/>
        </p:nvSpPr>
        <p:spPr bwMode="auto">
          <a:xfrm>
            <a:off x="2503488" y="2541588"/>
            <a:ext cx="7350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800" b="1">
                <a:latin typeface="Lucida Sans Unicode" pitchFamily="34" charset="0"/>
              </a:rPr>
              <a:t>فاعَل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9" name="مربع نص 18"/>
          <p:cNvSpPr txBox="1">
            <a:spLocks noChangeArrowheads="1"/>
          </p:cNvSpPr>
          <p:nvPr/>
        </p:nvSpPr>
        <p:spPr bwMode="auto">
          <a:xfrm>
            <a:off x="641350" y="2603500"/>
            <a:ext cx="1320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حرف الألف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0" name="مربع نص 19"/>
          <p:cNvSpPr txBox="1">
            <a:spLocks noChangeArrowheads="1"/>
          </p:cNvSpPr>
          <p:nvPr/>
        </p:nvSpPr>
        <p:spPr bwMode="auto">
          <a:xfrm>
            <a:off x="3549650" y="3213100"/>
            <a:ext cx="127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latin typeface="Lucida Sans Unicode" pitchFamily="34" charset="0"/>
              </a:rPr>
              <a:t>تَفْعيل تَفْعِلة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1" name="مربع نص 20"/>
          <p:cNvSpPr txBox="1">
            <a:spLocks noChangeArrowheads="1"/>
          </p:cNvSpPr>
          <p:nvPr/>
        </p:nvSpPr>
        <p:spPr bwMode="auto">
          <a:xfrm>
            <a:off x="931863" y="3181350"/>
            <a:ext cx="1073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التضعيف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2" name="مربع نص 21"/>
          <p:cNvSpPr txBox="1">
            <a:spLocks noChangeArrowheads="1"/>
          </p:cNvSpPr>
          <p:nvPr/>
        </p:nvSpPr>
        <p:spPr bwMode="auto">
          <a:xfrm>
            <a:off x="3729038" y="3789363"/>
            <a:ext cx="757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انْفِعال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3" name="مربع نص 22"/>
          <p:cNvSpPr txBox="1">
            <a:spLocks noChangeArrowheads="1"/>
          </p:cNvSpPr>
          <p:nvPr/>
        </p:nvSpPr>
        <p:spPr bwMode="auto">
          <a:xfrm>
            <a:off x="2195513" y="3770313"/>
            <a:ext cx="1296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latin typeface="Lucida Sans Unicode" pitchFamily="34" charset="0"/>
              </a:rPr>
              <a:t>انْفَعَلَ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4" name="مربع نص 23"/>
          <p:cNvSpPr txBox="1">
            <a:spLocks noChangeArrowheads="1"/>
          </p:cNvSpPr>
          <p:nvPr/>
        </p:nvSpPr>
        <p:spPr bwMode="auto">
          <a:xfrm>
            <a:off x="808038" y="3770313"/>
            <a:ext cx="1203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ألف / نون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5" name="مربع نص 24"/>
          <p:cNvSpPr txBox="1">
            <a:spLocks noChangeArrowheads="1"/>
          </p:cNvSpPr>
          <p:nvPr/>
        </p:nvSpPr>
        <p:spPr bwMode="auto">
          <a:xfrm>
            <a:off x="3829050" y="4378325"/>
            <a:ext cx="750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افْتِعال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6" name="مربع نص 25"/>
          <p:cNvSpPr txBox="1">
            <a:spLocks noChangeArrowheads="1"/>
          </p:cNvSpPr>
          <p:nvPr/>
        </p:nvSpPr>
        <p:spPr bwMode="auto">
          <a:xfrm>
            <a:off x="2268538" y="43656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JO" sz="2400" b="1">
                <a:latin typeface="Lucida Sans Unicode" pitchFamily="34" charset="0"/>
              </a:rPr>
              <a:t>افْتَعَلَ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27" name="مربع نص 26"/>
          <p:cNvSpPr txBox="1">
            <a:spLocks noChangeArrowheads="1"/>
          </p:cNvSpPr>
          <p:nvPr/>
        </p:nvSpPr>
        <p:spPr bwMode="auto">
          <a:xfrm>
            <a:off x="965200" y="4365625"/>
            <a:ext cx="11128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400" b="1">
                <a:latin typeface="Lucida Sans Unicode" pitchFamily="34" charset="0"/>
              </a:rPr>
              <a:t>الف / تاء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80980" name="عنصر نائب لرقم الشريحة 2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9A90A272-FDC2-4A54-9E89-9E89528C789F}" type="slidenum">
              <a:rPr lang="ar-SA" smtClean="0">
                <a:latin typeface="Lucida Sans Unicode" pitchFamily="34" charset="0"/>
              </a:rPr>
              <a:pPr/>
              <a:t>35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3621" name="عنصر نائب للتذييل 28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  <p:sp>
        <p:nvSpPr>
          <p:cNvPr id="28" name="مربع نص 27"/>
          <p:cNvSpPr txBox="1">
            <a:spLocks noChangeArrowheads="1"/>
          </p:cNvSpPr>
          <p:nvPr/>
        </p:nvSpPr>
        <p:spPr bwMode="auto">
          <a:xfrm>
            <a:off x="4927600" y="5013325"/>
            <a:ext cx="394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تشارَك / تشارُك   تعامَل / تعامُل</a:t>
            </a:r>
          </a:p>
        </p:txBody>
      </p:sp>
      <p:sp>
        <p:nvSpPr>
          <p:cNvPr id="29" name="مربع نص 28"/>
          <p:cNvSpPr txBox="1">
            <a:spLocks noChangeArrowheads="1"/>
          </p:cNvSpPr>
          <p:nvPr/>
        </p:nvSpPr>
        <p:spPr bwMode="auto">
          <a:xfrm>
            <a:off x="3492500" y="5013325"/>
            <a:ext cx="1389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/>
              <a:t>تفاعُل</a:t>
            </a:r>
            <a:endParaRPr lang="ar-JO"/>
          </a:p>
        </p:txBody>
      </p:sp>
      <p:sp>
        <p:nvSpPr>
          <p:cNvPr id="30" name="مربع نص 29"/>
          <p:cNvSpPr txBox="1">
            <a:spLocks noChangeArrowheads="1"/>
          </p:cNvSpPr>
          <p:nvPr/>
        </p:nvSpPr>
        <p:spPr bwMode="auto">
          <a:xfrm>
            <a:off x="2268538" y="5013325"/>
            <a:ext cx="1223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تفاعَل</a:t>
            </a:r>
            <a:endParaRPr lang="ar-JO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31" name="مربع نص 30"/>
          <p:cNvSpPr txBox="1">
            <a:spLocks noChangeArrowheads="1"/>
          </p:cNvSpPr>
          <p:nvPr/>
        </p:nvSpPr>
        <p:spPr bwMode="auto">
          <a:xfrm>
            <a:off x="554038" y="5013325"/>
            <a:ext cx="152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التاء / الالف</a:t>
            </a:r>
          </a:p>
        </p:txBody>
      </p:sp>
      <p:sp>
        <p:nvSpPr>
          <p:cNvPr id="32" name="مربع نص 31"/>
          <p:cNvSpPr txBox="1">
            <a:spLocks noChangeArrowheads="1"/>
          </p:cNvSpPr>
          <p:nvPr/>
        </p:nvSpPr>
        <p:spPr bwMode="auto">
          <a:xfrm>
            <a:off x="4927600" y="5516563"/>
            <a:ext cx="39004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تَجَمَّلَ/ تَجَمُّل  تَحمَّلَ / تَحَمُّل</a:t>
            </a:r>
          </a:p>
        </p:txBody>
      </p:sp>
      <p:sp>
        <p:nvSpPr>
          <p:cNvPr id="33" name="مربع نص 32"/>
          <p:cNvSpPr txBox="1">
            <a:spLocks noChangeArrowheads="1"/>
          </p:cNvSpPr>
          <p:nvPr/>
        </p:nvSpPr>
        <p:spPr bwMode="auto">
          <a:xfrm>
            <a:off x="3492500" y="5589588"/>
            <a:ext cx="1335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تَـفَـعُّـل</a:t>
            </a:r>
            <a:endParaRPr lang="ar-JO" sz="200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34" name="مربع نص 33"/>
          <p:cNvSpPr txBox="1">
            <a:spLocks noChangeArrowheads="1"/>
          </p:cNvSpPr>
          <p:nvPr/>
        </p:nvSpPr>
        <p:spPr bwMode="auto">
          <a:xfrm>
            <a:off x="2195513" y="5589588"/>
            <a:ext cx="1223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تَـفَعَّل</a:t>
            </a:r>
            <a:endParaRPr lang="ar-JO" sz="200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35" name="مربع نص 34"/>
          <p:cNvSpPr txBox="1">
            <a:spLocks noChangeArrowheads="1"/>
          </p:cNvSpPr>
          <p:nvPr/>
        </p:nvSpPr>
        <p:spPr bwMode="auto">
          <a:xfrm>
            <a:off x="554038" y="5516563"/>
            <a:ext cx="1641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000">
                <a:latin typeface="Calibri Light" pitchFamily="34" charset="0"/>
                <a:cs typeface="Calibri Light" pitchFamily="34" charset="0"/>
              </a:rPr>
              <a:t>التاء / التضعيف</a:t>
            </a:r>
          </a:p>
        </p:txBody>
      </p:sp>
      <p:sp>
        <p:nvSpPr>
          <p:cNvPr id="36" name="مربع نص 35"/>
          <p:cNvSpPr txBox="1">
            <a:spLocks noChangeArrowheads="1"/>
          </p:cNvSpPr>
          <p:nvPr/>
        </p:nvSpPr>
        <p:spPr bwMode="auto">
          <a:xfrm>
            <a:off x="4908550" y="6092825"/>
            <a:ext cx="4002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اسْتَقْبَلَ / اسْتِقْبال   اسْتَعْمَلَ / اسْتِعْمال</a:t>
            </a:r>
          </a:p>
        </p:txBody>
      </p:sp>
      <p:sp>
        <p:nvSpPr>
          <p:cNvPr id="37" name="مربع نص 36"/>
          <p:cNvSpPr txBox="1">
            <a:spLocks noChangeArrowheads="1"/>
          </p:cNvSpPr>
          <p:nvPr/>
        </p:nvSpPr>
        <p:spPr bwMode="auto">
          <a:xfrm>
            <a:off x="3549650" y="6092825"/>
            <a:ext cx="127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اسْتِفْعال</a:t>
            </a:r>
            <a:endParaRPr lang="ar-JO" sz="2000"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38" name="مربع نص 37"/>
          <p:cNvSpPr txBox="1">
            <a:spLocks noChangeArrowheads="1"/>
          </p:cNvSpPr>
          <p:nvPr/>
        </p:nvSpPr>
        <p:spPr bwMode="auto">
          <a:xfrm>
            <a:off x="2195513" y="6092825"/>
            <a:ext cx="1296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400">
                <a:latin typeface="Calibri Light" pitchFamily="34" charset="0"/>
                <a:cs typeface="Calibri Light" pitchFamily="34" charset="0"/>
              </a:rPr>
              <a:t>اسْتَفْعَلَ</a:t>
            </a:r>
          </a:p>
        </p:txBody>
      </p:sp>
      <p:sp>
        <p:nvSpPr>
          <p:cNvPr id="39" name="مربع نص 38"/>
          <p:cNvSpPr txBox="1">
            <a:spLocks noChangeArrowheads="1"/>
          </p:cNvSpPr>
          <p:nvPr/>
        </p:nvSpPr>
        <p:spPr bwMode="auto">
          <a:xfrm>
            <a:off x="468313" y="6165850"/>
            <a:ext cx="172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/>
            <a:r>
              <a:rPr lang="ar-JO" sz="2000">
                <a:latin typeface="Calibri Light" pitchFamily="34" charset="0"/>
                <a:cs typeface="Calibri Light" pitchFamily="34" charset="0"/>
              </a:rPr>
              <a:t>ألف/السين/التاء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800" decel="100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80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800" decel="100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800" decel="100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800" decel="100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800" decel="100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800" decel="100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 nodeType="clickPar">
                      <p:stCondLst>
                        <p:cond delay="indefinite"/>
                      </p:stCondLst>
                      <p:childTnLst>
                        <p:par>
                          <p:cTn id="2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 nodeType="clickPar">
                      <p:stCondLst>
                        <p:cond delay="indefinite"/>
                      </p:stCondLst>
                      <p:childTnLst>
                        <p:par>
                          <p:cTn id="2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 nodeType="clickPar">
                      <p:stCondLst>
                        <p:cond delay="indefinite"/>
                      </p:stCondLst>
                      <p:childTnLst>
                        <p:par>
                          <p:cTn id="2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 nodeType="clickPar">
                      <p:stCondLst>
                        <p:cond delay="indefinite"/>
                      </p:stCondLst>
                      <p:childTnLst>
                        <p:par>
                          <p:cTn id="2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 nodeType="clickPar">
                      <p:stCondLst>
                        <p:cond delay="indefinite"/>
                      </p:stCondLst>
                      <p:childTnLst>
                        <p:par>
                          <p:cTn id="3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 nodeType="clickPar">
                      <p:stCondLst>
                        <p:cond delay="indefinite"/>
                      </p:stCondLst>
                      <p:childTnLst>
                        <p:par>
                          <p:cTn id="3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7" grpId="0"/>
      <p:bldP spid="24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38238" y="260350"/>
            <a:ext cx="7867650" cy="95408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أطبق :</a:t>
            </a: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1- أصنف الكلمات الملونة فيما يأتي وفق الجدول مبيناً نوع الفعل :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898525" y="1397000"/>
          <a:ext cx="8010525" cy="4046538"/>
        </p:xfrm>
        <a:graphic>
          <a:graphicData uri="http://schemas.openxmlformats.org/drawingml/2006/table">
            <a:tbl>
              <a:tblPr rtl="1" firstRow="1" bandRow="1">
                <a:tableStyleId>{073A0DAA-6AF3-43AB-8588-CEC1D06C72B9}</a:tableStyleId>
              </a:tblPr>
              <a:tblGrid>
                <a:gridCol w="4224782"/>
                <a:gridCol w="1233372"/>
                <a:gridCol w="1256715"/>
                <a:gridCol w="1295656"/>
              </a:tblGrid>
              <a:tr h="578077"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الجملة</a:t>
                      </a:r>
                      <a:endParaRPr lang="ar-AE" sz="24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المصدر</a:t>
                      </a:r>
                      <a:endParaRPr lang="ar-AE" sz="24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الفعل</a:t>
                      </a:r>
                      <a:endParaRPr lang="ar-AE" sz="24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/>
                        <a:t>نوع الفعل</a:t>
                      </a:r>
                      <a:endParaRPr lang="ar-AE" sz="2400" dirty="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</a:tr>
              <a:tr h="578077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44" marR="91444" marT="45724" marB="45724"/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4652963" y="1989138"/>
            <a:ext cx="4240212" cy="523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800" b="1" dirty="0">
                <a:solidFill>
                  <a:srgbClr val="FF0000"/>
                </a:solidFill>
                <a:latin typeface="+mn-lt"/>
                <a:cs typeface="+mn-cs"/>
              </a:rPr>
              <a:t>عل</a:t>
            </a:r>
            <a:r>
              <a:rPr lang="ar-JO" sz="2800" b="1" dirty="0">
                <a:solidFill>
                  <a:srgbClr val="FF0000"/>
                </a:solidFill>
                <a:latin typeface="+mn-lt"/>
                <a:cs typeface="+mn-cs"/>
              </a:rPr>
              <a:t>َّ</a:t>
            </a:r>
            <a:r>
              <a:rPr lang="ar-AE" sz="2800" b="1" dirty="0">
                <a:solidFill>
                  <a:srgbClr val="FF0000"/>
                </a:solidFill>
                <a:latin typeface="+mn-lt"/>
                <a:cs typeface="+mn-cs"/>
              </a:rPr>
              <a:t>م</a:t>
            </a:r>
            <a:r>
              <a:rPr lang="ar-AE" sz="2800" b="1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 الأب أبناءه حب المطالعة </a:t>
            </a:r>
            <a:r>
              <a:rPr lang="ar-AE" sz="2800" b="1" dirty="0">
                <a:solidFill>
                  <a:srgbClr val="FF0000"/>
                </a:solidFill>
                <a:latin typeface="+mn-lt"/>
                <a:cs typeface="+mn-cs"/>
              </a:rPr>
              <a:t>تعليم</a:t>
            </a:r>
            <a:r>
              <a:rPr lang="ar-AE" sz="2800" b="1" dirty="0">
                <a:solidFill>
                  <a:schemeClr val="bg2">
                    <a:lumMod val="10000"/>
                  </a:schemeClr>
                </a:solidFill>
                <a:latin typeface="+mn-lt"/>
                <a:cs typeface="+mn-cs"/>
              </a:rPr>
              <a:t>اً</a:t>
            </a:r>
          </a:p>
        </p:txBody>
      </p:sp>
      <p:sp>
        <p:nvSpPr>
          <p:cNvPr id="5" name="مربع نص 4"/>
          <p:cNvSpPr txBox="1">
            <a:spLocks noChangeArrowheads="1"/>
          </p:cNvSpPr>
          <p:nvPr/>
        </p:nvSpPr>
        <p:spPr bwMode="auto">
          <a:xfrm>
            <a:off x="4721225" y="2636838"/>
            <a:ext cx="414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ا</a:t>
            </a:r>
            <a:r>
              <a:rPr lang="ar-AE" sz="2000" b="1">
                <a:solidFill>
                  <a:srgbClr val="FF0000"/>
                </a:solidFill>
                <a:latin typeface="Lucida Sans Unicode" pitchFamily="34" charset="0"/>
              </a:rPr>
              <a:t>ستفاد</a:t>
            </a:r>
            <a:r>
              <a:rPr lang="ar-AE" sz="2000" b="1">
                <a:latin typeface="Lucida Sans Unicode" pitchFamily="34" charset="0"/>
              </a:rPr>
              <a:t> المتعلمون من التجربة </a:t>
            </a:r>
            <a:r>
              <a:rPr lang="ar-AE" sz="2000" b="1">
                <a:solidFill>
                  <a:srgbClr val="FF0000"/>
                </a:solidFill>
                <a:latin typeface="Lucida Sans Unicode" pitchFamily="34" charset="0"/>
              </a:rPr>
              <a:t>استفادة </a:t>
            </a:r>
            <a:r>
              <a:rPr lang="ar-AE" sz="2000" b="1">
                <a:latin typeface="Lucida Sans Unicode" pitchFamily="34" charset="0"/>
              </a:rPr>
              <a:t>المختصين</a:t>
            </a:r>
          </a:p>
        </p:txBody>
      </p:sp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6002338" y="3141663"/>
            <a:ext cx="2587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لملم </a:t>
            </a:r>
            <a:r>
              <a:rPr lang="ar-AE" sz="2400" b="1">
                <a:latin typeface="Lucida Sans Unicode" pitchFamily="34" charset="0"/>
              </a:rPr>
              <a:t>الكاتب أوراقه 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لملمة</a:t>
            </a: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4806950" y="3789363"/>
            <a:ext cx="4054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solidFill>
                  <a:srgbClr val="FF0000"/>
                </a:solidFill>
                <a:latin typeface="Lucida Sans Unicode" pitchFamily="34" charset="0"/>
              </a:rPr>
              <a:t>أنفق</a:t>
            </a:r>
            <a:r>
              <a:rPr lang="ar-AE" sz="2000" b="1">
                <a:latin typeface="Lucida Sans Unicode" pitchFamily="34" charset="0"/>
              </a:rPr>
              <a:t> والدي على تعليمنا </a:t>
            </a:r>
            <a:r>
              <a:rPr lang="ar-AE" sz="2000" b="1">
                <a:solidFill>
                  <a:srgbClr val="FF0000"/>
                </a:solidFill>
                <a:latin typeface="Lucida Sans Unicode" pitchFamily="34" charset="0"/>
              </a:rPr>
              <a:t>إنفاق</a:t>
            </a:r>
            <a:r>
              <a:rPr lang="ar-AE" sz="2000" b="1">
                <a:latin typeface="Lucida Sans Unicode" pitchFamily="34" charset="0"/>
              </a:rPr>
              <a:t> من لا يخاف فقراً</a:t>
            </a: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756150" y="4335463"/>
            <a:ext cx="41767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توج</a:t>
            </a:r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َّ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ه</a:t>
            </a:r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َ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ت</a:t>
            </a:r>
            <a:r>
              <a:rPr lang="ar-AE" sz="2400" b="1">
                <a:latin typeface="Lucida Sans Unicode" pitchFamily="34" charset="0"/>
              </a:rPr>
              <a:t> الطائرة بعد إقلاعها 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ت</a:t>
            </a:r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َ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و</a:t>
            </a:r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َ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ج</a:t>
            </a:r>
            <a:r>
              <a:rPr lang="ar-JO" sz="2400" b="1">
                <a:solidFill>
                  <a:srgbClr val="FF0000"/>
                </a:solidFill>
                <a:latin typeface="Lucida Sans Unicode" pitchFamily="34" charset="0"/>
              </a:rPr>
              <a:t>ُّ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هاً </a:t>
            </a:r>
            <a:r>
              <a:rPr lang="ar-AE" sz="2400" b="1">
                <a:latin typeface="Lucida Sans Unicode" pitchFamily="34" charset="0"/>
              </a:rPr>
              <a:t>سليماً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4862513" y="4868863"/>
            <a:ext cx="40306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سامحني</a:t>
            </a:r>
            <a:r>
              <a:rPr lang="ar-AE" sz="2400" b="1">
                <a:latin typeface="Lucida Sans Unicode" pitchFamily="34" charset="0"/>
              </a:rPr>
              <a:t> صديقي </a:t>
            </a:r>
            <a:r>
              <a:rPr lang="ar-AE" sz="2400" b="1">
                <a:solidFill>
                  <a:srgbClr val="FF0000"/>
                </a:solidFill>
                <a:latin typeface="Lucida Sans Unicode" pitchFamily="34" charset="0"/>
              </a:rPr>
              <a:t>مسامحةً</a:t>
            </a:r>
            <a:r>
              <a:rPr lang="ar-AE" sz="2400" b="1">
                <a:latin typeface="Lucida Sans Unicode" pitchFamily="34" charset="0"/>
              </a:rPr>
              <a:t> لا أنساها أبداً</a:t>
            </a: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3805238" y="2060575"/>
            <a:ext cx="735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تعليماً</a:t>
            </a: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2549525" y="2060575"/>
            <a:ext cx="593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علَّم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1193800" y="2032000"/>
            <a:ext cx="817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3633788" y="2636838"/>
            <a:ext cx="906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استفادة</a:t>
            </a: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2411413" y="2606675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استفاد</a:t>
            </a: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1117600" y="2606675"/>
            <a:ext cx="91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سداسي</a:t>
            </a: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779838" y="3213100"/>
            <a:ext cx="801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لملمة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2555875" y="3759200"/>
            <a:ext cx="623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أنفق</a:t>
            </a:r>
          </a:p>
        </p:txBody>
      </p:sp>
      <p:sp>
        <p:nvSpPr>
          <p:cNvPr id="18" name="مربع نص 17"/>
          <p:cNvSpPr txBox="1">
            <a:spLocks noChangeArrowheads="1"/>
          </p:cNvSpPr>
          <p:nvPr/>
        </p:nvSpPr>
        <p:spPr bwMode="auto">
          <a:xfrm>
            <a:off x="2484438" y="3213100"/>
            <a:ext cx="6334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latin typeface="Lucida Sans Unicode" pitchFamily="34" charset="0"/>
              </a:rPr>
              <a:t>لملم</a:t>
            </a:r>
            <a:endParaRPr lang="ar-AE" sz="2400" b="1">
              <a:latin typeface="Lucida Sans Unicode" pitchFamily="34" charset="0"/>
            </a:endParaRPr>
          </a:p>
        </p:txBody>
      </p:sp>
      <p:sp>
        <p:nvSpPr>
          <p:cNvPr id="19" name="مربع نص 18"/>
          <p:cNvSpPr txBox="1">
            <a:spLocks noChangeArrowheads="1"/>
          </p:cNvSpPr>
          <p:nvPr/>
        </p:nvSpPr>
        <p:spPr bwMode="auto">
          <a:xfrm>
            <a:off x="1162050" y="3182938"/>
            <a:ext cx="81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20" name="مربع نص 19"/>
          <p:cNvSpPr txBox="1">
            <a:spLocks noChangeArrowheads="1"/>
          </p:cNvSpPr>
          <p:nvPr/>
        </p:nvSpPr>
        <p:spPr bwMode="auto">
          <a:xfrm>
            <a:off x="3840163" y="3789363"/>
            <a:ext cx="6969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 eaLnBrk="1" hangingPunct="1"/>
            <a:r>
              <a:rPr lang="ar-AE" sz="2400" b="1">
                <a:latin typeface="Lucida Sans Unicode" pitchFamily="34" charset="0"/>
              </a:rPr>
              <a:t>إنفاق</a:t>
            </a:r>
          </a:p>
        </p:txBody>
      </p:sp>
      <p:sp>
        <p:nvSpPr>
          <p:cNvPr id="21" name="مربع نص 20"/>
          <p:cNvSpPr txBox="1">
            <a:spLocks noChangeArrowheads="1"/>
          </p:cNvSpPr>
          <p:nvPr/>
        </p:nvSpPr>
        <p:spPr bwMode="auto">
          <a:xfrm>
            <a:off x="1187450" y="3716338"/>
            <a:ext cx="81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22" name="مربع نص 21"/>
          <p:cNvSpPr txBox="1">
            <a:spLocks noChangeArrowheads="1"/>
          </p:cNvSpPr>
          <p:nvPr/>
        </p:nvSpPr>
        <p:spPr bwMode="auto">
          <a:xfrm>
            <a:off x="3779838" y="4335463"/>
            <a:ext cx="781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توجهاً</a:t>
            </a:r>
          </a:p>
        </p:txBody>
      </p:sp>
      <p:sp>
        <p:nvSpPr>
          <p:cNvPr id="23" name="مربع نص 22"/>
          <p:cNvSpPr txBox="1">
            <a:spLocks noChangeArrowheads="1"/>
          </p:cNvSpPr>
          <p:nvPr/>
        </p:nvSpPr>
        <p:spPr bwMode="auto">
          <a:xfrm>
            <a:off x="2411413" y="4335463"/>
            <a:ext cx="9096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توجّهت</a:t>
            </a:r>
          </a:p>
        </p:txBody>
      </p:sp>
      <p:sp>
        <p:nvSpPr>
          <p:cNvPr id="24" name="مربع نص 23"/>
          <p:cNvSpPr txBox="1">
            <a:spLocks noChangeArrowheads="1"/>
          </p:cNvSpPr>
          <p:nvPr/>
        </p:nvSpPr>
        <p:spPr bwMode="auto">
          <a:xfrm>
            <a:off x="1187450" y="4335463"/>
            <a:ext cx="912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</a:p>
        </p:txBody>
      </p:sp>
      <p:sp>
        <p:nvSpPr>
          <p:cNvPr id="25" name="مربع نص 24"/>
          <p:cNvSpPr txBox="1">
            <a:spLocks noChangeArrowheads="1"/>
          </p:cNvSpPr>
          <p:nvPr/>
        </p:nvSpPr>
        <p:spPr bwMode="auto">
          <a:xfrm>
            <a:off x="3636963" y="4868863"/>
            <a:ext cx="990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مسامحةً</a:t>
            </a:r>
          </a:p>
        </p:txBody>
      </p:sp>
      <p:sp>
        <p:nvSpPr>
          <p:cNvPr id="26" name="مربع نص 25"/>
          <p:cNvSpPr txBox="1">
            <a:spLocks noChangeArrowheads="1"/>
          </p:cNvSpPr>
          <p:nvPr/>
        </p:nvSpPr>
        <p:spPr bwMode="auto">
          <a:xfrm>
            <a:off x="2482850" y="4868863"/>
            <a:ext cx="7445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سامح</a:t>
            </a:r>
          </a:p>
        </p:txBody>
      </p:sp>
      <p:sp>
        <p:nvSpPr>
          <p:cNvPr id="27" name="مربع نص 26"/>
          <p:cNvSpPr txBox="1">
            <a:spLocks noChangeArrowheads="1"/>
          </p:cNvSpPr>
          <p:nvPr/>
        </p:nvSpPr>
        <p:spPr bwMode="auto">
          <a:xfrm>
            <a:off x="1260475" y="4840288"/>
            <a:ext cx="81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81989" name="عنصر نائب لرقم الشريحة 2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E1DF5EBE-53AD-4F09-9C2D-BAECA531D80E}" type="slidenum">
              <a:rPr lang="ar-SA" smtClean="0">
                <a:latin typeface="Lucida Sans Unicode" pitchFamily="34" charset="0"/>
              </a:rPr>
              <a:pPr/>
              <a:t>36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3621" name="عنصر نائب للتذييل 28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800" decel="100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800" decel="100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800" decel="100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800" decel="100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800" decel="100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800" decel="100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800" decel="100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800" decel="100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8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decel="100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1" dur="800" decel="100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2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800" decel="100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 nodeType="clickPar">
                      <p:stCondLst>
                        <p:cond delay="indefinite"/>
                      </p:stCondLst>
                      <p:childTnLst>
                        <p:par>
                          <p:cTn id="2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7" grpId="0"/>
      <p:bldP spid="24" grpId="0"/>
      <p:bldP spid="26" grpId="0"/>
      <p:bldP spid="2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1247775" y="96838"/>
            <a:ext cx="7788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800" b="1">
                <a:solidFill>
                  <a:srgbClr val="0000CC"/>
                </a:solidFill>
                <a:latin typeface="Lucida Sans Unicode" pitchFamily="34" charset="0"/>
              </a:rPr>
              <a:t>2- أستخرج مما يأتي المصادر ، وبين أنواع أفعالها وفق الجدول :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396875" y="765175"/>
          <a:ext cx="8496300" cy="5761038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4493691"/>
                <a:gridCol w="1246870"/>
                <a:gridCol w="1403369"/>
                <a:gridCol w="1352370"/>
              </a:tblGrid>
              <a:tr h="771567">
                <a:tc>
                  <a:txBody>
                    <a:bodyPr/>
                    <a:lstStyle/>
                    <a:p>
                      <a:pPr algn="ctr" rtl="1"/>
                      <a:r>
                        <a:rPr lang="ar-AE" sz="3600" dirty="0" smtClean="0">
                          <a:solidFill>
                            <a:srgbClr val="FF0000"/>
                          </a:solidFill>
                        </a:rPr>
                        <a:t>الجملة</a:t>
                      </a:r>
                      <a:endParaRPr lang="ar-AE" sz="3600" dirty="0">
                        <a:solidFill>
                          <a:srgbClr val="FF0000"/>
                        </a:solidFill>
                      </a:endParaRPr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800" dirty="0" smtClean="0"/>
                        <a:t>المصدر</a:t>
                      </a:r>
                      <a:endParaRPr lang="ar-AE" sz="2800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800" dirty="0" smtClean="0"/>
                        <a:t>الفعل</a:t>
                      </a:r>
                      <a:endParaRPr lang="ar-AE" sz="2800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800" dirty="0" smtClean="0"/>
                        <a:t>نوع الفعل</a:t>
                      </a:r>
                      <a:endParaRPr lang="ar-AE" sz="2800" dirty="0"/>
                    </a:p>
                  </a:txBody>
                  <a:tcPr marL="91433" marR="91433" marT="45724" marB="45724"/>
                </a:tc>
              </a:tr>
              <a:tr h="77156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</a:tr>
              <a:tr h="977319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3" marR="91433" marT="45724" marB="45724"/>
                </a:tc>
              </a:tr>
              <a:tr h="77156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</a:tr>
              <a:tr h="771567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</a:tr>
              <a:tr h="689268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</a:tr>
              <a:tr h="1008181">
                <a:tc>
                  <a:txBody>
                    <a:bodyPr/>
                    <a:lstStyle/>
                    <a:p>
                      <a:pPr rtl="1"/>
                      <a:endParaRPr lang="ar-AE" sz="1800" b="1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3" marR="91433" marT="45724" marB="45724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3" marR="91433" marT="45724" marB="45724"/>
                </a:tc>
              </a:tr>
            </a:tbl>
          </a:graphicData>
        </a:graphic>
      </p:graphicFrame>
      <p:sp>
        <p:nvSpPr>
          <p:cNvPr id="4" name="مربع نص 3"/>
          <p:cNvSpPr txBox="1">
            <a:spLocks noChangeArrowheads="1"/>
          </p:cNvSpPr>
          <p:nvPr/>
        </p:nvSpPr>
        <p:spPr bwMode="auto">
          <a:xfrm>
            <a:off x="5168900" y="1628775"/>
            <a:ext cx="3692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عزم المسافر على العودة إلى وطنه.</a:t>
            </a:r>
          </a:p>
        </p:txBody>
      </p:sp>
      <p:sp>
        <p:nvSpPr>
          <p:cNvPr id="5" name="مربع نص 4"/>
          <p:cNvSpPr txBox="1">
            <a:spLocks noChangeArrowheads="1"/>
          </p:cNvSpPr>
          <p:nvPr/>
        </p:nvSpPr>
        <p:spPr bwMode="auto">
          <a:xfrm>
            <a:off x="5568950" y="2492375"/>
            <a:ext cx="3292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إكرام المجدين اعتراف بفضلهم.</a:t>
            </a:r>
          </a:p>
        </p:txBody>
      </p:sp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4913313" y="3357563"/>
            <a:ext cx="4019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يهمهم الحصان همهمة يفهمها فارسه .</a:t>
            </a: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5919788" y="4191000"/>
            <a:ext cx="2941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الاستغفار من خلق التائبين .</a:t>
            </a: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211638" y="4840288"/>
            <a:ext cx="4745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سهّلت وسائل الاتصال التخاطب بين المغتربين.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5581650" y="5775325"/>
            <a:ext cx="3162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طلب العلم على المسلم فرض .</a:t>
            </a: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3419475" y="1628775"/>
            <a:ext cx="785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العودة</a:t>
            </a: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2268538" y="1628775"/>
            <a:ext cx="5286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عاد</a:t>
            </a: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755650" y="1628775"/>
            <a:ext cx="69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ثلاثي</a:t>
            </a:r>
          </a:p>
        </p:txBody>
      </p:sp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3563938" y="2247900"/>
            <a:ext cx="673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إكرام</a:t>
            </a: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3354388" y="2781300"/>
            <a:ext cx="936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اعتراف</a:t>
            </a: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2195513" y="2276475"/>
            <a:ext cx="606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أكرم</a:t>
            </a: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2087563" y="2781300"/>
            <a:ext cx="8683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اعترف</a:t>
            </a: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762000" y="2276475"/>
            <a:ext cx="817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18" name="مربع نص 17"/>
          <p:cNvSpPr txBox="1">
            <a:spLocks noChangeArrowheads="1"/>
          </p:cNvSpPr>
          <p:nvPr/>
        </p:nvSpPr>
        <p:spPr bwMode="auto">
          <a:xfrm>
            <a:off x="676275" y="2781300"/>
            <a:ext cx="9128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</a:p>
        </p:txBody>
      </p:sp>
      <p:sp>
        <p:nvSpPr>
          <p:cNvPr id="19" name="مربع نص 18"/>
          <p:cNvSpPr txBox="1">
            <a:spLocks noChangeArrowheads="1"/>
          </p:cNvSpPr>
          <p:nvPr/>
        </p:nvSpPr>
        <p:spPr bwMode="auto">
          <a:xfrm>
            <a:off x="3471863" y="3357563"/>
            <a:ext cx="852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همهمة</a:t>
            </a:r>
          </a:p>
        </p:txBody>
      </p:sp>
      <p:sp>
        <p:nvSpPr>
          <p:cNvPr id="20" name="مربع نص 19"/>
          <p:cNvSpPr txBox="1">
            <a:spLocks noChangeArrowheads="1"/>
          </p:cNvSpPr>
          <p:nvPr/>
        </p:nvSpPr>
        <p:spPr bwMode="auto">
          <a:xfrm>
            <a:off x="2247900" y="3357563"/>
            <a:ext cx="708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همهم</a:t>
            </a:r>
          </a:p>
        </p:txBody>
      </p:sp>
      <p:sp>
        <p:nvSpPr>
          <p:cNvPr id="21" name="مربع نص 20"/>
          <p:cNvSpPr txBox="1">
            <a:spLocks noChangeArrowheads="1"/>
          </p:cNvSpPr>
          <p:nvPr/>
        </p:nvSpPr>
        <p:spPr bwMode="auto">
          <a:xfrm>
            <a:off x="755650" y="3327400"/>
            <a:ext cx="8175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22" name="مربع نص 21"/>
          <p:cNvSpPr txBox="1">
            <a:spLocks noChangeArrowheads="1"/>
          </p:cNvSpPr>
          <p:nvPr/>
        </p:nvSpPr>
        <p:spPr bwMode="auto">
          <a:xfrm>
            <a:off x="3236913" y="4221163"/>
            <a:ext cx="1087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الاستغفار</a:t>
            </a:r>
          </a:p>
        </p:txBody>
      </p:sp>
      <p:sp>
        <p:nvSpPr>
          <p:cNvPr id="23" name="مربع نص 22"/>
          <p:cNvSpPr txBox="1">
            <a:spLocks noChangeArrowheads="1"/>
          </p:cNvSpPr>
          <p:nvPr/>
        </p:nvSpPr>
        <p:spPr bwMode="auto">
          <a:xfrm>
            <a:off x="2052638" y="4221163"/>
            <a:ext cx="865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استغفر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24" name="مربع نص 23"/>
          <p:cNvSpPr txBox="1">
            <a:spLocks noChangeArrowheads="1"/>
          </p:cNvSpPr>
          <p:nvPr/>
        </p:nvSpPr>
        <p:spPr bwMode="auto">
          <a:xfrm>
            <a:off x="682625" y="4191000"/>
            <a:ext cx="91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سداسي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25" name="مربع نص 24"/>
          <p:cNvSpPr txBox="1">
            <a:spLocks noChangeArrowheads="1"/>
          </p:cNvSpPr>
          <p:nvPr/>
        </p:nvSpPr>
        <p:spPr bwMode="auto">
          <a:xfrm>
            <a:off x="3276600" y="4868863"/>
            <a:ext cx="1003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التخاطب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26" name="مربع نص 25"/>
          <p:cNvSpPr txBox="1">
            <a:spLocks noChangeArrowheads="1"/>
          </p:cNvSpPr>
          <p:nvPr/>
        </p:nvSpPr>
        <p:spPr bwMode="auto">
          <a:xfrm>
            <a:off x="2052638" y="4868863"/>
            <a:ext cx="86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تخاطب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27" name="مربع نص 26"/>
          <p:cNvSpPr txBox="1">
            <a:spLocks noChangeArrowheads="1"/>
          </p:cNvSpPr>
          <p:nvPr/>
        </p:nvSpPr>
        <p:spPr bwMode="auto">
          <a:xfrm>
            <a:off x="676275" y="4868863"/>
            <a:ext cx="912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</a:p>
        </p:txBody>
      </p:sp>
      <p:sp>
        <p:nvSpPr>
          <p:cNvPr id="28" name="مربع نص 27"/>
          <p:cNvSpPr txBox="1">
            <a:spLocks noChangeArrowheads="1"/>
          </p:cNvSpPr>
          <p:nvPr/>
        </p:nvSpPr>
        <p:spPr bwMode="auto">
          <a:xfrm>
            <a:off x="3563938" y="5516563"/>
            <a:ext cx="547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طلب</a:t>
            </a:r>
          </a:p>
        </p:txBody>
      </p:sp>
      <p:sp>
        <p:nvSpPr>
          <p:cNvPr id="29" name="مربع نص 28"/>
          <p:cNvSpPr txBox="1">
            <a:spLocks noChangeArrowheads="1"/>
          </p:cNvSpPr>
          <p:nvPr/>
        </p:nvSpPr>
        <p:spPr bwMode="auto">
          <a:xfrm>
            <a:off x="3492500" y="5805488"/>
            <a:ext cx="646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فرض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30" name="مربع نص 29"/>
          <p:cNvSpPr txBox="1">
            <a:spLocks noChangeArrowheads="1"/>
          </p:cNvSpPr>
          <p:nvPr/>
        </p:nvSpPr>
        <p:spPr bwMode="auto">
          <a:xfrm>
            <a:off x="3563938" y="6165850"/>
            <a:ext cx="549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العلم</a:t>
            </a:r>
          </a:p>
        </p:txBody>
      </p:sp>
      <p:sp>
        <p:nvSpPr>
          <p:cNvPr id="31" name="مربع نص 30"/>
          <p:cNvSpPr txBox="1">
            <a:spLocks noChangeArrowheads="1"/>
          </p:cNvSpPr>
          <p:nvPr/>
        </p:nvSpPr>
        <p:spPr bwMode="auto">
          <a:xfrm>
            <a:off x="2266950" y="5516563"/>
            <a:ext cx="547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طلب</a:t>
            </a:r>
          </a:p>
        </p:txBody>
      </p:sp>
      <p:sp>
        <p:nvSpPr>
          <p:cNvPr id="32" name="مربع نص 31"/>
          <p:cNvSpPr txBox="1">
            <a:spLocks noChangeArrowheads="1"/>
          </p:cNvSpPr>
          <p:nvPr/>
        </p:nvSpPr>
        <p:spPr bwMode="auto">
          <a:xfrm>
            <a:off x="2195513" y="5837238"/>
            <a:ext cx="646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فرض</a:t>
            </a:r>
          </a:p>
        </p:txBody>
      </p:sp>
      <p:sp>
        <p:nvSpPr>
          <p:cNvPr id="33" name="مربع نص 32"/>
          <p:cNvSpPr txBox="1">
            <a:spLocks noChangeArrowheads="1"/>
          </p:cNvSpPr>
          <p:nvPr/>
        </p:nvSpPr>
        <p:spPr bwMode="auto">
          <a:xfrm>
            <a:off x="2339975" y="6092825"/>
            <a:ext cx="477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000" b="1">
                <a:latin typeface="Lucida Sans Unicode" pitchFamily="34" charset="0"/>
              </a:rPr>
              <a:t>علم</a:t>
            </a:r>
          </a:p>
        </p:txBody>
      </p:sp>
      <p:sp>
        <p:nvSpPr>
          <p:cNvPr id="34" name="مربع نص 33"/>
          <p:cNvSpPr txBox="1">
            <a:spLocks noChangeArrowheads="1"/>
          </p:cNvSpPr>
          <p:nvPr/>
        </p:nvSpPr>
        <p:spPr bwMode="auto">
          <a:xfrm>
            <a:off x="755650" y="5661025"/>
            <a:ext cx="69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ثلاثي</a:t>
            </a:r>
          </a:p>
        </p:txBody>
      </p:sp>
      <p:sp>
        <p:nvSpPr>
          <p:cNvPr id="83020" name="عنصر نائب لرقم الشريحة 3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1D64A17D-8F5B-4109-B97D-424C3E36D29B}" type="slidenum">
              <a:rPr lang="ar-SA" smtClean="0">
                <a:latin typeface="Lucida Sans Unicode" pitchFamily="34" charset="0"/>
              </a:rPr>
              <a:pPr/>
              <a:t>37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4652" name="عنصر نائب للتذييل 35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6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800" decel="100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8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 nodeType="clickPar">
                      <p:stCondLst>
                        <p:cond delay="indefinite"/>
                      </p:stCondLst>
                      <p:childTnLst>
                        <p:par>
                          <p:cTn id="2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0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 nodeType="clickPar">
                      <p:stCondLst>
                        <p:cond delay="indefinite"/>
                      </p:stCondLst>
                      <p:childTnLst>
                        <p:par>
                          <p:cTn id="3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9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0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 nodeType="clickPar">
                      <p:stCondLst>
                        <p:cond delay="indefinite"/>
                      </p:stCondLst>
                      <p:childTnLst>
                        <p:par>
                          <p:cTn id="3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0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 nodeType="clickPar">
                      <p:stCondLst>
                        <p:cond delay="indefinite"/>
                      </p:stCondLst>
                      <p:childTnLst>
                        <p:par>
                          <p:cTn id="3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231775" y="188913"/>
            <a:ext cx="8877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JO" sz="2800" b="1">
                <a:latin typeface="Lucida Sans Unicode" pitchFamily="34" charset="0"/>
              </a:rPr>
              <a:t>3</a:t>
            </a:r>
            <a:r>
              <a:rPr lang="ar-AE" sz="2800" b="1">
                <a:latin typeface="Lucida Sans Unicode" pitchFamily="34" charset="0"/>
              </a:rPr>
              <a:t>- أقرأ، ثم استخرج ما في الأسطر الثلاثة الأولى من المصادر وفق الجدول:</a:t>
            </a:r>
          </a:p>
        </p:txBody>
      </p:sp>
      <p:sp>
        <p:nvSpPr>
          <p:cNvPr id="3" name="مربع نص 2"/>
          <p:cNvSpPr txBox="1">
            <a:spLocks noChangeArrowheads="1"/>
          </p:cNvSpPr>
          <p:nvPr/>
        </p:nvSpPr>
        <p:spPr bwMode="auto">
          <a:xfrm>
            <a:off x="0" y="698500"/>
            <a:ext cx="90487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1" eaLnBrk="1" hangingPunct="1"/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إن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َّ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 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حكمة المزارعين في عملية 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تشجير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 البيئة الصحراوية،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 قد حققت تقدما يفوق الوصف</a:t>
            </a:r>
          </a:p>
          <a:p>
            <a:pPr algn="just" rtl="1" eaLnBrk="1" hangingPunct="1"/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فسرعان ما 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انتعشت 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البيئة الصحراوية ‘وتوقف زحف الرمال وانجراف التربة ‘ فكانت </a:t>
            </a:r>
          </a:p>
          <a:p>
            <a:pPr algn="just" rtl="1" eaLnBrk="1" hangingPunct="1"/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تجربةً رائدةً في استزراع الأشجار ‘فإذا اللون ال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أ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صفر تعلوه </a:t>
            </a:r>
            <a:r>
              <a:rPr lang="ar-AE" sz="2400" b="1" u="sng">
                <a:solidFill>
                  <a:srgbClr val="7030A0"/>
                </a:solidFill>
                <a:latin typeface="Lucida Sans Unicode" pitchFamily="34" charset="0"/>
              </a:rPr>
              <a:t>خضرةٌ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 تطايرت أنباؤها</a:t>
            </a:r>
            <a:r>
              <a:rPr lang="ar-AE" sz="2400" b="1" u="sng">
                <a:solidFill>
                  <a:srgbClr val="7030A0"/>
                </a:solidFill>
                <a:latin typeface="Lucida Sans Unicode" pitchFamily="34" charset="0"/>
              </a:rPr>
              <a:t> تطايراً</a:t>
            </a:r>
          </a:p>
          <a:p>
            <a:pPr algn="just" rtl="1" eaLnBrk="1" hangingPunct="1"/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لتصبحَ محل </a:t>
            </a:r>
            <a:r>
              <a:rPr lang="ar-AE" sz="2400" b="1" u="sng">
                <a:solidFill>
                  <a:srgbClr val="7030A0"/>
                </a:solidFill>
                <a:latin typeface="Lucida Sans Unicode" pitchFamily="34" charset="0"/>
              </a:rPr>
              <a:t>دراسة </a:t>
            </a:r>
            <a:r>
              <a:rPr lang="ar-AE" sz="2400" b="1">
                <a:solidFill>
                  <a:srgbClr val="7030A0"/>
                </a:solidFill>
                <a:latin typeface="Lucida Sans Unicode" pitchFamily="34" charset="0"/>
              </a:rPr>
              <a:t>علماء البيئة في مراكز البحوث العلمية </a:t>
            </a:r>
            <a:r>
              <a:rPr lang="ar-JO" sz="2400" b="1">
                <a:solidFill>
                  <a:srgbClr val="7030A0"/>
                </a:solidFill>
                <a:latin typeface="Lucida Sans Unicode" pitchFamily="34" charset="0"/>
              </a:rPr>
              <a:t>.</a:t>
            </a:r>
            <a:endParaRPr lang="ar-AE" sz="2400" b="1">
              <a:solidFill>
                <a:srgbClr val="7030A0"/>
              </a:solidFill>
              <a:latin typeface="Lucida Sans Unicode" pitchFamily="34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2195513" y="2425700"/>
          <a:ext cx="6696075" cy="4192588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674019"/>
                <a:gridCol w="1619775"/>
                <a:gridCol w="1728262"/>
                <a:gridCol w="1674019"/>
              </a:tblGrid>
              <a:tr h="595405"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>
                          <a:solidFill>
                            <a:srgbClr val="FF0000"/>
                          </a:solidFill>
                        </a:rPr>
                        <a:t>المصدر</a:t>
                      </a:r>
                      <a:endParaRPr lang="ar-AE" sz="2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>
                          <a:solidFill>
                            <a:srgbClr val="FF0000"/>
                          </a:solidFill>
                        </a:rPr>
                        <a:t>وزنه</a:t>
                      </a:r>
                      <a:endParaRPr lang="ar-AE" sz="2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>
                          <a:solidFill>
                            <a:srgbClr val="FF0000"/>
                          </a:solidFill>
                        </a:rPr>
                        <a:t>فعله</a:t>
                      </a:r>
                      <a:endParaRPr lang="ar-AE" sz="2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2400" dirty="0" smtClean="0">
                          <a:solidFill>
                            <a:srgbClr val="FF0000"/>
                          </a:solidFill>
                        </a:rPr>
                        <a:t>نوع فعله</a:t>
                      </a:r>
                      <a:endParaRPr lang="ar-AE" sz="2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16" marB="45716"/>
                </a:tc>
              </a:tr>
              <a:tr h="620159">
                <a:tc>
                  <a:txBody>
                    <a:bodyPr/>
                    <a:lstStyle/>
                    <a:p>
                      <a:pPr algn="ctr" rtl="1"/>
                      <a:r>
                        <a:rPr lang="ar-JO" sz="3200" b="1" dirty="0" smtClean="0"/>
                        <a:t>حِكمة</a:t>
                      </a:r>
                      <a:endParaRPr lang="ar-AE" sz="3200" b="1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3200" b="1" dirty="0" smtClean="0"/>
                        <a:t>فِعلة</a:t>
                      </a:r>
                      <a:endParaRPr lang="ar-AE" sz="3200" b="1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3200" b="1" dirty="0" smtClean="0"/>
                        <a:t>حكم</a:t>
                      </a:r>
                      <a:endParaRPr lang="ar-AE" sz="3200" b="1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AE" sz="3200" b="1" dirty="0" smtClean="0"/>
                        <a:t>ثلاثي</a:t>
                      </a:r>
                      <a:endParaRPr lang="ar-AE" sz="3200" b="1" dirty="0"/>
                    </a:p>
                  </a:txBody>
                  <a:tcPr marL="91431" marR="91431" marT="45716" marB="45716"/>
                </a:tc>
              </a:tr>
              <a:tr h="595405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</a:tr>
              <a:tr h="595405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</a:tr>
              <a:tr h="595405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</a:tr>
              <a:tr h="595405"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</a:tr>
              <a:tr h="595405"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/>
                    </a:p>
                  </a:txBody>
                  <a:tcPr marL="91431" marR="91431" marT="45716" marB="45716"/>
                </a:tc>
                <a:tc>
                  <a:txBody>
                    <a:bodyPr/>
                    <a:lstStyle/>
                    <a:p>
                      <a:pPr rtl="1"/>
                      <a:endParaRPr lang="ar-AE" sz="1800" dirty="0"/>
                    </a:p>
                  </a:txBody>
                  <a:tcPr marL="91431" marR="91431" marT="45716" marB="45716"/>
                </a:tc>
              </a:tr>
            </a:tbl>
          </a:graphicData>
        </a:graphic>
      </p:graphicFrame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7812088" y="3687763"/>
            <a:ext cx="6731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تقدماً</a:t>
            </a: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6084888" y="3671888"/>
            <a:ext cx="644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تفعّلاً</a:t>
            </a: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467225" y="3683000"/>
            <a:ext cx="58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تقدّم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2627313" y="3702050"/>
            <a:ext cx="912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</a:p>
        </p:txBody>
      </p:sp>
      <p:sp>
        <p:nvSpPr>
          <p:cNvPr id="10" name="مربع نص 9"/>
          <p:cNvSpPr txBox="1">
            <a:spLocks noChangeArrowheads="1"/>
          </p:cNvSpPr>
          <p:nvPr/>
        </p:nvSpPr>
        <p:spPr bwMode="auto">
          <a:xfrm>
            <a:off x="7626350" y="4276725"/>
            <a:ext cx="879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انتعاش</a:t>
            </a:r>
          </a:p>
        </p:txBody>
      </p:sp>
      <p:sp>
        <p:nvSpPr>
          <p:cNvPr id="11" name="مربع نص 10"/>
          <p:cNvSpPr txBox="1">
            <a:spLocks noChangeArrowheads="1"/>
          </p:cNvSpPr>
          <p:nvPr/>
        </p:nvSpPr>
        <p:spPr bwMode="auto">
          <a:xfrm>
            <a:off x="6092825" y="4378325"/>
            <a:ext cx="752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افتعال</a:t>
            </a:r>
          </a:p>
        </p:txBody>
      </p:sp>
      <p:sp>
        <p:nvSpPr>
          <p:cNvPr id="12" name="مربع نص 11"/>
          <p:cNvSpPr txBox="1">
            <a:spLocks noChangeArrowheads="1"/>
          </p:cNvSpPr>
          <p:nvPr/>
        </p:nvSpPr>
        <p:spPr bwMode="auto">
          <a:xfrm>
            <a:off x="4343400" y="4276725"/>
            <a:ext cx="806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انتعش</a:t>
            </a:r>
          </a:p>
        </p:txBody>
      </p:sp>
      <p:sp>
        <p:nvSpPr>
          <p:cNvPr id="13" name="مربع نص 12"/>
          <p:cNvSpPr txBox="1">
            <a:spLocks noChangeArrowheads="1"/>
          </p:cNvSpPr>
          <p:nvPr/>
        </p:nvSpPr>
        <p:spPr bwMode="auto">
          <a:xfrm>
            <a:off x="2627313" y="4276725"/>
            <a:ext cx="912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  <a:endParaRPr lang="ar-AE" b="1">
              <a:latin typeface="Lucida Sans Unicode" pitchFamily="34" charset="0"/>
            </a:endParaRPr>
          </a:p>
        </p:txBody>
      </p:sp>
      <p:sp>
        <p:nvSpPr>
          <p:cNvPr id="14" name="مربع نص 13"/>
          <p:cNvSpPr txBox="1">
            <a:spLocks noChangeArrowheads="1"/>
          </p:cNvSpPr>
          <p:nvPr/>
        </p:nvSpPr>
        <p:spPr bwMode="auto">
          <a:xfrm>
            <a:off x="7791450" y="4867275"/>
            <a:ext cx="714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زحف</a:t>
            </a:r>
          </a:p>
        </p:txBody>
      </p:sp>
      <p:sp>
        <p:nvSpPr>
          <p:cNvPr id="15" name="مربع نص 14"/>
          <p:cNvSpPr txBox="1">
            <a:spLocks noChangeArrowheads="1"/>
          </p:cNvSpPr>
          <p:nvPr/>
        </p:nvSpPr>
        <p:spPr bwMode="auto">
          <a:xfrm>
            <a:off x="6142038" y="4941888"/>
            <a:ext cx="530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فعل</a:t>
            </a:r>
          </a:p>
        </p:txBody>
      </p:sp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4402138" y="4941888"/>
            <a:ext cx="714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زحف</a:t>
            </a:r>
          </a:p>
        </p:txBody>
      </p:sp>
      <p:sp>
        <p:nvSpPr>
          <p:cNvPr id="17" name="مربع نص 16"/>
          <p:cNvSpPr txBox="1">
            <a:spLocks noChangeArrowheads="1"/>
          </p:cNvSpPr>
          <p:nvPr/>
        </p:nvSpPr>
        <p:spPr bwMode="auto">
          <a:xfrm>
            <a:off x="2735263" y="4886325"/>
            <a:ext cx="695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ثلاثي</a:t>
            </a:r>
          </a:p>
        </p:txBody>
      </p:sp>
      <p:sp>
        <p:nvSpPr>
          <p:cNvPr id="18" name="مربع نص 17"/>
          <p:cNvSpPr txBox="1">
            <a:spLocks noChangeArrowheads="1"/>
          </p:cNvSpPr>
          <p:nvPr/>
        </p:nvSpPr>
        <p:spPr bwMode="auto">
          <a:xfrm>
            <a:off x="7631113" y="5503863"/>
            <a:ext cx="931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انجراف</a:t>
            </a:r>
          </a:p>
        </p:txBody>
      </p:sp>
      <p:sp>
        <p:nvSpPr>
          <p:cNvPr id="19" name="مربع نص 18"/>
          <p:cNvSpPr txBox="1">
            <a:spLocks noChangeArrowheads="1"/>
          </p:cNvSpPr>
          <p:nvPr/>
        </p:nvSpPr>
        <p:spPr bwMode="auto">
          <a:xfrm>
            <a:off x="6067425" y="5486400"/>
            <a:ext cx="757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انفعال</a:t>
            </a:r>
          </a:p>
        </p:txBody>
      </p:sp>
      <p:sp>
        <p:nvSpPr>
          <p:cNvPr id="20" name="مربع نص 19"/>
          <p:cNvSpPr txBox="1">
            <a:spLocks noChangeArrowheads="1"/>
          </p:cNvSpPr>
          <p:nvPr/>
        </p:nvSpPr>
        <p:spPr bwMode="auto">
          <a:xfrm>
            <a:off x="4252913" y="548640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انجرف</a:t>
            </a:r>
          </a:p>
        </p:txBody>
      </p:sp>
      <p:sp>
        <p:nvSpPr>
          <p:cNvPr id="21" name="مربع نص 20"/>
          <p:cNvSpPr txBox="1">
            <a:spLocks noChangeArrowheads="1"/>
          </p:cNvSpPr>
          <p:nvPr/>
        </p:nvSpPr>
        <p:spPr bwMode="auto">
          <a:xfrm>
            <a:off x="2617788" y="5503863"/>
            <a:ext cx="9128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خماسي</a:t>
            </a:r>
          </a:p>
        </p:txBody>
      </p:sp>
      <p:sp>
        <p:nvSpPr>
          <p:cNvPr id="22" name="مربع نص 21"/>
          <p:cNvSpPr txBox="1">
            <a:spLocks noChangeArrowheads="1"/>
          </p:cNvSpPr>
          <p:nvPr/>
        </p:nvSpPr>
        <p:spPr bwMode="auto">
          <a:xfrm>
            <a:off x="7731125" y="6051550"/>
            <a:ext cx="7747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تجربة</a:t>
            </a:r>
          </a:p>
        </p:txBody>
      </p:sp>
      <p:sp>
        <p:nvSpPr>
          <p:cNvPr id="23" name="مربع نص 22"/>
          <p:cNvSpPr txBox="1">
            <a:spLocks noChangeArrowheads="1"/>
          </p:cNvSpPr>
          <p:nvPr/>
        </p:nvSpPr>
        <p:spPr bwMode="auto">
          <a:xfrm>
            <a:off x="6084888" y="6051550"/>
            <a:ext cx="677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تفعلة</a:t>
            </a:r>
          </a:p>
        </p:txBody>
      </p:sp>
      <p:sp>
        <p:nvSpPr>
          <p:cNvPr id="24" name="مربع نص 23"/>
          <p:cNvSpPr txBox="1">
            <a:spLocks noChangeArrowheads="1"/>
          </p:cNvSpPr>
          <p:nvPr/>
        </p:nvSpPr>
        <p:spPr bwMode="auto">
          <a:xfrm>
            <a:off x="4437063" y="6051550"/>
            <a:ext cx="679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جرّب</a:t>
            </a:r>
          </a:p>
        </p:txBody>
      </p:sp>
      <p:sp>
        <p:nvSpPr>
          <p:cNvPr id="25" name="مربع نص 24"/>
          <p:cNvSpPr txBox="1">
            <a:spLocks noChangeArrowheads="1"/>
          </p:cNvSpPr>
          <p:nvPr/>
        </p:nvSpPr>
        <p:spPr bwMode="auto">
          <a:xfrm>
            <a:off x="2714625" y="6088063"/>
            <a:ext cx="817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latin typeface="Lucida Sans Unicode" pitchFamily="34" charset="0"/>
              </a:rPr>
              <a:t>رباعي</a:t>
            </a:r>
          </a:p>
        </p:txBody>
      </p:sp>
      <p:sp>
        <p:nvSpPr>
          <p:cNvPr id="84034" name="عنصر نائب لرقم الشريحة 2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014334F2-94B8-49F9-A17F-4908D8432D5A}" type="slidenum">
              <a:rPr lang="ar-SA" smtClean="0">
                <a:latin typeface="Lucida Sans Unicode" pitchFamily="34" charset="0"/>
              </a:rPr>
              <a:pPr/>
              <a:t>38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7714" name="عنصر نائب للتذييل 26"/>
          <p:cNvSpPr>
            <a:spLocks noGrp="1"/>
          </p:cNvSpPr>
          <p:nvPr>
            <p:ph type="ftr" sz="quarter" idx="11"/>
          </p:nvPr>
        </p:nvSpPr>
        <p:spPr bwMode="auto">
          <a:xfrm>
            <a:off x="4786313" y="6643688"/>
            <a:ext cx="1214437" cy="13017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41388" y="1557338"/>
            <a:ext cx="7688262" cy="1384300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8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4</a:t>
            </a:r>
            <a:r>
              <a:rPr lang="ar-AE" sz="2800" b="1" dirty="0">
                <a:solidFill>
                  <a:schemeClr val="accent2">
                    <a:lumMod val="75000"/>
                  </a:schemeClr>
                </a:solidFill>
                <a:latin typeface="+mn-lt"/>
                <a:cs typeface="+mn-cs"/>
              </a:rPr>
              <a:t>- أعرب المصادر التي تحتها خط في الفقرة السابقة:</a:t>
            </a:r>
            <a:endParaRPr lang="ar-JO" sz="2800" b="1" dirty="0">
              <a:solidFill>
                <a:schemeClr val="accent2">
                  <a:lumMod val="75000"/>
                </a:schemeClr>
              </a:solidFill>
              <a:latin typeface="+mn-lt"/>
              <a:cs typeface="+mn-cs"/>
            </a:endParaRPr>
          </a:p>
          <a:p>
            <a:pPr algn="just" rtl="1" eaLnBrk="1" hangingPunct="1">
              <a:defRPr/>
            </a:pPr>
            <a:r>
              <a:rPr lang="ar-AE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فإذا اللون ال</a:t>
            </a:r>
            <a:r>
              <a:rPr lang="ar-JO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أ</a:t>
            </a:r>
            <a:r>
              <a:rPr lang="ar-AE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صفر تعلوه </a:t>
            </a:r>
            <a:r>
              <a:rPr lang="ar-AE" sz="2800" b="1" u="sng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خضرةٌ</a:t>
            </a:r>
            <a:r>
              <a:rPr lang="ar-AE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 تطايرت أنباؤها</a:t>
            </a:r>
            <a:r>
              <a:rPr lang="ar-AE" sz="2800" b="1" u="sng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 تطايراً</a:t>
            </a:r>
          </a:p>
          <a:p>
            <a:pPr algn="just" rtl="1" eaLnBrk="1" hangingPunct="1">
              <a:defRPr/>
            </a:pPr>
            <a:r>
              <a:rPr lang="ar-AE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لتصبحَ محل </a:t>
            </a:r>
            <a:r>
              <a:rPr lang="ar-AE" sz="2800" b="1" u="sng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دراسة </a:t>
            </a:r>
            <a:r>
              <a:rPr lang="ar-AE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علماء البيئة في مراكز البحوث العلمية </a:t>
            </a:r>
            <a:r>
              <a:rPr lang="ar-JO" sz="2800" b="1" dirty="0">
                <a:solidFill>
                  <a:srgbClr val="7030A0"/>
                </a:solidFill>
                <a:latin typeface="Calibri Light" pitchFamily="34" charset="0"/>
                <a:cs typeface="Calibri Light" pitchFamily="34" charset="0"/>
              </a:rPr>
              <a:t>.</a:t>
            </a:r>
            <a:endParaRPr lang="ar-AE" sz="2800" b="1" dirty="0">
              <a:solidFill>
                <a:srgbClr val="7030A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7021513" y="3284538"/>
            <a:ext cx="1695450" cy="29860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r>
              <a:rPr lang="ar-AE" sz="24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 خضرة </a:t>
            </a:r>
            <a:r>
              <a:rPr lang="ar-AE" sz="2400" b="1" dirty="0" err="1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ٌ</a:t>
            </a:r>
            <a:r>
              <a:rPr lang="ar-AE" sz="24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 :</a:t>
            </a: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endParaRPr lang="ar-AE" sz="2400" b="1" dirty="0">
              <a:solidFill>
                <a:schemeClr val="accent4">
                  <a:lumMod val="75000"/>
                </a:schemeClr>
              </a:solidFill>
              <a:latin typeface="+mn-lt"/>
              <a:cs typeface="+mn-cs"/>
              <a:sym typeface="AGA Arabesque"/>
            </a:endParaRP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r>
              <a:rPr lang="ar-AE" sz="24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 تطايراً :</a:t>
            </a: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endParaRPr lang="ar-AE" sz="2400" b="1" dirty="0">
              <a:solidFill>
                <a:schemeClr val="accent4">
                  <a:lumMod val="75000"/>
                </a:schemeClr>
              </a:solidFill>
              <a:latin typeface="+mn-lt"/>
              <a:cs typeface="+mn-cs"/>
              <a:sym typeface="AGA Arabesque"/>
            </a:endParaRP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r>
              <a:rPr lang="ar-AE" sz="24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 دراسة :</a:t>
            </a: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AE" sz="2400" b="1" dirty="0">
              <a:solidFill>
                <a:schemeClr val="accent4">
                  <a:lumMod val="75000"/>
                </a:schemeClr>
              </a:solidFill>
              <a:latin typeface="+mn-lt"/>
              <a:cs typeface="+mn-cs"/>
              <a:sym typeface="AGA Arabesque"/>
            </a:endParaRP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buFont typeface="AGA Arabesque" pitchFamily="2" charset="2"/>
              <a:buChar char="%"/>
              <a:defRPr/>
            </a:pPr>
            <a:r>
              <a:rPr lang="ar-AE" sz="2400" b="1" dirty="0">
                <a:solidFill>
                  <a:schemeClr val="accent4">
                    <a:lumMod val="75000"/>
                  </a:schemeClr>
                </a:solidFill>
                <a:latin typeface="+mn-lt"/>
                <a:cs typeface="+mn-cs"/>
                <a:sym typeface="AGA Arabesque"/>
              </a:rPr>
              <a:t> باستحقاقٍ :</a:t>
            </a:r>
          </a:p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ar-AE" sz="2000" b="1" dirty="0">
              <a:latin typeface="+mn-lt"/>
              <a:cs typeface="+mn-cs"/>
              <a:sym typeface="AGA Arabesque"/>
            </a:endParaRPr>
          </a:p>
        </p:txBody>
      </p:sp>
      <p:sp>
        <p:nvSpPr>
          <p:cNvPr id="6" name="مربع نص 5"/>
          <p:cNvSpPr txBox="1">
            <a:spLocks noChangeArrowheads="1"/>
          </p:cNvSpPr>
          <p:nvPr/>
        </p:nvSpPr>
        <p:spPr bwMode="auto">
          <a:xfrm>
            <a:off x="1724025" y="3284538"/>
            <a:ext cx="5553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فاعل مرفوع وعلامة رفعه الضمة الظاهرة على آخره .</a:t>
            </a:r>
          </a:p>
        </p:txBody>
      </p:sp>
      <p:sp>
        <p:nvSpPr>
          <p:cNvPr id="7" name="مربع نص 6"/>
          <p:cNvSpPr txBox="1">
            <a:spLocks noChangeArrowheads="1"/>
          </p:cNvSpPr>
          <p:nvPr/>
        </p:nvSpPr>
        <p:spPr bwMode="auto">
          <a:xfrm>
            <a:off x="915988" y="3975100"/>
            <a:ext cx="650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مفعول مطلق منصوب وعلامة نصبه الفتحة الظاهرة على آخره .</a:t>
            </a: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1222375" y="4767263"/>
            <a:ext cx="61991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مضاف إليه مجرور وعلامة جره الكسرة الظاهرة على آخره .</a:t>
            </a:r>
          </a:p>
        </p:txBody>
      </p:sp>
      <p:sp>
        <p:nvSpPr>
          <p:cNvPr id="9" name="مربع نص 8"/>
          <p:cNvSpPr txBox="1">
            <a:spLocks noChangeArrowheads="1"/>
          </p:cNvSpPr>
          <p:nvPr/>
        </p:nvSpPr>
        <p:spPr bwMode="auto">
          <a:xfrm>
            <a:off x="96838" y="5492750"/>
            <a:ext cx="7067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rtl="1" eaLnBrk="1" hangingPunct="1"/>
            <a:r>
              <a:rPr lang="ar-AE" sz="2400" b="1">
                <a:solidFill>
                  <a:srgbClr val="0000CC"/>
                </a:solidFill>
                <a:latin typeface="Lucida Sans Unicode" pitchFamily="34" charset="0"/>
              </a:rPr>
              <a:t>الباء حرف جر، استحقاق: اسم مجرور وعلامة جره الكسرة الظاهرة</a:t>
            </a:r>
            <a:r>
              <a:rPr lang="ar-JO" sz="2400" b="1">
                <a:solidFill>
                  <a:srgbClr val="0000CC"/>
                </a:solidFill>
                <a:latin typeface="Lucida Sans Unicode" pitchFamily="34" charset="0"/>
              </a:rPr>
              <a:t>.</a:t>
            </a:r>
            <a:endParaRPr lang="ar-AE" sz="2400" b="1">
              <a:solidFill>
                <a:srgbClr val="0000CC"/>
              </a:solidFill>
              <a:latin typeface="Lucida Sans Unicode" pitchFamily="34" charset="0"/>
            </a:endParaRPr>
          </a:p>
        </p:txBody>
      </p:sp>
      <p:sp>
        <p:nvSpPr>
          <p:cNvPr id="10" name="مجسم مشطوف الحواف 9"/>
          <p:cNvSpPr/>
          <p:nvPr/>
        </p:nvSpPr>
        <p:spPr>
          <a:xfrm>
            <a:off x="755650" y="476250"/>
            <a:ext cx="7848600" cy="865188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2400" b="1" dirty="0">
                <a:solidFill>
                  <a:srgbClr val="0000CC"/>
                </a:solidFill>
                <a:latin typeface="Calibri Light" pitchFamily="34" charset="0"/>
                <a:cs typeface="Calibri Light" pitchFamily="34" charset="0"/>
              </a:rPr>
              <a:t>يعرب المصدر حسب موقعه في الجملة فيكون مرفوعاً أو منصوباً أو مجروراً</a:t>
            </a:r>
          </a:p>
        </p:txBody>
      </p:sp>
      <p:sp>
        <p:nvSpPr>
          <p:cNvPr id="85001" name="عنصر نائب لرقم الشريحة 1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4E3BB3D-B71B-4823-A76E-09301D465F65}" type="slidenum">
              <a:rPr lang="ar-SA" smtClean="0">
                <a:latin typeface="Lucida Sans Unicode" pitchFamily="34" charset="0"/>
              </a:rPr>
              <a:pPr/>
              <a:t>39</a:t>
            </a:fld>
            <a:endParaRPr lang="ar-AE" smtClean="0">
              <a:latin typeface="Lucida Sans Unicode" pitchFamily="34" charset="0"/>
            </a:endParaRPr>
          </a:p>
        </p:txBody>
      </p:sp>
      <p:sp>
        <p:nvSpPr>
          <p:cNvPr id="28681" name="عنصر نائب للتذييل 11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512" y="980728"/>
            <a:ext cx="8856984" cy="2304256"/>
          </a:xfrm>
        </p:spPr>
        <p:txBody>
          <a:bodyPr rtlCol="0">
            <a:noAutofit/>
          </a:bodyPr>
          <a:lstStyle/>
          <a:p>
            <a:pPr marL="484632" indent="0" algn="ctr" eaLnBrk="1" fontAlgn="auto" hangingPunct="1">
              <a:spcAft>
                <a:spcPts val="0"/>
              </a:spcAft>
              <a:defRPr/>
            </a:pP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الصف العاشر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الوحدة الثانية </a:t>
            </a:r>
            <a:b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</a:br>
            <a:r>
              <a:rPr lang="ar-JO" sz="4400" dirty="0" smtClean="0">
                <a:solidFill>
                  <a:schemeClr val="accent6">
                    <a:tint val="1000"/>
                  </a:schemeClr>
                </a:solidFill>
              </a:rPr>
              <a:t>مصادر الأفعال الثلاثية وغير الثلاثية</a:t>
            </a:r>
            <a:endParaRPr lang="ar-JO" sz="4400" dirty="0">
              <a:solidFill>
                <a:schemeClr val="accent6">
                  <a:tint val="1000"/>
                </a:schemeClr>
              </a:solidFill>
            </a:endParaRPr>
          </a:p>
        </p:txBody>
      </p:sp>
      <p:sp>
        <p:nvSpPr>
          <p:cNvPr id="49155" name="عنصر نائب للمحتوى 2"/>
          <p:cNvSpPr>
            <a:spLocks noGrp="1"/>
          </p:cNvSpPr>
          <p:nvPr>
            <p:ph idx="1"/>
          </p:nvPr>
        </p:nvSpPr>
        <p:spPr>
          <a:xfrm>
            <a:off x="539750" y="4763"/>
            <a:ext cx="8229600" cy="760412"/>
          </a:xfrm>
        </p:spPr>
        <p:txBody>
          <a:bodyPr/>
          <a:lstStyle/>
          <a:p>
            <a:pPr eaLnBrk="1" hangingPunct="1"/>
            <a:endParaRPr lang="ar-JO" smtClean="0"/>
          </a:p>
        </p:txBody>
      </p:sp>
      <p:sp>
        <p:nvSpPr>
          <p:cNvPr id="49156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D2D2D2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D2D2D2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619672" y="3933056"/>
            <a:ext cx="5968090" cy="120032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rtl="1" eaLnBrk="1" hangingPunct="1">
              <a:defRPr/>
            </a:pP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أن </a:t>
            </a:r>
            <a:r>
              <a:rPr lang="ar-JO" sz="3600" b="1" dirty="0">
                <a:ln w="24500" cmpd="dbl">
                  <a:solidFill>
                    <a:srgbClr val="E40059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solidFill>
                  <a:srgbClr val="FFFF00">
                    <a:alpha val="78000"/>
                  </a:srgbClr>
                </a:solidFill>
                <a:effectLst>
                  <a:innerShdw blurRad="114300">
                    <a:srgbClr val="00B050"/>
                  </a:innerShdw>
                </a:effectLst>
              </a:rPr>
              <a:t>يستنتج الطالب طرق استخراج المصادر من الأفعال ودلالاتها</a:t>
            </a:r>
            <a:endParaRPr lang="ar-JO" sz="3600" b="1" dirty="0">
              <a:ln w="24500" cmpd="dbl">
                <a:solidFill>
                  <a:srgbClr val="E40059">
                    <a:shade val="85000"/>
                    <a:satMod val="155000"/>
                  </a:srgbClr>
                </a:solidFill>
                <a:prstDash val="solid"/>
                <a:miter lim="800000"/>
              </a:ln>
              <a:solidFill>
                <a:srgbClr val="FFFF00">
                  <a:alpha val="78000"/>
                </a:srgbClr>
              </a:solidFill>
              <a:effectLst>
                <a:innerShdw blurRad="114300">
                  <a:srgbClr val="00B050"/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121400"/>
          </a:xfrm>
        </p:spPr>
        <p:txBody>
          <a:bodyPr/>
          <a:lstStyle/>
          <a:p>
            <a:pPr algn="ctr">
              <a:defRPr/>
            </a:pP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تم بحمد الله 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أشكركم طلابي على متابعتكم لدروسكم</a:t>
            </a:r>
            <a:b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ar-JO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دمتم سعداء بالعلم </a:t>
            </a:r>
            <a:r>
              <a:rPr lang="ar-JO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والتقى</a:t>
            </a: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مع رجائي لكم بالتوفيق</a:t>
            </a:r>
            <a:b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JO" dirty="0" smtClean="0">
                <a:solidFill>
                  <a:schemeClr val="accent1">
                    <a:lumMod val="50000"/>
                  </a:schemeClr>
                </a:solidFill>
              </a:rPr>
              <a:t>المعلم : يوسف طالب الرفاعي</a:t>
            </a:r>
            <a:endParaRPr lang="ar-J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>
              <a:defRPr/>
            </a:pPr>
            <a:endParaRPr lang="ar-JO"/>
          </a:p>
        </p:txBody>
      </p:sp>
      <p:pic>
        <p:nvPicPr>
          <p:cNvPr id="87043" name="عنصر نائب للمحتوى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4450"/>
            <a:ext cx="8280400" cy="6929438"/>
          </a:xfrm>
        </p:spPr>
      </p:pic>
      <p:sp>
        <p:nvSpPr>
          <p:cNvPr id="87044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900113" y="2060575"/>
            <a:ext cx="7273925" cy="23764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5400" b="1" dirty="0">
                <a:solidFill>
                  <a:srgbClr val="FF0000"/>
                </a:solidFill>
              </a:rPr>
              <a:t> الفرق بين المصدر والفعل</a:t>
            </a:r>
            <a:endParaRPr lang="ar-AE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u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جسم مشطوف الحواف 1"/>
          <p:cNvSpPr/>
          <p:nvPr/>
        </p:nvSpPr>
        <p:spPr>
          <a:xfrm>
            <a:off x="6372225" y="115888"/>
            <a:ext cx="2492375" cy="865187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FF0000"/>
                </a:solidFill>
              </a:rPr>
              <a:t>المصدر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4" name="تمرير عمودي 3"/>
          <p:cNvSpPr/>
          <p:nvPr/>
        </p:nvSpPr>
        <p:spPr>
          <a:xfrm>
            <a:off x="107950" y="1125538"/>
            <a:ext cx="8928100" cy="1871662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اسم يدل على حدث غير مرتبط بزمن</a:t>
            </a:r>
            <a:endParaRPr lang="ar-JO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مثال : زِراعَة / كِتابَة/ بَيْع / نَقْش</a:t>
            </a:r>
            <a:r>
              <a:rPr lang="ar-SA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 </a:t>
            </a:r>
            <a:endParaRPr lang="ar-AE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5" name="مجسم مشطوف الحواف 4"/>
          <p:cNvSpPr/>
          <p:nvPr/>
        </p:nvSpPr>
        <p:spPr>
          <a:xfrm>
            <a:off x="6372225" y="3213100"/>
            <a:ext cx="2492375" cy="863600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400" b="1" dirty="0">
                <a:solidFill>
                  <a:srgbClr val="FF0000"/>
                </a:solidFill>
              </a:rPr>
              <a:t>ا</a:t>
            </a:r>
            <a:r>
              <a:rPr lang="ar-JO" sz="4400" b="1" dirty="0">
                <a:solidFill>
                  <a:srgbClr val="FF0000"/>
                </a:solidFill>
              </a:rPr>
              <a:t>لفعل</a:t>
            </a:r>
            <a:endParaRPr lang="ar-AE" sz="4400" b="1" dirty="0">
              <a:solidFill>
                <a:srgbClr val="FF0000"/>
              </a:solidFill>
            </a:endParaRPr>
          </a:p>
        </p:txBody>
      </p:sp>
      <p:sp>
        <p:nvSpPr>
          <p:cNvPr id="6" name="تمرير عمودي 5"/>
          <p:cNvSpPr/>
          <p:nvPr/>
        </p:nvSpPr>
        <p:spPr>
          <a:xfrm>
            <a:off x="214313" y="4221163"/>
            <a:ext cx="8929687" cy="1871662"/>
          </a:xfrm>
          <a:prstGeom prst="verticalScroll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ما</a:t>
            </a:r>
            <a:r>
              <a:rPr lang="ar-SA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 يدل على حدث مرتبط بزمن</a:t>
            </a:r>
            <a:endParaRPr lang="ar-JO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مثال : زَرَعَ / كَتَبَ/ باع / نَقَشَ</a:t>
            </a:r>
            <a:r>
              <a:rPr lang="ar-SA" sz="4800" b="1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 </a:t>
            </a:r>
            <a:endParaRPr lang="ar-AE" sz="4800" b="1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</p:spTree>
  </p:cSld>
  <p:clrMapOvr>
    <a:masterClrMapping/>
  </p:clrMapOvr>
  <p:transition spd="slow">
    <p:wipe dir="r"/>
    <p:sndAc>
      <p:stSnd>
        <p:snd r:embed="rId3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900113" y="2060575"/>
            <a:ext cx="7343775" cy="18732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5400" b="1" dirty="0">
                <a:solidFill>
                  <a:srgbClr val="FF0000"/>
                </a:solidFill>
              </a:rPr>
              <a:t>  </a:t>
            </a:r>
            <a:r>
              <a:rPr lang="ar-JO" sz="48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نكتشف المصدر بطرقٍ ثلاث  </a:t>
            </a:r>
            <a:endParaRPr lang="ar-AE" sz="4800" b="1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pic>
        <p:nvPicPr>
          <p:cNvPr id="101378" name="Picture 2" descr="C:\Program Files\Microsoft Office\MEDIA\CAGCAT10\j0297707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4005263"/>
            <a:ext cx="1479550" cy="182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6469063" y="490538"/>
            <a:ext cx="2098675" cy="1714500"/>
          </a:xfrm>
          <a:prstGeom prst="su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>
                <a:solidFill>
                  <a:srgbClr val="FF0000"/>
                </a:solidFill>
              </a:rPr>
              <a:t>أولاً</a:t>
            </a:r>
            <a:endParaRPr lang="ar-AE" sz="3200" b="1" dirty="0">
              <a:solidFill>
                <a:srgbClr val="FF0000"/>
              </a:solidFill>
            </a:endParaRPr>
          </a:p>
        </p:txBody>
      </p:sp>
      <p:sp>
        <p:nvSpPr>
          <p:cNvPr id="3" name="مجسم مشطوف الحواف 2"/>
          <p:cNvSpPr/>
          <p:nvPr/>
        </p:nvSpPr>
        <p:spPr>
          <a:xfrm>
            <a:off x="611188" y="490538"/>
            <a:ext cx="5486400" cy="1643062"/>
          </a:xfrm>
          <a:prstGeom prst="bevel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600" b="1" dirty="0">
                <a:solidFill>
                  <a:srgbClr val="FF0000"/>
                </a:solidFill>
                <a:latin typeface="Calibri Light" pitchFamily="34" charset="0"/>
                <a:cs typeface="Calibri Light" pitchFamily="34" charset="0"/>
              </a:rPr>
              <a:t>أن تسبقه بكلمة عملية </a:t>
            </a:r>
            <a:endParaRPr lang="ar-AE" sz="3600" b="1" dirty="0">
              <a:solidFill>
                <a:srgbClr val="FF0000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7" name="نجمة مكونة من 10 نقاط 6"/>
          <p:cNvSpPr/>
          <p:nvPr/>
        </p:nvSpPr>
        <p:spPr>
          <a:xfrm>
            <a:off x="6875463" y="2824163"/>
            <a:ext cx="1489075" cy="1728787"/>
          </a:xfrm>
          <a:prstGeom prst="star10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800" b="1" dirty="0">
                <a:solidFill>
                  <a:srgbClr val="FF0000"/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خطط انسيابي: رابط خارج الصفحة 7"/>
          <p:cNvSpPr/>
          <p:nvPr/>
        </p:nvSpPr>
        <p:spPr>
          <a:xfrm>
            <a:off x="4233863" y="2824163"/>
            <a:ext cx="1963737" cy="1641475"/>
          </a:xfrm>
          <a:prstGeom prst="flowChartOffpage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5400" b="1" dirty="0">
                <a:solidFill>
                  <a:srgbClr val="0070C0"/>
                </a:solidFill>
              </a:rPr>
              <a:t>عملية</a:t>
            </a:r>
            <a:endParaRPr lang="ar-AE" sz="5400" b="1" dirty="0">
              <a:solidFill>
                <a:srgbClr val="0070C0"/>
              </a:solidFill>
            </a:endParaRPr>
          </a:p>
        </p:txBody>
      </p:sp>
      <p:sp>
        <p:nvSpPr>
          <p:cNvPr id="9" name="مخطط انسيابي: رابط خارج الصفحة 8"/>
          <p:cNvSpPr/>
          <p:nvPr/>
        </p:nvSpPr>
        <p:spPr>
          <a:xfrm>
            <a:off x="1320800" y="2835275"/>
            <a:ext cx="1963738" cy="1641475"/>
          </a:xfrm>
          <a:prstGeom prst="flowChartOffpageConnector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6600" b="1" dirty="0">
                <a:solidFill>
                  <a:srgbClr val="0070C0"/>
                </a:solidFill>
              </a:rPr>
              <a:t>عملية</a:t>
            </a:r>
            <a:endParaRPr lang="ar-AE" sz="6600" b="1" dirty="0">
              <a:solidFill>
                <a:srgbClr val="0070C0"/>
              </a:solidFill>
            </a:endParaRPr>
          </a:p>
        </p:txBody>
      </p:sp>
      <p:sp>
        <p:nvSpPr>
          <p:cNvPr id="10" name="مخمس عادي 9"/>
          <p:cNvSpPr/>
          <p:nvPr/>
        </p:nvSpPr>
        <p:spPr>
          <a:xfrm>
            <a:off x="4064000" y="4984750"/>
            <a:ext cx="2674938" cy="1468438"/>
          </a:xfrm>
          <a:prstGeom prst="pent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prstClr val="black"/>
                </a:solidFill>
              </a:rPr>
              <a:t>الطيران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11" name="مخمس عادي 10"/>
          <p:cNvSpPr/>
          <p:nvPr/>
        </p:nvSpPr>
        <p:spPr>
          <a:xfrm>
            <a:off x="1152525" y="4984750"/>
            <a:ext cx="2301875" cy="1468438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800" b="1" dirty="0">
                <a:solidFill>
                  <a:prstClr val="black"/>
                </a:solidFill>
              </a:rPr>
              <a:t>الأكل</a:t>
            </a:r>
            <a:endParaRPr lang="ar-AE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 spd="slow">
    <p:pull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مس 1"/>
          <p:cNvSpPr/>
          <p:nvPr/>
        </p:nvSpPr>
        <p:spPr>
          <a:xfrm>
            <a:off x="6964363" y="317500"/>
            <a:ext cx="1760537" cy="1816100"/>
          </a:xfrm>
          <a:prstGeom prst="su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2000" b="1" dirty="0">
                <a:solidFill>
                  <a:srgbClr val="FF0000"/>
                </a:solidFill>
              </a:rPr>
              <a:t>ثانيا</a:t>
            </a:r>
            <a:endParaRPr lang="ar-AE" sz="2000" b="1" dirty="0">
              <a:solidFill>
                <a:srgbClr val="FF0000"/>
              </a:solidFill>
            </a:endParaRPr>
          </a:p>
        </p:txBody>
      </p:sp>
      <p:sp>
        <p:nvSpPr>
          <p:cNvPr id="3" name="موجة 2"/>
          <p:cNvSpPr/>
          <p:nvPr/>
        </p:nvSpPr>
        <p:spPr>
          <a:xfrm>
            <a:off x="576263" y="490538"/>
            <a:ext cx="6230937" cy="1643062"/>
          </a:xfrm>
          <a:prstGeom prst="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3600" dirty="0">
                <a:solidFill>
                  <a:prstClr val="black"/>
                </a:solidFill>
                <a:latin typeface="Calibri Light" pitchFamily="34" charset="0"/>
                <a:cs typeface="Calibri Light" pitchFamily="34" charset="0"/>
              </a:rPr>
              <a:t>أن تجعله مفعولا مطلقا</a:t>
            </a:r>
            <a:endParaRPr lang="ar-AE" sz="3600" dirty="0">
              <a:solidFill>
                <a:prstClr val="black"/>
              </a:solidFill>
              <a:latin typeface="Calibri Light" pitchFamily="34" charset="0"/>
              <a:cs typeface="Calibri Light" pitchFamily="34" charset="0"/>
            </a:endParaRPr>
          </a:p>
        </p:txBody>
      </p:sp>
      <p:sp>
        <p:nvSpPr>
          <p:cNvPr id="4" name="نجمة مكونة من 6 نقاط 3"/>
          <p:cNvSpPr/>
          <p:nvPr/>
        </p:nvSpPr>
        <p:spPr>
          <a:xfrm>
            <a:off x="6588125" y="3170238"/>
            <a:ext cx="1573213" cy="1554162"/>
          </a:xfrm>
          <a:prstGeom prst="star6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4000" b="1" dirty="0">
                <a:solidFill>
                  <a:srgbClr val="F79646">
                    <a:lumMod val="50000"/>
                  </a:srgbClr>
                </a:solidFill>
              </a:rPr>
              <a:t>مثل</a:t>
            </a:r>
            <a:r>
              <a:rPr lang="ar-SA" dirty="0">
                <a:solidFill>
                  <a:prstClr val="white"/>
                </a:solidFill>
              </a:rPr>
              <a:t> 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5" name="وسيلة شرح مستطيلة مستديرة الزوايا 4"/>
          <p:cNvSpPr/>
          <p:nvPr/>
        </p:nvSpPr>
        <p:spPr>
          <a:xfrm>
            <a:off x="1619250" y="2824163"/>
            <a:ext cx="3968750" cy="1555750"/>
          </a:xfrm>
          <a:prstGeom prst="wedgeRoundRect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جلس الولدُ جلوسًا</a:t>
            </a:r>
            <a:endParaRPr lang="ar-AE" sz="4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مخمس عادي 5"/>
          <p:cNvSpPr/>
          <p:nvPr/>
        </p:nvSpPr>
        <p:spPr>
          <a:xfrm>
            <a:off x="2946400" y="4811713"/>
            <a:ext cx="2438400" cy="1468437"/>
          </a:xfrm>
          <a:prstGeom prst="pentag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ar-JO" sz="4400" dirty="0">
                <a:solidFill>
                  <a:prstClr val="black">
                    <a:lumMod val="95000"/>
                    <a:lumOff val="5000"/>
                  </a:prstClr>
                </a:solidFill>
              </a:rPr>
              <a:t>جلوس</a:t>
            </a:r>
            <a:endParaRPr lang="ar-AE" dirty="0">
              <a:solidFill>
                <a:prstClr val="white"/>
              </a:solidFill>
            </a:endParaRPr>
          </a:p>
        </p:txBody>
      </p:sp>
      <p:sp>
        <p:nvSpPr>
          <p:cNvPr id="8" name="مربع نص 7"/>
          <p:cNvSpPr txBox="1">
            <a:spLocks noChangeArrowheads="1"/>
          </p:cNvSpPr>
          <p:nvPr/>
        </p:nvSpPr>
        <p:spPr bwMode="auto">
          <a:xfrm>
            <a:off x="468313" y="2276475"/>
            <a:ext cx="49164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sz="2000">
                <a:solidFill>
                  <a:srgbClr val="4D5156"/>
                </a:solidFill>
                <a:latin typeface="Noto Naskh Arabic UI"/>
                <a:cs typeface="Akhbar MT" pitchFamily="2" charset="-78"/>
              </a:rPr>
              <a:t>المفعول المطلق : اسم مصدر منصوب مشتق من نفس حروف الفعل لتوكيده</a:t>
            </a:r>
            <a:endParaRPr lang="ar-JO" sz="2000">
              <a:cs typeface="Akhbar MT" pitchFamily="2" charset="-78"/>
            </a:endParaRPr>
          </a:p>
        </p:txBody>
      </p:sp>
    </p:spTree>
  </p:cSld>
  <p:clrMapOvr>
    <a:masterClrMapping/>
  </p:clrMapOvr>
  <p:transition spd="med">
    <p:fade/>
    <p:sndAc>
      <p:stSnd>
        <p:snd r:embed="rId3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7">
                                          <p:stCondLst>
                                            <p:cond delay="1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41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41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7">
                                          <p:stCondLst>
                                            <p:cond delay="4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41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41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ملتقى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960</TotalTime>
  <Words>1982</Words>
  <Application>Microsoft Office PowerPoint</Application>
  <PresentationFormat>عرض على الشاشة (3:4)‏</PresentationFormat>
  <Paragraphs>453</Paragraphs>
  <Slides>41</Slides>
  <Notes>29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15</vt:i4>
      </vt:variant>
      <vt:variant>
        <vt:lpstr>نسق</vt:lpstr>
      </vt:variant>
      <vt:variant>
        <vt:i4>4</vt:i4>
      </vt:variant>
      <vt:variant>
        <vt:lpstr>عناوين الشرائح</vt:lpstr>
      </vt:variant>
      <vt:variant>
        <vt:i4>41</vt:i4>
      </vt:variant>
    </vt:vector>
  </HeadingPairs>
  <TitlesOfParts>
    <vt:vector size="60" baseType="lpstr"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Century Gothic</vt:lpstr>
      <vt:lpstr>Tahoma</vt:lpstr>
      <vt:lpstr>SKR HEAD1 Outlined</vt:lpstr>
      <vt:lpstr>PT Bold Heading</vt:lpstr>
      <vt:lpstr>Calibri Light</vt:lpstr>
      <vt:lpstr>Noto Naskh Arabic UI</vt:lpstr>
      <vt:lpstr>Akhbar MT</vt:lpstr>
      <vt:lpstr>AGA Arabesque</vt:lpstr>
      <vt:lpstr>ملتقى</vt:lpstr>
      <vt:lpstr>سمة Office</vt:lpstr>
      <vt:lpstr>حيوية</vt:lpstr>
      <vt:lpstr>تصميم افتراضي</vt:lpstr>
      <vt:lpstr>عرض تقديمي في PowerPoint</vt:lpstr>
      <vt:lpstr>مدارس الأمم الإبداعية بالقيم تحيا الأمم</vt:lpstr>
      <vt:lpstr>عرض تقديمي في PowerPoint</vt:lpstr>
      <vt:lpstr>الصف العاشر الوحدة الثانية  مصادر الأفعال الثلاثية وغير الثلاثية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الصف العاشر الوحدة الثانية  مصادر الأفعال الثلاثية وغير الثلاثية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الصف العاشر الوحدة الثانية  مصادر الأفعال الثلاثية وغير الثلاثية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فراس الصعيو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مصادر الأفعال الثلاثية وغير الثلاثية</dc:title>
  <dc:creator>User</dc:creator>
  <cp:lastModifiedBy>Work</cp:lastModifiedBy>
  <cp:revision>120</cp:revision>
  <dcterms:created xsi:type="dcterms:W3CDTF">2011-09-08T08:14:39Z</dcterms:created>
  <dcterms:modified xsi:type="dcterms:W3CDTF">2020-10-25T20:47:26Z</dcterms:modified>
</cp:coreProperties>
</file>