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0"/>
  </p:notesMasterIdLst>
  <p:sldIdLst>
    <p:sldId id="267" r:id="rId2"/>
    <p:sldId id="271" r:id="rId3"/>
    <p:sldId id="272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95" r:id="rId14"/>
    <p:sldId id="296" r:id="rId15"/>
    <p:sldId id="290" r:id="rId16"/>
    <p:sldId id="293" r:id="rId17"/>
    <p:sldId id="291" r:id="rId18"/>
    <p:sldId id="279" r:id="rId19"/>
  </p:sldIdLst>
  <p:sldSz cx="9144000" cy="5143500" type="screen16x9"/>
  <p:notesSz cx="6858000" cy="9144000"/>
  <p:defaultTextStyle>
    <a:defPPr>
      <a:defRPr lang="ar-JO"/>
    </a:defPPr>
    <a:lvl1pPr marL="0" algn="r" defTabSz="617108" rtl="1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1pPr>
    <a:lvl2pPr marL="308554" algn="r" defTabSz="617108" rtl="1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2pPr>
    <a:lvl3pPr marL="617108" algn="r" defTabSz="617108" rtl="1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3pPr>
    <a:lvl4pPr marL="925663" algn="r" defTabSz="617108" rtl="1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4pPr>
    <a:lvl5pPr marL="1234217" algn="r" defTabSz="617108" rtl="1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5pPr>
    <a:lvl6pPr marL="1542771" algn="r" defTabSz="617108" rtl="1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6pPr>
    <a:lvl7pPr marL="1851325" algn="r" defTabSz="617108" rtl="1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7pPr>
    <a:lvl8pPr marL="2159879" algn="r" defTabSz="617108" rtl="1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8pPr>
    <a:lvl9pPr marL="2468434" algn="r" defTabSz="617108" rtl="1" eaLnBrk="1" latinLnBrk="0" hangingPunct="1">
      <a:defRPr sz="121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نمط متوسط 3 - تميي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>
        <p:scale>
          <a:sx n="102" d="100"/>
          <a:sy n="102" d="100"/>
        </p:scale>
        <p:origin x="-260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8E4D77A-B2B1-40BA-9886-90C0E4B5CCC5}" type="datetimeFigureOut">
              <a:rPr lang="ar-JO" smtClean="0"/>
              <a:t>06/10/1442</a:t>
            </a:fld>
            <a:endParaRPr lang="ar-JO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D13B1DD-9C09-49DE-8666-F33215DD6C4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63788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D7A65D3D-DA62-4E5B-80A8-1C14516DCF22}" type="slidenum">
              <a:rPr lang="ar-SA" altLang="ar-JO" smtClean="0">
                <a:solidFill>
                  <a:srgbClr val="000000"/>
                </a:solidFill>
              </a:rPr>
              <a:pPr/>
              <a:t>2</a:t>
            </a:fld>
            <a:endParaRPr lang="en-US" altLang="ar-JO" smtClean="0">
              <a:solidFill>
                <a:srgbClr val="000000"/>
              </a:solidFill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AE" altLang="ar-JO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المفعول معه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الصف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تاسع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الفصل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ثاني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2017/2018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إعداد المعلم : محمد حامد العقيلي </a:t>
            </a:r>
            <a:endParaRPr lang="ar-AE" dirty="0" smtClean="0"/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F10ED-F05B-47E2-A094-AD1B81D672DC}" type="slidenum">
              <a:rPr lang="ar-AE" smtClean="0"/>
              <a:t>12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6980600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المفعول معه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الصف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تاسع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الفصل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ثاني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2017/2018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إعداد المعلم : محمد حامد العقيلي </a:t>
            </a:r>
            <a:endParaRPr lang="ar-AE" dirty="0" smtClean="0"/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F10ED-F05B-47E2-A094-AD1B81D672DC}" type="slidenum">
              <a:rPr lang="ar-AE" smtClean="0">
                <a:solidFill>
                  <a:prstClr val="black"/>
                </a:solidFill>
              </a:rPr>
              <a:pPr/>
              <a:t>13</a:t>
            </a:fld>
            <a:endParaRPr lang="ar-A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11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المفعول معه 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الصف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تاسع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الفصل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ثاني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2017/2018</a:t>
            </a:r>
            <a:r>
              <a:rPr kumimoji="0" lang="ar-A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إعداد المعلم : محمد حامد العقيلي </a:t>
            </a:r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F10ED-F05B-47E2-A094-AD1B81D672DC}" type="slidenum">
              <a:rPr lang="ar-AE" smtClean="0">
                <a:solidFill>
                  <a:prstClr val="black"/>
                </a:solidFill>
              </a:rPr>
              <a:pPr/>
              <a:t>14</a:t>
            </a:fld>
            <a:endParaRPr lang="ar-A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1098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المفعول معه 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الصف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تاسع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الفصل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ثاني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2017/2018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إعداد المعلم : محمد حامد العقيلي </a:t>
            </a:r>
            <a:endParaRPr lang="ar-AE" dirty="0" smtClean="0"/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F10ED-F05B-47E2-A094-AD1B81D672DC}" type="slidenum">
              <a:rPr lang="ar-AE" smtClean="0"/>
              <a:t>15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245114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 smtClean="0"/>
              <a:t>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المفعول معه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الصف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تاسع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الفصل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ثاني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2017/2018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إعداد المعلم : محمد حامد العقيلي </a:t>
            </a:r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F10ED-F05B-47E2-A094-AD1B81D672DC}" type="slidenum">
              <a:rPr lang="ar-AE" smtClean="0"/>
              <a:t>16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6567120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المفعول معه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الصف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تاسع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الفصل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ثاني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2017/2018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إعداد المعلم : محمد حامد العقيلي </a:t>
            </a:r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F10ED-F05B-47E2-A094-AD1B81D672DC}" type="slidenum">
              <a:rPr lang="ar-AE" smtClean="0"/>
              <a:t>17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066591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     المفعول معه  </a:t>
            </a:r>
            <a:r>
              <a:rPr lang="ar-AE" dirty="0" smtClean="0"/>
              <a:t> </a:t>
            </a:r>
            <a:r>
              <a:rPr lang="ar-SA" dirty="0" smtClean="0"/>
              <a:t>         </a:t>
            </a:r>
            <a:r>
              <a:rPr lang="ar-AE" dirty="0" smtClean="0"/>
              <a:t>الصف ال</a:t>
            </a:r>
            <a:r>
              <a:rPr lang="ar-SA" dirty="0" smtClean="0"/>
              <a:t>تاسع</a:t>
            </a:r>
            <a:r>
              <a:rPr lang="ar-SA" baseline="0" dirty="0" smtClean="0"/>
              <a:t>  </a:t>
            </a:r>
            <a:r>
              <a:rPr lang="ar-AE" dirty="0" smtClean="0"/>
              <a:t>         الفصل ال</a:t>
            </a:r>
            <a:r>
              <a:rPr lang="ar-SA" dirty="0" smtClean="0"/>
              <a:t>ثاني</a:t>
            </a:r>
            <a:r>
              <a:rPr lang="ar-SA" baseline="0" dirty="0" smtClean="0"/>
              <a:t> </a:t>
            </a:r>
            <a:r>
              <a:rPr lang="ar-AE" dirty="0" smtClean="0"/>
              <a:t>  </a:t>
            </a:r>
            <a:r>
              <a:rPr lang="ar-JO" dirty="0" smtClean="0"/>
              <a:t>2020 /  2021     </a:t>
            </a:r>
            <a:r>
              <a:rPr lang="ar-AE" dirty="0" smtClean="0"/>
              <a:t>إعداد المعلم : </a:t>
            </a:r>
            <a:r>
              <a:rPr lang="ar-JO" dirty="0" smtClean="0"/>
              <a:t>يوسف طالب الرفاعي</a:t>
            </a:r>
            <a:endParaRPr lang="ar-AE" dirty="0" smtClean="0"/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F10ED-F05B-47E2-A094-AD1B81D672DC}" type="slidenum">
              <a:rPr lang="ar-AE" smtClean="0"/>
              <a:t>4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0369988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المفعول معه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الصف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تاسع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الفصل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ثاني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2017/2018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إعداد المعلم : محمد حامد العقيلي </a:t>
            </a:r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F10ED-F05B-47E2-A094-AD1B81D672DC}" type="slidenum">
              <a:rPr lang="ar-AE" smtClean="0"/>
              <a:t>5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43251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المفعول معه 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الصف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تاسع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الفصل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ثاني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2017/2018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إعداد المعلم : محمد حامد العقيلي </a:t>
            </a:r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F10ED-F05B-47E2-A094-AD1B81D672DC}" type="slidenum">
              <a:rPr lang="ar-AE" smtClean="0"/>
              <a:t>6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6108055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المفعول معه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الصف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تاسع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الفصل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ثاني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2017/2018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إعداد المعلم : محمد حامد العقيلي </a:t>
            </a:r>
            <a:endParaRPr lang="ar-AE" dirty="0" smtClean="0"/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F10ED-F05B-47E2-A094-AD1B81D672DC}" type="slidenum">
              <a:rPr lang="ar-AE" smtClean="0"/>
              <a:t>7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367511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المفعول معه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الصف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تاسع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الفصل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ثاني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2017/2018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إعداد المعلم : محمد حامد العقيلي </a:t>
            </a:r>
            <a:endParaRPr lang="ar-AE" dirty="0" smtClean="0"/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F10ED-F05B-47E2-A094-AD1B81D672DC}" type="slidenum">
              <a:rPr lang="ar-AE" smtClean="0"/>
              <a:t>8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14811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المفعول معه 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الصف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تاسع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الفصل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ثاني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2017/2018</a:t>
            </a:r>
            <a:r>
              <a:rPr kumimoji="0" lang="ar-A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إعداد المعلم : محمد حامد العقيلي </a:t>
            </a:r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F10ED-F05B-47E2-A094-AD1B81D672DC}" type="slidenum">
              <a:rPr lang="ar-AE" smtClean="0"/>
              <a:t>9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8921098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المفعول  معه 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الصف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تاسع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الفصل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ثاني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2017/2018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إعداد المعلم : محمد حامد العقيلي </a:t>
            </a:r>
            <a:endParaRPr lang="ar-AE" dirty="0" smtClean="0"/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F10ED-F05B-47E2-A094-AD1B81D672DC}" type="slidenum">
              <a:rPr lang="ar-AE" smtClean="0"/>
              <a:t>10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8066166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المفعول معه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الصف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تاسع 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الفصل ال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ثاني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ar-SA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2017/2018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إعداد المعلم : محمد حامد العقيلي </a:t>
            </a:r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F10ED-F05B-47E2-A094-AD1B81D672DC}" type="slidenum">
              <a:rPr lang="ar-AE" smtClean="0"/>
              <a:t>11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639887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 userDrawn="1"/>
        </p:nvSpPr>
        <p:spPr>
          <a:xfrm>
            <a:off x="207331" y="2984991"/>
            <a:ext cx="6386509" cy="947911"/>
          </a:xfrm>
          <a:prstGeom prst="rect">
            <a:avLst/>
          </a:prstGeom>
        </p:spPr>
        <p:txBody>
          <a:bodyPr anchor="b"/>
          <a:lstStyle>
            <a:lvl1pPr algn="ctr" defTabSz="685782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40" dirty="0" smtClean="0"/>
              <a:t>Click to edit sub title</a:t>
            </a:r>
            <a:endParaRPr lang="ar-JO" sz="3240" dirty="0"/>
          </a:p>
        </p:txBody>
      </p:sp>
      <p:sp>
        <p:nvSpPr>
          <p:cNvPr id="4" name="Title 1"/>
          <p:cNvSpPr txBox="1">
            <a:spLocks/>
          </p:cNvSpPr>
          <p:nvPr userDrawn="1"/>
        </p:nvSpPr>
        <p:spPr>
          <a:xfrm>
            <a:off x="207331" y="1904999"/>
            <a:ext cx="6386509" cy="947911"/>
          </a:xfrm>
          <a:prstGeom prst="rect">
            <a:avLst/>
          </a:prstGeom>
        </p:spPr>
        <p:txBody>
          <a:bodyPr anchor="b"/>
          <a:lstStyle>
            <a:lvl1pPr algn="ctr" defTabSz="685782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40" dirty="0" smtClean="0"/>
              <a:t>Click to edit title</a:t>
            </a:r>
            <a:endParaRPr lang="ar-JO" sz="3240" dirty="0"/>
          </a:p>
        </p:txBody>
      </p:sp>
    </p:spTree>
    <p:extLst>
      <p:ext uri="{BB962C8B-B14F-4D97-AF65-F5344CB8AC3E}">
        <p14:creationId xmlns:p14="http://schemas.microsoft.com/office/powerpoint/2010/main" val="4023287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00620"/>
            <a:ext cx="8229600" cy="1049274"/>
          </a:xfrm>
          <a:prstGeom prst="rect">
            <a:avLst/>
          </a:prstGeo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412106"/>
            <a:ext cx="8229600" cy="3429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91075" y="4860132"/>
            <a:ext cx="2133600" cy="226219"/>
          </a:xfrm>
          <a:prstGeom prst="rect">
            <a:avLst/>
          </a:prstGeom>
        </p:spPr>
        <p:txBody>
          <a:bodyPr/>
          <a:lstStyle>
            <a:lvl1pPr rtl="0">
              <a:defRPr/>
            </a:lvl1pPr>
          </a:lstStyle>
          <a:p>
            <a:pPr>
              <a:defRPr/>
            </a:pPr>
            <a:fld id="{89FF594B-5E45-462E-A824-12C010BA594D}" type="datetime1">
              <a:rPr lang="ar-SA" altLang="en-US" smtClean="0"/>
              <a:t>06/10/1442</a:t>
            </a:fld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1" y="4861323"/>
            <a:ext cx="4259263" cy="225028"/>
          </a:xfrm>
          <a:prstGeom prst="rect">
            <a:avLst/>
          </a:prstGeom>
        </p:spPr>
        <p:txBody>
          <a:bodyPr/>
          <a:lstStyle>
            <a:lvl1pPr rtl="0">
              <a:defRPr/>
            </a:lvl1pPr>
          </a:lstStyle>
          <a:p>
            <a:pPr>
              <a:defRPr/>
            </a:pPr>
            <a:r>
              <a:rPr lang="ar-JO" altLang="en-US" smtClean="0"/>
              <a:t>يوسف طالب الرفاعي / مدارس الأمم الإبداعية / الصف التاسع</a:t>
            </a:r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7589838" y="4861323"/>
            <a:ext cx="503237" cy="226219"/>
          </a:xfrm>
          <a:prstGeom prst="rect">
            <a:avLst/>
          </a:prstGeom>
        </p:spPr>
        <p:txBody>
          <a:bodyPr/>
          <a:lstStyle>
            <a:lvl1pPr rtl="0">
              <a:defRPr/>
            </a:lvl1pPr>
          </a:lstStyle>
          <a:p>
            <a:pPr>
              <a:defRPr/>
            </a:pPr>
            <a:fld id="{11BB6BC6-BB55-4613-9519-23E6C1E57097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4259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lIns="84628" tIns="42314" rIns="84628" bIns="42314"/>
          <a:lstStyle/>
          <a:p>
            <a:fld id="{4E5CA07D-BB66-41C3-B6EB-393A0B661611}" type="datetime1">
              <a:rPr lang="ar-SA" smtClean="0"/>
              <a:t>06/10/1442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lIns="84628" tIns="42314" rIns="84628" bIns="42314"/>
          <a:lstStyle/>
          <a:p>
            <a:r>
              <a:rPr lang="ar-SA" smtClean="0"/>
              <a:t>يوسف طالب الرفاعي / مدارس الأمم الإبداعية / الصف التاسع</a:t>
            </a:r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lIns="84628" tIns="42314" rIns="84628" bIns="42314"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6674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1" y="273851"/>
            <a:ext cx="6998048" cy="99417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title</a:t>
            </a:r>
            <a:endParaRPr lang="ar-JO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98505" y="1479920"/>
            <a:ext cx="7118629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3318644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91" y="1282318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050"/>
            </a:lvl1pPr>
          </a:lstStyle>
          <a:p>
            <a:r>
              <a:rPr lang="en-US" smtClean="0"/>
              <a:t>Click to edit Master title style</a:t>
            </a:r>
            <a:endParaRPr lang="ar-JO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91" y="3442107"/>
            <a:ext cx="7886700" cy="1125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1pPr>
            <a:lvl2pPr marL="30860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17204" indent="0">
              <a:buNone/>
              <a:defRPr sz="1214">
                <a:solidFill>
                  <a:schemeClr val="tx1">
                    <a:tint val="75000"/>
                  </a:schemeClr>
                </a:solidFill>
              </a:defRPr>
            </a:lvl3pPr>
            <a:lvl4pPr marL="925803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4pPr>
            <a:lvl5pPr marL="1234406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5pPr>
            <a:lvl6pPr marL="1543009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6pPr>
            <a:lvl7pPr marL="1851608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7pPr>
            <a:lvl8pPr marL="216021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8pPr>
            <a:lvl9pPr marL="246881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579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D8D879D6-C31E-4F56-84E5-DD0D64C49053}" type="datetime1">
              <a:rPr lang="ar-SA" smtClean="0"/>
              <a:t>06/10/1442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1" y="4767273"/>
            <a:ext cx="3086100" cy="273844"/>
          </a:xfrm>
          <a:prstGeom prst="rect">
            <a:avLst/>
          </a:prstGeom>
        </p:spPr>
        <p:txBody>
          <a:bodyPr/>
          <a:lstStyle/>
          <a:p>
            <a:r>
              <a:rPr lang="ar-JO" smtClean="0"/>
              <a:t>يوسف طالب الرفاعي / مدارس الأمم الإبداعية / الصف التاسع</a:t>
            </a:r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86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32C5E669-7E07-41D5-972A-327A28318C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646288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3" y="273851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6" y="1260874"/>
            <a:ext cx="386834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20" b="1"/>
            </a:lvl1pPr>
            <a:lvl2pPr marL="308601" indent="0">
              <a:buNone/>
              <a:defRPr sz="1350" b="1"/>
            </a:lvl2pPr>
            <a:lvl3pPr marL="617204" indent="0">
              <a:buNone/>
              <a:defRPr sz="1214" b="1"/>
            </a:lvl3pPr>
            <a:lvl4pPr marL="925803" indent="0">
              <a:buNone/>
              <a:defRPr sz="1080" b="1"/>
            </a:lvl4pPr>
            <a:lvl5pPr marL="1234406" indent="0">
              <a:buNone/>
              <a:defRPr sz="1080" b="1"/>
            </a:lvl5pPr>
            <a:lvl6pPr marL="1543009" indent="0">
              <a:buNone/>
              <a:defRPr sz="1080" b="1"/>
            </a:lvl6pPr>
            <a:lvl7pPr marL="1851608" indent="0">
              <a:buNone/>
              <a:defRPr sz="1080" b="1"/>
            </a:lvl7pPr>
            <a:lvl8pPr marL="2160210" indent="0">
              <a:buNone/>
              <a:defRPr sz="1080" b="1"/>
            </a:lvl8pPr>
            <a:lvl9pPr marL="2468810" indent="0">
              <a:buNone/>
              <a:defRPr sz="10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6" y="1878808"/>
            <a:ext cx="3868340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5" y="1260874"/>
            <a:ext cx="3887392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20" b="1"/>
            </a:lvl1pPr>
            <a:lvl2pPr marL="308601" indent="0">
              <a:buNone/>
              <a:defRPr sz="1350" b="1"/>
            </a:lvl2pPr>
            <a:lvl3pPr marL="617204" indent="0">
              <a:buNone/>
              <a:defRPr sz="1214" b="1"/>
            </a:lvl3pPr>
            <a:lvl4pPr marL="925803" indent="0">
              <a:buNone/>
              <a:defRPr sz="1080" b="1"/>
            </a:lvl4pPr>
            <a:lvl5pPr marL="1234406" indent="0">
              <a:buNone/>
              <a:defRPr sz="1080" b="1"/>
            </a:lvl5pPr>
            <a:lvl6pPr marL="1543009" indent="0">
              <a:buNone/>
              <a:defRPr sz="1080" b="1"/>
            </a:lvl6pPr>
            <a:lvl7pPr marL="1851608" indent="0">
              <a:buNone/>
              <a:defRPr sz="1080" b="1"/>
            </a:lvl7pPr>
            <a:lvl8pPr marL="2160210" indent="0">
              <a:buNone/>
              <a:defRPr sz="1080" b="1"/>
            </a:lvl8pPr>
            <a:lvl9pPr marL="2468810" indent="0">
              <a:buNone/>
              <a:defRPr sz="10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5" y="1878808"/>
            <a:ext cx="3887392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579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CB3B72C9-FBE6-461F-ADE5-D5CCE9159620}" type="datetime1">
              <a:rPr lang="ar-SA" smtClean="0"/>
              <a:t>06/10/1442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1" y="4767273"/>
            <a:ext cx="3086100" cy="273844"/>
          </a:xfrm>
          <a:prstGeom prst="rect">
            <a:avLst/>
          </a:prstGeom>
        </p:spPr>
        <p:txBody>
          <a:bodyPr/>
          <a:lstStyle/>
          <a:p>
            <a:r>
              <a:rPr lang="ar-JO" smtClean="0"/>
              <a:t>يوسف طالب الرفاعي / مدارس الأمم الإبداعية / الصف التاسع</a:t>
            </a:r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286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32C5E669-7E07-41D5-972A-327A28318C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5002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8" y="342901"/>
            <a:ext cx="2949179" cy="1200150"/>
          </a:xfrm>
          <a:prstGeom prst="rect">
            <a:avLst/>
          </a:prstGeom>
        </p:spPr>
        <p:txBody>
          <a:bodyPr anchor="b"/>
          <a:lstStyle>
            <a:lvl1pPr>
              <a:defRPr sz="216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7" y="740580"/>
            <a:ext cx="4629151" cy="3655219"/>
          </a:xfrm>
          <a:prstGeom prst="rect">
            <a:avLst/>
          </a:prstGeom>
        </p:spPr>
        <p:txBody>
          <a:bodyPr/>
          <a:lstStyle>
            <a:lvl1pPr>
              <a:defRPr sz="2161"/>
            </a:lvl1pPr>
            <a:lvl2pPr>
              <a:defRPr sz="1889"/>
            </a:lvl2pPr>
            <a:lvl3pPr>
              <a:defRPr sz="162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8" y="1543055"/>
            <a:ext cx="2949179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80"/>
            </a:lvl1pPr>
            <a:lvl2pPr marL="308601" indent="0">
              <a:buNone/>
              <a:defRPr sz="946"/>
            </a:lvl2pPr>
            <a:lvl3pPr marL="617204" indent="0">
              <a:buNone/>
              <a:defRPr sz="811"/>
            </a:lvl3pPr>
            <a:lvl4pPr marL="925803" indent="0">
              <a:buNone/>
              <a:defRPr sz="676"/>
            </a:lvl4pPr>
            <a:lvl5pPr marL="1234406" indent="0">
              <a:buNone/>
              <a:defRPr sz="676"/>
            </a:lvl5pPr>
            <a:lvl6pPr marL="1543009" indent="0">
              <a:buNone/>
              <a:defRPr sz="676"/>
            </a:lvl6pPr>
            <a:lvl7pPr marL="1851608" indent="0">
              <a:buNone/>
              <a:defRPr sz="676"/>
            </a:lvl7pPr>
            <a:lvl8pPr marL="2160210" indent="0">
              <a:buNone/>
              <a:defRPr sz="676"/>
            </a:lvl8pPr>
            <a:lvl9pPr marL="2468810" indent="0">
              <a:buNone/>
              <a:defRPr sz="67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579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8FD01BBC-CF1F-45C2-A54D-812B96353894}" type="datetime1">
              <a:rPr lang="ar-SA" smtClean="0"/>
              <a:t>06/10/1442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1" y="4767273"/>
            <a:ext cx="3086100" cy="273844"/>
          </a:xfrm>
          <a:prstGeom prst="rect">
            <a:avLst/>
          </a:prstGeom>
        </p:spPr>
        <p:txBody>
          <a:bodyPr/>
          <a:lstStyle/>
          <a:p>
            <a:r>
              <a:rPr lang="ar-JO" smtClean="0"/>
              <a:t>يوسف طالب الرفاعي / مدارس الأمم الإبداعية / الصف التاسع</a:t>
            </a:r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286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32C5E669-7E07-41D5-972A-327A28318C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95523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8" y="342901"/>
            <a:ext cx="2949179" cy="1200150"/>
          </a:xfrm>
          <a:prstGeom prst="rect">
            <a:avLst/>
          </a:prstGeom>
        </p:spPr>
        <p:txBody>
          <a:bodyPr anchor="b"/>
          <a:lstStyle>
            <a:lvl1pPr>
              <a:defRPr sz="216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7" y="740580"/>
            <a:ext cx="4629151" cy="36552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61"/>
            </a:lvl1pPr>
            <a:lvl2pPr marL="308601" indent="0">
              <a:buNone/>
              <a:defRPr sz="1889"/>
            </a:lvl2pPr>
            <a:lvl3pPr marL="617204" indent="0">
              <a:buNone/>
              <a:defRPr sz="1620"/>
            </a:lvl3pPr>
            <a:lvl4pPr marL="925803" indent="0">
              <a:buNone/>
              <a:defRPr sz="1350"/>
            </a:lvl4pPr>
            <a:lvl5pPr marL="1234406" indent="0">
              <a:buNone/>
              <a:defRPr sz="1350"/>
            </a:lvl5pPr>
            <a:lvl6pPr marL="1543009" indent="0">
              <a:buNone/>
              <a:defRPr sz="1350"/>
            </a:lvl6pPr>
            <a:lvl7pPr marL="1851608" indent="0">
              <a:buNone/>
              <a:defRPr sz="1350"/>
            </a:lvl7pPr>
            <a:lvl8pPr marL="2160210" indent="0">
              <a:buNone/>
              <a:defRPr sz="1350"/>
            </a:lvl8pPr>
            <a:lvl9pPr marL="2468810" indent="0">
              <a:buNone/>
              <a:defRPr sz="1350"/>
            </a:lvl9pPr>
          </a:lstStyle>
          <a:p>
            <a:r>
              <a:rPr lang="en-US" smtClean="0"/>
              <a:t>Click icon to add picture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8" y="1543055"/>
            <a:ext cx="2949179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80"/>
            </a:lvl1pPr>
            <a:lvl2pPr marL="308601" indent="0">
              <a:buNone/>
              <a:defRPr sz="946"/>
            </a:lvl2pPr>
            <a:lvl3pPr marL="617204" indent="0">
              <a:buNone/>
              <a:defRPr sz="811"/>
            </a:lvl3pPr>
            <a:lvl4pPr marL="925803" indent="0">
              <a:buNone/>
              <a:defRPr sz="676"/>
            </a:lvl4pPr>
            <a:lvl5pPr marL="1234406" indent="0">
              <a:buNone/>
              <a:defRPr sz="676"/>
            </a:lvl5pPr>
            <a:lvl6pPr marL="1543009" indent="0">
              <a:buNone/>
              <a:defRPr sz="676"/>
            </a:lvl6pPr>
            <a:lvl7pPr marL="1851608" indent="0">
              <a:buNone/>
              <a:defRPr sz="676"/>
            </a:lvl7pPr>
            <a:lvl8pPr marL="2160210" indent="0">
              <a:buNone/>
              <a:defRPr sz="676"/>
            </a:lvl8pPr>
            <a:lvl9pPr marL="2468810" indent="0">
              <a:buNone/>
              <a:defRPr sz="67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579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6FF8827D-7277-4FF5-AC8E-766C675EFBA8}" type="datetime1">
              <a:rPr lang="ar-SA" smtClean="0"/>
              <a:t>06/10/1442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1" y="4767273"/>
            <a:ext cx="3086100" cy="273844"/>
          </a:xfrm>
          <a:prstGeom prst="rect">
            <a:avLst/>
          </a:prstGeom>
        </p:spPr>
        <p:txBody>
          <a:bodyPr/>
          <a:lstStyle/>
          <a:p>
            <a:r>
              <a:rPr lang="ar-JO" smtClean="0"/>
              <a:t>يوسف طالب الرفاعي / مدارس الأمم الإبداعية / الصف التاسع</a:t>
            </a:r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286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32C5E669-7E07-41D5-972A-327A28318C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838740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1" y="273851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579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E63CDF7A-BC4B-4E42-9F2E-3475DEB6C4CE}" type="datetime1">
              <a:rPr lang="ar-SA" smtClean="0"/>
              <a:t>06/10/1442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1" y="4767273"/>
            <a:ext cx="3086100" cy="273844"/>
          </a:xfrm>
          <a:prstGeom prst="rect">
            <a:avLst/>
          </a:prstGeom>
        </p:spPr>
        <p:txBody>
          <a:bodyPr/>
          <a:lstStyle/>
          <a:p>
            <a:r>
              <a:rPr lang="ar-JO" smtClean="0"/>
              <a:t>يوسف طالب الرفاعي / مدارس الأمم الإبداعية / الصف التاسع</a:t>
            </a:r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86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32C5E669-7E07-41D5-972A-327A28318C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146632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80" y="273849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5" y="273849"/>
            <a:ext cx="5800727" cy="435887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579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B948FA88-4E49-453B-B844-BFC848794E40}" type="datetime1">
              <a:rPr lang="ar-SA" smtClean="0"/>
              <a:t>06/10/1442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1" y="4767273"/>
            <a:ext cx="3086100" cy="273844"/>
          </a:xfrm>
          <a:prstGeom prst="rect">
            <a:avLst/>
          </a:prstGeom>
        </p:spPr>
        <p:txBody>
          <a:bodyPr/>
          <a:lstStyle/>
          <a:p>
            <a:r>
              <a:rPr lang="ar-JO" smtClean="0"/>
              <a:t>يوسف طالب الرفاعي / مدارس الأمم الإبداعية / الصف التاسع</a:t>
            </a:r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8656" y="4767273"/>
            <a:ext cx="2057401" cy="273844"/>
          </a:xfrm>
          <a:prstGeom prst="rect">
            <a:avLst/>
          </a:prstGeom>
        </p:spPr>
        <p:txBody>
          <a:bodyPr/>
          <a:lstStyle/>
          <a:p>
            <a:fld id="{32C5E669-7E07-41D5-972A-327A28318C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251924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1BD4DEF-A2DA-499E-87C6-65C8D8E3F72E}" type="datetime1">
              <a:rPr lang="ar-SA" altLang="ar-JO" smtClean="0"/>
              <a:t>06/10/1442</a:t>
            </a:fld>
            <a:endParaRPr lang="en-US" alt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ar-JO" altLang="ar-JO" smtClean="0"/>
              <a:t>يوسف طالب الرفاعي / مدارس الأمم الإبداعية / الصف التاسع</a:t>
            </a:r>
            <a:endParaRPr lang="en-US" alt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63AB70F-4269-4495-9C43-4F9EB95E62E1}" type="slidenum">
              <a:rPr lang="ar-AE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93812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702825" y="1045222"/>
            <a:ext cx="1441175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منظومة</a:t>
            </a:r>
            <a:r>
              <a:rPr lang="ar-JO" sz="1100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التعلم عن بعد</a:t>
            </a:r>
          </a:p>
          <a:p>
            <a:pPr algn="ctr"/>
            <a:r>
              <a:rPr lang="ar-JO" sz="1100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2020-2021</a:t>
            </a:r>
            <a:endParaRPr lang="ar-JO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9115" y="230313"/>
            <a:ext cx="736301" cy="774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992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1" r:id="rId3"/>
    <p:sldLayoutId id="2147483653" r:id="rId4"/>
    <p:sldLayoutId id="2147483656" r:id="rId5"/>
    <p:sldLayoutId id="2147483657" r:id="rId6"/>
    <p:sldLayoutId id="2147483658" r:id="rId7"/>
    <p:sldLayoutId id="2147483659" r:id="rId8"/>
    <p:sldLayoutId id="2147483661" r:id="rId9"/>
    <p:sldLayoutId id="2147483662" r:id="rId10"/>
    <p:sldLayoutId id="2147483663" r:id="rId11"/>
  </p:sldLayoutIdLst>
  <p:hf sldNum="0" hdr="0" dt="0"/>
  <p:txStyles>
    <p:titleStyle>
      <a:lvl1pPr algn="r" defTabSz="617204" rtl="1" eaLnBrk="1" latinLnBrk="0" hangingPunct="1">
        <a:lnSpc>
          <a:spcPct val="90000"/>
        </a:lnSpc>
        <a:spcBef>
          <a:spcPct val="0"/>
        </a:spcBef>
        <a:buNone/>
        <a:defRPr sz="296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301" indent="-154301" algn="r" defTabSz="617204" rtl="1" eaLnBrk="1" latinLnBrk="0" hangingPunct="1">
        <a:lnSpc>
          <a:spcPct val="90000"/>
        </a:lnSpc>
        <a:spcBef>
          <a:spcPts val="676"/>
        </a:spcBef>
        <a:buFont typeface="Arial" panose="020B0604020202020204" pitchFamily="34" charset="0"/>
        <a:buChar char="•"/>
        <a:defRPr sz="1889" kern="1200">
          <a:solidFill>
            <a:schemeClr val="tx1"/>
          </a:solidFill>
          <a:latin typeface="+mn-lt"/>
          <a:ea typeface="+mn-ea"/>
          <a:cs typeface="+mn-cs"/>
        </a:defRPr>
      </a:lvl1pPr>
      <a:lvl2pPr marL="462902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771503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80105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4pPr>
      <a:lvl5pPr marL="1388706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5pPr>
      <a:lvl6pPr marL="1697308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6pPr>
      <a:lvl7pPr marL="2005908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7pPr>
      <a:lvl8pPr marL="2314510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8pPr>
      <a:lvl9pPr marL="2623113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1pPr>
      <a:lvl2pPr marL="308601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2pPr>
      <a:lvl3pPr marL="617204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3pPr>
      <a:lvl4pPr marL="925803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4pPr>
      <a:lvl5pPr marL="1234406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5pPr>
      <a:lvl6pPr marL="1543009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6pPr>
      <a:lvl7pPr marL="1851608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7pPr>
      <a:lvl8pPr marL="2160210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8pPr>
      <a:lvl9pPr marL="2468810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1621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54" y="-1"/>
            <a:ext cx="5781020" cy="4795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0863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خطط انسيابي: عرض 2"/>
          <p:cNvSpPr/>
          <p:nvPr/>
        </p:nvSpPr>
        <p:spPr>
          <a:xfrm>
            <a:off x="1852008" y="1576350"/>
            <a:ext cx="5046426" cy="907301"/>
          </a:xfrm>
          <a:prstGeom prst="flowChartDisplay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الاسم ( </a:t>
            </a:r>
            <a:r>
              <a:rPr lang="ar-JO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صوت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ar-SA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جاء بعد </a:t>
            </a:r>
            <a:endParaRPr lang="ar-AE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انفجار 1 3"/>
          <p:cNvSpPr/>
          <p:nvPr/>
        </p:nvSpPr>
        <p:spPr>
          <a:xfrm>
            <a:off x="4845962" y="2668960"/>
            <a:ext cx="2052472" cy="972108"/>
          </a:xfrm>
          <a:prstGeom prst="irregularSeal1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3300" b="1" dirty="0">
                <a:solidFill>
                  <a:srgbClr val="FF0000"/>
                </a:solidFill>
              </a:rPr>
              <a:t>واو </a:t>
            </a:r>
            <a:endParaRPr lang="ar-AE" sz="3300" b="1" dirty="0">
              <a:solidFill>
                <a:srgbClr val="FF0000"/>
              </a:solidFill>
            </a:endParaRPr>
          </a:p>
        </p:txBody>
      </p:sp>
      <p:sp>
        <p:nvSpPr>
          <p:cNvPr id="5" name="مخطط انسيابي: بيانات مخزّنة 4"/>
          <p:cNvSpPr/>
          <p:nvPr/>
        </p:nvSpPr>
        <p:spPr>
          <a:xfrm>
            <a:off x="235406" y="2668960"/>
            <a:ext cx="4504546" cy="972108"/>
          </a:xfrm>
          <a:prstGeom prst="flowChartOnlineStorag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2200" b="1" dirty="0">
                <a:solidFill>
                  <a:schemeClr val="bg2">
                    <a:lumMod val="10000"/>
                  </a:schemeClr>
                </a:solidFill>
              </a:rPr>
              <a:t>تدلُّ على المعيّة </a:t>
            </a:r>
            <a:endParaRPr lang="ar-AE" sz="22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" name="دبوس زينة 5"/>
          <p:cNvSpPr/>
          <p:nvPr/>
        </p:nvSpPr>
        <p:spPr>
          <a:xfrm>
            <a:off x="235406" y="3812501"/>
            <a:ext cx="6663028" cy="712879"/>
          </a:xfrm>
          <a:prstGeom prst="plaqu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2200" b="1" dirty="0">
                <a:solidFill>
                  <a:schemeClr val="accent2">
                    <a:lumMod val="50000"/>
                  </a:schemeClr>
                </a:solidFill>
              </a:rPr>
              <a:t>ولا يجوز العطف لعدم المشاركة </a:t>
            </a:r>
            <a:endParaRPr lang="ar-AE" sz="2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تمرير عمودي 10"/>
          <p:cNvSpPr/>
          <p:nvPr/>
        </p:nvSpPr>
        <p:spPr>
          <a:xfrm>
            <a:off x="235406" y="562727"/>
            <a:ext cx="6663028" cy="777686"/>
          </a:xfrm>
          <a:prstGeom prst="verticalScroll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3000" b="1" dirty="0">
                <a:solidFill>
                  <a:schemeClr val="accent4">
                    <a:lumMod val="50000"/>
                  </a:schemeClr>
                </a:solidFill>
              </a:rPr>
              <a:t>2- </a:t>
            </a:r>
            <a:r>
              <a:rPr lang="ar-JO" sz="3000" b="1" dirty="0">
                <a:solidFill>
                  <a:schemeClr val="accent4">
                    <a:lumMod val="50000"/>
                  </a:schemeClr>
                </a:solidFill>
              </a:rPr>
              <a:t>استيقَظَتْ ديمةُ </a:t>
            </a:r>
            <a:r>
              <a:rPr lang="ar-JO" sz="3000" b="1" dirty="0">
                <a:solidFill>
                  <a:srgbClr val="FF0000"/>
                </a:solidFill>
              </a:rPr>
              <a:t>وصوتَ</a:t>
            </a:r>
            <a:r>
              <a:rPr lang="ar-JO" sz="3000" b="1" dirty="0">
                <a:solidFill>
                  <a:schemeClr val="accent4">
                    <a:lumMod val="50000"/>
                  </a:schemeClr>
                </a:solidFill>
              </a:rPr>
              <a:t> المنبهِ.</a:t>
            </a:r>
            <a:endParaRPr lang="ar-AE" sz="30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>
          <a:xfrm>
            <a:off x="2183363" y="4767264"/>
            <a:ext cx="3836437" cy="273844"/>
          </a:xfrm>
        </p:spPr>
        <p:txBody>
          <a:bodyPr/>
          <a:lstStyle/>
          <a:p>
            <a:r>
              <a:rPr lang="ar-SA" dirty="0" smtClean="0"/>
              <a:t>يوسف طالب الرفاعي / مدارس الأمم الإبداعية / الصف التاسع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83808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وسيلة شرح مع سهم إلى الأسفل 1"/>
          <p:cNvSpPr/>
          <p:nvPr/>
        </p:nvSpPr>
        <p:spPr>
          <a:xfrm>
            <a:off x="348343" y="238692"/>
            <a:ext cx="6649616" cy="1092476"/>
          </a:xfrm>
          <a:prstGeom prst="downArrow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2000" b="1" dirty="0">
                <a:solidFill>
                  <a:srgbClr val="C00000"/>
                </a:solidFill>
              </a:rPr>
              <a:t>وَكلُّ اسم يأتي  </a:t>
            </a:r>
            <a:r>
              <a:rPr lang="ar-SA" sz="2000" b="1" dirty="0" smtClean="0">
                <a:solidFill>
                  <a:srgbClr val="C00000"/>
                </a:solidFill>
              </a:rPr>
              <a:t>بعدَ</a:t>
            </a:r>
            <a:r>
              <a:rPr lang="ar-JO" sz="2000" b="1" dirty="0" smtClean="0">
                <a:solidFill>
                  <a:srgbClr val="C00000"/>
                </a:solidFill>
              </a:rPr>
              <a:t> (</a:t>
            </a:r>
            <a:r>
              <a:rPr lang="ar-SA" sz="2000" b="1" dirty="0" smtClean="0">
                <a:solidFill>
                  <a:srgbClr val="C00000"/>
                </a:solidFill>
              </a:rPr>
              <a:t> واو</a:t>
            </a:r>
            <a:r>
              <a:rPr lang="ar-JO" sz="2000" b="1" dirty="0" smtClean="0">
                <a:solidFill>
                  <a:srgbClr val="C00000"/>
                </a:solidFill>
              </a:rPr>
              <a:t> )</a:t>
            </a:r>
            <a:r>
              <a:rPr lang="ar-SA" sz="2000" b="1" dirty="0" smtClean="0">
                <a:solidFill>
                  <a:srgbClr val="C00000"/>
                </a:solidFill>
              </a:rPr>
              <a:t> </a:t>
            </a:r>
            <a:r>
              <a:rPr lang="ar-SA" sz="2000" b="1" dirty="0">
                <a:solidFill>
                  <a:srgbClr val="C00000"/>
                </a:solidFill>
              </a:rPr>
              <a:t>بِمعنى ( مع)</a:t>
            </a:r>
            <a:endParaRPr lang="ar-AE" sz="2000" b="1" dirty="0">
              <a:solidFill>
                <a:srgbClr val="C00000"/>
              </a:solidFill>
            </a:endParaRPr>
          </a:p>
        </p:txBody>
      </p:sp>
      <p:sp>
        <p:nvSpPr>
          <p:cNvPr id="3" name="وسيلة شرح على شكل سحابة 2"/>
          <p:cNvSpPr/>
          <p:nvPr/>
        </p:nvSpPr>
        <p:spPr>
          <a:xfrm>
            <a:off x="3544598" y="1181878"/>
            <a:ext cx="3453361" cy="1293845"/>
          </a:xfrm>
          <a:prstGeom prst="cloudCallou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2600" b="1" dirty="0">
                <a:solidFill>
                  <a:schemeClr val="bg2">
                    <a:lumMod val="10000"/>
                  </a:schemeClr>
                </a:solidFill>
              </a:rPr>
              <a:t>يدلُّ على المصاحبة أو المعيّة</a:t>
            </a:r>
            <a:endParaRPr lang="ar-AE" sz="26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" name="انفجار 1 3"/>
          <p:cNvSpPr/>
          <p:nvPr/>
        </p:nvSpPr>
        <p:spPr>
          <a:xfrm>
            <a:off x="348343" y="1110343"/>
            <a:ext cx="3196255" cy="914401"/>
          </a:xfrm>
          <a:prstGeom prst="irregularSeal1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2600" b="1" dirty="0">
                <a:solidFill>
                  <a:schemeClr val="accent3">
                    <a:lumMod val="50000"/>
                  </a:schemeClr>
                </a:solidFill>
              </a:rPr>
              <a:t>مسبوقاً بجملة </a:t>
            </a:r>
            <a:endParaRPr lang="ar-AE" sz="2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مخطط انسيابي: عرض 4"/>
          <p:cNvSpPr/>
          <p:nvPr/>
        </p:nvSpPr>
        <p:spPr>
          <a:xfrm>
            <a:off x="4593435" y="2733767"/>
            <a:ext cx="2404524" cy="1231337"/>
          </a:xfrm>
          <a:prstGeom prst="flowChartDisplay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41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يُسمّى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6" name="مضلع عشري 5"/>
          <p:cNvSpPr/>
          <p:nvPr/>
        </p:nvSpPr>
        <p:spPr>
          <a:xfrm>
            <a:off x="348343" y="2798575"/>
            <a:ext cx="4049486" cy="1101722"/>
          </a:xfrm>
          <a:prstGeom prst="decago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5000" b="1" dirty="0">
                <a:solidFill>
                  <a:srgbClr val="C00000"/>
                </a:solidFill>
              </a:rPr>
              <a:t>مَفْعولاً مَعَهُ</a:t>
            </a:r>
            <a:endParaRPr lang="ar-AE" sz="5000" b="1" dirty="0">
              <a:solidFill>
                <a:srgbClr val="C00000"/>
              </a:solidFill>
            </a:endParaRPr>
          </a:p>
        </p:txBody>
      </p:sp>
      <p:sp>
        <p:nvSpPr>
          <p:cNvPr id="7" name="عنصر نائب للتذييل 6"/>
          <p:cNvSpPr>
            <a:spLocks noGrp="1"/>
          </p:cNvSpPr>
          <p:nvPr>
            <p:ph type="ftr" sz="quarter" idx="11"/>
          </p:nvPr>
        </p:nvSpPr>
        <p:spPr>
          <a:xfrm>
            <a:off x="2009192" y="4767264"/>
            <a:ext cx="4010608" cy="273844"/>
          </a:xfrm>
        </p:spPr>
        <p:txBody>
          <a:bodyPr/>
          <a:lstStyle/>
          <a:p>
            <a:r>
              <a:rPr lang="ar-SA" dirty="0" smtClean="0"/>
              <a:t>يوسف طالب الرفاعي / مدارس الأمم الإبداعية / الصف التاسع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794299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خطط انسيابي: عرض 2"/>
          <p:cNvSpPr/>
          <p:nvPr/>
        </p:nvSpPr>
        <p:spPr>
          <a:xfrm>
            <a:off x="3029339" y="1405221"/>
            <a:ext cx="4099250" cy="712879"/>
          </a:xfrm>
          <a:prstGeom prst="flowChartDisplay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الاسم المنصوب  ( </a:t>
            </a:r>
            <a:r>
              <a:rPr lang="ar-JO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أذانَ </a:t>
            </a:r>
            <a:r>
              <a:rPr lang="ar-SA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  <a:endParaRPr lang="ar-AE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مخطط انسيابي: بيانات مخزّنة 4"/>
          <p:cNvSpPr/>
          <p:nvPr/>
        </p:nvSpPr>
        <p:spPr>
          <a:xfrm>
            <a:off x="2048991" y="2382987"/>
            <a:ext cx="5079598" cy="712879"/>
          </a:xfrm>
          <a:prstGeom prst="flowChartOnlineStorag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JO" sz="2200" b="1" dirty="0" smtClean="0">
                <a:solidFill>
                  <a:schemeClr val="bg2">
                    <a:lumMod val="10000"/>
                  </a:schemeClr>
                </a:solidFill>
              </a:rPr>
              <a:t>و</a:t>
            </a:r>
            <a:r>
              <a:rPr lang="ar-SA" sz="2200" b="1" dirty="0" smtClean="0">
                <a:solidFill>
                  <a:schemeClr val="bg2">
                    <a:lumMod val="10000"/>
                  </a:schemeClr>
                </a:solidFill>
              </a:rPr>
              <a:t>الّتي </a:t>
            </a:r>
            <a:r>
              <a:rPr lang="ar-SA" sz="2200" b="1" dirty="0">
                <a:solidFill>
                  <a:schemeClr val="bg2">
                    <a:lumMod val="10000"/>
                  </a:schemeClr>
                </a:solidFill>
              </a:rPr>
              <a:t>تُفيدُ </a:t>
            </a:r>
            <a:r>
              <a:rPr lang="ar-SA" sz="22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ar-SA" sz="2200" b="1" dirty="0">
                <a:solidFill>
                  <a:schemeClr val="bg2">
                    <a:lumMod val="10000"/>
                  </a:schemeClr>
                </a:solidFill>
              </a:rPr>
              <a:t>( المصاحبة) </a:t>
            </a:r>
            <a:endParaRPr lang="ar-AE" sz="22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" name="دبوس زينة 5"/>
          <p:cNvSpPr/>
          <p:nvPr/>
        </p:nvSpPr>
        <p:spPr>
          <a:xfrm>
            <a:off x="365630" y="1405221"/>
            <a:ext cx="2508199" cy="712879"/>
          </a:xfrm>
          <a:prstGeom prst="plaqu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2200" b="1" dirty="0">
                <a:solidFill>
                  <a:schemeClr val="accent2">
                    <a:lumMod val="50000"/>
                  </a:schemeClr>
                </a:solidFill>
              </a:rPr>
              <a:t>جاءَ بعد واو المعيّة </a:t>
            </a:r>
            <a:endParaRPr lang="ar-AE" sz="2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تمرير أفقي 6"/>
          <p:cNvSpPr/>
          <p:nvPr/>
        </p:nvSpPr>
        <p:spPr>
          <a:xfrm>
            <a:off x="4284502" y="3219822"/>
            <a:ext cx="2844087" cy="842494"/>
          </a:xfrm>
          <a:prstGeom prst="horizontalScroll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2600" b="1" dirty="0">
                <a:solidFill>
                  <a:srgbClr val="002060"/>
                </a:solidFill>
              </a:rPr>
              <a:t>ولا تفيد المشاركة .</a:t>
            </a:r>
            <a:endParaRPr lang="ar-AE" sz="2600" b="1" dirty="0">
              <a:solidFill>
                <a:srgbClr val="002060"/>
              </a:solidFill>
            </a:endParaRPr>
          </a:p>
        </p:txBody>
      </p:sp>
      <p:sp>
        <p:nvSpPr>
          <p:cNvPr id="10" name="مضلع اثنا عشري 9"/>
          <p:cNvSpPr/>
          <p:nvPr/>
        </p:nvSpPr>
        <p:spPr>
          <a:xfrm>
            <a:off x="215982" y="3219822"/>
            <a:ext cx="3825938" cy="842494"/>
          </a:xfrm>
          <a:prstGeom prst="dodecagon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2200" b="1" dirty="0">
                <a:solidFill>
                  <a:schemeClr val="accent4">
                    <a:lumMod val="50000"/>
                  </a:schemeClr>
                </a:solidFill>
              </a:rPr>
              <a:t>لِذا امْتَنَعَ العطفُ </a:t>
            </a:r>
            <a:endParaRPr lang="ar-AE" sz="2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2" name="مخطط انسيابي: شريط مثقب 11"/>
          <p:cNvSpPr/>
          <p:nvPr/>
        </p:nvSpPr>
        <p:spPr>
          <a:xfrm>
            <a:off x="365631" y="303498"/>
            <a:ext cx="6762958" cy="712879"/>
          </a:xfrm>
          <a:prstGeom prst="flowChartPunchedTap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3000" b="1" dirty="0">
                <a:solidFill>
                  <a:schemeClr val="accent2">
                    <a:lumMod val="50000"/>
                  </a:schemeClr>
                </a:solidFill>
              </a:rPr>
              <a:t>3- </a:t>
            </a:r>
            <a:r>
              <a:rPr lang="ar-JO" sz="3000" b="1" dirty="0">
                <a:solidFill>
                  <a:schemeClr val="accent2">
                    <a:lumMod val="50000"/>
                  </a:schemeClr>
                </a:solidFill>
              </a:rPr>
              <a:t>غادرتُ الملعبَ الرياضيَّ </a:t>
            </a:r>
            <a:r>
              <a:rPr lang="ar-JO" sz="3000" b="1" dirty="0">
                <a:solidFill>
                  <a:srgbClr val="FF0000"/>
                </a:solidFill>
              </a:rPr>
              <a:t>وأذانَ</a:t>
            </a:r>
            <a:r>
              <a:rPr lang="ar-JO" sz="3000" b="1" dirty="0">
                <a:solidFill>
                  <a:schemeClr val="accent2">
                    <a:lumMod val="50000"/>
                  </a:schemeClr>
                </a:solidFill>
              </a:rPr>
              <a:t> العصرِ</a:t>
            </a:r>
            <a:endParaRPr lang="ar-AE" sz="3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>
          <a:xfrm>
            <a:off x="2450841" y="4767264"/>
            <a:ext cx="3568959" cy="273844"/>
          </a:xfrm>
        </p:spPr>
        <p:txBody>
          <a:bodyPr/>
          <a:lstStyle/>
          <a:p>
            <a:r>
              <a:rPr lang="ar-SA" dirty="0" smtClean="0"/>
              <a:t>يوسف طالب الرفاعي / مدارس الأمم الإبداعية / الصف التاسع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40101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10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خطط انسيابي: قرار 2"/>
          <p:cNvSpPr/>
          <p:nvPr/>
        </p:nvSpPr>
        <p:spPr>
          <a:xfrm>
            <a:off x="4447593" y="1145992"/>
            <a:ext cx="2485182" cy="777686"/>
          </a:xfrm>
          <a:prstGeom prst="flowChartDecisi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JO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والمغامرةَ</a:t>
            </a:r>
            <a:endParaRPr lang="ar-AE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مستطيل مخدوش من كلا الطرفين 3"/>
          <p:cNvSpPr/>
          <p:nvPr/>
        </p:nvSpPr>
        <p:spPr>
          <a:xfrm>
            <a:off x="2320333" y="1081184"/>
            <a:ext cx="1971050" cy="777686"/>
          </a:xfrm>
          <a:prstGeom prst="snip2Same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2000" b="1" dirty="0">
                <a:solidFill>
                  <a:srgbClr val="C830CC">
                    <a:lumMod val="50000"/>
                  </a:srgbClr>
                </a:solidFill>
              </a:rPr>
              <a:t>جاءت مَنْصوبَةً</a:t>
            </a:r>
            <a:r>
              <a:rPr lang="ar-SA" sz="2000" b="1" dirty="0">
                <a:solidFill>
                  <a:prstClr val="white"/>
                </a:solidFill>
              </a:rPr>
              <a:t> </a:t>
            </a:r>
            <a:r>
              <a:rPr lang="ar-SA" sz="1000" dirty="0" smtClean="0">
                <a:solidFill>
                  <a:prstClr val="white"/>
                </a:solidFill>
              </a:rPr>
              <a:t> </a:t>
            </a:r>
            <a:endParaRPr lang="ar-AE" sz="1000" dirty="0">
              <a:solidFill>
                <a:prstClr val="white"/>
              </a:solidFill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373224" y="1016376"/>
            <a:ext cx="1687482" cy="907301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3000" b="1" dirty="0">
                <a:solidFill>
                  <a:srgbClr val="8971E1">
                    <a:lumMod val="50000"/>
                  </a:srgbClr>
                </a:solidFill>
              </a:rPr>
              <a:t>بعد واو  </a:t>
            </a:r>
            <a:endParaRPr lang="ar-AE" sz="3000" b="1" dirty="0">
              <a:solidFill>
                <a:srgbClr val="8971E1">
                  <a:lumMod val="50000"/>
                </a:srgbClr>
              </a:solidFill>
            </a:endParaRPr>
          </a:p>
        </p:txBody>
      </p:sp>
      <p:sp>
        <p:nvSpPr>
          <p:cNvPr id="7" name="مخطط انسيابي: قرص ممغنط 6"/>
          <p:cNvSpPr/>
          <p:nvPr/>
        </p:nvSpPr>
        <p:spPr>
          <a:xfrm>
            <a:off x="1649992" y="3122280"/>
            <a:ext cx="5282782" cy="1238387"/>
          </a:xfrm>
          <a:prstGeom prst="flowChartMagneticDisk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26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مَسبوقَةً بِجُمْلَةٍ </a:t>
            </a:r>
            <a:r>
              <a:rPr lang="ar-JO" sz="26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اسميةٍ مكونة من مبتدأ وخبر </a:t>
            </a:r>
            <a:endParaRPr lang="ar-AE" sz="26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0" name="مخطط انسيابي: إدخال يدوي 9"/>
          <p:cNvSpPr/>
          <p:nvPr/>
        </p:nvSpPr>
        <p:spPr>
          <a:xfrm>
            <a:off x="1649992" y="2118099"/>
            <a:ext cx="5282782" cy="842494"/>
          </a:xfrm>
          <a:prstGeom prst="flowChartManualInp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3700" b="1" dirty="0">
                <a:solidFill>
                  <a:srgbClr val="4775E7">
                    <a:lumMod val="50000"/>
                  </a:srgbClr>
                </a:solidFill>
              </a:rPr>
              <a:t>تَدُلًّ على المصاحبة (المعيّة) </a:t>
            </a:r>
            <a:endParaRPr lang="ar-AE" sz="3700" b="1" dirty="0">
              <a:solidFill>
                <a:srgbClr val="4775E7">
                  <a:lumMod val="50000"/>
                </a:srgbClr>
              </a:solidFill>
            </a:endParaRPr>
          </a:p>
        </p:txBody>
      </p:sp>
      <p:sp>
        <p:nvSpPr>
          <p:cNvPr id="11" name="مخطط انسيابي: تخزين بالوصول التسلسلي 10"/>
          <p:cNvSpPr/>
          <p:nvPr/>
        </p:nvSpPr>
        <p:spPr>
          <a:xfrm>
            <a:off x="373224" y="173884"/>
            <a:ext cx="6559550" cy="649218"/>
          </a:xfrm>
          <a:prstGeom prst="flowChartMagneticTap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3000" b="1" dirty="0">
                <a:solidFill>
                  <a:schemeClr val="tx2">
                    <a:lumMod val="50000"/>
                  </a:schemeClr>
                </a:solidFill>
              </a:rPr>
              <a:t>4- </a:t>
            </a:r>
            <a:r>
              <a:rPr lang="ar-JO" sz="3000" b="1" dirty="0">
                <a:solidFill>
                  <a:schemeClr val="tx2">
                    <a:lumMod val="50000"/>
                  </a:schemeClr>
                </a:solidFill>
              </a:rPr>
              <a:t>كيفَ أنتَ </a:t>
            </a:r>
            <a:r>
              <a:rPr lang="ar-JO" sz="3000" b="1" dirty="0">
                <a:solidFill>
                  <a:srgbClr val="FF0000"/>
                </a:solidFill>
              </a:rPr>
              <a:t>والمغامرةَ</a:t>
            </a:r>
            <a:r>
              <a:rPr lang="ar-JO" sz="3000" b="1" dirty="0">
                <a:solidFill>
                  <a:schemeClr val="tx2">
                    <a:lumMod val="50000"/>
                  </a:schemeClr>
                </a:solidFill>
              </a:rPr>
              <a:t>؟</a:t>
            </a:r>
            <a:endParaRPr lang="ar-AE" sz="3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سهم منحني إلى اليمين 1"/>
          <p:cNvSpPr/>
          <p:nvPr/>
        </p:nvSpPr>
        <p:spPr>
          <a:xfrm rot="19822068">
            <a:off x="663500" y="2061329"/>
            <a:ext cx="677280" cy="956033"/>
          </a:xfrm>
          <a:prstGeom prst="curvedRightArrow">
            <a:avLst>
              <a:gd name="adj1" fmla="val 25000"/>
              <a:gd name="adj2" fmla="val 36325"/>
              <a:gd name="adj3" fmla="val 25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endParaRPr lang="ar-AE">
              <a:solidFill>
                <a:srgbClr val="FF0000"/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2387353" y="4769618"/>
            <a:ext cx="3808060" cy="273844"/>
          </a:xfrm>
        </p:spPr>
        <p:txBody>
          <a:bodyPr/>
          <a:lstStyle/>
          <a:p>
            <a:r>
              <a:rPr lang="ar-SA" dirty="0" smtClean="0">
                <a:solidFill>
                  <a:prstClr val="black"/>
                </a:solidFill>
              </a:rPr>
              <a:t>يوسف طالب الرفاعي / مدارس الأمم الإبداعية / الصف التاسع</a:t>
            </a:r>
            <a:endParaRPr lang="ar-S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538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10" grpId="0" animBg="1"/>
      <p:bldP spid="11" grpId="0" animBg="1"/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بيانات مخزّنة 1"/>
          <p:cNvSpPr/>
          <p:nvPr/>
        </p:nvSpPr>
        <p:spPr>
          <a:xfrm>
            <a:off x="4242919" y="303498"/>
            <a:ext cx="2941652" cy="1749794"/>
          </a:xfrm>
          <a:prstGeom prst="flowChartOnlineStorag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3000" b="1" dirty="0">
                <a:solidFill>
                  <a:srgbClr val="D54773">
                    <a:lumMod val="50000"/>
                  </a:srgbClr>
                </a:solidFill>
              </a:rPr>
              <a:t>لا يجوز عطف </a:t>
            </a:r>
            <a:r>
              <a:rPr lang="ar-JO" sz="3000" b="1" dirty="0" smtClean="0">
                <a:solidFill>
                  <a:srgbClr val="D54773">
                    <a:lumMod val="50000"/>
                  </a:srgbClr>
                </a:solidFill>
              </a:rPr>
              <a:t>الحال</a:t>
            </a:r>
            <a:r>
              <a:rPr lang="ar-SA" sz="3000" b="1" dirty="0" smtClean="0">
                <a:solidFill>
                  <a:srgbClr val="D54773">
                    <a:lumMod val="50000"/>
                  </a:srgbClr>
                </a:solidFill>
              </a:rPr>
              <a:t> </a:t>
            </a:r>
            <a:r>
              <a:rPr lang="ar-SA" sz="3000" b="1" dirty="0">
                <a:solidFill>
                  <a:srgbClr val="D54773">
                    <a:lumMod val="50000"/>
                  </a:srgbClr>
                </a:solidFill>
              </a:rPr>
              <a:t>على </a:t>
            </a:r>
            <a:r>
              <a:rPr lang="ar-SA" sz="3000" b="1" dirty="0" smtClean="0">
                <a:solidFill>
                  <a:srgbClr val="D54773">
                    <a:lumMod val="50000"/>
                  </a:srgbClr>
                </a:solidFill>
              </a:rPr>
              <a:t>ال</a:t>
            </a:r>
            <a:r>
              <a:rPr lang="ar-JO" sz="3000" b="1" dirty="0" smtClean="0">
                <a:solidFill>
                  <a:srgbClr val="D54773">
                    <a:lumMod val="50000"/>
                  </a:srgbClr>
                </a:solidFill>
              </a:rPr>
              <a:t>رجل</a:t>
            </a:r>
            <a:endParaRPr lang="ar-AE" sz="3000" b="1" dirty="0">
              <a:solidFill>
                <a:srgbClr val="D54773">
                  <a:lumMod val="50000"/>
                </a:srgbClr>
              </a:solidFill>
            </a:endParaRPr>
          </a:p>
        </p:txBody>
      </p:sp>
      <p:sp>
        <p:nvSpPr>
          <p:cNvPr id="3" name="مخطط انسيابي: مهلة 2"/>
          <p:cNvSpPr/>
          <p:nvPr/>
        </p:nvSpPr>
        <p:spPr>
          <a:xfrm>
            <a:off x="531066" y="303498"/>
            <a:ext cx="3589582" cy="1490566"/>
          </a:xfrm>
          <a:prstGeom prst="flowChartDelay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4400" b="1" dirty="0">
                <a:solidFill>
                  <a:srgbClr val="4EA6DC">
                    <a:lumMod val="50000"/>
                  </a:srgbClr>
                </a:solidFill>
              </a:rPr>
              <a:t>لِعَدَمِ </a:t>
            </a:r>
            <a:r>
              <a:rPr lang="ar-SA" sz="4400" b="1" dirty="0" smtClean="0">
                <a:solidFill>
                  <a:srgbClr val="4EA6DC">
                    <a:lumMod val="50000"/>
                  </a:srgbClr>
                </a:solidFill>
              </a:rPr>
              <a:t>مُشارَكَ</a:t>
            </a:r>
            <a:r>
              <a:rPr lang="ar-JO" sz="4400" b="1" dirty="0" smtClean="0">
                <a:solidFill>
                  <a:srgbClr val="4EA6DC">
                    <a:lumMod val="50000"/>
                  </a:srgbClr>
                </a:solidFill>
              </a:rPr>
              <a:t>ة الحال</a:t>
            </a:r>
            <a:r>
              <a:rPr lang="ar-SA" sz="4400" b="1" dirty="0" smtClean="0">
                <a:solidFill>
                  <a:srgbClr val="4EA6DC">
                    <a:lumMod val="50000"/>
                  </a:srgbClr>
                </a:solidFill>
              </a:rPr>
              <a:t> </a:t>
            </a:r>
            <a:r>
              <a:rPr lang="ar-JO" sz="4400" b="1" dirty="0" smtClean="0">
                <a:solidFill>
                  <a:srgbClr val="4EA6DC">
                    <a:lumMod val="50000"/>
                  </a:srgbClr>
                </a:solidFill>
              </a:rPr>
              <a:t>مع الرجل</a:t>
            </a:r>
            <a:endParaRPr lang="ar-AE" sz="4400" b="1" dirty="0">
              <a:solidFill>
                <a:srgbClr val="4EA6DC">
                  <a:lumMod val="50000"/>
                </a:srgbClr>
              </a:solidFill>
            </a:endParaRPr>
          </a:p>
        </p:txBody>
      </p:sp>
      <p:sp>
        <p:nvSpPr>
          <p:cNvPr id="4" name="وسيلة شرح مستطيلة مستديرة الزوايا 3"/>
          <p:cNvSpPr/>
          <p:nvPr/>
        </p:nvSpPr>
        <p:spPr>
          <a:xfrm>
            <a:off x="586378" y="2246124"/>
            <a:ext cx="6598194" cy="907301"/>
          </a:xfrm>
          <a:prstGeom prst="wedgeRoundRectCallou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4400" b="1" dirty="0">
                <a:solidFill>
                  <a:srgbClr val="002060"/>
                </a:solidFill>
              </a:rPr>
              <a:t>فلا يصحُّ أنْ نقول: </a:t>
            </a:r>
            <a:endParaRPr lang="ar-AE" sz="4400" b="1" dirty="0">
              <a:solidFill>
                <a:srgbClr val="002060"/>
              </a:solidFill>
            </a:endParaRPr>
          </a:p>
        </p:txBody>
      </p:sp>
      <p:sp>
        <p:nvSpPr>
          <p:cNvPr id="5" name="مخطط انسيابي: شريط مثقب 4"/>
          <p:cNvSpPr/>
          <p:nvPr/>
        </p:nvSpPr>
        <p:spPr>
          <a:xfrm>
            <a:off x="586378" y="3325130"/>
            <a:ext cx="6598194" cy="1101722"/>
          </a:xfrm>
          <a:prstGeom prst="flowChartPunchedTap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3700" b="1" dirty="0" smtClean="0">
                <a:solidFill>
                  <a:srgbClr val="4775E7">
                    <a:lumMod val="50000"/>
                  </a:srgbClr>
                </a:solidFill>
              </a:rPr>
              <a:t> </a:t>
            </a:r>
            <a:r>
              <a:rPr lang="ar-JO" sz="3700" b="1" dirty="0" smtClean="0">
                <a:solidFill>
                  <a:srgbClr val="4775E7">
                    <a:lumMod val="50000"/>
                  </a:srgbClr>
                </a:solidFill>
              </a:rPr>
              <a:t>كيف أنت وكيف المغامرة.</a:t>
            </a:r>
            <a:r>
              <a:rPr lang="ar-SA" sz="3700" b="1" dirty="0" smtClean="0">
                <a:solidFill>
                  <a:prstClr val="white"/>
                </a:solidFill>
              </a:rPr>
              <a:t>.</a:t>
            </a:r>
            <a:r>
              <a:rPr lang="ar-JO" sz="3700" b="1" dirty="0" smtClean="0">
                <a:solidFill>
                  <a:prstClr val="white"/>
                </a:solidFill>
              </a:rPr>
              <a:t> لعدم المشاركة</a:t>
            </a:r>
            <a:endParaRPr lang="ar-AE" sz="3700" b="1" dirty="0">
              <a:solidFill>
                <a:prstClr val="white"/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600200" y="4748603"/>
            <a:ext cx="4035490" cy="273844"/>
          </a:xfrm>
        </p:spPr>
        <p:txBody>
          <a:bodyPr/>
          <a:lstStyle/>
          <a:p>
            <a:r>
              <a:rPr lang="ar-SA" dirty="0" smtClean="0">
                <a:solidFill>
                  <a:prstClr val="black"/>
                </a:solidFill>
              </a:rPr>
              <a:t>يوسف طالب الرفاعي / مدارس الأمم الإبداعية / الصف التاسع</a:t>
            </a:r>
            <a:endParaRPr lang="ar-S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543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سحابة 1"/>
          <p:cNvSpPr/>
          <p:nvPr/>
        </p:nvSpPr>
        <p:spPr>
          <a:xfrm>
            <a:off x="501212" y="1165803"/>
            <a:ext cx="4808686" cy="2527481"/>
          </a:xfrm>
          <a:prstGeom prst="cloud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7400" b="1" dirty="0">
                <a:solidFill>
                  <a:srgbClr val="FF0000"/>
                </a:solidFill>
              </a:rPr>
              <a:t>نَسْتَنْتِجُ</a:t>
            </a:r>
            <a:endParaRPr lang="ar-AE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2065176" y="4767264"/>
            <a:ext cx="3954624" cy="273844"/>
          </a:xfrm>
        </p:spPr>
        <p:txBody>
          <a:bodyPr/>
          <a:lstStyle/>
          <a:p>
            <a:r>
              <a:rPr lang="ar-SA" dirty="0" smtClean="0"/>
              <a:t>يوسف طالب الرفاعي / مدارس الأمم الإبداعية / الصف التاسع</a:t>
            </a:r>
            <a:endParaRPr lang="ar-SA" dirty="0"/>
          </a:p>
        </p:txBody>
      </p:sp>
      <p:pic>
        <p:nvPicPr>
          <p:cNvPr id="4" name="Picture 2" descr="D:\صور 2017\بطة 333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6085" y="1043800"/>
            <a:ext cx="1684264" cy="2297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8986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D:\صور 2017\بطة 333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4975" y="174346"/>
            <a:ext cx="1527549" cy="2083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وسيلة شرح مع سهم إلى الأسفل 9"/>
          <p:cNvSpPr/>
          <p:nvPr/>
        </p:nvSpPr>
        <p:spPr>
          <a:xfrm>
            <a:off x="169682" y="174346"/>
            <a:ext cx="6038285" cy="1859727"/>
          </a:xfrm>
          <a:prstGeom prst="downArrowCallou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4000" b="1" dirty="0">
                <a:solidFill>
                  <a:schemeClr val="tx1"/>
                </a:solidFill>
              </a:rPr>
              <a:t>لا يَجوزُ أن يتقدَّمَ المفعول معه على عاملهِ ، ولا على مصاحبهِ. </a:t>
            </a:r>
            <a:endParaRPr lang="ar-AE" sz="1050" dirty="0">
              <a:solidFill>
                <a:schemeClr val="tx1"/>
              </a:solidFill>
            </a:endParaRPr>
          </a:p>
        </p:txBody>
      </p:sp>
      <p:sp>
        <p:nvSpPr>
          <p:cNvPr id="3" name="مخطط انسيابي: شريط مثقب 2"/>
          <p:cNvSpPr/>
          <p:nvPr/>
        </p:nvSpPr>
        <p:spPr>
          <a:xfrm>
            <a:off x="169683" y="2083837"/>
            <a:ext cx="4613812" cy="1142780"/>
          </a:xfrm>
          <a:prstGeom prst="flowChartPunchedTap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3700" b="1" dirty="0">
                <a:solidFill>
                  <a:schemeClr val="accent2">
                    <a:lumMod val="75000"/>
                  </a:schemeClr>
                </a:solidFill>
              </a:rPr>
              <a:t>والجبلَ زَحفَ الجندُ. </a:t>
            </a:r>
            <a:endParaRPr lang="ar-AE" sz="3700" b="1" dirty="0"/>
          </a:p>
        </p:txBody>
      </p:sp>
      <p:sp>
        <p:nvSpPr>
          <p:cNvPr id="2" name="سهم إلى اليسار 1"/>
          <p:cNvSpPr/>
          <p:nvPr/>
        </p:nvSpPr>
        <p:spPr>
          <a:xfrm>
            <a:off x="4966814" y="2431250"/>
            <a:ext cx="1769888" cy="793457"/>
          </a:xfrm>
          <a:prstGeom prst="left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</a:rPr>
              <a:t>فلا نقولُ </a:t>
            </a:r>
            <a:endParaRPr lang="ar-AE" sz="3200" b="1" dirty="0">
              <a:solidFill>
                <a:srgbClr val="C00000"/>
              </a:solidFill>
            </a:endParaRPr>
          </a:p>
        </p:txBody>
      </p:sp>
      <p:sp>
        <p:nvSpPr>
          <p:cNvPr id="4" name="موجة مزدوجة 3"/>
          <p:cNvSpPr/>
          <p:nvPr/>
        </p:nvSpPr>
        <p:spPr>
          <a:xfrm>
            <a:off x="169682" y="3317033"/>
            <a:ext cx="4613813" cy="972108"/>
          </a:xfrm>
          <a:prstGeom prst="doubleWav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3300" b="1" dirty="0">
                <a:solidFill>
                  <a:srgbClr val="002060"/>
                </a:solidFill>
              </a:rPr>
              <a:t>زحفَ والجبلَ الجندُ</a:t>
            </a:r>
            <a:endParaRPr lang="ar-AE" sz="3300" b="1" dirty="0">
              <a:solidFill>
                <a:srgbClr val="002060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2768082" y="4599313"/>
            <a:ext cx="3264159" cy="273844"/>
          </a:xfrm>
        </p:spPr>
        <p:txBody>
          <a:bodyPr/>
          <a:lstStyle/>
          <a:p>
            <a:r>
              <a:rPr lang="ar-SA" dirty="0" smtClean="0"/>
              <a:t>يوسف طالب الرفاعي / مدارس الأمم الإبداعية / الصف التاسع</a:t>
            </a:r>
            <a:endParaRPr lang="ar-SA" dirty="0"/>
          </a:p>
        </p:txBody>
      </p:sp>
      <p:sp>
        <p:nvSpPr>
          <p:cNvPr id="8" name="سهم إلى اليسار 7"/>
          <p:cNvSpPr/>
          <p:nvPr/>
        </p:nvSpPr>
        <p:spPr>
          <a:xfrm>
            <a:off x="4966814" y="3224707"/>
            <a:ext cx="1822762" cy="793457"/>
          </a:xfrm>
          <a:prstGeom prst="left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JO" sz="3200" b="1" dirty="0" smtClean="0">
                <a:solidFill>
                  <a:srgbClr val="C00000"/>
                </a:solidFill>
              </a:rPr>
              <a:t>و</a:t>
            </a:r>
            <a:r>
              <a:rPr lang="ar-SA" sz="3200" b="1" dirty="0" smtClean="0">
                <a:solidFill>
                  <a:srgbClr val="C00000"/>
                </a:solidFill>
              </a:rPr>
              <a:t>لا </a:t>
            </a:r>
            <a:r>
              <a:rPr lang="ar-SA" sz="3200" b="1" dirty="0">
                <a:solidFill>
                  <a:srgbClr val="C00000"/>
                </a:solidFill>
              </a:rPr>
              <a:t>نقولُ </a:t>
            </a:r>
            <a:endParaRPr lang="ar-AE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107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 animBg="1"/>
      <p:bldP spid="2" grpId="0" animBg="1"/>
      <p:bldP spid="4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نفجار 2 1"/>
          <p:cNvSpPr/>
          <p:nvPr/>
        </p:nvSpPr>
        <p:spPr>
          <a:xfrm>
            <a:off x="5996472" y="870857"/>
            <a:ext cx="2562809" cy="2538755"/>
          </a:xfrm>
          <a:prstGeom prst="irregularSeal2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2800" b="1" dirty="0">
                <a:solidFill>
                  <a:srgbClr val="FF0000"/>
                </a:solidFill>
              </a:rPr>
              <a:t>المفعول مَعَهُ</a:t>
            </a:r>
            <a:endParaRPr lang="ar-AE" sz="2800" b="1" dirty="0">
              <a:solidFill>
                <a:srgbClr val="FF0000"/>
              </a:solidFill>
            </a:endParaRPr>
          </a:p>
        </p:txBody>
      </p:sp>
      <p:sp>
        <p:nvSpPr>
          <p:cNvPr id="3" name="تمرير عمودي 2"/>
          <p:cNvSpPr/>
          <p:nvPr/>
        </p:nvSpPr>
        <p:spPr>
          <a:xfrm>
            <a:off x="237410" y="179883"/>
            <a:ext cx="6230973" cy="4709358"/>
          </a:xfrm>
          <a:prstGeom prst="vertic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JO" sz="2400" b="1" dirty="0" smtClean="0">
                <a:solidFill>
                  <a:schemeClr val="tx2">
                    <a:lumMod val="50000"/>
                  </a:schemeClr>
                </a:solidFill>
              </a:rPr>
              <a:t>1-</a:t>
            </a:r>
            <a:r>
              <a:rPr lang="ar-SA" sz="2400" b="1" dirty="0" smtClean="0">
                <a:solidFill>
                  <a:schemeClr val="tx2">
                    <a:lumMod val="50000"/>
                  </a:schemeClr>
                </a:solidFill>
              </a:rPr>
              <a:t>اسْمٌ صَريحٌ ،منصوب </a:t>
            </a:r>
            <a:r>
              <a:rPr lang="ar-SA" sz="2400" b="1" dirty="0">
                <a:solidFill>
                  <a:schemeClr val="tx2">
                    <a:lumMod val="50000"/>
                  </a:schemeClr>
                </a:solidFill>
              </a:rPr>
              <a:t>يقع بعد واوٍ بمعنى  (مع) </a:t>
            </a:r>
            <a:r>
              <a:rPr lang="ar-JO" sz="2400" b="1" dirty="0" smtClean="0">
                <a:solidFill>
                  <a:schemeClr val="tx2">
                    <a:lumMod val="50000"/>
                  </a:schemeClr>
                </a:solidFill>
              </a:rPr>
              <a:t>سُبقت بجملة.</a:t>
            </a:r>
          </a:p>
          <a:p>
            <a:pPr algn="ctr"/>
            <a:r>
              <a:rPr lang="ar-JO" sz="2400" b="1" dirty="0" smtClean="0">
                <a:solidFill>
                  <a:schemeClr val="tx2">
                    <a:lumMod val="50000"/>
                  </a:schemeClr>
                </a:solidFill>
              </a:rPr>
              <a:t>يدل على شيء حصل الفعل بمصاحبته.</a:t>
            </a:r>
          </a:p>
          <a:p>
            <a:pPr algn="ctr"/>
            <a:endParaRPr lang="ar-JO" sz="24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ar-JO" sz="2400" b="1" dirty="0" smtClean="0">
                <a:solidFill>
                  <a:schemeClr val="tx2">
                    <a:lumMod val="50000"/>
                  </a:schemeClr>
                </a:solidFill>
              </a:rPr>
              <a:t>2- تكون الواو للمعية إذا دلت على المصاحبة، وامتنع كونها للعطف؛ لفساد المعنى.</a:t>
            </a:r>
          </a:p>
          <a:p>
            <a:pPr algn="ctr"/>
            <a:endParaRPr lang="ar-JO" sz="24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ar-JO" sz="2400" b="1" dirty="0" smtClean="0">
                <a:solidFill>
                  <a:schemeClr val="tx2">
                    <a:lumMod val="50000"/>
                  </a:schemeClr>
                </a:solidFill>
              </a:rPr>
              <a:t>3- الواو تكون للعطف إذا أمكن مشاركة ما بعدها لما قبلها ولم يفسد المعنى.</a:t>
            </a:r>
            <a:endParaRPr lang="ar-AE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 rot="16200000">
            <a:off x="-1571951" y="2326104"/>
            <a:ext cx="3618723" cy="273844"/>
          </a:xfrm>
        </p:spPr>
        <p:txBody>
          <a:bodyPr/>
          <a:lstStyle/>
          <a:p>
            <a:r>
              <a:rPr lang="ar-SA" dirty="0" smtClean="0"/>
              <a:t>يوسف طالب الرفاعي / مدارس الأمم الإبداعية / الصف التاسع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909381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50031"/>
            <a:ext cx="8229600" cy="4591050"/>
          </a:xfrm>
        </p:spPr>
        <p:txBody>
          <a:bodyPr/>
          <a:lstStyle/>
          <a:p>
            <a:pPr algn="ctr">
              <a:defRPr/>
            </a:pPr>
            <a:endParaRPr lang="ar-JO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6019" name="عنصر نائب للتذييل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ar-JO" altLang="en-US" smtClean="0">
                <a:solidFill>
                  <a:srgbClr val="FFFFFF"/>
                </a:solidFill>
              </a:rPr>
              <a:t>يوسف طالب الرفاعي / مدارس الأمم الإبداعية / الصف التاسع</a:t>
            </a:r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231136" y="186101"/>
            <a:ext cx="7936119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JO" sz="44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تم بحمد الله </a:t>
            </a:r>
            <a:br>
              <a:rPr lang="ar-JO" sz="44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</a:br>
            <a:r>
              <a:rPr lang="ar-JO" sz="44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أشكركم طلابي على متابعتكم لدروسكم</a:t>
            </a:r>
            <a:br>
              <a:rPr lang="ar-JO" sz="44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</a:br>
            <a:r>
              <a:rPr lang="ar-JO" sz="44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دمتم سعداء بالعلم </a:t>
            </a:r>
            <a: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والتقى</a:t>
            </a:r>
            <a:b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</a:br>
            <a: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/>
            </a:r>
            <a:b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</a:br>
            <a: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مع رجائي لكم بالتوفيق</a:t>
            </a:r>
            <a:b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</a:br>
            <a:r>
              <a:rPr lang="ar-JO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المعلم : يوسف طالب الرفاعي</a:t>
            </a:r>
            <a:endParaRPr lang="ar-JO" sz="4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9896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4282063" y="1707357"/>
            <a:ext cx="2735263" cy="432197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الصف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4282062" y="2247902"/>
            <a:ext cx="2735263" cy="432196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المادة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4282064" y="1118216"/>
            <a:ext cx="2735263" cy="526256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الفصل الدراسي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683204" y="1707356"/>
            <a:ext cx="3029816" cy="432197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dirty="0" smtClean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التاسع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683205" y="2247901"/>
            <a:ext cx="3029816" cy="432197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قواعد </a:t>
            </a:r>
            <a:r>
              <a:rPr lang="ar-AE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اللغة العربية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>
            <a:off x="683201" y="3312536"/>
            <a:ext cx="3029817" cy="432197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dirty="0" smtClean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43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>
            <a:off x="683205" y="1118216"/>
            <a:ext cx="3029814" cy="496490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dirty="0" smtClean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الثاني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4" name="AutoShape 12"/>
          <p:cNvSpPr>
            <a:spLocks noChangeArrowheads="1"/>
          </p:cNvSpPr>
          <p:nvPr/>
        </p:nvSpPr>
        <p:spPr bwMode="auto">
          <a:xfrm>
            <a:off x="683204" y="3845719"/>
            <a:ext cx="3029815" cy="5381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يوسف طالب الرفاعي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>
            <a:off x="683204" y="131888"/>
            <a:ext cx="6334123" cy="875652"/>
          </a:xfrm>
          <a:prstGeom prst="flowChartAlternateProcess">
            <a:avLst/>
          </a:prstGeom>
          <a:blipFill>
            <a:blip r:embed="rId3"/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PT Bold Heading" pitchFamily="2" charset="-78"/>
              </a:rPr>
              <a:t>المفعول معه</a:t>
            </a:r>
            <a:endParaRPr lang="en-US" sz="28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PT Bold Heading" pitchFamily="2" charset="-78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4282064" y="3312536"/>
            <a:ext cx="2735263" cy="432198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الصفحة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21" name="AutoShape 12"/>
          <p:cNvSpPr>
            <a:spLocks noChangeArrowheads="1"/>
          </p:cNvSpPr>
          <p:nvPr/>
        </p:nvSpPr>
        <p:spPr bwMode="auto">
          <a:xfrm>
            <a:off x="4282059" y="3845717"/>
            <a:ext cx="2735265" cy="5381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إعداد </a:t>
            </a:r>
            <a:r>
              <a:rPr lang="ar-SA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المعلم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5" name="AutoShape 3"/>
          <p:cNvSpPr>
            <a:spLocks noChangeArrowheads="1"/>
          </p:cNvSpPr>
          <p:nvPr/>
        </p:nvSpPr>
        <p:spPr bwMode="auto">
          <a:xfrm>
            <a:off x="4282061" y="2775346"/>
            <a:ext cx="2735263" cy="432198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الوحدة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7" name="AutoShape 9"/>
          <p:cNvSpPr>
            <a:spLocks noChangeArrowheads="1"/>
          </p:cNvSpPr>
          <p:nvPr/>
        </p:nvSpPr>
        <p:spPr bwMode="auto">
          <a:xfrm>
            <a:off x="683202" y="2775347"/>
            <a:ext cx="3029817" cy="432197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dirty="0" smtClean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العاشرة ( المفعول معه )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683205" y="4703617"/>
            <a:ext cx="6334122" cy="337489"/>
          </a:xfrm>
        </p:spPr>
        <p:txBody>
          <a:bodyPr/>
          <a:lstStyle/>
          <a:p>
            <a:pPr algn="ctr"/>
            <a:r>
              <a:rPr lang="ar-JO" altLang="ar-JO" smtClean="0"/>
              <a:t>يوسف طالب الرفاعي / مدارس الأمم الإبداعية / الصف التاسع</a:t>
            </a:r>
            <a:endParaRPr lang="en-US" altLang="ar-JO" dirty="0"/>
          </a:p>
        </p:txBody>
      </p:sp>
    </p:spTree>
    <p:extLst>
      <p:ext uri="{BB962C8B-B14F-4D97-AF65-F5344CB8AC3E}">
        <p14:creationId xmlns:p14="http://schemas.microsoft.com/office/powerpoint/2010/main" val="2223521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عنصر نائب للتذييل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ar-JO" altLang="en-US" smtClean="0">
                <a:solidFill>
                  <a:srgbClr val="D2D2D2"/>
                </a:solidFill>
              </a:rPr>
              <a:t>يوسف طالب الرفاعي / مدارس الأمم الإبداعية / الصف التاسع</a:t>
            </a:r>
            <a:endParaRPr lang="en-US" altLang="en-US" dirty="0" smtClean="0">
              <a:solidFill>
                <a:srgbClr val="D2D2D2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065489" y="1612828"/>
            <a:ext cx="5968090" cy="1754326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ctr"/>
            <a:r>
              <a:rPr lang="ar-JO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الهدف الذهبي: </a:t>
            </a:r>
          </a:p>
          <a:p>
            <a:pPr algn="ctr"/>
            <a:r>
              <a:rPr lang="ar-JO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أن يتعرف الطالب إلى </a:t>
            </a:r>
            <a:r>
              <a:rPr lang="ar-JO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واو المعية وإعراب الاسم الذي بعدها</a:t>
            </a:r>
            <a:endParaRPr lang="en-US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15436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نجمة مكونة من 7 نقاط 2"/>
          <p:cNvSpPr/>
          <p:nvPr/>
        </p:nvSpPr>
        <p:spPr>
          <a:xfrm>
            <a:off x="743952" y="1181878"/>
            <a:ext cx="7001896" cy="2102751"/>
          </a:xfrm>
          <a:prstGeom prst="star7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6100" b="1" dirty="0">
                <a:solidFill>
                  <a:srgbClr val="002060"/>
                </a:solidFill>
              </a:rPr>
              <a:t>المَفْعولُ مَعَهُ   </a:t>
            </a:r>
            <a:endParaRPr lang="ar-AE" sz="6100" b="1" dirty="0">
              <a:solidFill>
                <a:srgbClr val="002060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1959429" y="4767264"/>
            <a:ext cx="4060371" cy="273844"/>
          </a:xfrm>
        </p:spPr>
        <p:txBody>
          <a:bodyPr/>
          <a:lstStyle/>
          <a:p>
            <a:r>
              <a:rPr lang="ar-SA" dirty="0" smtClean="0"/>
              <a:t>يوسف طالب الرفاعي / مدارس الأمم الإبداعية / الصف التاسع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516990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مس عادي 1"/>
          <p:cNvSpPr/>
          <p:nvPr/>
        </p:nvSpPr>
        <p:spPr>
          <a:xfrm>
            <a:off x="2739269" y="303498"/>
            <a:ext cx="3758902" cy="1036915"/>
          </a:xfrm>
          <a:prstGeom prst="pentagon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61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نَتَذكَّرُ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6" name="وسيلة شرح مع سهم إلى الأسفل 5"/>
          <p:cNvSpPr/>
          <p:nvPr/>
        </p:nvSpPr>
        <p:spPr>
          <a:xfrm>
            <a:off x="2217799" y="1499887"/>
            <a:ext cx="4801842" cy="712761"/>
          </a:xfrm>
          <a:prstGeom prst="downArrowCallou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lvl="0" algn="ctr"/>
            <a:r>
              <a:rPr lang="ar-SA" sz="2000" b="1" dirty="0">
                <a:solidFill>
                  <a:srgbClr val="FF0000"/>
                </a:solidFill>
              </a:rPr>
              <a:t> الجملة الفعلية تتكوّن مِنْ:-</a:t>
            </a:r>
            <a:endParaRPr lang="ar-AE" sz="2000" b="1" dirty="0">
              <a:solidFill>
                <a:srgbClr val="FF0000"/>
              </a:solidFill>
            </a:endParaRPr>
          </a:p>
        </p:txBody>
      </p:sp>
      <p:sp>
        <p:nvSpPr>
          <p:cNvPr id="32" name="مخطط انسيابي: عرض 31"/>
          <p:cNvSpPr/>
          <p:nvPr/>
        </p:nvSpPr>
        <p:spPr>
          <a:xfrm>
            <a:off x="5635689" y="2050284"/>
            <a:ext cx="1383951" cy="680476"/>
          </a:xfrm>
          <a:prstGeom prst="flowChartDisplay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2000" b="1" dirty="0">
                <a:solidFill>
                  <a:srgbClr val="FFFF00"/>
                </a:solidFill>
              </a:rPr>
              <a:t>فعل</a:t>
            </a:r>
            <a:r>
              <a:rPr lang="ar-SA" sz="2000" dirty="0" smtClean="0"/>
              <a:t> </a:t>
            </a:r>
            <a:endParaRPr lang="ar-AE" sz="2000" dirty="0"/>
          </a:p>
        </p:txBody>
      </p:sp>
      <p:sp>
        <p:nvSpPr>
          <p:cNvPr id="34" name="سهم إلى اليسار واليمين 33"/>
          <p:cNvSpPr/>
          <p:nvPr/>
        </p:nvSpPr>
        <p:spPr>
          <a:xfrm>
            <a:off x="3731291" y="2212648"/>
            <a:ext cx="1774858" cy="518111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endParaRPr lang="ar-AE">
              <a:solidFill>
                <a:srgbClr val="FF0000"/>
              </a:solidFill>
            </a:endParaRPr>
          </a:p>
        </p:txBody>
      </p:sp>
      <p:sp>
        <p:nvSpPr>
          <p:cNvPr id="36" name="خماسي 35"/>
          <p:cNvSpPr/>
          <p:nvPr/>
        </p:nvSpPr>
        <p:spPr>
          <a:xfrm>
            <a:off x="2217799" y="2125750"/>
            <a:ext cx="1365156" cy="605010"/>
          </a:xfrm>
          <a:prstGeom prst="homePlate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2000" b="1" dirty="0">
                <a:solidFill>
                  <a:srgbClr val="FFFF00"/>
                </a:solidFill>
              </a:rPr>
              <a:t>فاعل</a:t>
            </a:r>
            <a:r>
              <a:rPr lang="ar-SA" sz="2000" dirty="0" smtClean="0"/>
              <a:t> </a:t>
            </a:r>
            <a:endParaRPr lang="ar-AE" sz="2000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2593910" y="4767264"/>
            <a:ext cx="3425890" cy="273844"/>
          </a:xfrm>
        </p:spPr>
        <p:txBody>
          <a:bodyPr/>
          <a:lstStyle/>
          <a:p>
            <a:r>
              <a:rPr lang="ar-SA" dirty="0" smtClean="0"/>
              <a:t>يوسف طالب الرفاعي / مدارس الأمم الإبداعية / الصف التاسع</a:t>
            </a:r>
            <a:endParaRPr lang="ar-SA" dirty="0"/>
          </a:p>
        </p:txBody>
      </p:sp>
      <p:sp>
        <p:nvSpPr>
          <p:cNvPr id="8" name="وسيلة شرح مع سهم إلى الأسفل 7"/>
          <p:cNvSpPr/>
          <p:nvPr/>
        </p:nvSpPr>
        <p:spPr>
          <a:xfrm>
            <a:off x="2217798" y="2908810"/>
            <a:ext cx="4801842" cy="712761"/>
          </a:xfrm>
          <a:prstGeom prst="downArrowCallou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lvl="0" algn="ctr"/>
            <a:r>
              <a:rPr lang="ar-SA" sz="2000" b="1" dirty="0">
                <a:solidFill>
                  <a:srgbClr val="FF0000"/>
                </a:solidFill>
              </a:rPr>
              <a:t> الجملة </a:t>
            </a:r>
            <a:r>
              <a:rPr lang="ar-SA" sz="2000" b="1" dirty="0" smtClean="0">
                <a:solidFill>
                  <a:srgbClr val="FF0000"/>
                </a:solidFill>
              </a:rPr>
              <a:t>ال</a:t>
            </a:r>
            <a:r>
              <a:rPr lang="ar-JO" sz="2000" b="1" dirty="0" smtClean="0">
                <a:solidFill>
                  <a:srgbClr val="FF0000"/>
                </a:solidFill>
              </a:rPr>
              <a:t>اسمية</a:t>
            </a:r>
            <a:r>
              <a:rPr lang="ar-SA" sz="2000" b="1" dirty="0" smtClean="0">
                <a:solidFill>
                  <a:srgbClr val="FF0000"/>
                </a:solidFill>
              </a:rPr>
              <a:t> </a:t>
            </a:r>
            <a:r>
              <a:rPr lang="ar-SA" sz="2000" b="1" dirty="0">
                <a:solidFill>
                  <a:srgbClr val="FF0000"/>
                </a:solidFill>
              </a:rPr>
              <a:t>تتكوّن مِنْ:-</a:t>
            </a:r>
            <a:endParaRPr lang="ar-AE" sz="2000" b="1" dirty="0">
              <a:solidFill>
                <a:srgbClr val="FF0000"/>
              </a:solidFill>
            </a:endParaRPr>
          </a:p>
        </p:txBody>
      </p:sp>
      <p:sp>
        <p:nvSpPr>
          <p:cNvPr id="9" name="سهم إلى اليسار واليمين 8"/>
          <p:cNvSpPr/>
          <p:nvPr/>
        </p:nvSpPr>
        <p:spPr>
          <a:xfrm>
            <a:off x="3731290" y="3621571"/>
            <a:ext cx="1774858" cy="518111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endParaRPr lang="ar-AE">
              <a:solidFill>
                <a:srgbClr val="FF0000"/>
              </a:solidFill>
            </a:endParaRPr>
          </a:p>
        </p:txBody>
      </p:sp>
      <p:sp>
        <p:nvSpPr>
          <p:cNvPr id="10" name="مخطط انسيابي: عرض 9"/>
          <p:cNvSpPr/>
          <p:nvPr/>
        </p:nvSpPr>
        <p:spPr>
          <a:xfrm>
            <a:off x="5635690" y="3459206"/>
            <a:ext cx="1383951" cy="680476"/>
          </a:xfrm>
          <a:prstGeom prst="flowChartDisplay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JO" sz="2000" b="1" dirty="0" smtClean="0">
                <a:solidFill>
                  <a:srgbClr val="FFFF00"/>
                </a:solidFill>
              </a:rPr>
              <a:t>مبتدأ</a:t>
            </a:r>
            <a:r>
              <a:rPr lang="ar-SA" sz="2000" dirty="0" smtClean="0"/>
              <a:t> </a:t>
            </a:r>
            <a:endParaRPr lang="ar-AE" sz="2000" dirty="0"/>
          </a:p>
        </p:txBody>
      </p:sp>
      <p:sp>
        <p:nvSpPr>
          <p:cNvPr id="11" name="خماسي 10"/>
          <p:cNvSpPr/>
          <p:nvPr/>
        </p:nvSpPr>
        <p:spPr>
          <a:xfrm>
            <a:off x="2217798" y="3534672"/>
            <a:ext cx="1365156" cy="605010"/>
          </a:xfrm>
          <a:prstGeom prst="homePlate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JO" sz="2000" b="1" dirty="0" smtClean="0">
                <a:solidFill>
                  <a:srgbClr val="FFFF00"/>
                </a:solidFill>
              </a:rPr>
              <a:t>خبر</a:t>
            </a:r>
            <a:endParaRPr lang="ar-AE" sz="2000" dirty="0"/>
          </a:p>
        </p:txBody>
      </p:sp>
    </p:spTree>
    <p:extLst>
      <p:ext uri="{BB962C8B-B14F-4D97-AF65-F5344CB8AC3E}">
        <p14:creationId xmlns:p14="http://schemas.microsoft.com/office/powerpoint/2010/main" val="2902791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32" grpId="0" animBg="1"/>
      <p:bldP spid="34" grpId="0" animBg="1"/>
      <p:bldP spid="36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خطط انسيابي: رابط 4"/>
          <p:cNvSpPr/>
          <p:nvPr/>
        </p:nvSpPr>
        <p:spPr>
          <a:xfrm>
            <a:off x="534955" y="635781"/>
            <a:ext cx="1808095" cy="1482169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3000" b="1" dirty="0">
                <a:solidFill>
                  <a:schemeClr val="tx2">
                    <a:lumMod val="50000"/>
                  </a:schemeClr>
                </a:solidFill>
              </a:rPr>
              <a:t>المَفْعولُ المُطْلَقُ </a:t>
            </a:r>
            <a:endParaRPr lang="ar-AE" sz="3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مخطط انسيابي: تخزين بالوصول التسلسلي 5"/>
          <p:cNvSpPr/>
          <p:nvPr/>
        </p:nvSpPr>
        <p:spPr>
          <a:xfrm>
            <a:off x="3190880" y="2289111"/>
            <a:ext cx="2245227" cy="1266950"/>
          </a:xfrm>
          <a:prstGeom prst="flowChartMagneticTap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3300" b="1" dirty="0">
                <a:solidFill>
                  <a:schemeClr val="bg2">
                    <a:lumMod val="10000"/>
                  </a:schemeClr>
                </a:solidFill>
              </a:rPr>
              <a:t>المَفْعول لأِجْلِهِ </a:t>
            </a:r>
            <a:endParaRPr lang="ar-AE" sz="33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8" name="شكل بيضاوي 7"/>
          <p:cNvSpPr/>
          <p:nvPr/>
        </p:nvSpPr>
        <p:spPr>
          <a:xfrm rot="16200000">
            <a:off x="4330424" y="1943671"/>
            <a:ext cx="4097948" cy="1482169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6700" b="1" dirty="0">
                <a:solidFill>
                  <a:srgbClr val="FF0000"/>
                </a:solidFill>
              </a:rPr>
              <a:t>المفاعيل</a:t>
            </a:r>
            <a:endParaRPr lang="ar-AE" sz="6700" b="1" dirty="0">
              <a:solidFill>
                <a:srgbClr val="FF0000"/>
              </a:solidFill>
            </a:endParaRPr>
          </a:p>
        </p:txBody>
      </p:sp>
      <p:sp>
        <p:nvSpPr>
          <p:cNvPr id="2" name="سداسي 1"/>
          <p:cNvSpPr/>
          <p:nvPr/>
        </p:nvSpPr>
        <p:spPr>
          <a:xfrm>
            <a:off x="534955" y="2289111"/>
            <a:ext cx="1808094" cy="2444620"/>
          </a:xfrm>
          <a:prstGeom prst="hexagon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3000" b="1" dirty="0">
                <a:solidFill>
                  <a:schemeClr val="accent2">
                    <a:lumMod val="50000"/>
                  </a:schemeClr>
                </a:solidFill>
              </a:rPr>
              <a:t>المفعول </a:t>
            </a:r>
            <a:r>
              <a:rPr lang="ar-JO" sz="3000" b="1" dirty="0" smtClean="0">
                <a:solidFill>
                  <a:schemeClr val="accent2">
                    <a:lumMod val="50000"/>
                  </a:schemeClr>
                </a:solidFill>
              </a:rPr>
              <a:t>معه</a:t>
            </a:r>
            <a:endParaRPr lang="ar-AE" sz="3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وسيلة شرح بيضاوية 2"/>
          <p:cNvSpPr/>
          <p:nvPr/>
        </p:nvSpPr>
        <p:spPr>
          <a:xfrm>
            <a:off x="3190880" y="635782"/>
            <a:ext cx="2245227" cy="1217900"/>
          </a:xfrm>
          <a:prstGeom prst="wedgeEllipseCallou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3000" b="1" dirty="0">
                <a:solidFill>
                  <a:schemeClr val="accent6">
                    <a:lumMod val="50000"/>
                  </a:schemeClr>
                </a:solidFill>
              </a:rPr>
              <a:t>المَفْعولُ بِهِ </a:t>
            </a:r>
            <a:endParaRPr lang="ar-AE" sz="3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وسيلة شرح مستطيلة 6"/>
          <p:cNvSpPr/>
          <p:nvPr/>
        </p:nvSpPr>
        <p:spPr>
          <a:xfrm>
            <a:off x="3190880" y="3844213"/>
            <a:ext cx="2245227" cy="889518"/>
          </a:xfrm>
          <a:prstGeom prst="wedgeRectCallou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3000" dirty="0">
                <a:solidFill>
                  <a:schemeClr val="tx1"/>
                </a:solidFill>
              </a:rPr>
              <a:t>المفعول </a:t>
            </a:r>
            <a:r>
              <a:rPr lang="ar-JO" sz="3000" dirty="0" smtClean="0">
                <a:solidFill>
                  <a:schemeClr val="tx1"/>
                </a:solidFill>
              </a:rPr>
              <a:t>فيه</a:t>
            </a:r>
            <a:endParaRPr lang="ar-AE" sz="3000" dirty="0">
              <a:solidFill>
                <a:schemeClr val="tx1"/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>
            <a:off x="2343049" y="4814596"/>
            <a:ext cx="3676751" cy="248816"/>
          </a:xfrm>
        </p:spPr>
        <p:txBody>
          <a:bodyPr/>
          <a:lstStyle/>
          <a:p>
            <a:r>
              <a:rPr lang="ar-SA" dirty="0" smtClean="0"/>
              <a:t>يوسف طالب الرفاعي / مدارس الأمم الإبداعية / الصف التاسع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705589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2" grpId="0" animBg="1"/>
      <p:bldP spid="3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حطة طرفية 1"/>
          <p:cNvSpPr/>
          <p:nvPr/>
        </p:nvSpPr>
        <p:spPr>
          <a:xfrm>
            <a:off x="305137" y="109076"/>
            <a:ext cx="6655499" cy="972108"/>
          </a:xfrm>
          <a:prstGeom prst="flowChartTerminator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JO" sz="3000" b="1" dirty="0" smtClean="0">
                <a:solidFill>
                  <a:srgbClr val="FF0000"/>
                </a:solidFill>
              </a:rPr>
              <a:t>أمثلة تحليلية للمفعول معه:</a:t>
            </a:r>
            <a:endParaRPr lang="ar-AE" sz="3000" b="1" dirty="0">
              <a:solidFill>
                <a:srgbClr val="FF0000"/>
              </a:solidFill>
            </a:endParaRPr>
          </a:p>
        </p:txBody>
      </p:sp>
      <p:sp>
        <p:nvSpPr>
          <p:cNvPr id="3" name="مخطط انسيابي: تخزين بالوصول التسلسلي 2"/>
          <p:cNvSpPr/>
          <p:nvPr/>
        </p:nvSpPr>
        <p:spPr>
          <a:xfrm>
            <a:off x="305137" y="1274461"/>
            <a:ext cx="6655499" cy="649218"/>
          </a:xfrm>
          <a:prstGeom prst="flowChartMagneticTap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r>
              <a:rPr lang="ar-SA" sz="3000" b="1" dirty="0">
                <a:solidFill>
                  <a:schemeClr val="accent6">
                    <a:lumMod val="50000"/>
                  </a:schemeClr>
                </a:solidFill>
              </a:rPr>
              <a:t>1- </a:t>
            </a:r>
            <a:r>
              <a:rPr lang="ar-JO" sz="3000" b="1" dirty="0" smtClean="0">
                <a:solidFill>
                  <a:schemeClr val="accent6">
                    <a:lumMod val="50000"/>
                  </a:schemeClr>
                </a:solidFill>
              </a:rPr>
              <a:t>سافرَ الرجلُ </a:t>
            </a:r>
            <a:r>
              <a:rPr lang="ar-JO" sz="3000" b="1" dirty="0" smtClean="0">
                <a:solidFill>
                  <a:srgbClr val="FF0000"/>
                </a:solidFill>
              </a:rPr>
              <a:t>وطلوعَ</a:t>
            </a:r>
            <a:r>
              <a:rPr lang="ar-JO" sz="3000" b="1" dirty="0" smtClean="0">
                <a:solidFill>
                  <a:schemeClr val="accent6">
                    <a:lumMod val="50000"/>
                  </a:schemeClr>
                </a:solidFill>
              </a:rPr>
              <a:t> الشمسِ.</a:t>
            </a:r>
            <a:endParaRPr lang="ar-AE" sz="3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تمرير عمودي 3"/>
          <p:cNvSpPr/>
          <p:nvPr/>
        </p:nvSpPr>
        <p:spPr>
          <a:xfrm>
            <a:off x="271966" y="2053293"/>
            <a:ext cx="6688671" cy="777686"/>
          </a:xfrm>
          <a:prstGeom prst="verticalScroll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3000" b="1" dirty="0">
                <a:solidFill>
                  <a:schemeClr val="accent4">
                    <a:lumMod val="50000"/>
                  </a:schemeClr>
                </a:solidFill>
              </a:rPr>
              <a:t>2- </a:t>
            </a:r>
            <a:r>
              <a:rPr lang="ar-JO" sz="3000" b="1" dirty="0" smtClean="0">
                <a:solidFill>
                  <a:schemeClr val="accent4">
                    <a:lumMod val="50000"/>
                  </a:schemeClr>
                </a:solidFill>
              </a:rPr>
              <a:t>استيقَظَتْ ديمةُ </a:t>
            </a:r>
            <a:r>
              <a:rPr lang="ar-JO" sz="3000" b="1" dirty="0" smtClean="0">
                <a:solidFill>
                  <a:srgbClr val="FF0000"/>
                </a:solidFill>
              </a:rPr>
              <a:t>وصوتَ</a:t>
            </a:r>
            <a:r>
              <a:rPr lang="ar-JO" sz="3000" b="1" dirty="0" smtClean="0">
                <a:solidFill>
                  <a:schemeClr val="accent4">
                    <a:lumMod val="50000"/>
                  </a:schemeClr>
                </a:solidFill>
              </a:rPr>
              <a:t> المنبهِ.</a:t>
            </a:r>
            <a:endParaRPr lang="ar-AE" sz="30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مخطط انسيابي: شريط مثقب 4"/>
          <p:cNvSpPr/>
          <p:nvPr/>
        </p:nvSpPr>
        <p:spPr>
          <a:xfrm>
            <a:off x="305138" y="3025401"/>
            <a:ext cx="6655499" cy="712879"/>
          </a:xfrm>
          <a:prstGeom prst="flowChartPunchedTap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3000" b="1" dirty="0">
                <a:solidFill>
                  <a:schemeClr val="accent2">
                    <a:lumMod val="50000"/>
                  </a:schemeClr>
                </a:solidFill>
              </a:rPr>
              <a:t>3- </a:t>
            </a:r>
            <a:r>
              <a:rPr lang="ar-JO" sz="3000" b="1" dirty="0" smtClean="0">
                <a:solidFill>
                  <a:schemeClr val="accent2">
                    <a:lumMod val="50000"/>
                  </a:schemeClr>
                </a:solidFill>
              </a:rPr>
              <a:t>غادرتُ الملعبَ الرياضيَّ </a:t>
            </a:r>
            <a:r>
              <a:rPr lang="ar-JO" sz="3000" b="1" dirty="0" smtClean="0">
                <a:solidFill>
                  <a:srgbClr val="FF0000"/>
                </a:solidFill>
              </a:rPr>
              <a:t>وأذانَ</a:t>
            </a:r>
            <a:r>
              <a:rPr lang="ar-JO" sz="3000" b="1" dirty="0" smtClean="0">
                <a:solidFill>
                  <a:schemeClr val="accent2">
                    <a:lumMod val="50000"/>
                  </a:schemeClr>
                </a:solidFill>
              </a:rPr>
              <a:t> العصرِ</a:t>
            </a:r>
            <a:endParaRPr lang="ar-AE" sz="3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تمرير أفقي 5"/>
          <p:cNvSpPr/>
          <p:nvPr/>
        </p:nvSpPr>
        <p:spPr>
          <a:xfrm>
            <a:off x="339695" y="3867894"/>
            <a:ext cx="6620942" cy="1101722"/>
          </a:xfrm>
          <a:prstGeom prst="horizontalScroll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3000" b="1" dirty="0">
                <a:solidFill>
                  <a:schemeClr val="tx2">
                    <a:lumMod val="50000"/>
                  </a:schemeClr>
                </a:solidFill>
              </a:rPr>
              <a:t>4- </a:t>
            </a:r>
            <a:r>
              <a:rPr lang="ar-JO" sz="3000" b="1" dirty="0" smtClean="0">
                <a:solidFill>
                  <a:schemeClr val="tx2">
                    <a:lumMod val="50000"/>
                  </a:schemeClr>
                </a:solidFill>
              </a:rPr>
              <a:t>كيفَ أنتَ </a:t>
            </a:r>
            <a:r>
              <a:rPr lang="ar-JO" sz="3000" b="1" dirty="0" smtClean="0">
                <a:solidFill>
                  <a:srgbClr val="FF0000"/>
                </a:solidFill>
              </a:rPr>
              <a:t>والمغامرةَ</a:t>
            </a:r>
            <a:r>
              <a:rPr lang="ar-JO" sz="3000" b="1" dirty="0" smtClean="0">
                <a:solidFill>
                  <a:schemeClr val="tx2">
                    <a:lumMod val="50000"/>
                  </a:schemeClr>
                </a:solidFill>
              </a:rPr>
              <a:t>؟</a:t>
            </a:r>
            <a:endParaRPr lang="ar-AE" sz="3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عنصر نائب للتذييل 6"/>
          <p:cNvSpPr>
            <a:spLocks noGrp="1"/>
          </p:cNvSpPr>
          <p:nvPr>
            <p:ph type="ftr" sz="quarter" idx="11"/>
          </p:nvPr>
        </p:nvSpPr>
        <p:spPr>
          <a:xfrm rot="16200000">
            <a:off x="-1542010" y="2956903"/>
            <a:ext cx="3420447" cy="273844"/>
          </a:xfrm>
        </p:spPr>
        <p:txBody>
          <a:bodyPr/>
          <a:lstStyle/>
          <a:p>
            <a:r>
              <a:rPr lang="ar-SA" dirty="0" smtClean="0"/>
              <a:t>يوسف طالب الرفاعي / مدارس الأمم الإبداعية / الصف التاسع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502406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خطط انسيابي: قرار 2"/>
          <p:cNvSpPr/>
          <p:nvPr/>
        </p:nvSpPr>
        <p:spPr>
          <a:xfrm>
            <a:off x="4842717" y="1145992"/>
            <a:ext cx="2090057" cy="777686"/>
          </a:xfrm>
          <a:prstGeom prst="flowChartDecisi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JO" sz="3000" b="1" u="sng" dirty="0" smtClean="0">
                <a:solidFill>
                  <a:srgbClr val="FF0000"/>
                </a:solidFill>
              </a:rPr>
              <a:t>وطلوعَ</a:t>
            </a:r>
            <a:endParaRPr lang="ar-AE" sz="3000" dirty="0"/>
          </a:p>
        </p:txBody>
      </p:sp>
      <p:sp>
        <p:nvSpPr>
          <p:cNvPr id="4" name="مستطيل مخدوش من كلا الطرفين 3"/>
          <p:cNvSpPr/>
          <p:nvPr/>
        </p:nvSpPr>
        <p:spPr>
          <a:xfrm>
            <a:off x="2320333" y="1081184"/>
            <a:ext cx="2201904" cy="777686"/>
          </a:xfrm>
          <a:prstGeom prst="snip2Same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2800" b="1" dirty="0">
                <a:solidFill>
                  <a:schemeClr val="accent2">
                    <a:lumMod val="50000"/>
                  </a:schemeClr>
                </a:solidFill>
              </a:rPr>
              <a:t>جاءت مَنْصوبَةً</a:t>
            </a:r>
            <a:r>
              <a:rPr lang="ar-SA" sz="2800" b="1" dirty="0"/>
              <a:t> </a:t>
            </a:r>
            <a:r>
              <a:rPr lang="ar-SA" sz="1100" dirty="0" smtClean="0"/>
              <a:t> </a:t>
            </a:r>
            <a:endParaRPr lang="ar-AE" sz="1100" dirty="0"/>
          </a:p>
        </p:txBody>
      </p:sp>
      <p:sp>
        <p:nvSpPr>
          <p:cNvPr id="5" name="شكل بيضاوي 4"/>
          <p:cNvSpPr/>
          <p:nvPr/>
        </p:nvSpPr>
        <p:spPr>
          <a:xfrm>
            <a:off x="373224" y="1016376"/>
            <a:ext cx="1687482" cy="907301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3000" b="1" dirty="0">
                <a:solidFill>
                  <a:schemeClr val="accent5">
                    <a:lumMod val="50000"/>
                  </a:schemeClr>
                </a:solidFill>
              </a:rPr>
              <a:t>بعد واو  </a:t>
            </a:r>
            <a:endParaRPr lang="ar-AE" sz="3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مخطط انسيابي: قرص ممغنط 6"/>
          <p:cNvSpPr/>
          <p:nvPr/>
        </p:nvSpPr>
        <p:spPr>
          <a:xfrm>
            <a:off x="3366533" y="3433139"/>
            <a:ext cx="3566241" cy="1238387"/>
          </a:xfrm>
          <a:prstGeom prst="flowChartMagneticDisk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مَسبوقَةً بِجُمْلَةٍ فعليَّةٍ</a:t>
            </a:r>
            <a:endParaRPr lang="ar-AE" sz="2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مخطط انسيابي: عرض 8"/>
          <p:cNvSpPr/>
          <p:nvPr/>
        </p:nvSpPr>
        <p:spPr>
          <a:xfrm>
            <a:off x="535129" y="3331737"/>
            <a:ext cx="2709119" cy="712879"/>
          </a:xfrm>
          <a:prstGeom prst="flowChartDisplay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الفعل : </a:t>
            </a:r>
            <a:r>
              <a:rPr lang="ar-JO" sz="2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سافر</a:t>
            </a:r>
            <a:endParaRPr lang="ar-AE" sz="2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مخطط انسيابي: إدخال يدوي 9"/>
          <p:cNvSpPr/>
          <p:nvPr/>
        </p:nvSpPr>
        <p:spPr>
          <a:xfrm>
            <a:off x="1649992" y="2118099"/>
            <a:ext cx="5282782" cy="842494"/>
          </a:xfrm>
          <a:prstGeom prst="flowChartManualInp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3700" b="1" dirty="0">
                <a:solidFill>
                  <a:schemeClr val="accent4">
                    <a:lumMod val="50000"/>
                  </a:schemeClr>
                </a:solidFill>
              </a:rPr>
              <a:t>تَدُلًّ على المصاحبة (المعيّة) </a:t>
            </a:r>
            <a:endParaRPr lang="ar-AE" sz="37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1" name="مخطط انسيابي: تخزين بالوصول التسلسلي 10"/>
          <p:cNvSpPr/>
          <p:nvPr/>
        </p:nvSpPr>
        <p:spPr>
          <a:xfrm>
            <a:off x="373224" y="173884"/>
            <a:ext cx="6559550" cy="649218"/>
          </a:xfrm>
          <a:prstGeom prst="flowChartMagneticTap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r>
              <a:rPr lang="ar-SA" sz="3000" b="1" dirty="0">
                <a:solidFill>
                  <a:schemeClr val="accent6">
                    <a:lumMod val="50000"/>
                  </a:schemeClr>
                </a:solidFill>
              </a:rPr>
              <a:t>1- </a:t>
            </a:r>
            <a:r>
              <a:rPr lang="ar-JO" sz="3000" b="1" dirty="0">
                <a:solidFill>
                  <a:schemeClr val="accent6">
                    <a:lumMod val="50000"/>
                  </a:schemeClr>
                </a:solidFill>
              </a:rPr>
              <a:t>سافرَ الرجلُ </a:t>
            </a:r>
            <a:r>
              <a:rPr lang="ar-JO" sz="3000" b="1" dirty="0">
                <a:solidFill>
                  <a:srgbClr val="FF0000"/>
                </a:solidFill>
              </a:rPr>
              <a:t>وطلوعَ</a:t>
            </a:r>
            <a:r>
              <a:rPr lang="ar-JO" sz="3000" b="1" dirty="0">
                <a:solidFill>
                  <a:schemeClr val="accent6">
                    <a:lumMod val="50000"/>
                  </a:schemeClr>
                </a:solidFill>
              </a:rPr>
              <a:t> الشمسِ.</a:t>
            </a:r>
            <a:endParaRPr lang="ar-AE" sz="3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شكل بيضاوي 7"/>
          <p:cNvSpPr/>
          <p:nvPr/>
        </p:nvSpPr>
        <p:spPr>
          <a:xfrm>
            <a:off x="535129" y="4174231"/>
            <a:ext cx="2709119" cy="77768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2200" b="1" dirty="0">
                <a:solidFill>
                  <a:schemeClr val="bg2">
                    <a:lumMod val="10000"/>
                  </a:schemeClr>
                </a:solidFill>
              </a:rPr>
              <a:t>الفاعل : </a:t>
            </a:r>
            <a:r>
              <a:rPr lang="ar-SA" sz="2200" b="1" dirty="0" smtClean="0">
                <a:solidFill>
                  <a:schemeClr val="bg2">
                    <a:lumMod val="10000"/>
                  </a:schemeClr>
                </a:solidFill>
              </a:rPr>
              <a:t>ا</a:t>
            </a:r>
            <a:r>
              <a:rPr lang="ar-JO" sz="2200" b="1" dirty="0" smtClean="0">
                <a:solidFill>
                  <a:schemeClr val="bg2">
                    <a:lumMod val="10000"/>
                  </a:schemeClr>
                </a:solidFill>
              </a:rPr>
              <a:t>لرجلُ</a:t>
            </a:r>
            <a:endParaRPr lang="ar-AE" sz="22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" name="سهم منحني إلى اليمين 1"/>
          <p:cNvSpPr/>
          <p:nvPr/>
        </p:nvSpPr>
        <p:spPr>
          <a:xfrm rot="19822068">
            <a:off x="663500" y="2061329"/>
            <a:ext cx="677280" cy="956033"/>
          </a:xfrm>
          <a:prstGeom prst="curvedRightArrow">
            <a:avLst>
              <a:gd name="adj1" fmla="val 25000"/>
              <a:gd name="adj2" fmla="val 36325"/>
              <a:gd name="adj3" fmla="val 25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endParaRPr lang="ar-AE">
              <a:solidFill>
                <a:srgbClr val="FF0000"/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 rot="16200000">
            <a:off x="-1738985" y="2848291"/>
            <a:ext cx="3808060" cy="273844"/>
          </a:xfrm>
        </p:spPr>
        <p:txBody>
          <a:bodyPr/>
          <a:lstStyle/>
          <a:p>
            <a:r>
              <a:rPr lang="ar-SA" dirty="0" smtClean="0"/>
              <a:t>يوسف طالب الرفاعي / مدارس الأمم الإبداعية / الصف التاسع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803199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9" grpId="0" animBg="1"/>
      <p:bldP spid="10" grpId="0" animBg="1"/>
      <p:bldP spid="11" grpId="0" animBg="1"/>
      <p:bldP spid="8" grpId="0" animBg="1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بيانات مخزّنة 1"/>
          <p:cNvSpPr/>
          <p:nvPr/>
        </p:nvSpPr>
        <p:spPr>
          <a:xfrm>
            <a:off x="4242919" y="303498"/>
            <a:ext cx="2941652" cy="1749794"/>
          </a:xfrm>
          <a:prstGeom prst="flowChartOnlineStorag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3000" b="1" dirty="0">
                <a:solidFill>
                  <a:schemeClr val="accent6">
                    <a:lumMod val="50000"/>
                  </a:schemeClr>
                </a:solidFill>
              </a:rPr>
              <a:t>لا يجوز عطف </a:t>
            </a:r>
            <a:r>
              <a:rPr lang="ar-JO" sz="3000" b="1" dirty="0" smtClean="0">
                <a:solidFill>
                  <a:schemeClr val="accent6">
                    <a:lumMod val="50000"/>
                  </a:schemeClr>
                </a:solidFill>
              </a:rPr>
              <a:t>طلوع الشمس</a:t>
            </a:r>
            <a:r>
              <a:rPr lang="ar-SA" sz="30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SA" sz="3000" b="1" dirty="0">
                <a:solidFill>
                  <a:schemeClr val="accent6">
                    <a:lumMod val="50000"/>
                  </a:schemeClr>
                </a:solidFill>
              </a:rPr>
              <a:t>على </a:t>
            </a:r>
            <a:r>
              <a:rPr lang="ar-SA" sz="3000" b="1" dirty="0" smtClean="0">
                <a:solidFill>
                  <a:schemeClr val="accent6">
                    <a:lumMod val="50000"/>
                  </a:schemeClr>
                </a:solidFill>
              </a:rPr>
              <a:t>ال</a:t>
            </a:r>
            <a:r>
              <a:rPr lang="ar-JO" sz="3000" b="1" dirty="0" smtClean="0">
                <a:solidFill>
                  <a:schemeClr val="accent6">
                    <a:lumMod val="50000"/>
                  </a:schemeClr>
                </a:solidFill>
              </a:rPr>
              <a:t>رجل</a:t>
            </a:r>
            <a:endParaRPr lang="ar-AE" sz="3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مخطط انسيابي: مهلة 2"/>
          <p:cNvSpPr/>
          <p:nvPr/>
        </p:nvSpPr>
        <p:spPr>
          <a:xfrm>
            <a:off x="481303" y="303498"/>
            <a:ext cx="3589582" cy="1490566"/>
          </a:xfrm>
          <a:prstGeom prst="flowChartDelay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4400" b="1" dirty="0">
                <a:solidFill>
                  <a:schemeClr val="accent3">
                    <a:lumMod val="50000"/>
                  </a:schemeClr>
                </a:solidFill>
              </a:rPr>
              <a:t>لِعَدَمِ مُشارَكَتِهِ في </a:t>
            </a:r>
            <a:r>
              <a:rPr lang="ar-SA" sz="4400" b="1" dirty="0" smtClean="0">
                <a:solidFill>
                  <a:schemeClr val="accent3">
                    <a:lumMod val="50000"/>
                  </a:schemeClr>
                </a:solidFill>
              </a:rPr>
              <a:t>ال</a:t>
            </a:r>
            <a:r>
              <a:rPr lang="ar-JO" sz="4400" b="1" dirty="0" smtClean="0">
                <a:solidFill>
                  <a:schemeClr val="accent3">
                    <a:lumMod val="50000"/>
                  </a:schemeClr>
                </a:solidFill>
              </a:rPr>
              <a:t>سفر</a:t>
            </a:r>
            <a:endParaRPr lang="ar-AE" sz="4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وسيلة شرح مستطيلة مستديرة الزوايا 3"/>
          <p:cNvSpPr/>
          <p:nvPr/>
        </p:nvSpPr>
        <p:spPr>
          <a:xfrm>
            <a:off x="586378" y="2246124"/>
            <a:ext cx="6598194" cy="907301"/>
          </a:xfrm>
          <a:prstGeom prst="wedgeRoundRectCallou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SA" sz="4400" b="1" dirty="0">
                <a:solidFill>
                  <a:srgbClr val="002060"/>
                </a:solidFill>
              </a:rPr>
              <a:t>فلا يصحُّ أنْ نقول: </a:t>
            </a:r>
            <a:endParaRPr lang="ar-AE" sz="4400" b="1" dirty="0">
              <a:solidFill>
                <a:srgbClr val="002060"/>
              </a:solidFill>
            </a:endParaRPr>
          </a:p>
        </p:txBody>
      </p:sp>
      <p:sp>
        <p:nvSpPr>
          <p:cNvPr id="5" name="مخطط انسيابي: شريط مثقب 4"/>
          <p:cNvSpPr/>
          <p:nvPr/>
        </p:nvSpPr>
        <p:spPr>
          <a:xfrm>
            <a:off x="586378" y="3325130"/>
            <a:ext cx="6598194" cy="1101722"/>
          </a:xfrm>
          <a:prstGeom prst="flowChartPunchedTap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628" tIns="42314" rIns="84628" bIns="42314" rtlCol="1" anchor="ctr"/>
          <a:lstStyle/>
          <a:p>
            <a:pPr algn="ctr"/>
            <a:r>
              <a:rPr lang="ar-JO" sz="3700" b="1" dirty="0" smtClean="0">
                <a:solidFill>
                  <a:schemeClr val="accent4">
                    <a:lumMod val="50000"/>
                  </a:schemeClr>
                </a:solidFill>
              </a:rPr>
              <a:t>سافر</a:t>
            </a:r>
            <a:r>
              <a:rPr lang="ar-SA" sz="3700" b="1" dirty="0" smtClean="0">
                <a:solidFill>
                  <a:schemeClr val="accent4">
                    <a:lumMod val="50000"/>
                  </a:schemeClr>
                </a:solidFill>
              </a:rPr>
              <a:t> ال</a:t>
            </a:r>
            <a:r>
              <a:rPr lang="ar-JO" sz="3700" b="1" dirty="0" smtClean="0">
                <a:solidFill>
                  <a:schemeClr val="accent4">
                    <a:lumMod val="50000"/>
                  </a:schemeClr>
                </a:solidFill>
              </a:rPr>
              <a:t>رجلُ</a:t>
            </a:r>
            <a:r>
              <a:rPr lang="ar-SA" sz="3700" b="1" dirty="0" smtClean="0">
                <a:solidFill>
                  <a:schemeClr val="accent4">
                    <a:lumMod val="50000"/>
                  </a:schemeClr>
                </a:solidFill>
              </a:rPr>
              <a:t> و</a:t>
            </a:r>
            <a:r>
              <a:rPr lang="ar-JO" sz="3700" b="1" dirty="0" smtClean="0">
                <a:solidFill>
                  <a:schemeClr val="accent4">
                    <a:lumMod val="50000"/>
                  </a:schemeClr>
                </a:solidFill>
              </a:rPr>
              <a:t>سافر طلوع الشمس.</a:t>
            </a:r>
            <a:r>
              <a:rPr lang="ar-SA" sz="3700" b="1" dirty="0" smtClean="0"/>
              <a:t>.</a:t>
            </a:r>
            <a:endParaRPr lang="ar-AE" sz="3700" b="1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600200" y="4748603"/>
            <a:ext cx="4035490" cy="273844"/>
          </a:xfrm>
        </p:spPr>
        <p:txBody>
          <a:bodyPr/>
          <a:lstStyle/>
          <a:p>
            <a:r>
              <a:rPr lang="ar-SA" dirty="0" smtClean="0"/>
              <a:t>يوسف طالب الرفاعي / مدارس الأمم الإبداعية / الصف التاسع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74402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mam-templat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mam-template" id="{2C641975-E0C6-468F-AAAD-B302B9507418}" vid="{32C803F9-C23F-4412-B2F0-D455234D5211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Omam-template</Template>
  <TotalTime>726</TotalTime>
  <Words>762</Words>
  <Application>Microsoft Office PowerPoint</Application>
  <PresentationFormat>عرض على الشاشة (9:16)‏</PresentationFormat>
  <Paragraphs>132</Paragraphs>
  <Slides>18</Slides>
  <Notes>15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19" baseType="lpstr">
      <vt:lpstr>Omam-template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Ahmed-Under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Work</cp:lastModifiedBy>
  <cp:revision>119</cp:revision>
  <dcterms:created xsi:type="dcterms:W3CDTF">2021-01-28T19:07:55Z</dcterms:created>
  <dcterms:modified xsi:type="dcterms:W3CDTF">2021-05-17T06:54:07Z</dcterms:modified>
</cp:coreProperties>
</file>