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</p:sldMasterIdLst>
  <p:notesMasterIdLst>
    <p:notesMasterId r:id="rId46"/>
  </p:notesMasterIdLst>
  <p:sldIdLst>
    <p:sldId id="370" r:id="rId2"/>
    <p:sldId id="259" r:id="rId3"/>
    <p:sldId id="260" r:id="rId4"/>
    <p:sldId id="261" r:id="rId5"/>
    <p:sldId id="333" r:id="rId6"/>
    <p:sldId id="29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34" r:id="rId15"/>
    <p:sldId id="343" r:id="rId16"/>
    <p:sldId id="344" r:id="rId17"/>
    <p:sldId id="345" r:id="rId18"/>
    <p:sldId id="346" r:id="rId19"/>
    <p:sldId id="347" r:id="rId20"/>
    <p:sldId id="342" r:id="rId21"/>
    <p:sldId id="348" r:id="rId22"/>
    <p:sldId id="349" r:id="rId23"/>
    <p:sldId id="350" r:id="rId24"/>
    <p:sldId id="351" r:id="rId25"/>
    <p:sldId id="352" r:id="rId26"/>
    <p:sldId id="353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286" r:id="rId42"/>
    <p:sldId id="329" r:id="rId43"/>
    <p:sldId id="369" r:id="rId44"/>
    <p:sldId id="257" r:id="rId45"/>
  </p:sldIdLst>
  <p:sldSz cx="9144000" cy="6858000" type="screen4x3"/>
  <p:notesSz cx="6858000" cy="9144000"/>
  <p:embeddedFontLst>
    <p:embeddedFont>
      <p:font typeface="DecoType Thuluth" panose="02010000000000000000" pitchFamily="2" charset="-78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33FF"/>
    <a:srgbClr val="8A4F00"/>
    <a:srgbClr val="DCA24C"/>
    <a:srgbClr val="003300"/>
    <a:srgbClr val="FFB13F"/>
    <a:srgbClr val="FF99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59" d="100"/>
          <a:sy n="59" d="100"/>
        </p:scale>
        <p:origin x="-1003" y="25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763F4F-6E0A-446E-8691-510891945714}" type="datetimeFigureOut">
              <a:rPr lang="ar-JO" smtClean="0"/>
              <a:t>07/01/1442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BDB7879-4F4A-48B2-A0A9-294E80673D0E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32112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40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41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42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43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47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8147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3745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05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58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0615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28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65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93529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62993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835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07/01/1442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06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35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164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صورة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5" name="مربع نص 34"/>
          <p:cNvSpPr txBox="1"/>
          <p:nvPr/>
        </p:nvSpPr>
        <p:spPr>
          <a:xfrm>
            <a:off x="4283968" y="3861048"/>
            <a:ext cx="43924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إجراء العمليات الحسابية والمنطقية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4283968" y="4140369"/>
            <a:ext cx="43924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>
                <a:latin typeface="Arial"/>
                <a:ea typeface="GE SS TV Bold" pitchFamily="18" charset="-78"/>
              </a:rPr>
              <a:t>☼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قراءة البرامج وتفسيرها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469" y="1844824"/>
            <a:ext cx="1449851" cy="1209065"/>
          </a:xfrm>
          <a:prstGeom prst="rect">
            <a:avLst/>
          </a:prstGeom>
        </p:spPr>
      </p:pic>
      <p:sp>
        <p:nvSpPr>
          <p:cNvPr id="42" name="مربع نص 41"/>
          <p:cNvSpPr txBox="1"/>
          <p:nvPr/>
        </p:nvSpPr>
        <p:spPr>
          <a:xfrm>
            <a:off x="4283968" y="4395301"/>
            <a:ext cx="43924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التحكم في نقل البيانات عن طريق وحدات الحاسوب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4283968" y="4674622"/>
            <a:ext cx="43924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>
                <a:latin typeface="Arial"/>
                <a:ea typeface="GE SS TV Bold" pitchFamily="18" charset="-78"/>
              </a:rPr>
              <a:t>☼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التحكم في عمل إجزاء الحاسوب الأخرى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053888"/>
            <a:ext cx="2902632" cy="425720"/>
          </a:xfrm>
          <a:prstGeom prst="rect">
            <a:avLst/>
          </a:prstGeom>
        </p:spPr>
      </p:pic>
      <p:grpSp>
        <p:nvGrpSpPr>
          <p:cNvPr id="21" name="مجموعة 20"/>
          <p:cNvGrpSpPr/>
          <p:nvPr/>
        </p:nvGrpSpPr>
        <p:grpSpPr>
          <a:xfrm>
            <a:off x="6227299" y="5373216"/>
            <a:ext cx="1032194" cy="425632"/>
            <a:chOff x="6227299" y="5373216"/>
            <a:chExt cx="1032194" cy="425632"/>
          </a:xfrm>
        </p:grpSpPr>
        <p:sp>
          <p:nvSpPr>
            <p:cNvPr id="18" name="مستطيل مستدير الزوايا 17"/>
            <p:cNvSpPr/>
            <p:nvPr/>
          </p:nvSpPr>
          <p:spPr>
            <a:xfrm>
              <a:off x="6227299" y="5373216"/>
              <a:ext cx="1032194" cy="42563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7" name="سهم مسنن إلى اليمين 16"/>
            <p:cNvSpPr/>
            <p:nvPr/>
          </p:nvSpPr>
          <p:spPr>
            <a:xfrm flipH="1">
              <a:off x="6444000" y="5405932"/>
              <a:ext cx="612000" cy="324000"/>
            </a:xfrm>
            <a:prstGeom prst="notchedRightArrow">
              <a:avLst>
                <a:gd name="adj1" fmla="val 34670"/>
                <a:gd name="adj2" fmla="val 75552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44" name="مربع نص 43"/>
          <p:cNvSpPr txBox="1"/>
          <p:nvPr/>
        </p:nvSpPr>
        <p:spPr>
          <a:xfrm>
            <a:off x="6012160" y="5805264"/>
            <a:ext cx="1569363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GE SS TV Bold" pitchFamily="18" charset="-78"/>
                <a:cs typeface="Arial"/>
              </a:rPr>
              <a:t>انظر الشريحة التالية</a:t>
            </a:r>
            <a:endParaRPr lang="ar-JO" sz="10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6454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صورة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3" name="صورة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903" y="2852946"/>
            <a:ext cx="1551282" cy="568803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852946"/>
            <a:ext cx="1224136" cy="0"/>
          </a:xfrm>
          <a:prstGeom prst="line">
            <a:avLst/>
          </a:prstGeom>
          <a:ln w="28575">
            <a:solidFill>
              <a:srgbClr val="0080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3386088"/>
            <a:ext cx="1224136" cy="0"/>
          </a:xfrm>
          <a:prstGeom prst="line">
            <a:avLst/>
          </a:prstGeom>
          <a:ln w="28575">
            <a:solidFill>
              <a:srgbClr val="0080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881433"/>
            <a:ext cx="424847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لو كتبنا المعادلة الآتية على اللوح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622 ÷ 12 =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ما العضو من جسمك الذي تستخدمه للحصول على النتيجة ؟!!!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pic>
        <p:nvPicPr>
          <p:cNvPr id="19" name="صورة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236" y="2132856"/>
            <a:ext cx="1379220" cy="1440180"/>
          </a:xfrm>
          <a:prstGeom prst="rect">
            <a:avLst/>
          </a:prstGeom>
        </p:spPr>
      </p:pic>
      <p:sp>
        <p:nvSpPr>
          <p:cNvPr id="20" name="مستطيل مستدير الزوايا 19"/>
          <p:cNvSpPr/>
          <p:nvPr/>
        </p:nvSpPr>
        <p:spPr>
          <a:xfrm>
            <a:off x="5472400" y="5157232"/>
            <a:ext cx="2700000" cy="36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2" name="مربع نص 21"/>
          <p:cNvSpPr txBox="1"/>
          <p:nvPr/>
        </p:nvSpPr>
        <p:spPr>
          <a:xfrm>
            <a:off x="5794903" y="5175649"/>
            <a:ext cx="1873441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الدمـــــــــــــاغ</a:t>
            </a:r>
            <a:endParaRPr lang="ar-JO" sz="15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4152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صورة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3" name="صورة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903" y="2852946"/>
            <a:ext cx="1551282" cy="568803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852946"/>
            <a:ext cx="1224136" cy="0"/>
          </a:xfrm>
          <a:prstGeom prst="line">
            <a:avLst/>
          </a:prstGeom>
          <a:ln w="28575">
            <a:solidFill>
              <a:srgbClr val="0080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3386088"/>
            <a:ext cx="1224136" cy="0"/>
          </a:xfrm>
          <a:prstGeom prst="line">
            <a:avLst/>
          </a:prstGeom>
          <a:ln w="28575">
            <a:solidFill>
              <a:srgbClr val="0080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644008" y="3881433"/>
            <a:ext cx="442798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لو وضعنا المصحف أمامك وطلبنا منك قراءة آية من آياته وتفسيرها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ما العضو من جسمك المسؤول عن معرفة الحروف وتركيبها لتكوّن جُمل الآية الكريمة ؟!!!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pic>
        <p:nvPicPr>
          <p:cNvPr id="19" name="صورة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236" y="2132856"/>
            <a:ext cx="1379220" cy="1440180"/>
          </a:xfrm>
          <a:prstGeom prst="rect">
            <a:avLst/>
          </a:prstGeom>
        </p:spPr>
      </p:pic>
      <p:sp>
        <p:nvSpPr>
          <p:cNvPr id="20" name="مستطيل مستدير الزوايا 19"/>
          <p:cNvSpPr/>
          <p:nvPr/>
        </p:nvSpPr>
        <p:spPr>
          <a:xfrm>
            <a:off x="5472400" y="5157232"/>
            <a:ext cx="2700000" cy="36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2" name="مربع نص 21"/>
          <p:cNvSpPr txBox="1"/>
          <p:nvPr/>
        </p:nvSpPr>
        <p:spPr>
          <a:xfrm>
            <a:off x="5794903" y="5175649"/>
            <a:ext cx="1873441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الدمـــــــــــــاغ</a:t>
            </a:r>
            <a:endParaRPr lang="ar-JO" sz="15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6338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صورة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3" name="صورة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903" y="2852946"/>
            <a:ext cx="1551282" cy="568803"/>
          </a:xfrm>
          <a:prstGeom prst="rect">
            <a:avLst/>
          </a:prstGeom>
        </p:spPr>
      </p:pic>
      <p:cxnSp>
        <p:nvCxnSpPr>
          <p:cNvPr id="14" name="رابط مستقيم 13"/>
          <p:cNvCxnSpPr/>
          <p:nvPr/>
        </p:nvCxnSpPr>
        <p:spPr>
          <a:xfrm flipH="1">
            <a:off x="6012160" y="2852946"/>
            <a:ext cx="1224136" cy="0"/>
          </a:xfrm>
          <a:prstGeom prst="line">
            <a:avLst/>
          </a:prstGeom>
          <a:ln w="28575">
            <a:solidFill>
              <a:srgbClr val="0080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flipH="1">
            <a:off x="6012160" y="3386088"/>
            <a:ext cx="1224136" cy="0"/>
          </a:xfrm>
          <a:prstGeom prst="line">
            <a:avLst/>
          </a:prstGeom>
          <a:ln w="28575">
            <a:solidFill>
              <a:srgbClr val="0080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4716016" y="3881433"/>
            <a:ext cx="424847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لو طلبنا منك تغيير مكان الساعة من اليد اليمنى إلى اليسرى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ما العضو من جسمك المسؤول عن عملية النقل هذه ؟!!!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ما العضو الذي تحكّم بيدك ونقل الساعة من يدٍ إلى يد ؟!!!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pic>
        <p:nvPicPr>
          <p:cNvPr id="19" name="صورة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236" y="2132856"/>
            <a:ext cx="1379220" cy="1440180"/>
          </a:xfrm>
          <a:prstGeom prst="rect">
            <a:avLst/>
          </a:prstGeom>
        </p:spPr>
      </p:pic>
      <p:sp>
        <p:nvSpPr>
          <p:cNvPr id="20" name="مستطيل مستدير الزوايا 19"/>
          <p:cNvSpPr/>
          <p:nvPr/>
        </p:nvSpPr>
        <p:spPr>
          <a:xfrm>
            <a:off x="5472400" y="5157232"/>
            <a:ext cx="2700000" cy="36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2" name="مربع نص 21"/>
          <p:cNvSpPr txBox="1"/>
          <p:nvPr/>
        </p:nvSpPr>
        <p:spPr>
          <a:xfrm>
            <a:off x="5794903" y="5175649"/>
            <a:ext cx="1873441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الدمـــــــــــــاغ</a:t>
            </a:r>
            <a:endParaRPr lang="ar-JO" sz="15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3237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536" y="1845438"/>
            <a:ext cx="1202776" cy="1325266"/>
          </a:xfrm>
          <a:prstGeom prst="rect">
            <a:avLst/>
          </a:prstGeom>
        </p:spPr>
      </p:pic>
      <p:pic>
        <p:nvPicPr>
          <p:cNvPr id="13" name="صورة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648044" y="4050827"/>
            <a:ext cx="446046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جميع المهام السابقة قام بها دماغ الإنسان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والذي بدوره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يُشبه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عمل وحدة المعالجة المركزية في الحاسوب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151138"/>
            <a:ext cx="1984901" cy="46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01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09" y="1556792"/>
            <a:ext cx="1551993" cy="1472848"/>
          </a:xfrm>
          <a:prstGeom prst="rect">
            <a:avLst/>
          </a:prstGeom>
        </p:spPr>
      </p:pic>
      <p:grpSp>
        <p:nvGrpSpPr>
          <p:cNvPr id="7" name="مجموعة 6"/>
          <p:cNvGrpSpPr/>
          <p:nvPr/>
        </p:nvGrpSpPr>
        <p:grpSpPr>
          <a:xfrm>
            <a:off x="4755296" y="1844824"/>
            <a:ext cx="1188000" cy="1188000"/>
            <a:chOff x="4755296" y="2016945"/>
            <a:chExt cx="1188000" cy="1188000"/>
          </a:xfrm>
        </p:grpSpPr>
        <p:sp>
          <p:nvSpPr>
            <p:cNvPr id="6" name="شكل بيضاوي 5"/>
            <p:cNvSpPr/>
            <p:nvPr/>
          </p:nvSpPr>
          <p:spPr>
            <a:xfrm>
              <a:off x="4755296" y="2016945"/>
              <a:ext cx="1188000" cy="118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ln>
                  <a:solidFill>
                    <a:schemeClr val="tx1"/>
                  </a:solidFill>
                </a:ln>
              </a:endParaRPr>
            </a:p>
          </p:txBody>
        </p:sp>
        <p:pic>
          <p:nvPicPr>
            <p:cNvPr id="5" name="صورة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50" y="2230544"/>
              <a:ext cx="1073294" cy="787739"/>
            </a:xfrm>
            <a:prstGeom prst="rect">
              <a:avLst/>
            </a:prstGeom>
          </p:spPr>
        </p:pic>
      </p:grpSp>
      <p:sp>
        <p:nvSpPr>
          <p:cNvPr id="15" name="مستطيل مستدير الزوايا 14"/>
          <p:cNvSpPr/>
          <p:nvPr/>
        </p:nvSpPr>
        <p:spPr>
          <a:xfrm>
            <a:off x="5148064" y="3645024"/>
            <a:ext cx="3456384" cy="108012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6" name="مربع نص 15"/>
          <p:cNvSpPr txBox="1"/>
          <p:nvPr/>
        </p:nvSpPr>
        <p:spPr>
          <a:xfrm>
            <a:off x="5148064" y="3892696"/>
            <a:ext cx="34563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يُطلق على هذه الوحدة في الحواسيب الشخصية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المعالج المصغّر ( ميكروي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cxnSp>
        <p:nvCxnSpPr>
          <p:cNvPr id="9" name="رابط مستقيم 8"/>
          <p:cNvCxnSpPr/>
          <p:nvPr/>
        </p:nvCxnSpPr>
        <p:spPr>
          <a:xfrm>
            <a:off x="5349296" y="4772180"/>
            <a:ext cx="3111136" cy="0"/>
          </a:xfrm>
          <a:prstGeom prst="line">
            <a:avLst/>
          </a:prstGeom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مربع نص 18"/>
          <p:cNvSpPr txBox="1"/>
          <p:nvPr/>
        </p:nvSpPr>
        <p:spPr>
          <a:xfrm>
            <a:off x="5148064" y="3924345"/>
            <a:ext cx="34563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تعتمد سرعة الحواسيب وقدرتها على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نوع المعالج وحداثته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5148064" y="3924345"/>
            <a:ext cx="34563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أشهر الشركات المصنّعة للمعالجات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en-US" sz="1600" b="1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AMD</a:t>
            </a:r>
            <a:r>
              <a:rPr lang="en-US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, </a:t>
            </a:r>
            <a:r>
              <a:rPr lang="en-US" sz="1600" b="1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INTEL</a:t>
            </a:r>
            <a:endParaRPr lang="ar-JO" sz="1600" b="1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9261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9" grpId="0"/>
      <p:bldP spid="19" grpId="1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223" y="3050797"/>
            <a:ext cx="2872177" cy="476531"/>
          </a:xfrm>
          <a:prstGeom prst="rect">
            <a:avLst/>
          </a:prstGeom>
        </p:spPr>
      </p:pic>
      <p:sp>
        <p:nvSpPr>
          <p:cNvPr id="35" name="مربع نص 34"/>
          <p:cNvSpPr txBox="1"/>
          <p:nvPr/>
        </p:nvSpPr>
        <p:spPr>
          <a:xfrm>
            <a:off x="4283968" y="3861048"/>
            <a:ext cx="43924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سرعة المعالج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4283968" y="4140369"/>
            <a:ext cx="43924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>
                <a:latin typeface="Arial"/>
                <a:ea typeface="GE SS TV Bold" pitchFamily="18" charset="-78"/>
              </a:rPr>
              <a:t>☼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عدد الأنوية ( </a:t>
            </a:r>
            <a:r>
              <a:rPr lang="en-US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Cores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469" y="1844824"/>
            <a:ext cx="1449851" cy="1209065"/>
          </a:xfrm>
          <a:prstGeom prst="rect">
            <a:avLst/>
          </a:prstGeom>
        </p:spPr>
      </p:pic>
      <p:sp>
        <p:nvSpPr>
          <p:cNvPr id="42" name="مربع نص 41"/>
          <p:cNvSpPr txBox="1"/>
          <p:nvPr/>
        </p:nvSpPr>
        <p:spPr>
          <a:xfrm>
            <a:off x="4283968" y="4395301"/>
            <a:ext cx="43924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ذاكرة الكاش ( </a:t>
            </a:r>
            <a:r>
              <a:rPr lang="en-US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Cashe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21" name="مجموعة 20"/>
          <p:cNvGrpSpPr/>
          <p:nvPr/>
        </p:nvGrpSpPr>
        <p:grpSpPr>
          <a:xfrm>
            <a:off x="6227299" y="5373216"/>
            <a:ext cx="1032194" cy="425632"/>
            <a:chOff x="6227299" y="5373216"/>
            <a:chExt cx="1032194" cy="425632"/>
          </a:xfrm>
        </p:grpSpPr>
        <p:sp>
          <p:nvSpPr>
            <p:cNvPr id="18" name="مستطيل مستدير الزوايا 17"/>
            <p:cNvSpPr/>
            <p:nvPr/>
          </p:nvSpPr>
          <p:spPr>
            <a:xfrm>
              <a:off x="6227299" y="5373216"/>
              <a:ext cx="1032194" cy="42563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7" name="سهم مسنن إلى اليمين 16"/>
            <p:cNvSpPr/>
            <p:nvPr/>
          </p:nvSpPr>
          <p:spPr>
            <a:xfrm flipH="1">
              <a:off x="6444000" y="5405932"/>
              <a:ext cx="612000" cy="324000"/>
            </a:xfrm>
            <a:prstGeom prst="notchedRightArrow">
              <a:avLst>
                <a:gd name="adj1" fmla="val 34670"/>
                <a:gd name="adj2" fmla="val 75552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44" name="مربع نص 43"/>
          <p:cNvSpPr txBox="1"/>
          <p:nvPr/>
        </p:nvSpPr>
        <p:spPr>
          <a:xfrm>
            <a:off x="6012160" y="5805264"/>
            <a:ext cx="1569363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GE SS TV Bold" pitchFamily="18" charset="-78"/>
                <a:cs typeface="Arial"/>
              </a:rPr>
              <a:t>انظر الشريحة التالية</a:t>
            </a:r>
            <a:endParaRPr lang="ar-JO" sz="10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4253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2" name="مربع نص 11"/>
          <p:cNvSpPr txBox="1"/>
          <p:nvPr/>
        </p:nvSpPr>
        <p:spPr>
          <a:xfrm>
            <a:off x="4683540" y="2986676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  <a:cs typeface="Times New Roman"/>
              </a:rPr>
              <a:t>سرعة المعالج</a:t>
            </a:r>
            <a:endParaRPr lang="ar-JO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 SS TV Bold" pitchFamily="18" charset="-78"/>
              <a:ea typeface="GE SS TV Bold" pitchFamily="18" charset="-78"/>
              <a:cs typeface="Times New Roman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851771" y="3554432"/>
            <a:ext cx="408850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500" dirty="0" smtClean="0">
                <a:latin typeface="Arial"/>
                <a:cs typeface="Arial"/>
              </a:rPr>
              <a:t>◄ </a:t>
            </a:r>
            <a:r>
              <a:rPr lang="ar-JO" sz="1500" dirty="0" smtClean="0">
                <a:cs typeface="+mj-cs"/>
              </a:rPr>
              <a:t>يُقصد بها عدد العمليات التي يُمكن للمعالج القيام بها في الثانية.</a:t>
            </a:r>
            <a:br>
              <a:rPr lang="ar-JO" sz="1500" dirty="0" smtClean="0">
                <a:cs typeface="+mj-cs"/>
              </a:rPr>
            </a:br>
            <a:r>
              <a:rPr lang="ar-JO" sz="1500" dirty="0">
                <a:latin typeface="Arial"/>
              </a:rPr>
              <a:t>◄ </a:t>
            </a:r>
            <a:r>
              <a:rPr lang="ar-JO" sz="1500" dirty="0" smtClean="0">
                <a:cs typeface="+mj-cs"/>
              </a:rPr>
              <a:t>تُقاس </a:t>
            </a:r>
            <a:r>
              <a:rPr lang="ar-JO" sz="1500" u="sng" dirty="0" smtClean="0">
                <a:cs typeface="+mj-cs"/>
              </a:rPr>
              <a:t>سرعة المعالج </a:t>
            </a:r>
            <a:r>
              <a:rPr lang="ar-JO" sz="1500" dirty="0" smtClean="0">
                <a:cs typeface="+mj-cs"/>
              </a:rPr>
              <a:t>بوحدة  </a:t>
            </a:r>
            <a:r>
              <a:rPr lang="ar-JO" sz="1500" dirty="0" smtClean="0">
                <a:latin typeface="Adobe Arabic" pitchFamily="18" charset="-78"/>
                <a:cs typeface="Adobe Arabic" pitchFamily="18" charset="-78"/>
              </a:rPr>
              <a:t>← </a:t>
            </a:r>
            <a:r>
              <a:rPr lang="ar-JO" sz="1500" dirty="0" smtClean="0">
                <a:latin typeface="Calibri"/>
                <a:cs typeface="+mj-cs"/>
              </a:rPr>
              <a:t> </a:t>
            </a:r>
            <a:r>
              <a:rPr lang="ar-JO" sz="1500" b="1" dirty="0" smtClean="0">
                <a:latin typeface="Calibri"/>
                <a:cs typeface="+mj-cs"/>
              </a:rPr>
              <a:t>هيرتز</a:t>
            </a:r>
            <a:endParaRPr lang="ar-JO" sz="1500" b="1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5" name="صورة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844824"/>
            <a:ext cx="1342113" cy="1179042"/>
          </a:xfrm>
          <a:prstGeom prst="rect">
            <a:avLst/>
          </a:prstGeom>
        </p:spPr>
      </p:pic>
      <p:sp>
        <p:nvSpPr>
          <p:cNvPr id="3" name="مستطيل ذو زوايا قطرية مستديرة 2"/>
          <p:cNvSpPr/>
          <p:nvPr/>
        </p:nvSpPr>
        <p:spPr>
          <a:xfrm>
            <a:off x="5551766" y="4617132"/>
            <a:ext cx="2520280" cy="612068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9" name="مربع نص 18"/>
          <p:cNvSpPr txBox="1"/>
          <p:nvPr/>
        </p:nvSpPr>
        <p:spPr>
          <a:xfrm>
            <a:off x="5686956" y="4676944"/>
            <a:ext cx="226942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أصبحت تُقاس في الوقت الحاضر بـِ </a:t>
            </a:r>
            <a:br>
              <a:rPr lang="ar-JO" sz="1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</a:br>
            <a:r>
              <a:rPr lang="ar-JO" sz="1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جيجا هيرتز ( </a:t>
            </a:r>
            <a:r>
              <a:rPr lang="en-US" sz="1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GHz</a:t>
            </a:r>
            <a:r>
              <a:rPr lang="ar-JO" sz="1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)</a:t>
            </a:r>
            <a:endParaRPr lang="ar-JO" sz="1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" name="شكل حر 3"/>
          <p:cNvSpPr/>
          <p:nvPr/>
        </p:nvSpPr>
        <p:spPr>
          <a:xfrm>
            <a:off x="6695101" y="4069724"/>
            <a:ext cx="1229438" cy="463639"/>
          </a:xfrm>
          <a:custGeom>
            <a:avLst/>
            <a:gdLst>
              <a:gd name="connsiteX0" fmla="*/ 1135254 w 1229438"/>
              <a:gd name="connsiteY0" fmla="*/ 0 h 463639"/>
              <a:gd name="connsiteX1" fmla="*/ 1135254 w 1229438"/>
              <a:gd name="connsiteY1" fmla="*/ 115910 h 463639"/>
              <a:gd name="connsiteX2" fmla="*/ 156460 w 1229438"/>
              <a:gd name="connsiteY2" fmla="*/ 231820 h 463639"/>
              <a:gd name="connsiteX3" fmla="*/ 14792 w 1229438"/>
              <a:gd name="connsiteY3" fmla="*/ 463639 h 463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9438" h="463639">
                <a:moveTo>
                  <a:pt x="1135254" y="0"/>
                </a:moveTo>
                <a:cubicBezTo>
                  <a:pt x="1216820" y="38636"/>
                  <a:pt x="1298386" y="77273"/>
                  <a:pt x="1135254" y="115910"/>
                </a:cubicBezTo>
                <a:cubicBezTo>
                  <a:pt x="972122" y="154547"/>
                  <a:pt x="343204" y="173865"/>
                  <a:pt x="156460" y="231820"/>
                </a:cubicBezTo>
                <a:cubicBezTo>
                  <a:pt x="-30284" y="289775"/>
                  <a:pt x="-7746" y="376707"/>
                  <a:pt x="14792" y="463639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29750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2" name="مربع نص 11"/>
          <p:cNvSpPr txBox="1"/>
          <p:nvPr/>
        </p:nvSpPr>
        <p:spPr>
          <a:xfrm>
            <a:off x="4683540" y="2986676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  <a:cs typeface="Times New Roman"/>
              </a:rPr>
              <a:t>عدد الأنويــــــة</a:t>
            </a:r>
            <a:endParaRPr lang="ar-JO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 SS TV Bold" pitchFamily="18" charset="-78"/>
              <a:ea typeface="GE SS TV Bold" pitchFamily="18" charset="-78"/>
              <a:cs typeface="Times New Roman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851771" y="3554432"/>
            <a:ext cx="408850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500" dirty="0" smtClean="0">
                <a:latin typeface="Arial"/>
                <a:cs typeface="Arial"/>
              </a:rPr>
              <a:t>◄ </a:t>
            </a:r>
            <a:r>
              <a:rPr lang="ar-JO" sz="1500" b="1" dirty="0" smtClean="0">
                <a:cs typeface="+mj-cs"/>
              </a:rPr>
              <a:t>النواة /</a:t>
            </a:r>
            <a:r>
              <a:rPr lang="ar-JO" sz="1500" dirty="0" smtClean="0">
                <a:cs typeface="+mj-cs"/>
              </a:rPr>
              <a:t> هي مركز معالجة الأوامر وتنفيذ المهام</a:t>
            </a:r>
            <a:br>
              <a:rPr lang="ar-JO" sz="1500" dirty="0" smtClean="0">
                <a:cs typeface="+mj-cs"/>
              </a:rPr>
            </a:br>
            <a:r>
              <a:rPr lang="ar-JO" sz="1500" dirty="0" smtClean="0">
                <a:cs typeface="+mj-cs"/>
              </a:rPr>
              <a:t>       </a:t>
            </a:r>
            <a:r>
              <a:rPr lang="ar-JO" sz="1500" u="sng" dirty="0" smtClean="0">
                <a:cs typeface="+mj-cs"/>
              </a:rPr>
              <a:t>كل نواة</a:t>
            </a:r>
            <a:r>
              <a:rPr lang="ar-JO" sz="1500" dirty="0" smtClean="0">
                <a:cs typeface="+mj-cs"/>
              </a:rPr>
              <a:t>  </a:t>
            </a:r>
            <a:r>
              <a:rPr lang="ar-JO" sz="1500" dirty="0" smtClean="0">
                <a:latin typeface="Adobe Arabic" pitchFamily="18" charset="-78"/>
                <a:cs typeface="Adobe Arabic" pitchFamily="18" charset="-78"/>
              </a:rPr>
              <a:t>←  </a:t>
            </a:r>
            <a:r>
              <a:rPr lang="ar-JO" sz="1500" dirty="0" smtClean="0">
                <a:cs typeface="+mj-cs"/>
              </a:rPr>
              <a:t>يُمكنها القيام بعملية واحدة في الوقت الواحد !!!</a:t>
            </a:r>
            <a:endParaRPr lang="ar-JO" sz="1500" b="1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5" name="صورة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844824"/>
            <a:ext cx="1342113" cy="1179042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4860032" y="4099138"/>
            <a:ext cx="408850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500" dirty="0" smtClean="0">
                <a:latin typeface="Arial"/>
                <a:cs typeface="Arial"/>
              </a:rPr>
              <a:t>◄ </a:t>
            </a:r>
            <a:r>
              <a:rPr lang="ar-JO" sz="1500" dirty="0" smtClean="0">
                <a:cs typeface="+mj-cs"/>
              </a:rPr>
              <a:t>كلّما زاد عدد الأنوية كلّما كان الحاسوب أسرع !!!</a:t>
            </a:r>
            <a:endParaRPr lang="ar-JO" sz="1500" b="1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" name="صورة 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992" y="4752000"/>
            <a:ext cx="1081549" cy="75600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763" y="4716000"/>
            <a:ext cx="1095259" cy="772917"/>
          </a:xfrm>
          <a:prstGeom prst="rect">
            <a:avLst/>
          </a:prstGeom>
        </p:spPr>
      </p:pic>
      <p:pic>
        <p:nvPicPr>
          <p:cNvPr id="6" name="صورة 5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752000"/>
            <a:ext cx="1127699" cy="738000"/>
          </a:xfrm>
          <a:prstGeom prst="rect">
            <a:avLst/>
          </a:prstGeom>
        </p:spPr>
      </p:pic>
      <p:cxnSp>
        <p:nvCxnSpPr>
          <p:cNvPr id="17" name="رابط مستقيم 16"/>
          <p:cNvCxnSpPr/>
          <p:nvPr/>
        </p:nvCxnSpPr>
        <p:spPr>
          <a:xfrm flipH="1">
            <a:off x="5292080" y="4752000"/>
            <a:ext cx="30963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مستقيم 19"/>
          <p:cNvCxnSpPr/>
          <p:nvPr/>
        </p:nvCxnSpPr>
        <p:spPr>
          <a:xfrm flipH="1">
            <a:off x="5292080" y="5472000"/>
            <a:ext cx="30963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مربع نص 20"/>
          <p:cNvSpPr txBox="1"/>
          <p:nvPr/>
        </p:nvSpPr>
        <p:spPr>
          <a:xfrm>
            <a:off x="7380312" y="5513022"/>
            <a:ext cx="114516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2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ثنائية النواة</a:t>
            </a:r>
            <a:endParaRPr lang="ar-JO" sz="12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6228184" y="5517232"/>
            <a:ext cx="114516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2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رباعية النواة</a:t>
            </a:r>
            <a:endParaRPr lang="ar-JO" sz="12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148064" y="5517232"/>
            <a:ext cx="114516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2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سداسية النواة</a:t>
            </a:r>
            <a:endParaRPr lang="ar-JO" sz="12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5284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3" name="مربع نص 12"/>
          <p:cNvSpPr txBox="1"/>
          <p:nvPr/>
        </p:nvSpPr>
        <p:spPr>
          <a:xfrm>
            <a:off x="4644008" y="2341329"/>
            <a:ext cx="4088502" cy="10618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500" dirty="0" smtClean="0">
                <a:latin typeface="Arial"/>
                <a:cs typeface="Arial"/>
              </a:rPr>
              <a:t>◄ </a:t>
            </a:r>
            <a:r>
              <a:rPr lang="ar-JO" sz="1500" dirty="0" smtClean="0">
                <a:cs typeface="+mj-cs"/>
              </a:rPr>
              <a:t>لو طلبت من طالبين أن يتشاركا في كتابة بحث مكوّن من</a:t>
            </a:r>
            <a:br>
              <a:rPr lang="ar-JO" sz="1500" dirty="0" smtClean="0">
                <a:cs typeface="+mj-cs"/>
              </a:rPr>
            </a:br>
            <a:r>
              <a:rPr lang="ar-JO" sz="1500" dirty="0" smtClean="0">
                <a:cs typeface="+mj-cs"/>
              </a:rPr>
              <a:t>     (8) صفحات. سوف يقوم كلّ منها بكتابة (4) صفحـــات</a:t>
            </a:r>
            <a:br>
              <a:rPr lang="ar-JO" sz="1500" dirty="0" smtClean="0">
                <a:cs typeface="+mj-cs"/>
              </a:rPr>
            </a:br>
            <a:r>
              <a:rPr lang="ar-JO" sz="1500" dirty="0" smtClean="0">
                <a:cs typeface="+mj-cs"/>
              </a:rPr>
              <a:t>    </a:t>
            </a:r>
            <a:r>
              <a:rPr lang="ar-JO" dirty="0" smtClean="0">
                <a:latin typeface="Times New Roman"/>
                <a:cs typeface="Times New Roman"/>
              </a:rPr>
              <a:t>♣</a:t>
            </a:r>
            <a:r>
              <a:rPr lang="ar-JO" sz="1500" dirty="0" smtClean="0">
                <a:latin typeface="Times New Roman"/>
                <a:cs typeface="Times New Roman"/>
              </a:rPr>
              <a:t> </a:t>
            </a:r>
            <a:r>
              <a:rPr lang="ar-JO" sz="1500" dirty="0" smtClean="0">
                <a:cs typeface="+mj-cs"/>
              </a:rPr>
              <a:t> </a:t>
            </a:r>
            <a:r>
              <a:rPr lang="ar-JO" sz="1500" b="1" dirty="0" smtClean="0">
                <a:cs typeface="+mj-cs"/>
              </a:rPr>
              <a:t>ويتم إنجاز المهمة في 30 دقيقة</a:t>
            </a:r>
            <a:r>
              <a:rPr lang="ar-JO" sz="1500" dirty="0" smtClean="0">
                <a:cs typeface="+mj-cs"/>
              </a:rPr>
              <a:t/>
            </a:r>
            <a:br>
              <a:rPr lang="ar-JO" sz="1500" dirty="0" smtClean="0">
                <a:cs typeface="+mj-cs"/>
              </a:rPr>
            </a:br>
            <a:endParaRPr lang="ar-JO" sz="1500" b="1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427984" y="2564904"/>
            <a:ext cx="408850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500" dirty="0" smtClean="0">
                <a:cs typeface="+mj-cs"/>
              </a:rPr>
              <a:t>ماذا لو شارك في المهمّة أربعة طلاب بدلاً من اثنين ؟!!!</a:t>
            </a:r>
            <a:endParaRPr lang="ar-JO" sz="1500" b="1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049" y="3356992"/>
            <a:ext cx="1040351" cy="1008112"/>
          </a:xfrm>
          <a:prstGeom prst="rect">
            <a:avLst/>
          </a:prstGeom>
        </p:spPr>
      </p:pic>
      <p:pic>
        <p:nvPicPr>
          <p:cNvPr id="16" name="صورة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356992"/>
            <a:ext cx="1040351" cy="1008112"/>
          </a:xfrm>
          <a:prstGeom prst="rect">
            <a:avLst/>
          </a:prstGeom>
        </p:spPr>
      </p:pic>
      <p:cxnSp>
        <p:nvCxnSpPr>
          <p:cNvPr id="7" name="رابط مستقيم 6"/>
          <p:cNvCxnSpPr/>
          <p:nvPr/>
        </p:nvCxnSpPr>
        <p:spPr>
          <a:xfrm>
            <a:off x="6876256" y="3348000"/>
            <a:ext cx="0" cy="115212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24" name="صورة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049" y="3356992"/>
            <a:ext cx="1040351" cy="1008112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356992"/>
            <a:ext cx="1040351" cy="1008112"/>
          </a:xfrm>
          <a:prstGeom prst="rect">
            <a:avLst/>
          </a:prstGeom>
        </p:spPr>
      </p:pic>
      <p:cxnSp>
        <p:nvCxnSpPr>
          <p:cNvPr id="26" name="رابط مستقيم 25"/>
          <p:cNvCxnSpPr/>
          <p:nvPr/>
        </p:nvCxnSpPr>
        <p:spPr>
          <a:xfrm>
            <a:off x="5580112" y="4509120"/>
            <a:ext cx="2592288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0" name="رابط مستقيم 29"/>
          <p:cNvCxnSpPr/>
          <p:nvPr/>
        </p:nvCxnSpPr>
        <p:spPr>
          <a:xfrm>
            <a:off x="6876256" y="3348000"/>
            <a:ext cx="0" cy="115212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415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18316E-6 L -0.00156 0.1993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996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87697E-6 L 0.00017 0.1690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4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18316E-6 L 0.00173 0.1993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9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32" y="4701147"/>
            <a:ext cx="3329608" cy="672069"/>
          </a:xfrm>
          <a:prstGeom prst="rect">
            <a:avLst/>
          </a:prstGeom>
        </p:spPr>
      </p:pic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53" name="صورة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242" y="1835119"/>
            <a:ext cx="2448942" cy="237850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514" y="4102952"/>
            <a:ext cx="4917750" cy="82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8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876" y="1844824"/>
            <a:ext cx="1260000" cy="1295688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683540" y="3418724"/>
            <a:ext cx="4256733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يُمكن تشبيه مفهوم تعدّد الأنوية بالطائرات المزوّدة بمحرّك واحد أو محرّكين أو أربعة محرّكات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كلّما زاد عدد المحرّكات زادت قوّة الطائرة وسرعتها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0" y="4677420"/>
            <a:ext cx="2129908" cy="122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0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2" name="مربع نص 11"/>
          <p:cNvSpPr txBox="1"/>
          <p:nvPr/>
        </p:nvSpPr>
        <p:spPr>
          <a:xfrm>
            <a:off x="4683540" y="2698644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  <a:cs typeface="Times New Roman"/>
              </a:rPr>
              <a:t>ذاكرة الكــــــاش</a:t>
            </a:r>
            <a:endParaRPr lang="ar-JO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 SS TV Bold" pitchFamily="18" charset="-78"/>
              <a:ea typeface="GE SS TV Bold" pitchFamily="18" charset="-78"/>
              <a:cs typeface="Times New Roman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499992" y="3266400"/>
            <a:ext cx="4440281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500" dirty="0" smtClean="0">
                <a:latin typeface="Arial"/>
                <a:cs typeface="Arial"/>
              </a:rPr>
              <a:t>◄ </a:t>
            </a:r>
            <a:r>
              <a:rPr lang="ar-JO" sz="1500" b="1" dirty="0" smtClean="0">
                <a:cs typeface="+mj-cs"/>
              </a:rPr>
              <a:t>ذاكرة الكاش /</a:t>
            </a:r>
            <a:r>
              <a:rPr lang="ar-JO" sz="1500" dirty="0" smtClean="0">
                <a:cs typeface="+mj-cs"/>
              </a:rPr>
              <a:t> هي ذاكرة مؤقتة وسريعة توجد داخل المعالج </a:t>
            </a:r>
            <a:br>
              <a:rPr lang="ar-JO" sz="1500" dirty="0" smtClean="0">
                <a:cs typeface="+mj-cs"/>
              </a:rPr>
            </a:br>
            <a:r>
              <a:rPr lang="ar-JO" sz="1500" dirty="0" smtClean="0">
                <a:cs typeface="+mj-cs"/>
              </a:rPr>
              <a:t>       أو خارجه تحتفظ </a:t>
            </a:r>
            <a:r>
              <a:rPr lang="ar-JO" sz="1500" b="1" dirty="0" smtClean="0">
                <a:cs typeface="+mj-cs"/>
              </a:rPr>
              <a:t>بالبيانات</a:t>
            </a:r>
            <a:r>
              <a:rPr lang="ar-JO" sz="1500" dirty="0" smtClean="0">
                <a:cs typeface="+mj-cs"/>
              </a:rPr>
              <a:t> </a:t>
            </a:r>
            <a:r>
              <a:rPr lang="ar-JO" sz="1500" u="sng" dirty="0" smtClean="0">
                <a:cs typeface="+mj-cs"/>
              </a:rPr>
              <a:t>التي طلبها المستخدم مرّاتٍ عِدّة</a:t>
            </a:r>
            <a:r>
              <a:rPr lang="ar-JO" sz="1500" dirty="0" smtClean="0">
                <a:cs typeface="+mj-cs"/>
              </a:rPr>
              <a:t> !!!</a:t>
            </a:r>
            <a:endParaRPr lang="ar-JO" sz="1500" b="1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5" name="صورة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56792"/>
            <a:ext cx="1342113" cy="1179042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4499992" y="3861048"/>
            <a:ext cx="4448542" cy="7848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500" dirty="0" smtClean="0">
                <a:latin typeface="Arial"/>
                <a:cs typeface="Arial"/>
              </a:rPr>
              <a:t>◄ </a:t>
            </a:r>
            <a:r>
              <a:rPr lang="ar-JO" sz="1500" dirty="0" smtClean="0">
                <a:cs typeface="+mj-cs"/>
              </a:rPr>
              <a:t>كان المعالج يحصل على البيانات التي يطلبها من الذاكرة الرئيســة  </a:t>
            </a:r>
            <a:br>
              <a:rPr lang="ar-JO" sz="1500" dirty="0" smtClean="0">
                <a:cs typeface="+mj-cs"/>
              </a:rPr>
            </a:br>
            <a:r>
              <a:rPr lang="ar-JO" sz="1500" dirty="0" smtClean="0">
                <a:cs typeface="+mj-cs"/>
              </a:rPr>
              <a:t>     (</a:t>
            </a:r>
            <a:r>
              <a:rPr lang="en-US" sz="1500" dirty="0" smtClean="0">
                <a:cs typeface="+mj-cs"/>
              </a:rPr>
              <a:t>RAM</a:t>
            </a:r>
            <a:r>
              <a:rPr lang="ar-JO" sz="1500" dirty="0" smtClean="0">
                <a:cs typeface="+mj-cs"/>
              </a:rPr>
              <a:t>) البعيدة عن المعالج، ولتوفير الوقت تمّ تصميم ذاكرة تكون </a:t>
            </a:r>
            <a:br>
              <a:rPr lang="ar-JO" sz="1500" dirty="0" smtClean="0">
                <a:cs typeface="+mj-cs"/>
              </a:rPr>
            </a:br>
            <a:r>
              <a:rPr lang="ar-JO" sz="1500" dirty="0" smtClean="0">
                <a:cs typeface="+mj-cs"/>
              </a:rPr>
              <a:t>     أقرب للمعالج</a:t>
            </a:r>
            <a:endParaRPr lang="ar-JO" sz="1500" b="1" dirty="0">
              <a:solidFill>
                <a:prstClr val="black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11" name="مجموعة 10"/>
          <p:cNvGrpSpPr/>
          <p:nvPr/>
        </p:nvGrpSpPr>
        <p:grpSpPr>
          <a:xfrm>
            <a:off x="4723586" y="4599111"/>
            <a:ext cx="3997364" cy="1350169"/>
            <a:chOff x="4723586" y="4887143"/>
            <a:chExt cx="3997364" cy="1350169"/>
          </a:xfrm>
        </p:grpSpPr>
        <p:pic>
          <p:nvPicPr>
            <p:cNvPr id="7" name="صورة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8144" y="4887143"/>
              <a:ext cx="2053932" cy="1350169"/>
            </a:xfrm>
            <a:prstGeom prst="rect">
              <a:avLst/>
            </a:prstGeom>
          </p:spPr>
        </p:pic>
        <p:sp>
          <p:nvSpPr>
            <p:cNvPr id="18" name="مربع نص 17"/>
            <p:cNvSpPr txBox="1"/>
            <p:nvPr/>
          </p:nvSpPr>
          <p:spPr>
            <a:xfrm>
              <a:off x="6084168" y="5083213"/>
              <a:ext cx="488102" cy="24622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JO" sz="1000" dirty="0" smtClean="0">
                  <a:latin typeface="Arial"/>
                  <a:cs typeface="Arial"/>
                </a:rPr>
                <a:t>المعالج</a:t>
              </a:r>
              <a:endParaRPr lang="ar-JO" sz="1000" b="1" dirty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7812360" y="5229200"/>
              <a:ext cx="908590" cy="24622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JO" sz="1000" dirty="0" smtClean="0">
                  <a:latin typeface="Arial"/>
                  <a:cs typeface="Arial"/>
                </a:rPr>
                <a:t>ذاكرة الكاش </a:t>
              </a:r>
              <a:r>
                <a:rPr lang="en-US" sz="1000" dirty="0" smtClean="0">
                  <a:latin typeface="Arial"/>
                  <a:cs typeface="Arial"/>
                </a:rPr>
                <a:t>L1</a:t>
              </a:r>
              <a:endParaRPr lang="ar-JO" sz="1000" b="1" dirty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  <p:sp>
          <p:nvSpPr>
            <p:cNvPr id="24" name="مربع نص 23"/>
            <p:cNvSpPr txBox="1"/>
            <p:nvPr/>
          </p:nvSpPr>
          <p:spPr>
            <a:xfrm>
              <a:off x="7504384" y="5445224"/>
              <a:ext cx="1216566" cy="24622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JO" sz="1000" dirty="0" smtClean="0">
                  <a:latin typeface="Arial"/>
                  <a:cs typeface="Arial"/>
                </a:rPr>
                <a:t>ذاكرة الكاش </a:t>
              </a:r>
              <a:r>
                <a:rPr lang="en-US" sz="1000" dirty="0" smtClean="0">
                  <a:latin typeface="Arial"/>
                  <a:cs typeface="Arial"/>
                </a:rPr>
                <a:t>L2</a:t>
              </a:r>
              <a:endParaRPr lang="ar-JO" sz="1000" b="1" dirty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  <p:sp>
          <p:nvSpPr>
            <p:cNvPr id="25" name="مربع نص 24"/>
            <p:cNvSpPr txBox="1"/>
            <p:nvPr/>
          </p:nvSpPr>
          <p:spPr>
            <a:xfrm>
              <a:off x="4723586" y="5352310"/>
              <a:ext cx="1216566" cy="24622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JO" sz="1000" dirty="0" smtClean="0">
                  <a:latin typeface="Arial"/>
                  <a:cs typeface="Arial"/>
                </a:rPr>
                <a:t>الذاكرة الرئيسة (</a:t>
              </a:r>
              <a:r>
                <a:rPr lang="en-US" sz="1000" dirty="0" smtClean="0">
                  <a:latin typeface="Arial"/>
                  <a:cs typeface="Arial"/>
                </a:rPr>
                <a:t>RAM</a:t>
              </a:r>
              <a:r>
                <a:rPr lang="ar-JO" sz="1000" dirty="0" smtClean="0">
                  <a:latin typeface="Arial"/>
                  <a:cs typeface="Arial"/>
                </a:rPr>
                <a:t>)</a:t>
              </a:r>
              <a:endParaRPr lang="ar-JO" sz="1000" b="1" dirty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  <p:sp>
          <p:nvSpPr>
            <p:cNvPr id="8" name="شكل حر 7"/>
            <p:cNvSpPr/>
            <p:nvPr/>
          </p:nvSpPr>
          <p:spPr>
            <a:xfrm>
              <a:off x="6812924" y="4997003"/>
              <a:ext cx="1056068" cy="335263"/>
            </a:xfrm>
            <a:custGeom>
              <a:avLst/>
              <a:gdLst>
                <a:gd name="connsiteX0" fmla="*/ 1056068 w 1056068"/>
                <a:gd name="connsiteY0" fmla="*/ 334851 h 335263"/>
                <a:gd name="connsiteX1" fmla="*/ 656822 w 1056068"/>
                <a:gd name="connsiteY1" fmla="*/ 309093 h 335263"/>
                <a:gd name="connsiteX2" fmla="*/ 257577 w 1056068"/>
                <a:gd name="connsiteY2" fmla="*/ 167425 h 335263"/>
                <a:gd name="connsiteX3" fmla="*/ 0 w 1056068"/>
                <a:gd name="connsiteY3" fmla="*/ 0 h 33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6068" h="335263">
                  <a:moveTo>
                    <a:pt x="1056068" y="334851"/>
                  </a:moveTo>
                  <a:cubicBezTo>
                    <a:pt x="922986" y="335924"/>
                    <a:pt x="789904" y="336997"/>
                    <a:pt x="656822" y="309093"/>
                  </a:cubicBezTo>
                  <a:cubicBezTo>
                    <a:pt x="523740" y="281189"/>
                    <a:pt x="367047" y="218940"/>
                    <a:pt x="257577" y="167425"/>
                  </a:cubicBezTo>
                  <a:cubicBezTo>
                    <a:pt x="148107" y="115909"/>
                    <a:pt x="74053" y="57954"/>
                    <a:pt x="0" y="0"/>
                  </a:cubicBezTo>
                </a:path>
              </a:pathLst>
            </a:cu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0" name="شكل حر 9"/>
            <p:cNvSpPr/>
            <p:nvPr/>
          </p:nvSpPr>
          <p:spPr>
            <a:xfrm>
              <a:off x="7675808" y="5692462"/>
              <a:ext cx="643944" cy="234357"/>
            </a:xfrm>
            <a:custGeom>
              <a:avLst/>
              <a:gdLst>
                <a:gd name="connsiteX0" fmla="*/ 643944 w 643944"/>
                <a:gd name="connsiteY0" fmla="*/ 0 h 234357"/>
                <a:gd name="connsiteX1" fmla="*/ 360609 w 643944"/>
                <a:gd name="connsiteY1" fmla="*/ 231820 h 234357"/>
                <a:gd name="connsiteX2" fmla="*/ 0 w 643944"/>
                <a:gd name="connsiteY2" fmla="*/ 103031 h 23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3944" h="234357">
                  <a:moveTo>
                    <a:pt x="643944" y="0"/>
                  </a:moveTo>
                  <a:cubicBezTo>
                    <a:pt x="555938" y="107324"/>
                    <a:pt x="467933" y="214648"/>
                    <a:pt x="360609" y="231820"/>
                  </a:cubicBezTo>
                  <a:cubicBezTo>
                    <a:pt x="253285" y="248992"/>
                    <a:pt x="126642" y="176011"/>
                    <a:pt x="0" y="103031"/>
                  </a:cubicBezTo>
                </a:path>
              </a:pathLst>
            </a:cu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  <p:extLst>
      <p:ext uri="{BB962C8B-B14F-4D97-AF65-F5344CB8AC3E}">
        <p14:creationId xmlns:p14="http://schemas.microsoft.com/office/powerpoint/2010/main" val="353520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564904"/>
            <a:ext cx="892100" cy="46758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128" y="1845768"/>
            <a:ext cx="1367208" cy="1367208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860032" y="3379930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جمع المعلومات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حول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أنواع ذاكرة الكاش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وأثرها في سرعة المعالج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47" y="5419401"/>
            <a:ext cx="1354955" cy="372613"/>
          </a:xfrm>
          <a:prstGeom prst="rect">
            <a:avLst/>
          </a:prstGeom>
        </p:spPr>
      </p:pic>
      <p:pic>
        <p:nvPicPr>
          <p:cNvPr id="14" name="صورة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537" y="4077072"/>
            <a:ext cx="1564520" cy="156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69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151352"/>
            <a:ext cx="2376264" cy="573792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5" name="مجموعة 4"/>
          <p:cNvGrpSpPr/>
          <p:nvPr/>
        </p:nvGrpSpPr>
        <p:grpSpPr>
          <a:xfrm>
            <a:off x="5256424" y="1916832"/>
            <a:ext cx="3132000" cy="2052000"/>
            <a:chOff x="5256424" y="1916832"/>
            <a:chExt cx="3132000" cy="2052000"/>
          </a:xfrm>
        </p:grpSpPr>
        <p:pic>
          <p:nvPicPr>
            <p:cNvPr id="4" name="صورة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6464" y="1988840"/>
              <a:ext cx="2411920" cy="1961916"/>
            </a:xfrm>
            <a:prstGeom prst="rect">
              <a:avLst/>
            </a:prstGeom>
          </p:spPr>
        </p:pic>
        <p:sp>
          <p:nvSpPr>
            <p:cNvPr id="15" name="مستطيل 14"/>
            <p:cNvSpPr/>
            <p:nvPr/>
          </p:nvSpPr>
          <p:spPr>
            <a:xfrm>
              <a:off x="5256424" y="1916832"/>
              <a:ext cx="3132000" cy="2052000"/>
            </a:xfrm>
            <a:prstGeom prst="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  <p:extLst>
      <p:ext uri="{BB962C8B-B14F-4D97-AF65-F5344CB8AC3E}">
        <p14:creationId xmlns:p14="http://schemas.microsoft.com/office/powerpoint/2010/main" val="247142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324" y="1988840"/>
            <a:ext cx="1684020" cy="922020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130692"/>
            <a:ext cx="425673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الذاكرة الرئيسة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ترتبط ارتباطاً وثيقاً بوحدة المعالجة المركزية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ولكنها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لا تُعدّ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جزءاً منها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11" name="مجموعة 10"/>
          <p:cNvGrpSpPr/>
          <p:nvPr/>
        </p:nvGrpSpPr>
        <p:grpSpPr>
          <a:xfrm>
            <a:off x="5364088" y="4149080"/>
            <a:ext cx="2664296" cy="1872208"/>
            <a:chOff x="5364088" y="4149080"/>
            <a:chExt cx="2664296" cy="1872208"/>
          </a:xfrm>
        </p:grpSpPr>
        <p:pic>
          <p:nvPicPr>
            <p:cNvPr id="10" name="صورة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160" y="4280654"/>
              <a:ext cx="1470936" cy="1740634"/>
            </a:xfrm>
            <a:prstGeom prst="rect">
              <a:avLst/>
            </a:prstGeom>
          </p:spPr>
        </p:pic>
        <p:sp>
          <p:nvSpPr>
            <p:cNvPr id="14" name="مربع نص 13"/>
            <p:cNvSpPr txBox="1"/>
            <p:nvPr/>
          </p:nvSpPr>
          <p:spPr>
            <a:xfrm>
              <a:off x="5364088" y="5343019"/>
              <a:ext cx="1216566" cy="24622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JO" sz="1000" dirty="0" smtClean="0">
                  <a:latin typeface="Arial"/>
                  <a:cs typeface="Arial"/>
                </a:rPr>
                <a:t>الذاكرة الرئيسة</a:t>
              </a:r>
              <a:endParaRPr lang="ar-JO" sz="1000" b="1" dirty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  <p:sp>
          <p:nvSpPr>
            <p:cNvPr id="15" name="مربع نص 14"/>
            <p:cNvSpPr txBox="1"/>
            <p:nvPr/>
          </p:nvSpPr>
          <p:spPr>
            <a:xfrm>
              <a:off x="6811818" y="4149080"/>
              <a:ext cx="1216566" cy="24622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JO" sz="1000" dirty="0" smtClean="0">
                  <a:latin typeface="Arial"/>
                  <a:cs typeface="Arial"/>
                </a:rPr>
                <a:t>المعالجة المركزية</a:t>
              </a:r>
              <a:endParaRPr lang="ar-JO" sz="1000" b="1" dirty="0">
                <a:solidFill>
                  <a:prstClr val="black"/>
                </a:solidFill>
                <a:latin typeface="GE SS TV Bold" pitchFamily="18" charset="-78"/>
                <a:ea typeface="GE SS TV Bold" pitchFamily="18" charset="-78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533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461" y="3062703"/>
            <a:ext cx="2441870" cy="416905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69" y="1772816"/>
            <a:ext cx="974823" cy="1204554"/>
          </a:xfrm>
          <a:prstGeom prst="rect">
            <a:avLst/>
          </a:prstGeom>
        </p:spPr>
      </p:pic>
      <p:sp>
        <p:nvSpPr>
          <p:cNvPr id="35" name="مربع نص 34"/>
          <p:cNvSpPr txBox="1"/>
          <p:nvPr/>
        </p:nvSpPr>
        <p:spPr>
          <a:xfrm>
            <a:off x="4283968" y="3861048"/>
            <a:ext cx="439248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الاحتفاظ بالبيانات التي ستعالجها وحدة المعالجة المركزية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 والبرامج اللازمة لمعالجتها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 والنتائج بعد عملية المعالجة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6994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068960"/>
            <a:ext cx="2448272" cy="41312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69" y="1700809"/>
            <a:ext cx="1088447" cy="1329962"/>
          </a:xfrm>
          <a:prstGeom prst="rect">
            <a:avLst/>
          </a:prstGeom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8" name="دمعة 7"/>
          <p:cNvSpPr/>
          <p:nvPr/>
        </p:nvSpPr>
        <p:spPr>
          <a:xfrm>
            <a:off x="6902149" y="3888631"/>
            <a:ext cx="956325" cy="792088"/>
          </a:xfrm>
          <a:prstGeom prst="teardrop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9" name="دمعة 8"/>
          <p:cNvSpPr/>
          <p:nvPr/>
        </p:nvSpPr>
        <p:spPr>
          <a:xfrm flipH="1">
            <a:off x="5906704" y="3888631"/>
            <a:ext cx="918280" cy="792088"/>
          </a:xfrm>
          <a:prstGeom prst="teardrop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0" name="مربع نص 9"/>
          <p:cNvSpPr txBox="1"/>
          <p:nvPr/>
        </p:nvSpPr>
        <p:spPr>
          <a:xfrm>
            <a:off x="6972616" y="4127454"/>
            <a:ext cx="84504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400" b="1" u="sng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RAM</a:t>
            </a:r>
            <a:endParaRPr lang="ar-JO" sz="1400" b="1" u="sng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2" name="شكل حر 11"/>
          <p:cNvSpPr/>
          <p:nvPr/>
        </p:nvSpPr>
        <p:spPr>
          <a:xfrm>
            <a:off x="7351309" y="4756175"/>
            <a:ext cx="625628" cy="252663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3" name="شكل حر 12"/>
          <p:cNvSpPr/>
          <p:nvPr/>
        </p:nvSpPr>
        <p:spPr>
          <a:xfrm flipH="1">
            <a:off x="5683443" y="4782243"/>
            <a:ext cx="658247" cy="226595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4" name="مربع نص 13"/>
          <p:cNvSpPr txBox="1"/>
          <p:nvPr/>
        </p:nvSpPr>
        <p:spPr>
          <a:xfrm>
            <a:off x="7044624" y="5040758"/>
            <a:ext cx="1919864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ذاكرة الوصول العشوائي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695280" y="5040759"/>
            <a:ext cx="2036960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ذاكرة القراءة فقط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5919169" y="4130786"/>
            <a:ext cx="84504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400" b="1" u="sng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R</a:t>
            </a:r>
            <a:r>
              <a:rPr lang="en-US" sz="1400" b="1" u="sng" dirty="0" smtClean="0">
                <a:solidFill>
                  <a:schemeClr val="bg1"/>
                </a:solidFill>
                <a:latin typeface="GE Contrast Bold" pitchFamily="18" charset="-78"/>
                <a:ea typeface="GE Contrast Bold" pitchFamily="18" charset="-78"/>
                <a:cs typeface="GE Contrast Bold" pitchFamily="18" charset="-78"/>
              </a:rPr>
              <a:t>O</a:t>
            </a:r>
            <a:r>
              <a:rPr lang="en-US" sz="1400" b="1" u="sng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M</a:t>
            </a:r>
            <a:endParaRPr lang="ar-JO" sz="1400" b="1" u="sng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136" y="5333147"/>
            <a:ext cx="1244696" cy="432822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849" y="5291728"/>
            <a:ext cx="685717" cy="51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3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صورة 17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068960"/>
            <a:ext cx="2376264" cy="396000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568" y="1700809"/>
            <a:ext cx="853728" cy="1272339"/>
          </a:xfrm>
          <a:prstGeom prst="rect">
            <a:avLst/>
          </a:prstGeom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" name="مستطيل مستدير الزوايا 1"/>
          <p:cNvSpPr/>
          <p:nvPr/>
        </p:nvSpPr>
        <p:spPr>
          <a:xfrm>
            <a:off x="5796136" y="3592962"/>
            <a:ext cx="2016224" cy="468096"/>
          </a:xfrm>
          <a:prstGeom prst="roundRect">
            <a:avLst>
              <a:gd name="adj" fmla="val 35926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ذاكرة الوصول العشوائي</a:t>
            </a:r>
            <a:endParaRPr lang="ar-JO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588224" y="4307612"/>
            <a:ext cx="236589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رمزها</a:t>
            </a:r>
            <a:b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خاصيتي القراءة والكتابة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المسؤول عن تخزين البيانات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السرعة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الاستعمالات الشائعة</a:t>
            </a:r>
          </a:p>
          <a:p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فقدان البيانات</a:t>
            </a:r>
            <a:endParaRPr lang="ar-JO" sz="1400" b="1" dirty="0">
              <a:solidFill>
                <a:schemeClr val="accent3">
                  <a:lumMod val="75000"/>
                </a:schemeClr>
              </a:solidFill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4355976" y="4307612"/>
            <a:ext cx="236589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dirty="0" smtClean="0">
                <a:latin typeface="Arial"/>
                <a:ea typeface="GE SS TV Bold" pitchFamily="18" charset="-78"/>
                <a:cs typeface="Arial"/>
              </a:rPr>
              <a:t>RAM</a:t>
            </a:r>
            <a:br>
              <a:rPr lang="en-US" sz="1400" dirty="0" smtClean="0">
                <a:latin typeface="Arial"/>
                <a:ea typeface="GE SS TV Bold" pitchFamily="18" charset="-78"/>
                <a:cs typeface="Arial"/>
              </a:rPr>
            </a:br>
            <a:r>
              <a:rPr lang="ar-JO" sz="1400" dirty="0" smtClean="0">
                <a:latin typeface="Arial"/>
                <a:ea typeface="GE SS TV Bold" pitchFamily="18" charset="-78"/>
                <a:cs typeface="Arial"/>
              </a:rPr>
              <a:t>ل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لقراءة والكتابة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المستخدم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أسرع من الـ (</a:t>
            </a:r>
            <a:r>
              <a:rPr lang="en-US" sz="1400" dirty="0" smtClean="0">
                <a:latin typeface="Arial"/>
                <a:ea typeface="GE SS TV Bold" pitchFamily="18" charset="-78"/>
              </a:rPr>
              <a:t>ROM</a:t>
            </a:r>
            <a:r>
              <a:rPr lang="ar-JO" sz="1400" dirty="0" smtClean="0">
                <a:latin typeface="Arial"/>
                <a:ea typeface="GE SS TV Bold" pitchFamily="18" charset="-78"/>
              </a:rPr>
              <a:t>)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يُحمّل عليها نظام التشغيل</a:t>
            </a:r>
            <a:endParaRPr lang="ar-JO" sz="1400" dirty="0" smtClean="0">
              <a:latin typeface="GE SS TV Bold" pitchFamily="18" charset="-78"/>
              <a:ea typeface="GE SS TV Bold" pitchFamily="18" charset="-78"/>
            </a:endParaRPr>
          </a:p>
          <a:p>
            <a:r>
              <a:rPr lang="ar-JO" sz="1400" dirty="0" smtClean="0">
                <a:latin typeface="Arial"/>
                <a:ea typeface="GE SS TV Bold" pitchFamily="18" charset="-78"/>
              </a:rPr>
              <a:t>لا تفقد محتوياتها بانقطاع التيار</a:t>
            </a:r>
            <a:endParaRPr lang="ar-JO" sz="1400" dirty="0"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4" name="رابط مستقيم 3"/>
          <p:cNvCxnSpPr/>
          <p:nvPr/>
        </p:nvCxnSpPr>
        <p:spPr>
          <a:xfrm>
            <a:off x="6732240" y="4293096"/>
            <a:ext cx="0" cy="1327503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مستطيل 11"/>
          <p:cNvSpPr/>
          <p:nvPr/>
        </p:nvSpPr>
        <p:spPr>
          <a:xfrm>
            <a:off x="4788024" y="4221088"/>
            <a:ext cx="4166096" cy="147151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66642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صورة 17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068960"/>
            <a:ext cx="2376264" cy="396000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568" y="1700809"/>
            <a:ext cx="853728" cy="1272339"/>
          </a:xfrm>
          <a:prstGeom prst="rect">
            <a:avLst/>
          </a:prstGeom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" name="مستطيل مستدير الزوايا 1"/>
          <p:cNvSpPr/>
          <p:nvPr/>
        </p:nvSpPr>
        <p:spPr>
          <a:xfrm>
            <a:off x="5796136" y="3592962"/>
            <a:ext cx="2016224" cy="468096"/>
          </a:xfrm>
          <a:prstGeom prst="roundRect">
            <a:avLst>
              <a:gd name="adj" fmla="val 35926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ذاكرة القراءة فقط</a:t>
            </a:r>
            <a:endParaRPr lang="ar-JO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588224" y="4307612"/>
            <a:ext cx="236589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رمزها</a:t>
            </a:r>
            <a:b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خاصيتي القراءة والكتابة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المسؤول عن تخزين البيانات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السرعة</a:t>
            </a: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</a:br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الاستعمالات الشائعة</a:t>
            </a:r>
          </a:p>
          <a:p>
            <a:r>
              <a:rPr lang="ar-JO" sz="1400" b="1" dirty="0">
                <a:solidFill>
                  <a:schemeClr val="accent3">
                    <a:lumMod val="75000"/>
                  </a:schemeClr>
                </a:solidFill>
                <a:latin typeface="Arial"/>
                <a:ea typeface="GE SS TV Bold" pitchFamily="18" charset="-78"/>
              </a:rPr>
              <a:t>☼ </a:t>
            </a:r>
            <a:r>
              <a:rPr lang="ar-JO" sz="1400" b="1" dirty="0" smtClean="0">
                <a:solidFill>
                  <a:schemeClr val="accent3">
                    <a:lumMod val="75000"/>
                  </a:schemeClr>
                </a:solidFill>
                <a:latin typeface="GE SS TV Bold" pitchFamily="18" charset="-78"/>
                <a:ea typeface="GE SS TV Bold" pitchFamily="18" charset="-78"/>
              </a:rPr>
              <a:t>فقدان البيانات</a:t>
            </a:r>
            <a:endParaRPr lang="ar-JO" sz="1400" b="1" dirty="0">
              <a:solidFill>
                <a:schemeClr val="accent3">
                  <a:lumMod val="75000"/>
                </a:schemeClr>
              </a:solidFill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4355976" y="4307612"/>
            <a:ext cx="236589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dirty="0" smtClean="0">
                <a:latin typeface="Arial"/>
                <a:ea typeface="GE SS TV Bold" pitchFamily="18" charset="-78"/>
                <a:cs typeface="Arial"/>
              </a:rPr>
              <a:t>ROM</a:t>
            </a:r>
            <a:br>
              <a:rPr lang="en-US" sz="1400" dirty="0" smtClean="0">
                <a:latin typeface="Arial"/>
                <a:ea typeface="GE SS TV Bold" pitchFamily="18" charset="-78"/>
                <a:cs typeface="Arial"/>
              </a:rPr>
            </a:br>
            <a:r>
              <a:rPr lang="ar-JO" sz="1400" dirty="0" smtClean="0">
                <a:latin typeface="Arial"/>
                <a:ea typeface="GE SS TV Bold" pitchFamily="18" charset="-78"/>
                <a:cs typeface="Arial"/>
              </a:rPr>
              <a:t>ل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لقراءة فقط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الشركة المصنّعة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أقل سرعة من الـ (</a:t>
            </a:r>
            <a:r>
              <a:rPr lang="en-US" sz="1400" dirty="0" smtClean="0">
                <a:latin typeface="Arial"/>
                <a:ea typeface="GE SS TV Bold" pitchFamily="18" charset="-78"/>
              </a:rPr>
              <a:t>RAM</a:t>
            </a:r>
            <a:r>
              <a:rPr lang="ar-JO" sz="1400" dirty="0" smtClean="0">
                <a:latin typeface="Arial"/>
                <a:ea typeface="GE SS TV Bold" pitchFamily="18" charset="-78"/>
              </a:rPr>
              <a:t>)</a:t>
            </a:r>
            <a:r>
              <a:rPr lang="ar-JO" sz="14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400" dirty="0">
                <a:latin typeface="GE SS TV Bold" pitchFamily="18" charset="-78"/>
                <a:ea typeface="GE SS TV Bold" pitchFamily="18" charset="-78"/>
              </a:rPr>
            </a:br>
            <a:r>
              <a:rPr lang="ar-JO" sz="1400" dirty="0" smtClean="0">
                <a:latin typeface="Arial"/>
                <a:ea typeface="GE SS TV Bold" pitchFamily="18" charset="-78"/>
              </a:rPr>
              <a:t>معلومات ضرورية لعمل الجهاز</a:t>
            </a:r>
            <a:endParaRPr lang="ar-JO" sz="1400" dirty="0" smtClean="0">
              <a:latin typeface="GE SS TV Bold" pitchFamily="18" charset="-78"/>
              <a:ea typeface="GE SS TV Bold" pitchFamily="18" charset="-78"/>
            </a:endParaRPr>
          </a:p>
          <a:p>
            <a:r>
              <a:rPr lang="ar-JO" sz="1400" dirty="0" smtClean="0">
                <a:latin typeface="Arial"/>
                <a:ea typeface="GE SS TV Bold" pitchFamily="18" charset="-78"/>
              </a:rPr>
              <a:t>تفقد محتوياتها بانقطاع التيار</a:t>
            </a:r>
            <a:endParaRPr lang="ar-JO" sz="1400" dirty="0"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4" name="رابط مستقيم 3"/>
          <p:cNvCxnSpPr/>
          <p:nvPr/>
        </p:nvCxnSpPr>
        <p:spPr>
          <a:xfrm>
            <a:off x="6732240" y="4293096"/>
            <a:ext cx="0" cy="1327503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مستطيل 11"/>
          <p:cNvSpPr/>
          <p:nvPr/>
        </p:nvSpPr>
        <p:spPr>
          <a:xfrm>
            <a:off x="4788024" y="4221088"/>
            <a:ext cx="4166096" cy="147151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20337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09" y="1556792"/>
            <a:ext cx="1551993" cy="1472848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130692"/>
            <a:ext cx="4256733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تُعدّ سعة ذاكرة الوصول العشوائي عاملاً مهمّاً 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في قدرة الحاسوب على معالجة البيانات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كلّما زادت سعتها زادت قدرة الحاسوب على معالجة البيانات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3814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مستطيل 46"/>
          <p:cNvSpPr>
            <a:spLocks noChangeAspect="1"/>
          </p:cNvSpPr>
          <p:nvPr/>
        </p:nvSpPr>
        <p:spPr>
          <a:xfrm>
            <a:off x="539552" y="1340768"/>
            <a:ext cx="3528392" cy="455036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539552" y="2060848"/>
            <a:ext cx="35283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يتعرّف الطالب على الأجزاء الداخلية للحاسوب  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/>
            </a:r>
            <a:br>
              <a:rPr lang="ar-JO" sz="2000" dirty="0" smtClean="0">
                <a:latin typeface="Adobe Arabic" pitchFamily="18" charset="-78"/>
                <a:cs typeface="Adobe Arabic" pitchFamily="18" charset="-78"/>
              </a:rPr>
            </a:b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مثل :-</a:t>
            </a:r>
            <a:endParaRPr lang="ar-JO" sz="20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50" name="مربع نص 49"/>
          <p:cNvSpPr txBox="1"/>
          <p:nvPr/>
        </p:nvSpPr>
        <p:spPr>
          <a:xfrm>
            <a:off x="539552" y="2708920"/>
            <a:ext cx="352839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    </a:t>
            </a:r>
            <a:r>
              <a:rPr lang="ar-JO" sz="20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1.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وحدة المعالجة المركزية 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(</a:t>
            </a:r>
            <a:r>
              <a:rPr lang="en-US" sz="2000" dirty="0" smtClean="0">
                <a:latin typeface="Adobe Arabic" pitchFamily="18" charset="-78"/>
                <a:cs typeface="Adobe Arabic" pitchFamily="18" charset="-78"/>
              </a:rPr>
              <a:t>CPU 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)</a:t>
            </a:r>
            <a:endParaRPr lang="en-US" sz="2000" dirty="0">
              <a:latin typeface="Adobe Arabic" pitchFamily="18" charset="-78"/>
              <a:cs typeface="Adobe Arabic" pitchFamily="18" charset="-78"/>
            </a:endParaRPr>
          </a:p>
          <a:p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    </a:t>
            </a:r>
            <a:r>
              <a:rPr lang="ar-JO" sz="20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2.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الذاكرة الرئيسة</a:t>
            </a:r>
            <a:endParaRPr lang="en-US" sz="2000" dirty="0">
              <a:latin typeface="Adobe Arabic" pitchFamily="18" charset="-78"/>
              <a:cs typeface="Adobe Arabic" pitchFamily="18" charset="-78"/>
            </a:endParaRPr>
          </a:p>
          <a:p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    </a:t>
            </a:r>
            <a:r>
              <a:rPr lang="ar-JO" sz="20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3.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اللوحة الأم</a:t>
            </a:r>
            <a:endParaRPr lang="en-US" sz="2000" dirty="0">
              <a:latin typeface="Adobe Arabic" pitchFamily="18" charset="-78"/>
              <a:cs typeface="Adobe Arabic" pitchFamily="18" charset="-78"/>
            </a:endParaRPr>
          </a:p>
          <a:p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    </a:t>
            </a:r>
            <a:r>
              <a:rPr lang="ar-JO" sz="20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4.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بطاقة العرض</a:t>
            </a: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087" y="2318317"/>
            <a:ext cx="4348457" cy="255084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149080"/>
            <a:ext cx="2841840" cy="159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09" y="1556792"/>
            <a:ext cx="1551993" cy="1472848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130692"/>
            <a:ext cx="42567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تُقاس سعة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الذاكرة الرئيسة بوحدة (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البايت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)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البايت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</a:t>
            </a:r>
            <a:r>
              <a:rPr lang="ar-JO" sz="16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600" dirty="0" smtClean="0">
                <a:latin typeface="Calibri"/>
                <a:ea typeface="GE SS TV Bold" pitchFamily="18" charset="-78"/>
                <a:cs typeface="+mj-cs"/>
              </a:rPr>
              <a:t>  يُمثّل حرفاً أو رمزاً واحداً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" name="مخطط انسيابي: محطة طرفية 1"/>
          <p:cNvSpPr/>
          <p:nvPr/>
        </p:nvSpPr>
        <p:spPr>
          <a:xfrm>
            <a:off x="6020594" y="3933056"/>
            <a:ext cx="1719758" cy="432048"/>
          </a:xfrm>
          <a:prstGeom prst="flowChartTerminator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انظر الجدول (1-1)</a:t>
            </a:r>
            <a:endParaRPr lang="ar-JO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515348" y="3956654"/>
            <a:ext cx="329198" cy="487701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4020196" y="4667616"/>
            <a:ext cx="43924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عندما تكون سعة الذاكرة في حاسوب ما </a:t>
            </a:r>
            <a:r>
              <a:rPr lang="ar-JO" sz="1600" b="1" dirty="0" smtClean="0">
                <a:latin typeface="Arial"/>
                <a:ea typeface="GE SS TV Bold" pitchFamily="18" charset="-78"/>
                <a:cs typeface="Arial"/>
              </a:rPr>
              <a:t>(64) ميجابايت</a:t>
            </a:r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/>
            </a:r>
            <a:br>
              <a:rPr lang="ar-JO" sz="1600" dirty="0" smtClean="0">
                <a:latin typeface="Arial"/>
                <a:ea typeface="GE SS TV Bold" pitchFamily="18" charset="-78"/>
                <a:cs typeface="Arial"/>
              </a:rPr>
            </a:br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فإنّها قادرة على تخزين </a:t>
            </a:r>
            <a:r>
              <a:rPr lang="ar-JO" sz="1600" b="1" dirty="0" smtClean="0">
                <a:latin typeface="Arial"/>
                <a:ea typeface="GE SS TV Bold" pitchFamily="18" charset="-78"/>
                <a:cs typeface="Arial"/>
              </a:rPr>
              <a:t>(64) مليون </a:t>
            </a:r>
            <a:r>
              <a:rPr lang="ar-JO" sz="1600" u="sng" dirty="0" smtClean="0">
                <a:latin typeface="Arial"/>
                <a:ea typeface="GE SS TV Bold" pitchFamily="18" charset="-78"/>
                <a:cs typeface="Arial"/>
              </a:rPr>
              <a:t>حرفاً</a:t>
            </a:r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 أو </a:t>
            </a:r>
            <a:r>
              <a:rPr lang="ar-JO" sz="1600" u="sng" dirty="0" smtClean="0">
                <a:latin typeface="Arial"/>
                <a:ea typeface="GE SS TV Bold" pitchFamily="18" charset="-78"/>
                <a:cs typeface="Arial"/>
              </a:rPr>
              <a:t>رمزا</a:t>
            </a:r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ً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8" name="مجموعة 7"/>
          <p:cNvGrpSpPr/>
          <p:nvPr/>
        </p:nvGrpSpPr>
        <p:grpSpPr>
          <a:xfrm>
            <a:off x="8401599" y="4653136"/>
            <a:ext cx="562889" cy="540000"/>
            <a:chOff x="7895967" y="3168000"/>
            <a:chExt cx="562889" cy="540000"/>
          </a:xfrm>
        </p:grpSpPr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5967" y="3284984"/>
              <a:ext cx="561216" cy="363140"/>
            </a:xfrm>
            <a:prstGeom prst="rect">
              <a:avLst/>
            </a:prstGeom>
          </p:spPr>
        </p:pic>
        <p:sp>
          <p:nvSpPr>
            <p:cNvPr id="10" name="شكل بيضاوي 9"/>
            <p:cNvSpPr/>
            <p:nvPr/>
          </p:nvSpPr>
          <p:spPr>
            <a:xfrm>
              <a:off x="7918856" y="3168000"/>
              <a:ext cx="540000" cy="540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  <p:extLst>
      <p:ext uri="{BB962C8B-B14F-4D97-AF65-F5344CB8AC3E}">
        <p14:creationId xmlns:p14="http://schemas.microsoft.com/office/powerpoint/2010/main" val="275845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6" name="مربع نص 15"/>
          <p:cNvSpPr txBox="1"/>
          <p:nvPr/>
        </p:nvSpPr>
        <p:spPr>
          <a:xfrm>
            <a:off x="4683540" y="3617729"/>
            <a:ext cx="4256733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تعاون مع أفراد مجموعتك لمناقشة العبارة :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« يُنصح المستخدم في أثناء استخدامه الحاسوب بحفظ عمله أولاً بأول على فتراتٍ زمنية متقاربة على إحدى وسائط التخزين الثانوية كالقرص الصلب »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12" name="مجموعة 11"/>
          <p:cNvGrpSpPr/>
          <p:nvPr/>
        </p:nvGrpSpPr>
        <p:grpSpPr>
          <a:xfrm>
            <a:off x="5993705" y="2177533"/>
            <a:ext cx="1636400" cy="1205440"/>
            <a:chOff x="5993705" y="1690496"/>
            <a:chExt cx="1636400" cy="1205440"/>
          </a:xfrm>
        </p:grpSpPr>
        <p:pic>
          <p:nvPicPr>
            <p:cNvPr id="6" name="صورة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3705" y="1690496"/>
              <a:ext cx="1636400" cy="1205440"/>
            </a:xfrm>
            <a:prstGeom prst="rect">
              <a:avLst/>
            </a:prstGeom>
          </p:spPr>
        </p:pic>
        <p:pic>
          <p:nvPicPr>
            <p:cNvPr id="11" name="صورة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1264">
              <a:off x="6584222" y="2044941"/>
              <a:ext cx="545369" cy="309534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386038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444" y="4178189"/>
            <a:ext cx="2771960" cy="52011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9" name="مجموعة 8"/>
          <p:cNvGrpSpPr/>
          <p:nvPr/>
        </p:nvGrpSpPr>
        <p:grpSpPr>
          <a:xfrm>
            <a:off x="5256424" y="1916832"/>
            <a:ext cx="3132000" cy="2052000"/>
            <a:chOff x="5256424" y="1916832"/>
            <a:chExt cx="3132000" cy="2052000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4128" y="2032826"/>
              <a:ext cx="2664296" cy="1936006"/>
            </a:xfrm>
            <a:prstGeom prst="rect">
              <a:avLst/>
            </a:prstGeom>
          </p:spPr>
        </p:pic>
        <p:sp>
          <p:nvSpPr>
            <p:cNvPr id="15" name="مستطيل 14"/>
            <p:cNvSpPr/>
            <p:nvPr/>
          </p:nvSpPr>
          <p:spPr>
            <a:xfrm>
              <a:off x="5256424" y="1916832"/>
              <a:ext cx="3132000" cy="2052000"/>
            </a:xfrm>
            <a:prstGeom prst="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  <p:extLst>
      <p:ext uri="{BB962C8B-B14F-4D97-AF65-F5344CB8AC3E}">
        <p14:creationId xmlns:p14="http://schemas.microsoft.com/office/powerpoint/2010/main" val="347133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324" y="1988840"/>
            <a:ext cx="1684020" cy="922020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130692"/>
            <a:ext cx="425673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اللوحة الأم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تُعدّ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القطعة الالكترونية الرئيسة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في الحاسوب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لأنّ قطع الحاسوب الداخلية والخارجية توصل بها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6504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484" y="2996952"/>
            <a:ext cx="2073876" cy="582321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69" y="1772816"/>
            <a:ext cx="974823" cy="1204554"/>
          </a:xfrm>
          <a:prstGeom prst="rect">
            <a:avLst/>
          </a:prstGeom>
        </p:spPr>
      </p:pic>
      <p:sp>
        <p:nvSpPr>
          <p:cNvPr id="35" name="مربع نص 34"/>
          <p:cNvSpPr txBox="1"/>
          <p:nvPr/>
        </p:nvSpPr>
        <p:spPr>
          <a:xfrm>
            <a:off x="5004048" y="3861048"/>
            <a:ext cx="367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ربط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قطع الحاسوب بعضها ببعض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>
                <a:latin typeface="GE SS TV Bold" pitchFamily="18" charset="-78"/>
                <a:ea typeface="GE SS TV Bold" pitchFamily="18" charset="-78"/>
                <a:cs typeface="+mj-cs"/>
              </a:rPr>
              <a:t>وتنظيم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عملية الاتصال بينها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8446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365104"/>
            <a:ext cx="1656184" cy="165618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09" y="1556792"/>
            <a:ext cx="1551993" cy="1472848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130692"/>
            <a:ext cx="4256733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تؤثر جودة اللوحة الأم في سرعة جهاز الحاسوب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الحاسوب المزوّد بلوحة أم ذات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جودة عالية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يكون أسرع من حاسوب ذي لوحة أم أقل جودة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5574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6" name="مربع نص 15"/>
          <p:cNvSpPr txBox="1"/>
          <p:nvPr/>
        </p:nvSpPr>
        <p:spPr>
          <a:xfrm>
            <a:off x="4683540" y="3617729"/>
            <a:ext cx="425673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تعاون مع أفراد مجموعتك لمناقشة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...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سبب تسمية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اللوحة الأم بهذا الاسم ومتى تكون أكثر جودة </a:t>
            </a:r>
            <a:r>
              <a:rPr lang="ar-JO" sz="1600" b="1" dirty="0">
                <a:latin typeface="GE SS TV Bold" pitchFamily="18" charset="-78"/>
                <a:ea typeface="GE SS TV Bold" pitchFamily="18" charset="-78"/>
              </a:rPr>
              <a:t>... 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12" name="مجموعة 11"/>
          <p:cNvGrpSpPr/>
          <p:nvPr/>
        </p:nvGrpSpPr>
        <p:grpSpPr>
          <a:xfrm>
            <a:off x="5993705" y="2177533"/>
            <a:ext cx="1636400" cy="1205440"/>
            <a:chOff x="5993705" y="1690496"/>
            <a:chExt cx="1636400" cy="1205440"/>
          </a:xfrm>
        </p:grpSpPr>
        <p:pic>
          <p:nvPicPr>
            <p:cNvPr id="6" name="صورة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3705" y="1690496"/>
              <a:ext cx="1636400" cy="1205440"/>
            </a:xfrm>
            <a:prstGeom prst="rect">
              <a:avLst/>
            </a:prstGeom>
          </p:spPr>
        </p:pic>
        <p:pic>
          <p:nvPicPr>
            <p:cNvPr id="11" name="صورة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1264">
              <a:off x="6584222" y="2044941"/>
              <a:ext cx="545369" cy="309534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3" name="صورة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049" y="4653136"/>
            <a:ext cx="1066800" cy="100584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7915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178189"/>
            <a:ext cx="2304257" cy="574928"/>
          </a:xfrm>
          <a:prstGeom prst="rect">
            <a:avLst/>
          </a:prstGeom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4" name="مجموعة 3"/>
          <p:cNvGrpSpPr/>
          <p:nvPr/>
        </p:nvGrpSpPr>
        <p:grpSpPr>
          <a:xfrm>
            <a:off x="5256424" y="1916832"/>
            <a:ext cx="3132000" cy="2052000"/>
            <a:chOff x="5256424" y="1916832"/>
            <a:chExt cx="3132000" cy="2052000"/>
          </a:xfrm>
        </p:grpSpPr>
        <p:pic>
          <p:nvPicPr>
            <p:cNvPr id="3" name="صورة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2448" y="2060848"/>
              <a:ext cx="2555936" cy="1899359"/>
            </a:xfrm>
            <a:prstGeom prst="rect">
              <a:avLst/>
            </a:prstGeom>
          </p:spPr>
        </p:pic>
        <p:sp>
          <p:nvSpPr>
            <p:cNvPr id="15" name="مستطيل 14"/>
            <p:cNvSpPr/>
            <p:nvPr/>
          </p:nvSpPr>
          <p:spPr>
            <a:xfrm>
              <a:off x="5256424" y="1916832"/>
              <a:ext cx="3132000" cy="2052000"/>
            </a:xfrm>
            <a:prstGeom prst="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  <p:extLst>
      <p:ext uri="{BB962C8B-B14F-4D97-AF65-F5344CB8AC3E}">
        <p14:creationId xmlns:p14="http://schemas.microsoft.com/office/powerpoint/2010/main" val="334901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484" y="2954020"/>
            <a:ext cx="1945924" cy="691004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69" y="1772816"/>
            <a:ext cx="974823" cy="1204554"/>
          </a:xfrm>
          <a:prstGeom prst="rect">
            <a:avLst/>
          </a:prstGeom>
        </p:spPr>
      </p:pic>
      <p:sp>
        <p:nvSpPr>
          <p:cNvPr id="35" name="مربع نص 34"/>
          <p:cNvSpPr txBox="1"/>
          <p:nvPr/>
        </p:nvSpPr>
        <p:spPr>
          <a:xfrm>
            <a:off x="4572000" y="3861048"/>
            <a:ext cx="460851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بطاقة تحتوي دوائر إلكترونية خاصّة بمعالجة الرسوم والصور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تحوّل المعلومات في الذاكرة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↓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إلى صور تعرضها على الشاشة !!!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778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09" y="1556792"/>
            <a:ext cx="1551993" cy="1472848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130692"/>
            <a:ext cx="4256733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تُركّب البطاقة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على اللوحة الأم وقد تكون مدمجة فيها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>
                <a:latin typeface="Arial"/>
                <a:ea typeface="GE SS TV Bold" pitchFamily="18" charset="-78"/>
              </a:rPr>
              <a:t>☼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</a:rPr>
              <a:t>لبطاقة العرض </a:t>
            </a:r>
            <a:r>
              <a:rPr lang="ar-JO" sz="1600" b="1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600" b="1" dirty="0" smtClean="0">
                <a:latin typeface="Calibri"/>
                <a:ea typeface="GE SS TV Bold" pitchFamily="18" charset="-78"/>
              </a:rPr>
              <a:t> </a:t>
            </a:r>
            <a:r>
              <a:rPr lang="ar-JO" sz="1600" dirty="0" smtClean="0">
                <a:latin typeface="Calibri"/>
                <a:ea typeface="GE SS TV Bold" pitchFamily="18" charset="-78"/>
              </a:rPr>
              <a:t>معالج وذاكرة خاصّة </a:t>
            </a:r>
            <a:br>
              <a:rPr lang="ar-JO" sz="1600" dirty="0" smtClean="0">
                <a:latin typeface="Calibri"/>
                <a:ea typeface="GE SS TV Bold" pitchFamily="18" charset="-78"/>
              </a:rPr>
            </a:br>
            <a:r>
              <a:rPr lang="ar-JO" sz="1600" dirty="0" smtClean="0">
                <a:latin typeface="Calibri"/>
                <a:ea typeface="GE SS TV Bold" pitchFamily="18" charset="-78"/>
              </a:rPr>
              <a:t>                          (للقيام بعملية المعالجة المطلوبة )</a:t>
            </a:r>
            <a:endParaRPr lang="ar-JO" sz="1600" dirty="0" smtClean="0">
              <a:latin typeface="GE SS TV Bold" pitchFamily="18" charset="-78"/>
              <a:ea typeface="GE SS TV Bold" pitchFamily="18" charset="-78"/>
            </a:endParaRPr>
          </a:p>
          <a:p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>
                <a:latin typeface="Arial"/>
                <a:ea typeface="GE SS TV Bold" pitchFamily="18" charset="-78"/>
              </a:rPr>
              <a:t>☼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تعتمد دقّة بطاقة العرض على </a:t>
            </a:r>
            <a:r>
              <a:rPr lang="ar-JO" sz="1600" b="1" dirty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600" b="1" dirty="0">
                <a:ea typeface="GE SS TV Bold" pitchFamily="18" charset="-78"/>
              </a:rPr>
              <a:t> </a:t>
            </a:r>
            <a:r>
              <a:rPr lang="ar-JO" sz="1600" dirty="0" smtClean="0">
                <a:ea typeface="GE SS TV Bold" pitchFamily="18" charset="-78"/>
              </a:rPr>
              <a:t>حجم ذاكرة البطاقة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494" y="4581128"/>
            <a:ext cx="1735850" cy="146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2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707755" y="3429000"/>
            <a:ext cx="425673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اقرأ الصفحة الأولى من الدرس </a:t>
            </a:r>
            <a:r>
              <a:rPr lang="ar-JO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قراءة صامتة</a:t>
            </a:r>
            <a:endParaRPr lang="ar-JO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964" y="2348880"/>
            <a:ext cx="958311" cy="95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4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4" name="مربع نص 3"/>
          <p:cNvSpPr txBox="1"/>
          <p:nvPr/>
        </p:nvSpPr>
        <p:spPr>
          <a:xfrm>
            <a:off x="4860032" y="3379930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نفّذ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(1-3)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المعدّات وجهاز الحاسوب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على دفتر الواجبات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366" y="2375248"/>
            <a:ext cx="837728" cy="83772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681518"/>
            <a:ext cx="868403" cy="387441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7" y="4225370"/>
            <a:ext cx="1730345" cy="169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24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133" y="1988840"/>
            <a:ext cx="2460094" cy="2774893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724128" y="4725144"/>
            <a:ext cx="22009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b="1" dirty="0" smtClean="0">
                <a:solidFill>
                  <a:srgbClr val="008000"/>
                </a:solidFill>
                <a:cs typeface="DecoType Thuluth" panose="02010000000000000000" pitchFamily="2" charset="-78"/>
              </a:rPr>
              <a:t>أسئلة الدرس</a:t>
            </a:r>
            <a:endParaRPr lang="ar-JO" sz="2800" b="1" dirty="0">
              <a:solidFill>
                <a:srgbClr val="008000"/>
              </a:solidFill>
              <a:cs typeface="DecoType Thuluth" panose="0201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7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99992" y="2780928"/>
            <a:ext cx="397473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- ذاكرة سعتها (</a:t>
            </a:r>
            <a: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256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) ميجابايت 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 تخزّن (</a:t>
            </a:r>
            <a:r>
              <a:rPr lang="ar-JO" sz="1400" b="1" dirty="0" smtClean="0">
                <a:latin typeface="Calibri"/>
                <a:ea typeface="GE SS TV Bold" pitchFamily="18" charset="-78"/>
                <a:cs typeface="+mj-cs"/>
              </a:rPr>
              <a:t>256</a:t>
            </a: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) </a:t>
            </a:r>
            <a:r>
              <a:rPr lang="ar-JO" sz="1400" b="1" dirty="0" smtClean="0">
                <a:latin typeface="Calibri"/>
                <a:ea typeface="GE SS TV Bold" pitchFamily="18" charset="-78"/>
                <a:cs typeface="+mj-cs"/>
              </a:rPr>
              <a:t>مليون</a:t>
            </a: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حرف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الأول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3429000"/>
            <a:ext cx="616495" cy="616495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4485694" y="4123572"/>
            <a:ext cx="397473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1.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إجراء العمليات الحسابية والمنطقية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latin typeface="GE SS TV Bold" pitchFamily="18" charset="-78"/>
                <a:ea typeface="GE SS TV Bold" pitchFamily="18" charset="-78"/>
                <a:cs typeface="+mj-cs"/>
              </a:rPr>
              <a:t>2.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قراءة البرامج وتفسيرها</a:t>
            </a:r>
          </a:p>
          <a:p>
            <a:r>
              <a:rPr lang="ar-JO" sz="1400" b="1" dirty="0">
                <a:latin typeface="GE SS TV Bold" pitchFamily="18" charset="-78"/>
                <a:ea typeface="GE SS TV Bold" pitchFamily="18" charset="-78"/>
                <a:cs typeface="+mj-cs"/>
              </a:rPr>
              <a:t>3.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التحكم في نقل البيانات عن طريق وحدات الحاسوب</a:t>
            </a:r>
            <a:b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400" b="1" dirty="0">
                <a:latin typeface="GE SS TV Bold" pitchFamily="18" charset="-78"/>
                <a:ea typeface="GE SS TV Bold" pitchFamily="18" charset="-78"/>
                <a:cs typeface="+mj-cs"/>
              </a:rPr>
              <a:t>4. </a:t>
            </a:r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التحكم في عمل أجزاء الحاسوب المختلفة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572000" y="3763532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الثاني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وظائف وحدة المعالجة المركزية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9920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99992" y="2780928"/>
            <a:ext cx="397473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- سرعة المعالج      - عدد الأنوية        - ذاكرة الكاش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الثالث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3429000"/>
            <a:ext cx="616495" cy="616495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4572000" y="3763532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الرابع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الفرق بين أنواع الذاكرة الرئيسة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3" name="مخطط انسيابي: محطة طرفية 12"/>
          <p:cNvSpPr/>
          <p:nvPr/>
        </p:nvSpPr>
        <p:spPr>
          <a:xfrm>
            <a:off x="5507778" y="4221088"/>
            <a:ext cx="2232574" cy="432048"/>
          </a:xfrm>
          <a:prstGeom prst="flowChartTerminator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انظر الشرائح رقم 26 / 27</a:t>
            </a:r>
            <a:endParaRPr lang="ar-JO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صورة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987584" y="4226401"/>
            <a:ext cx="329198" cy="524271"/>
          </a:xfrm>
          <a:prstGeom prst="rect">
            <a:avLst/>
          </a:prstGeom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869160"/>
            <a:ext cx="1026683" cy="93610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5919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6" name="مستطيل 5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7" name="شكل بيضاوي 6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8" name="شكل بيضاوي 7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454" y="1393471"/>
            <a:ext cx="2645172" cy="325966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653136"/>
            <a:ext cx="44889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7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ستطيل مستدير الزوايا 4"/>
          <p:cNvSpPr/>
          <p:nvPr/>
        </p:nvSpPr>
        <p:spPr>
          <a:xfrm>
            <a:off x="5251703" y="3573016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6" name="رابط مستقيم 5"/>
          <p:cNvCxnSpPr/>
          <p:nvPr/>
        </p:nvCxnSpPr>
        <p:spPr>
          <a:xfrm flipH="1">
            <a:off x="5364088" y="4253190"/>
            <a:ext cx="2896425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4860032" y="309189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ما المقصود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بالمعدّات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( المكوّنات الماديّة )  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777" y="1851284"/>
            <a:ext cx="1014572" cy="1014572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5263966" y="3717032"/>
            <a:ext cx="3080564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هي أجزاء الحاسوب التي يُمكن رؤيتها ولمسها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8839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683540" y="3418724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تُصنّف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المكوّنات المادية للحاسوب إلى صنفين :-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" name="دمعة 3"/>
          <p:cNvSpPr/>
          <p:nvPr/>
        </p:nvSpPr>
        <p:spPr>
          <a:xfrm>
            <a:off x="6902149" y="3933056"/>
            <a:ext cx="956325" cy="792088"/>
          </a:xfrm>
          <a:prstGeom prst="teardrop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7" name="دمعة 46"/>
          <p:cNvSpPr/>
          <p:nvPr/>
        </p:nvSpPr>
        <p:spPr>
          <a:xfrm flipH="1">
            <a:off x="5906704" y="3933056"/>
            <a:ext cx="918280" cy="792088"/>
          </a:xfrm>
          <a:prstGeom prst="teardrop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6967319" y="4077072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مكوّنات خارجـيـــة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9" name="مربع نص 48"/>
          <p:cNvSpPr txBox="1"/>
          <p:nvPr/>
        </p:nvSpPr>
        <p:spPr>
          <a:xfrm>
            <a:off x="5943323" y="4077072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مكوّنات داخليـّــــة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50" name="مربع نص 49"/>
          <p:cNvSpPr txBox="1"/>
          <p:nvPr/>
        </p:nvSpPr>
        <p:spPr>
          <a:xfrm>
            <a:off x="7118993" y="5096797"/>
            <a:ext cx="17734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خارج صندوق النظام 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مثل/ الشاشة ولوحة المفاتيح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6" name="شكل حر 15"/>
          <p:cNvSpPr/>
          <p:nvPr/>
        </p:nvSpPr>
        <p:spPr>
          <a:xfrm>
            <a:off x="7351309" y="4800600"/>
            <a:ext cx="625628" cy="252663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52" name="شكل حر 51"/>
          <p:cNvSpPr/>
          <p:nvPr/>
        </p:nvSpPr>
        <p:spPr>
          <a:xfrm flipH="1">
            <a:off x="5683443" y="4826668"/>
            <a:ext cx="658247" cy="226595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  <p:sp>
        <p:nvSpPr>
          <p:cNvPr id="14" name="مربع نص 13"/>
          <p:cNvSpPr txBox="1"/>
          <p:nvPr/>
        </p:nvSpPr>
        <p:spPr>
          <a:xfrm>
            <a:off x="4788024" y="5085184"/>
            <a:ext cx="17734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داخل صندوق النظام 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سيتمّ دراستها بعد قليل !!!</a:t>
            </a:r>
            <a:endParaRPr lang="ar-JO" sz="13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1926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177" y="2342444"/>
            <a:ext cx="3668279" cy="3030772"/>
          </a:xfrm>
          <a:prstGeom prst="rect">
            <a:avLst/>
          </a:prstGeom>
        </p:spPr>
      </p:pic>
      <p:sp>
        <p:nvSpPr>
          <p:cNvPr id="8" name="وسيلة شرح بيضاوية 7"/>
          <p:cNvSpPr/>
          <p:nvPr/>
        </p:nvSpPr>
        <p:spPr>
          <a:xfrm>
            <a:off x="7380312" y="1694372"/>
            <a:ext cx="1512168" cy="648072"/>
          </a:xfrm>
          <a:prstGeom prst="wedgeEllipseCallout">
            <a:avLst>
              <a:gd name="adj1" fmla="val -38718"/>
              <a:gd name="adj2" fmla="val 92309"/>
            </a:avLst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288000" rIns="0" bIns="0" rtlCol="1" anchor="ctr"/>
          <a:lstStyle/>
          <a:p>
            <a:pPr algn="ctr"/>
            <a:r>
              <a:rPr lang="ar-JO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 SS TV Bold" pitchFamily="18" charset="-78"/>
                <a:ea typeface="GE SS TV Bold" pitchFamily="18" charset="-78"/>
              </a:rPr>
              <a:t>صندوق النظام من الداخل</a:t>
            </a:r>
          </a:p>
          <a:p>
            <a:pPr algn="ctr"/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val="982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089699"/>
            <a:ext cx="4176464" cy="707453"/>
          </a:xfrm>
          <a:prstGeom prst="rect">
            <a:avLst/>
          </a:prstGeom>
        </p:spPr>
      </p:pic>
      <p:grpSp>
        <p:nvGrpSpPr>
          <p:cNvPr id="5" name="مجموعة 4"/>
          <p:cNvGrpSpPr/>
          <p:nvPr/>
        </p:nvGrpSpPr>
        <p:grpSpPr>
          <a:xfrm>
            <a:off x="5256424" y="1916832"/>
            <a:ext cx="3132000" cy="2059397"/>
            <a:chOff x="5256424" y="1916832"/>
            <a:chExt cx="3132000" cy="2059397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7456" y="1916832"/>
              <a:ext cx="3070968" cy="2059397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مستطيل 3"/>
            <p:cNvSpPr/>
            <p:nvPr/>
          </p:nvSpPr>
          <p:spPr>
            <a:xfrm>
              <a:off x="5256424" y="1916832"/>
              <a:ext cx="3132000" cy="2052000"/>
            </a:xfrm>
            <a:prstGeom prst="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  <p:extLst>
      <p:ext uri="{BB962C8B-B14F-4D97-AF65-F5344CB8AC3E}">
        <p14:creationId xmlns:p14="http://schemas.microsoft.com/office/powerpoint/2010/main" val="400703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324" y="1988840"/>
            <a:ext cx="1684020" cy="922020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683540" y="3130692"/>
            <a:ext cx="425673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وحدة المعالجة المركزية 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هي بمنزلة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الدماغ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لجهاز الحاسوب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فهي تتولى مهمّة معالجة البيانات وإعطاء النتائج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868" y="4212468"/>
            <a:ext cx="1798931" cy="152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5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2248</TotalTime>
  <Words>518</Words>
  <Application>Microsoft Office PowerPoint</Application>
  <PresentationFormat>عرض على الشاشة (3:4)‏</PresentationFormat>
  <Paragraphs>134</Paragraphs>
  <Slides>44</Slides>
  <Notes>39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44</vt:i4>
      </vt:variant>
    </vt:vector>
  </HeadingPairs>
  <TitlesOfParts>
    <vt:vector size="52" baseType="lpstr">
      <vt:lpstr>Arial</vt:lpstr>
      <vt:lpstr>DecoType Thuluth</vt:lpstr>
      <vt:lpstr>Times New Roman</vt:lpstr>
      <vt:lpstr>Calibri</vt:lpstr>
      <vt:lpstr>GE SS TV Bold</vt:lpstr>
      <vt:lpstr>GE Contrast Bold</vt:lpstr>
      <vt:lpstr>Adobe Arabic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Sameer</dc:creator>
  <cp:lastModifiedBy>Sameer</cp:lastModifiedBy>
  <cp:revision>252</cp:revision>
  <dcterms:created xsi:type="dcterms:W3CDTF">2020-03-23T07:50:42Z</dcterms:created>
  <dcterms:modified xsi:type="dcterms:W3CDTF">2020-08-25T08:06:59Z</dcterms:modified>
</cp:coreProperties>
</file>