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3" r:id="rId2"/>
  </p:sldMasterIdLst>
  <p:notesMasterIdLst>
    <p:notesMasterId r:id="rId29"/>
  </p:notesMasterIdLst>
  <p:sldIdLst>
    <p:sldId id="267" r:id="rId3"/>
    <p:sldId id="271" r:id="rId4"/>
    <p:sldId id="272" r:id="rId5"/>
    <p:sldId id="269" r:id="rId6"/>
    <p:sldId id="281" r:id="rId7"/>
    <p:sldId id="291" r:id="rId8"/>
    <p:sldId id="297" r:id="rId9"/>
    <p:sldId id="29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298" r:id="rId18"/>
    <p:sldId id="299" r:id="rId19"/>
    <p:sldId id="301" r:id="rId20"/>
    <p:sldId id="300" r:id="rId21"/>
    <p:sldId id="305" r:id="rId22"/>
    <p:sldId id="290" r:id="rId23"/>
    <p:sldId id="302" r:id="rId24"/>
    <p:sldId id="303" r:id="rId25"/>
    <p:sldId id="304" r:id="rId26"/>
    <p:sldId id="306" r:id="rId27"/>
    <p:sldId id="279" r:id="rId28"/>
  </p:sldIdLst>
  <p:sldSz cx="9144000" cy="5143500" type="screen16x9"/>
  <p:notesSz cx="6858000" cy="9144000"/>
  <p:defaultTextStyle>
    <a:defPPr>
      <a:defRPr lang="ar-JO"/>
    </a:defPPr>
    <a:lvl1pPr marL="0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1pPr>
    <a:lvl2pPr marL="308554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2pPr>
    <a:lvl3pPr marL="617108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3pPr>
    <a:lvl4pPr marL="925663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4pPr>
    <a:lvl5pPr marL="1234217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5pPr>
    <a:lvl6pPr marL="1542771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6pPr>
    <a:lvl7pPr marL="1851325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7pPr>
    <a:lvl8pPr marL="2159879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8pPr>
    <a:lvl9pPr marL="2468434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نمط متوسط 3 - 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>
        <p:scale>
          <a:sx n="102" d="100"/>
          <a:sy n="102" d="100"/>
        </p:scale>
        <p:origin x="-260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8E4D77A-B2B1-40BA-9886-90C0E4B5CCC5}" type="datetimeFigureOut">
              <a:rPr lang="ar-JO" smtClean="0"/>
              <a:t>11/08/1442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D13B1DD-9C09-49DE-8666-F33215DD6C4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3788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7A65D3D-DA62-4E5B-80A8-1C14516DCF22}" type="slidenum">
              <a:rPr lang="ar-SA" altLang="ar-JO" smtClean="0">
                <a:solidFill>
                  <a:srgbClr val="000000"/>
                </a:solidFill>
              </a:rPr>
              <a:pPr/>
              <a:t>2</a:t>
            </a:fld>
            <a:endParaRPr lang="en-US" altLang="ar-JO" smtClean="0">
              <a:solidFill>
                <a:srgbClr val="000000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AE" altLang="ar-J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207331" y="2984991"/>
            <a:ext cx="6386509" cy="94791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/>
              <a:t>Click to edit sub title</a:t>
            </a:r>
            <a:endParaRPr lang="ar-JO" sz="3240" dirty="0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207331" y="1904999"/>
            <a:ext cx="6386509" cy="94791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/>
              <a:t>Click to edit title</a:t>
            </a:r>
            <a:endParaRPr lang="ar-JO" sz="3240" dirty="0"/>
          </a:p>
        </p:txBody>
      </p:sp>
    </p:spTree>
    <p:extLst>
      <p:ext uri="{BB962C8B-B14F-4D97-AF65-F5344CB8AC3E}">
        <p14:creationId xmlns:p14="http://schemas.microsoft.com/office/powerpoint/2010/main" val="402328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3429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075" y="4860132"/>
            <a:ext cx="2133600" cy="226219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4861323"/>
            <a:ext cx="4259263" cy="225028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589838" y="4861323"/>
            <a:ext cx="503237" cy="226219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11BB6BC6-BB55-4613-9519-23E6C1E5709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25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207331" y="2984991"/>
            <a:ext cx="6386509" cy="94791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>
                <a:solidFill>
                  <a:prstClr val="black"/>
                </a:solidFill>
              </a:rPr>
              <a:t>Click to edit sub title</a:t>
            </a:r>
            <a:endParaRPr lang="ar-JO" sz="3240" dirty="0">
              <a:solidFill>
                <a:prstClr val="black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207331" y="1904999"/>
            <a:ext cx="6386509" cy="94791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>
                <a:solidFill>
                  <a:prstClr val="black"/>
                </a:solidFill>
              </a:rPr>
              <a:t>Click to edit title</a:t>
            </a:r>
            <a:endParaRPr lang="ar-JO" sz="324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91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1" y="273851"/>
            <a:ext cx="6998048" cy="99417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title</a:t>
            </a:r>
            <a:endParaRPr lang="ar-J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505" y="1479920"/>
            <a:ext cx="7118629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2093043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282318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3442107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1pPr>
            <a:lvl2pPr marL="30860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17204" indent="0">
              <a:buNone/>
              <a:defRPr sz="1214">
                <a:solidFill>
                  <a:schemeClr val="tx1">
                    <a:tint val="75000"/>
                  </a:schemeClr>
                </a:solidFill>
              </a:defRPr>
            </a:lvl3pPr>
            <a:lvl4pPr marL="925803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4pPr>
            <a:lvl5pPr marL="1234406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5pPr>
            <a:lvl6pPr marL="1543009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6pPr>
            <a:lvl7pPr marL="1851608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7pPr>
            <a:lvl8pPr marL="21602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8pPr>
            <a:lvl9pPr marL="24688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>
                <a:solidFill>
                  <a:prstClr val="black"/>
                </a:solidFill>
              </a:rPr>
              <a:pPr/>
              <a:t>‹#›</a:t>
            </a:fld>
            <a:endParaRPr lang="ar-J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741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27385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6" y="1260874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6" y="1878808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260874"/>
            <a:ext cx="388739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1878808"/>
            <a:ext cx="388739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>
                <a:solidFill>
                  <a:prstClr val="black"/>
                </a:solidFill>
              </a:rPr>
              <a:pPr/>
              <a:t>‹#›</a:t>
            </a:fld>
            <a:endParaRPr lang="ar-J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928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8" y="342901"/>
            <a:ext cx="2949179" cy="120015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7" y="740580"/>
            <a:ext cx="4629151" cy="3655219"/>
          </a:xfrm>
          <a:prstGeom prst="rect">
            <a:avLst/>
          </a:prstGeom>
        </p:spPr>
        <p:txBody>
          <a:bodyPr/>
          <a:lstStyle>
            <a:lvl1pPr>
              <a:defRPr sz="2161"/>
            </a:lvl1pPr>
            <a:lvl2pPr>
              <a:defRPr sz="1889"/>
            </a:lvl2pPr>
            <a:lvl3pPr>
              <a:defRPr sz="162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8" y="1543055"/>
            <a:ext cx="2949179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>
                <a:solidFill>
                  <a:prstClr val="black"/>
                </a:solidFill>
              </a:rPr>
              <a:pPr/>
              <a:t>‹#›</a:t>
            </a:fld>
            <a:endParaRPr lang="ar-J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396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8" y="342901"/>
            <a:ext cx="2949179" cy="120015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7" y="740580"/>
            <a:ext cx="4629151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1"/>
            </a:lvl1pPr>
            <a:lvl2pPr marL="308601" indent="0">
              <a:buNone/>
              <a:defRPr sz="1889"/>
            </a:lvl2pPr>
            <a:lvl3pPr marL="617204" indent="0">
              <a:buNone/>
              <a:defRPr sz="1620"/>
            </a:lvl3pPr>
            <a:lvl4pPr marL="925803" indent="0">
              <a:buNone/>
              <a:defRPr sz="1350"/>
            </a:lvl4pPr>
            <a:lvl5pPr marL="1234406" indent="0">
              <a:buNone/>
              <a:defRPr sz="1350"/>
            </a:lvl5pPr>
            <a:lvl6pPr marL="1543009" indent="0">
              <a:buNone/>
              <a:defRPr sz="1350"/>
            </a:lvl6pPr>
            <a:lvl7pPr marL="1851608" indent="0">
              <a:buNone/>
              <a:defRPr sz="1350"/>
            </a:lvl7pPr>
            <a:lvl8pPr marL="2160210" indent="0">
              <a:buNone/>
              <a:defRPr sz="1350"/>
            </a:lvl8pPr>
            <a:lvl9pPr marL="2468810" indent="0">
              <a:buNone/>
              <a:defRPr sz="1350"/>
            </a:lvl9pPr>
          </a:lstStyle>
          <a:p>
            <a:r>
              <a:rPr lang="en-US" smtClean="0"/>
              <a:t>Click icon to add picture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8" y="1543055"/>
            <a:ext cx="2949179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>
                <a:solidFill>
                  <a:prstClr val="black"/>
                </a:solidFill>
              </a:rPr>
              <a:pPr/>
              <a:t>‹#›</a:t>
            </a:fld>
            <a:endParaRPr lang="ar-J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237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27385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>
                <a:solidFill>
                  <a:prstClr val="black"/>
                </a:solidFill>
              </a:rPr>
              <a:pPr/>
              <a:t>‹#›</a:t>
            </a:fld>
            <a:endParaRPr lang="ar-J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904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273849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273849"/>
            <a:ext cx="5800727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>
                <a:solidFill>
                  <a:prstClr val="black"/>
                </a:solidFill>
              </a:rPr>
              <a:pPr/>
              <a:t>‹#›</a:t>
            </a:fld>
            <a:endParaRPr lang="ar-J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419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>
              <a:solidFill>
                <a:prstClr val="black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8302F77-BA46-4B34-B0D7-754B94071BA3}" type="slidenum">
              <a:rPr lang="ar-JO" smtClean="0">
                <a:solidFill>
                  <a:prstClr val="black"/>
                </a:solidFill>
              </a:rPr>
              <a:pPr/>
              <a:t>‹#›</a:t>
            </a:fld>
            <a:endParaRPr lang="ar-J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9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1" y="273851"/>
            <a:ext cx="6998048" cy="99417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title</a:t>
            </a:r>
            <a:endParaRPr lang="ar-J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505" y="1479920"/>
            <a:ext cx="7118629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318644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ar-JO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JO" altLang="ar-JO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3AB70F-4269-4495-9C43-4F9EB95E62E1}" type="slidenum">
              <a:rPr lang="ar-AE" altLang="ar-JO">
                <a:solidFill>
                  <a:prstClr val="black"/>
                </a:solidFill>
              </a:rPr>
              <a:pPr/>
              <a:t>‹#›</a:t>
            </a:fld>
            <a:endParaRPr lang="en-US" altLang="ar-J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959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3429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075" y="4860132"/>
            <a:ext cx="2133600" cy="226219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4861323"/>
            <a:ext cx="4259263" cy="225028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589838" y="4861323"/>
            <a:ext cx="503237" cy="226219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11BB6BC6-BB55-4613-9519-23E6C1E57097}" type="slidenum">
              <a:rPr lang="ar-SA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015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282318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3442107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1pPr>
            <a:lvl2pPr marL="30860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17204" indent="0">
              <a:buNone/>
              <a:defRPr sz="1214">
                <a:solidFill>
                  <a:schemeClr val="tx1">
                    <a:tint val="75000"/>
                  </a:schemeClr>
                </a:solidFill>
              </a:defRPr>
            </a:lvl3pPr>
            <a:lvl4pPr marL="925803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4pPr>
            <a:lvl5pPr marL="1234406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5pPr>
            <a:lvl6pPr marL="1543009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6pPr>
            <a:lvl7pPr marL="1851608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7pPr>
            <a:lvl8pPr marL="21602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8pPr>
            <a:lvl9pPr marL="24688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مدارس الأمم الإبداعية / قسم اللغة العربية / المعلم:  يوسف طالب الرفاعي</a:t>
            </a:r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4628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27385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6" y="1260874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6" y="1878808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260874"/>
            <a:ext cx="388739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1878808"/>
            <a:ext cx="388739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مدارس الأمم الإبداعية / قسم اللغة العربية / المعلم:  يوسف طالب الرفاعي</a:t>
            </a:r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500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8" y="342901"/>
            <a:ext cx="2949179" cy="120015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7" y="740580"/>
            <a:ext cx="4629151" cy="3655219"/>
          </a:xfrm>
          <a:prstGeom prst="rect">
            <a:avLst/>
          </a:prstGeom>
        </p:spPr>
        <p:txBody>
          <a:bodyPr/>
          <a:lstStyle>
            <a:lvl1pPr>
              <a:defRPr sz="2161"/>
            </a:lvl1pPr>
            <a:lvl2pPr>
              <a:defRPr sz="1889"/>
            </a:lvl2pPr>
            <a:lvl3pPr>
              <a:defRPr sz="162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8" y="1543055"/>
            <a:ext cx="2949179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مدارس الأمم الإبداعية / قسم اللغة العربية / المعلم:  يوسف طالب الرفاعي</a:t>
            </a: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5523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8" y="342901"/>
            <a:ext cx="2949179" cy="120015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7" y="740580"/>
            <a:ext cx="4629151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1"/>
            </a:lvl1pPr>
            <a:lvl2pPr marL="308601" indent="0">
              <a:buNone/>
              <a:defRPr sz="1889"/>
            </a:lvl2pPr>
            <a:lvl3pPr marL="617204" indent="0">
              <a:buNone/>
              <a:defRPr sz="1620"/>
            </a:lvl3pPr>
            <a:lvl4pPr marL="925803" indent="0">
              <a:buNone/>
              <a:defRPr sz="1350"/>
            </a:lvl4pPr>
            <a:lvl5pPr marL="1234406" indent="0">
              <a:buNone/>
              <a:defRPr sz="1350"/>
            </a:lvl5pPr>
            <a:lvl6pPr marL="1543009" indent="0">
              <a:buNone/>
              <a:defRPr sz="1350"/>
            </a:lvl6pPr>
            <a:lvl7pPr marL="1851608" indent="0">
              <a:buNone/>
              <a:defRPr sz="1350"/>
            </a:lvl7pPr>
            <a:lvl8pPr marL="2160210" indent="0">
              <a:buNone/>
              <a:defRPr sz="1350"/>
            </a:lvl8pPr>
            <a:lvl9pPr marL="2468810" indent="0">
              <a:buNone/>
              <a:defRPr sz="1350"/>
            </a:lvl9pPr>
          </a:lstStyle>
          <a:p>
            <a:r>
              <a:rPr lang="en-US" smtClean="0"/>
              <a:t>Click icon to add picture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8" y="1543055"/>
            <a:ext cx="2949179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مدارس الأمم الإبداعية / قسم اللغة العربية / المعلم:  يوسف طالب الرفاعي</a:t>
            </a: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3874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27385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مدارس الأمم الإبداعية / قسم اللغة العربية / المعلم:  يوسف طالب الرفاعي</a:t>
            </a:r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4663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273849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273849"/>
            <a:ext cx="5800727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مدارس الأمم الإبداعية / قسم اللغة العربية / المعلم:  يوسف طالب الرفاعي</a:t>
            </a:r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51924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JO" altLang="ar-JO" smtClean="0"/>
              <a:t>مدارس الأمم الإبداعية / قسم اللغة العربية / المعلم:  يوسف طالب الرفاعي</a:t>
            </a:r>
            <a:endParaRPr lang="en-US" alt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3AB70F-4269-4495-9C43-4F9EB95E62E1}" type="slidenum">
              <a:rPr lang="ar-AE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93812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702825" y="1045222"/>
            <a:ext cx="144117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منظومة</a:t>
            </a:r>
            <a:r>
              <a:rPr lang="ar-JO" sz="11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التعلم عن بعد</a:t>
            </a:r>
          </a:p>
          <a:p>
            <a:pPr algn="ctr"/>
            <a:r>
              <a:rPr lang="ar-JO" sz="11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2020-2021</a:t>
            </a:r>
            <a:endParaRPr lang="ar-JO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115" y="230313"/>
            <a:ext cx="736301" cy="77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99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1" r:id="rId3"/>
    <p:sldLayoutId id="2147483653" r:id="rId4"/>
    <p:sldLayoutId id="2147483656" r:id="rId5"/>
    <p:sldLayoutId id="2147483657" r:id="rId6"/>
    <p:sldLayoutId id="2147483658" r:id="rId7"/>
    <p:sldLayoutId id="2147483659" r:id="rId8"/>
    <p:sldLayoutId id="2147483661" r:id="rId9"/>
    <p:sldLayoutId id="2147483662" r:id="rId10"/>
  </p:sldLayoutIdLst>
  <p:hf sldNum="0" hdr="0" dt="0"/>
  <p:txStyles>
    <p:titleStyle>
      <a:lvl1pPr algn="r" defTabSz="617204" rtl="1" eaLnBrk="1" latinLnBrk="0" hangingPunct="1">
        <a:lnSpc>
          <a:spcPct val="90000"/>
        </a:lnSpc>
        <a:spcBef>
          <a:spcPct val="0"/>
        </a:spcBef>
        <a:buNone/>
        <a:defRPr sz="29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1" indent="-154301" algn="r" defTabSz="617204" rtl="1" eaLnBrk="1" latinLnBrk="0" hangingPunct="1">
        <a:lnSpc>
          <a:spcPct val="90000"/>
        </a:lnSpc>
        <a:spcBef>
          <a:spcPts val="676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62902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77150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388706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6973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20059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314510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62311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1pPr>
      <a:lvl2pPr marL="308601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2pPr>
      <a:lvl3pPr marL="617204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3pPr>
      <a:lvl4pPr marL="925803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234406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543009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1851608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1602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4688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621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702825" y="1045222"/>
            <a:ext cx="144117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11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منظومة التعلم عن بعد</a:t>
            </a:r>
          </a:p>
          <a:p>
            <a:pPr algn="ctr"/>
            <a:r>
              <a:rPr lang="ar-JO" sz="11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2020-2021</a:t>
            </a:r>
            <a:endParaRPr lang="ar-JO" sz="11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115" y="230313"/>
            <a:ext cx="736301" cy="77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4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dt="0"/>
  <p:txStyles>
    <p:titleStyle>
      <a:lvl1pPr algn="r" defTabSz="617204" rtl="1" eaLnBrk="1" latinLnBrk="0" hangingPunct="1">
        <a:lnSpc>
          <a:spcPct val="90000"/>
        </a:lnSpc>
        <a:spcBef>
          <a:spcPct val="0"/>
        </a:spcBef>
        <a:buNone/>
        <a:defRPr sz="29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1" indent="-154301" algn="r" defTabSz="617204" rtl="1" eaLnBrk="1" latinLnBrk="0" hangingPunct="1">
        <a:lnSpc>
          <a:spcPct val="90000"/>
        </a:lnSpc>
        <a:spcBef>
          <a:spcPts val="676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62902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77150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388706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6973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20059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314510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62311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1pPr>
      <a:lvl2pPr marL="308601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2pPr>
      <a:lvl3pPr marL="617204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3pPr>
      <a:lvl4pPr marL="925803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234406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543009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1851608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1602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4688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621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54" y="-1"/>
            <a:ext cx="5781020" cy="4795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0863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9191" y="758757"/>
            <a:ext cx="4124528" cy="797669"/>
          </a:xfrm>
        </p:spPr>
        <p:txBody>
          <a:bodyPr/>
          <a:lstStyle/>
          <a:p>
            <a:pPr algn="ctr"/>
            <a:r>
              <a:rPr lang="ar-JO" dirty="0" smtClean="0"/>
              <a:t>تطبيق 1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3976065" y="2058954"/>
            <a:ext cx="1361873" cy="190966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التوكيد اللفظي الثاني </a:t>
            </a:r>
          </a:p>
          <a:p>
            <a:pPr algn="ctr"/>
            <a:endParaRPr lang="ar-JO" sz="1800" b="1" dirty="0" smtClean="0">
              <a:solidFill>
                <a:prstClr val="white"/>
              </a:solidFill>
            </a:endParaRPr>
          </a:p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هيهات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568492" y="2046514"/>
            <a:ext cx="1363767" cy="19221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المؤكد</a:t>
            </a:r>
          </a:p>
          <a:p>
            <a:r>
              <a:rPr lang="ar-JO" dirty="0" smtClean="0"/>
              <a:t>اللفظ الأول</a:t>
            </a:r>
          </a:p>
          <a:p>
            <a:endParaRPr lang="ar-JO" dirty="0" smtClean="0"/>
          </a:p>
          <a:p>
            <a:r>
              <a:rPr lang="ar-JO" dirty="0" smtClean="0"/>
              <a:t>هيهات</a:t>
            </a:r>
            <a:endParaRPr lang="ar-JO" dirty="0"/>
          </a:p>
        </p:txBody>
      </p:sp>
      <p:sp>
        <p:nvSpPr>
          <p:cNvPr id="8" name="Oval 7"/>
          <p:cNvSpPr/>
          <p:nvPr/>
        </p:nvSpPr>
        <p:spPr>
          <a:xfrm>
            <a:off x="2169674" y="2090055"/>
            <a:ext cx="1468877" cy="184746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نوعه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توكيد لفظي</a:t>
            </a:r>
            <a:endParaRPr lang="ar-JO" sz="16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dirty="0">
              <a:solidFill>
                <a:prstClr val="black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16539" y="1270000"/>
            <a:ext cx="735489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قال تعالى : « هيهاتَ هيهاتَ لما توعدون» </a:t>
            </a:r>
            <a:r>
              <a:rPr lang="ar-JO" sz="11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سورة المؤمنون</a:t>
            </a:r>
            <a:endParaRPr lang="ar-JO" sz="36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92359" y="4055706"/>
            <a:ext cx="6954417" cy="4914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هيهات : توكيد لفظي مبني على الفتح. </a:t>
            </a:r>
            <a:endParaRPr lang="ar-JO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9257023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8" grpId="0" animBg="1"/>
      <p:bldP spid="4" grpId="0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9191" y="758757"/>
            <a:ext cx="4124528" cy="797669"/>
          </a:xfrm>
        </p:spPr>
        <p:txBody>
          <a:bodyPr/>
          <a:lstStyle/>
          <a:p>
            <a:pPr algn="ctr"/>
            <a:r>
              <a:rPr lang="ar-JO" dirty="0" smtClean="0"/>
              <a:t>تطبيق 2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3976065" y="2058954"/>
            <a:ext cx="1361873" cy="190966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التوكيد اللفظي الثاني </a:t>
            </a:r>
          </a:p>
          <a:p>
            <a:pPr algn="ctr"/>
            <a:endParaRPr lang="ar-JO" sz="1800" b="1" dirty="0" smtClean="0">
              <a:solidFill>
                <a:prstClr val="white"/>
              </a:solidFill>
            </a:endParaRPr>
          </a:p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نحن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568492" y="2046514"/>
            <a:ext cx="1363767" cy="19221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المؤكد</a:t>
            </a:r>
          </a:p>
          <a:p>
            <a:r>
              <a:rPr lang="ar-JO" dirty="0" smtClean="0"/>
              <a:t>اللفظ الأول</a:t>
            </a:r>
          </a:p>
          <a:p>
            <a:endParaRPr lang="ar-JO" dirty="0" smtClean="0"/>
          </a:p>
          <a:p>
            <a:r>
              <a:rPr lang="ar-JO" dirty="0" smtClean="0"/>
              <a:t>نحن</a:t>
            </a:r>
            <a:endParaRPr lang="ar-JO" dirty="0"/>
          </a:p>
        </p:txBody>
      </p:sp>
      <p:sp>
        <p:nvSpPr>
          <p:cNvPr id="8" name="Oval 7"/>
          <p:cNvSpPr/>
          <p:nvPr/>
        </p:nvSpPr>
        <p:spPr>
          <a:xfrm>
            <a:off x="2169674" y="2090055"/>
            <a:ext cx="1468877" cy="184746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نوعه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توكيد لفظي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ضمير</a:t>
            </a:r>
            <a:endParaRPr lang="ar-JO" sz="16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dirty="0">
              <a:solidFill>
                <a:prstClr val="black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305683" y="1270000"/>
            <a:ext cx="35766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نحنُ </a:t>
            </a:r>
            <a:r>
              <a:rPr lang="ar-JO" sz="3600" b="1" cap="all" dirty="0" err="1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نحنُ</a:t>
            </a:r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بناةُ المستقبلِ</a:t>
            </a:r>
            <a:endParaRPr lang="ar-JO" sz="36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92359" y="4055706"/>
            <a:ext cx="6954417" cy="4914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نحن : توكيد لفظي للضمير المنفصل المبني على الضم .</a:t>
            </a:r>
            <a:endParaRPr lang="ar-JO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866405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8" grpId="0" animBg="1"/>
      <p:bldP spid="4" grpId="0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9191" y="758757"/>
            <a:ext cx="4124528" cy="797669"/>
          </a:xfrm>
        </p:spPr>
        <p:txBody>
          <a:bodyPr/>
          <a:lstStyle/>
          <a:p>
            <a:pPr algn="ctr"/>
            <a:r>
              <a:rPr lang="ar-JO" dirty="0" smtClean="0"/>
              <a:t>تطبيق 3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3247053" y="2058954"/>
            <a:ext cx="1965649" cy="159864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التوكيد اللفظي الثاني </a:t>
            </a:r>
          </a:p>
          <a:p>
            <a:pPr algn="ctr"/>
            <a:endParaRPr lang="ar-JO" sz="1800" b="1" dirty="0" smtClean="0">
              <a:solidFill>
                <a:prstClr val="white"/>
              </a:solidFill>
            </a:endParaRPr>
          </a:p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يعملون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529944" y="2046515"/>
            <a:ext cx="1859902" cy="1611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المؤكد</a:t>
            </a:r>
          </a:p>
          <a:p>
            <a:r>
              <a:rPr lang="ar-JO" dirty="0" smtClean="0"/>
              <a:t>اللفظ الأول</a:t>
            </a:r>
          </a:p>
          <a:p>
            <a:endParaRPr lang="ar-JO" dirty="0" smtClean="0"/>
          </a:p>
          <a:p>
            <a:r>
              <a:rPr lang="ar-JO" dirty="0" smtClean="0"/>
              <a:t>يعملون</a:t>
            </a:r>
            <a:endParaRPr lang="ar-JO" dirty="0"/>
          </a:p>
        </p:txBody>
      </p:sp>
      <p:sp>
        <p:nvSpPr>
          <p:cNvPr id="8" name="Oval 7"/>
          <p:cNvSpPr/>
          <p:nvPr/>
        </p:nvSpPr>
        <p:spPr>
          <a:xfrm>
            <a:off x="665585" y="2058954"/>
            <a:ext cx="2338486" cy="159864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نوعه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توكيد لفظي</a:t>
            </a:r>
          </a:p>
          <a:p>
            <a:pPr algn="ctr"/>
            <a:endParaRPr lang="ar-JO" sz="1600" b="1" dirty="0">
              <a:solidFill>
                <a:prstClr val="white"/>
              </a:solidFill>
            </a:endParaRP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جملة فعلية</a:t>
            </a:r>
            <a:endParaRPr lang="ar-JO" sz="16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dirty="0">
              <a:solidFill>
                <a:prstClr val="black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88851" y="1270000"/>
            <a:ext cx="361028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والناسُ يعملون </a:t>
            </a:r>
            <a:r>
              <a:rPr lang="ar-JO" sz="3600" b="1" cap="all" dirty="0" err="1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يعملون</a:t>
            </a:r>
            <a:endParaRPr lang="ar-JO" sz="36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92359" y="3750906"/>
            <a:ext cx="6954417" cy="7962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يعملون : فعل مضارع مرفوع وعلامة رفعه ثبوت النون لأنه من الأفعال الخمسة والواو ضمير متصل مبني في محل رفع فاعل </a:t>
            </a:r>
          </a:p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والجملة الفعلية في محل رفع توكيد.</a:t>
            </a:r>
            <a:endParaRPr lang="ar-JO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7154817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8" grpId="0" animBg="1"/>
      <p:bldP spid="4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9191" y="758757"/>
            <a:ext cx="4124528" cy="797669"/>
          </a:xfrm>
        </p:spPr>
        <p:txBody>
          <a:bodyPr/>
          <a:lstStyle/>
          <a:p>
            <a:pPr algn="ctr"/>
            <a:r>
              <a:rPr lang="ar-JO" dirty="0" smtClean="0"/>
              <a:t>تطبيق 4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3247053" y="2058954"/>
            <a:ext cx="1965649" cy="159864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التوكيد اللفظي الثاني </a:t>
            </a:r>
          </a:p>
          <a:p>
            <a:pPr algn="ctr"/>
            <a:endParaRPr lang="ar-JO" sz="1800" b="1" dirty="0" smtClean="0">
              <a:solidFill>
                <a:prstClr val="white"/>
              </a:solidFill>
            </a:endParaRPr>
          </a:p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محمد نبينا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529944" y="2046515"/>
            <a:ext cx="1859902" cy="1611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المؤكد</a:t>
            </a:r>
          </a:p>
          <a:p>
            <a:r>
              <a:rPr lang="ar-JO" dirty="0" smtClean="0"/>
              <a:t>اللفظ الأول</a:t>
            </a:r>
          </a:p>
          <a:p>
            <a:endParaRPr lang="ar-JO" dirty="0" smtClean="0"/>
          </a:p>
          <a:p>
            <a:r>
              <a:rPr lang="ar-JO" dirty="0" smtClean="0"/>
              <a:t>محمد نبينا</a:t>
            </a:r>
            <a:endParaRPr lang="ar-JO" dirty="0"/>
          </a:p>
        </p:txBody>
      </p:sp>
      <p:sp>
        <p:nvSpPr>
          <p:cNvPr id="8" name="Oval 7"/>
          <p:cNvSpPr/>
          <p:nvPr/>
        </p:nvSpPr>
        <p:spPr>
          <a:xfrm>
            <a:off x="665585" y="2058954"/>
            <a:ext cx="2338486" cy="159864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نوعه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توكيد لفظي</a:t>
            </a:r>
          </a:p>
          <a:p>
            <a:pPr algn="ctr"/>
            <a:endParaRPr lang="ar-JO" sz="1600" b="1" dirty="0">
              <a:solidFill>
                <a:prstClr val="white"/>
              </a:solidFill>
            </a:endParaRP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جملة اسمية</a:t>
            </a:r>
            <a:endParaRPr lang="ar-JO" sz="16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dirty="0">
              <a:solidFill>
                <a:prstClr val="black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12716" y="1270000"/>
            <a:ext cx="37625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محمدٌ نبينا ، محمدٌ نبينا </a:t>
            </a:r>
            <a:endParaRPr lang="ar-JO" sz="36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92359" y="3750906"/>
            <a:ext cx="6954417" cy="7962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محمد : مبتدأ مرفوع    نبينا : خبر مرفوع</a:t>
            </a:r>
          </a:p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والجملة الإسمية في محل رفع توكيد.</a:t>
            </a:r>
            <a:endParaRPr lang="ar-JO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9056206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8" grpId="0" animBg="1"/>
      <p:bldP spid="4" grpId="0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9191" y="758757"/>
            <a:ext cx="4124528" cy="797669"/>
          </a:xfrm>
        </p:spPr>
        <p:txBody>
          <a:bodyPr/>
          <a:lstStyle/>
          <a:p>
            <a:pPr algn="ctr"/>
            <a:r>
              <a:rPr lang="ar-JO" dirty="0" smtClean="0"/>
              <a:t>تطبيق 5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3247053" y="2058954"/>
            <a:ext cx="1965649" cy="159864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التوكيد اللفظي الثاني </a:t>
            </a:r>
          </a:p>
          <a:p>
            <a:pPr algn="ctr"/>
            <a:endParaRPr lang="ar-JO" sz="1800" b="1" dirty="0" smtClean="0">
              <a:solidFill>
                <a:prstClr val="white"/>
              </a:solidFill>
            </a:endParaRPr>
          </a:p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لن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529944" y="2046515"/>
            <a:ext cx="1859902" cy="1611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المؤكد</a:t>
            </a:r>
          </a:p>
          <a:p>
            <a:r>
              <a:rPr lang="ar-JO" dirty="0" smtClean="0"/>
              <a:t>اللفظ الأول</a:t>
            </a:r>
          </a:p>
          <a:p>
            <a:endParaRPr lang="ar-JO" dirty="0" smtClean="0"/>
          </a:p>
          <a:p>
            <a:r>
              <a:rPr lang="ar-JO" dirty="0" smtClean="0"/>
              <a:t>لن</a:t>
            </a:r>
            <a:endParaRPr lang="ar-JO" dirty="0"/>
          </a:p>
        </p:txBody>
      </p:sp>
      <p:sp>
        <p:nvSpPr>
          <p:cNvPr id="8" name="Oval 7"/>
          <p:cNvSpPr/>
          <p:nvPr/>
        </p:nvSpPr>
        <p:spPr>
          <a:xfrm>
            <a:off x="665585" y="2058953"/>
            <a:ext cx="2338486" cy="159864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نوعه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توكيد لفظي</a:t>
            </a:r>
          </a:p>
          <a:p>
            <a:pPr algn="ctr"/>
            <a:endParaRPr lang="ar-JO" sz="1600" b="1" dirty="0">
              <a:solidFill>
                <a:prstClr val="white"/>
              </a:solidFill>
            </a:endParaRP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حرف</a:t>
            </a:r>
            <a:endParaRPr lang="ar-JO" sz="16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dirty="0">
              <a:solidFill>
                <a:prstClr val="black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671178" y="1270000"/>
            <a:ext cx="284565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لنْ </a:t>
            </a:r>
            <a:r>
              <a:rPr lang="ar-JO" sz="3600" b="1" cap="all" dirty="0" err="1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لنْ</a:t>
            </a:r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أقبل الرحيل</a:t>
            </a:r>
            <a:endParaRPr lang="ar-JO" sz="36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92359" y="3750906"/>
            <a:ext cx="6954417" cy="7962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لن: توكيد لفظي لحرف النصب.</a:t>
            </a:r>
            <a:endParaRPr lang="ar-JO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0561574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8" grpId="0" animBg="1"/>
      <p:bldP spid="4" grpId="0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50031"/>
            <a:ext cx="8229600" cy="4591050"/>
          </a:xfrm>
        </p:spPr>
        <p:txBody>
          <a:bodyPr/>
          <a:lstStyle/>
          <a:p>
            <a:pPr algn="ctr">
              <a:defRPr/>
            </a:pPr>
            <a:endParaRPr lang="ar-J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019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231136" y="186101"/>
            <a:ext cx="7936119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تم بحمد الله </a:t>
            </a:r>
            <a:b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أشكركم طلابي على متابعتكم لدروسكم</a:t>
            </a:r>
            <a:b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دمتم سعداء بالعلم </a:t>
            </a: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والتقى</a:t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/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مع رجائي لكم بالتوفيق</a:t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المعلم : يوسف طالب الرفاعي</a:t>
            </a:r>
            <a:endParaRPr lang="ar-JO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6721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891004" y="1698172"/>
            <a:ext cx="538065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Clr>
                <a:schemeClr val="tx2"/>
              </a:buClr>
              <a:buSzPct val="80000"/>
              <a:defRPr/>
            </a:pPr>
            <a:r>
              <a:rPr lang="ar-JO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النوع </a:t>
            </a: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الثاني </a:t>
            </a:r>
            <a:r>
              <a:rPr lang="ar-JO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من </a:t>
            </a: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التوكيد</a:t>
            </a:r>
            <a:endParaRPr lang="ar-JO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Traditional Arabic" pitchFamily="18" charset="-78"/>
            </a:endParaRPr>
          </a:p>
          <a:p>
            <a:pPr algn="ctr">
              <a:buClr>
                <a:schemeClr val="tx2"/>
              </a:buClr>
              <a:buSzPct val="80000"/>
              <a:defRPr/>
            </a:pP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( التوكيد المعنويّ )</a:t>
            </a:r>
            <a:endParaRPr lang="ar-JO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207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684244" y="329682"/>
            <a:ext cx="653765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extrusionClr>
                <a:srgbClr val="00B050"/>
              </a:extrusionClr>
            </a:sp3d>
          </a:bodyPr>
          <a:lstStyle/>
          <a:p>
            <a:r>
              <a:rPr lang="ar-JO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* </a:t>
            </a:r>
            <a:r>
              <a:rPr lang="ar-JO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التوكيد المعنوي : </a:t>
            </a:r>
          </a:p>
          <a:p>
            <a:r>
              <a:rPr lang="ar-JO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تابعٌ يؤكِّد </a:t>
            </a:r>
            <a:r>
              <a:rPr lang="ar-JO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مَتبوعَه</a:t>
            </a:r>
            <a:r>
              <a:rPr lang="ar-JO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 بألفاظٍ خاصة </a:t>
            </a:r>
          </a:p>
          <a:p>
            <a:r>
              <a:rPr lang="ar-JO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بقصد تمكين المعنى وتثبيته عند السامع.</a:t>
            </a:r>
            <a:endParaRPr lang="ar-JO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Traditional Arabic" pitchFamily="18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65583" y="2133123"/>
            <a:ext cx="653765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JO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* اللفظ الأول </a:t>
            </a:r>
            <a:r>
              <a:rPr lang="ar-JO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Traditional Arabic" pitchFamily="18" charset="-78"/>
              </a:rPr>
              <a:t>المتبوع</a:t>
            </a:r>
            <a:r>
              <a:rPr lang="ar-JO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 : يُسَمّى  (</a:t>
            </a:r>
            <a:r>
              <a:rPr lang="ar-JO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 </a:t>
            </a:r>
            <a:r>
              <a:rPr lang="ar-JO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18" charset="-78"/>
              </a:rPr>
              <a:t>المُؤَكَّد</a:t>
            </a:r>
            <a:r>
              <a:rPr lang="ar-JO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 </a:t>
            </a:r>
            <a:r>
              <a:rPr lang="ar-JO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)</a:t>
            </a:r>
          </a:p>
          <a:p>
            <a:r>
              <a:rPr lang="ar-JO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* اللفظ الثاني  </a:t>
            </a:r>
            <a:r>
              <a:rPr lang="ar-JO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Traditional Arabic" pitchFamily="18" charset="-78"/>
              </a:rPr>
              <a:t>التابع</a:t>
            </a:r>
            <a:r>
              <a:rPr lang="ar-JO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  : يُسَمّى  (</a:t>
            </a:r>
            <a:r>
              <a:rPr lang="ar-JO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18" charset="-78"/>
              </a:rPr>
              <a:t>التَّوكيد</a:t>
            </a:r>
            <a:r>
              <a:rPr lang="ar-JO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 )</a:t>
            </a:r>
            <a:endParaRPr lang="ar-JO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Traditional Arabic" pitchFamily="18" charset="-78"/>
            </a:endParaRPr>
          </a:p>
        </p:txBody>
      </p:sp>
      <p:sp>
        <p:nvSpPr>
          <p:cNvPr id="2" name="وجه ضاحك 1"/>
          <p:cNvSpPr/>
          <p:nvPr/>
        </p:nvSpPr>
        <p:spPr>
          <a:xfrm rot="1017768">
            <a:off x="2314987" y="3373933"/>
            <a:ext cx="4201890" cy="1110110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9226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356636"/>
              </p:ext>
            </p:extLst>
          </p:nvPr>
        </p:nvGraphicFramePr>
        <p:xfrm>
          <a:off x="631064" y="1305599"/>
          <a:ext cx="6450870" cy="319682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45571"/>
                <a:gridCol w="736302"/>
                <a:gridCol w="578736"/>
                <a:gridCol w="116840"/>
                <a:gridCol w="587905"/>
                <a:gridCol w="593566"/>
                <a:gridCol w="955240"/>
                <a:gridCol w="694952"/>
                <a:gridCol w="1441758"/>
              </a:tblGrid>
              <a:tr h="348355">
                <a:tc gridSpan="9">
                  <a:txBody>
                    <a:bodyPr/>
                    <a:lstStyle/>
                    <a:p>
                      <a:pPr algn="r" rtl="1"/>
                      <a:r>
                        <a:rPr lang="ar-JO" sz="1600" dirty="0" smtClean="0"/>
                        <a:t>*الكلمات التي يتواجد فيها التوكيد المعنويّ:</a:t>
                      </a:r>
                      <a:endParaRPr lang="ar-JO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</a:tr>
              <a:tr h="467205"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نَـفـْـس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عَـيـْـن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ذات</a:t>
                      </a:r>
                      <a:endParaRPr lang="ar-JO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جَميع</a:t>
                      </a:r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كُــلّ</a:t>
                      </a:r>
                      <a:endParaRPr lang="ar-JO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61720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dirty="0" smtClean="0"/>
                        <a:t>( كلا ) </a:t>
                      </a:r>
                      <a:r>
                        <a:rPr lang="ar-JO" sz="1600" baseline="0" dirty="0" smtClean="0"/>
                        <a:t> ( </a:t>
                      </a:r>
                      <a:r>
                        <a:rPr lang="ar-JO" sz="1600" dirty="0" smtClean="0"/>
                        <a:t>للمذكر)</a:t>
                      </a:r>
                    </a:p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1720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dirty="0" smtClean="0"/>
                        <a:t>كلتا (</a:t>
                      </a:r>
                      <a:r>
                        <a:rPr lang="ar-JO" sz="1600" baseline="0" dirty="0" smtClean="0"/>
                        <a:t> للمؤنث )</a:t>
                      </a:r>
                      <a:endParaRPr lang="ar-JO" sz="1600" dirty="0" smtClean="0"/>
                    </a:p>
                    <a:p>
                      <a:pPr algn="ctr" rtl="1"/>
                      <a:endParaRPr lang="ar-JO" sz="1600" dirty="0"/>
                    </a:p>
                  </a:txBody>
                  <a:tcPr/>
                </a:tc>
              </a:tr>
              <a:tr h="618357">
                <a:tc gridSpan="9">
                  <a:txBody>
                    <a:bodyPr/>
                    <a:lstStyle/>
                    <a:p>
                      <a:pPr algn="r" rtl="1"/>
                      <a:r>
                        <a:rPr lang="ar-JO" sz="1600" dirty="0" smtClean="0"/>
                        <a:t>*ويشترط في ألفاظ</a:t>
                      </a:r>
                      <a:r>
                        <a:rPr lang="ar-JO" sz="1600" baseline="0" dirty="0" smtClean="0"/>
                        <a:t> التوكيد المذكورة أن يتصل بها ضمير يربطها بالمُؤَكَّد </a:t>
                      </a:r>
                    </a:p>
                    <a:p>
                      <a:pPr algn="r" rtl="1"/>
                      <a:r>
                        <a:rPr lang="ar-JO" sz="1600" baseline="0" dirty="0" smtClean="0"/>
                        <a:t>مثل: نفسه / نفسها / نفسهم  أو جميعها / جميعهم</a:t>
                      </a:r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</a:tr>
              <a:tr h="414283">
                <a:tc gridSpan="9">
                  <a:txBody>
                    <a:bodyPr/>
                    <a:lstStyle/>
                    <a:p>
                      <a:pPr algn="r" rtl="1"/>
                      <a:r>
                        <a:rPr lang="ar-JO" sz="1600" dirty="0" smtClean="0"/>
                        <a:t>*</a:t>
                      </a:r>
                      <a:r>
                        <a:rPr lang="ar-JO" sz="1600" baseline="0" dirty="0" smtClean="0"/>
                        <a:t> تطابق ألفاظ التوكيد المعنوي والضمائر المتصلة به  المؤكد في:</a:t>
                      </a:r>
                      <a:endParaRPr lang="ar-JO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618357">
                <a:tc gridSpan="4"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1- حركة الإعراب</a:t>
                      </a:r>
                    </a:p>
                    <a:p>
                      <a:pPr algn="ctr" rtl="1"/>
                      <a:r>
                        <a:rPr lang="ar-JO" sz="1600" dirty="0" smtClean="0"/>
                        <a:t>رفعا</a:t>
                      </a:r>
                      <a:r>
                        <a:rPr lang="ar-JO" sz="1600" baseline="0" dirty="0" smtClean="0"/>
                        <a:t> أو نصبا أو جرا</a:t>
                      </a:r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2- جنس الضمير</a:t>
                      </a:r>
                    </a:p>
                    <a:p>
                      <a:pPr algn="ctr" rtl="1"/>
                      <a:r>
                        <a:rPr lang="ar-JO" sz="1600" dirty="0" smtClean="0"/>
                        <a:t>التذكير أو التأنيث</a:t>
                      </a:r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3- العدد</a:t>
                      </a:r>
                    </a:p>
                    <a:p>
                      <a:pPr algn="ctr" rtl="1"/>
                      <a:r>
                        <a:rPr lang="ar-JO" sz="1600" dirty="0" smtClean="0"/>
                        <a:t>الإفراد أو التثنية أو الجمع</a:t>
                      </a:r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618357">
                <a:tc gridSpan="9"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ملحوظة: يعرب اللفظان ( كلا وكلتا ) إعراب المثنى</a:t>
                      </a:r>
                    </a:p>
                    <a:p>
                      <a:pPr algn="ctr" rtl="1"/>
                      <a:r>
                        <a:rPr lang="ar-JO" sz="1600" dirty="0" smtClean="0"/>
                        <a:t>فيرفع</a:t>
                      </a:r>
                      <a:r>
                        <a:rPr lang="ar-JO" sz="1600" baseline="0" dirty="0" smtClean="0"/>
                        <a:t> بالألف ( كلاهما / كلتاهما ) وينصب ويجر بالياء ( كليهما / كلتيهما )</a:t>
                      </a:r>
                      <a:endParaRPr lang="ar-JO" sz="1600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وجه ضاحك 1"/>
          <p:cNvSpPr/>
          <p:nvPr/>
        </p:nvSpPr>
        <p:spPr>
          <a:xfrm rot="1017768">
            <a:off x="3124978" y="4518512"/>
            <a:ext cx="2004251" cy="485192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683206" y="237635"/>
            <a:ext cx="6334123" cy="875652"/>
          </a:xfrm>
          <a:prstGeom prst="flowChartAlternateProcess">
            <a:avLst/>
          </a:prstGeom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solidFill>
              <a:srgbClr val="0070C0">
                <a:alpha val="94000"/>
              </a:srgbClr>
            </a:solidFill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قواعد التوكيد المعنوي</a:t>
            </a:r>
            <a:endParaRPr lang="ar-JO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برق 6"/>
          <p:cNvSpPr/>
          <p:nvPr/>
        </p:nvSpPr>
        <p:spPr>
          <a:xfrm flipH="1">
            <a:off x="7290317" y="1430694"/>
            <a:ext cx="1418253" cy="1387151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6882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416518"/>
              </p:ext>
            </p:extLst>
          </p:nvPr>
        </p:nvGraphicFramePr>
        <p:xfrm>
          <a:off x="273698" y="1255096"/>
          <a:ext cx="7097486" cy="3416517"/>
        </p:xfrm>
        <a:graphic>
          <a:graphicData uri="http://schemas.openxmlformats.org/drawingml/2006/table">
            <a:tbl>
              <a:tblPr rtl="1" firstRow="1" bandRow="1">
                <a:tableStyleId>{2A488322-F2BA-4B5B-9748-0D474271808F}</a:tableStyleId>
              </a:tblPr>
              <a:tblGrid>
                <a:gridCol w="1363543"/>
                <a:gridCol w="1363543"/>
                <a:gridCol w="1363543"/>
                <a:gridCol w="1146955"/>
                <a:gridCol w="1859902"/>
              </a:tblGrid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المثال</a:t>
                      </a:r>
                      <a:endParaRPr lang="ar-JO" sz="1600" b="1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المؤكد</a:t>
                      </a:r>
                    </a:p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اللفظ الأول </a:t>
                      </a:r>
                      <a:endParaRPr lang="ar-JO" sz="1600" b="1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التوكيد المعنوي</a:t>
                      </a:r>
                    </a:p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اللفظ الثاني</a:t>
                      </a:r>
                      <a:endParaRPr lang="ar-JO" sz="1600" b="1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الضمير</a:t>
                      </a:r>
                      <a:endParaRPr lang="ar-JO" sz="1600" b="1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1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  <a:latin typeface="+mn-lt"/>
                          <a:ea typeface="+mn-ea"/>
                          <a:cs typeface="+mn-cs"/>
                        </a:rPr>
                        <a:t>مطابقة</a:t>
                      </a:r>
                      <a:r>
                        <a:rPr lang="ar-JO" sz="1600" b="1" kern="1200" cap="all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  <a:latin typeface="+mn-lt"/>
                          <a:ea typeface="+mn-ea"/>
                          <a:cs typeface="+mn-cs"/>
                        </a:rPr>
                        <a:t> الضمير </a:t>
                      </a:r>
                      <a:endParaRPr lang="ar-JO" sz="1600" b="1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النسيمُ نفسُهُ معتدلٌ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النسيمُ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نفسُه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هــ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  <a:latin typeface="+mn-lt"/>
                          <a:ea typeface="+mn-ea"/>
                          <a:cs typeface="+mn-cs"/>
                        </a:rPr>
                        <a:t>الإفراد</a:t>
                      </a:r>
                      <a:r>
                        <a:rPr lang="ar-JO" sz="1600" b="0" kern="1200" cap="all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  <a:latin typeface="+mn-lt"/>
                          <a:ea typeface="+mn-ea"/>
                          <a:cs typeface="+mn-cs"/>
                        </a:rPr>
                        <a:t>/ الرفع / التذكير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الشمسُ عينُها معتدلةٌ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الشمسُ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عينها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ها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  <a:latin typeface="+mn-lt"/>
                          <a:ea typeface="+mn-ea"/>
                          <a:cs typeface="+mn-cs"/>
                        </a:rPr>
                        <a:t>الإفراد/ الرفع / التأنيث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السعادةُ</a:t>
                      </a:r>
                      <a:r>
                        <a:rPr lang="ar-JO" sz="1600" b="0" kern="1200" cap="all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للمشتاقين جميعِهم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المشتاقين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جميعِهم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هم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  <a:latin typeface="+mn-lt"/>
                          <a:ea typeface="+mn-ea"/>
                          <a:cs typeface="+mn-cs"/>
                        </a:rPr>
                        <a:t>الجمع /</a:t>
                      </a:r>
                      <a:r>
                        <a:rPr lang="ar-JO" sz="1600" b="0" kern="1200" cap="all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  <a:latin typeface="+mn-lt"/>
                          <a:ea typeface="+mn-ea"/>
                          <a:cs typeface="+mn-cs"/>
                        </a:rPr>
                        <a:t> الجر / التذكير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وبدا</a:t>
                      </a:r>
                      <a:r>
                        <a:rPr lang="ar-JO" sz="1600" b="0" kern="1200" cap="all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 الرجلان كلاهما شجاعان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الرجلان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كلاهما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هما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  <a:latin typeface="+mn-lt"/>
                          <a:ea typeface="+mn-ea"/>
                          <a:cs typeface="+mn-cs"/>
                        </a:rPr>
                        <a:t>التثنية / الرفع / التذكير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قرأتُ</a:t>
                      </a:r>
                      <a:r>
                        <a:rPr lang="ar-JO" sz="1600" b="0" kern="1200" cap="all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القصتين كلتيهما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القصتين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كلتيهما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هما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  <a:latin typeface="+mn-lt"/>
                          <a:ea typeface="+mn-ea"/>
                          <a:cs typeface="+mn-cs"/>
                        </a:rPr>
                        <a:t>التثنية / النصب / التأنيث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AutoShape 14"/>
          <p:cNvSpPr>
            <a:spLocks noChangeArrowheads="1"/>
          </p:cNvSpPr>
          <p:nvPr/>
        </p:nvSpPr>
        <p:spPr bwMode="auto">
          <a:xfrm>
            <a:off x="683206" y="237635"/>
            <a:ext cx="6334123" cy="875652"/>
          </a:xfrm>
          <a:prstGeom prst="flowChartAlternateProcess">
            <a:avLst/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40000" contras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solidFill>
              <a:srgbClr val="0070C0">
                <a:alpha val="94000"/>
              </a:srgbClr>
            </a:solidFill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أمثلة على التوكيد المعنوي </a:t>
            </a:r>
            <a:endParaRPr lang="ar-JO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برق 5"/>
          <p:cNvSpPr/>
          <p:nvPr/>
        </p:nvSpPr>
        <p:spPr>
          <a:xfrm flipH="1">
            <a:off x="7532914" y="1430694"/>
            <a:ext cx="1175656" cy="1387151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4375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282063" y="1707357"/>
            <a:ext cx="2735263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282062" y="2247902"/>
            <a:ext cx="2735263" cy="432196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المادة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282064" y="1118216"/>
            <a:ext cx="2735263" cy="526256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الفصل الدراسي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683204" y="1707356"/>
            <a:ext cx="3029816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التاسع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683205" y="2247901"/>
            <a:ext cx="3029816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قواعد </a:t>
            </a: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اللغة العربية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683201" y="3312536"/>
            <a:ext cx="3029817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25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683205" y="1118216"/>
            <a:ext cx="3029814" cy="496490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الثاني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683204" y="3845719"/>
            <a:ext cx="3029815" cy="5381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يوسف طالب الرفاعي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83204" y="131888"/>
            <a:ext cx="6334123" cy="87565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التوابع   ( 3 )    التوكيد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PT Bold Heading" pitchFamily="2" charset="-78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4282064" y="3312536"/>
            <a:ext cx="2735263" cy="432198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الصفحة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4282059" y="3845717"/>
            <a:ext cx="2735265" cy="5381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إعداد </a:t>
            </a:r>
            <a:r>
              <a:rPr lang="ar-SA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المعلم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4282061" y="2775346"/>
            <a:ext cx="2735263" cy="432198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الوحدة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683202" y="2775347"/>
            <a:ext cx="3029817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الثامنة ( التوكيد )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683205" y="4703617"/>
            <a:ext cx="6334122" cy="337489"/>
          </a:xfrm>
        </p:spPr>
        <p:txBody>
          <a:bodyPr/>
          <a:lstStyle/>
          <a:p>
            <a:pPr algn="ctr"/>
            <a:r>
              <a:rPr lang="ar-JO" altLang="ar-JO" dirty="0" smtClean="0"/>
              <a:t>مدارس الأمم الإبداعية / قسم اللغة العربية / المعلم:  يوسف طالب الرفاعي</a:t>
            </a:r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222352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933553"/>
              </p:ext>
            </p:extLst>
          </p:nvPr>
        </p:nvGraphicFramePr>
        <p:xfrm>
          <a:off x="631064" y="1305599"/>
          <a:ext cx="6450870" cy="317874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45571"/>
                <a:gridCol w="736302"/>
                <a:gridCol w="578736"/>
                <a:gridCol w="704745"/>
                <a:gridCol w="593566"/>
                <a:gridCol w="1650192"/>
                <a:gridCol w="1441758"/>
              </a:tblGrid>
              <a:tr h="348355">
                <a:tc gridSpan="7">
                  <a:txBody>
                    <a:bodyPr/>
                    <a:lstStyle/>
                    <a:p>
                      <a:pPr algn="r" rtl="1"/>
                      <a:r>
                        <a:rPr lang="ar-JO" sz="1600" dirty="0" smtClean="0"/>
                        <a:t>* ذكرنا سابقا الكلمات التي يتواجد فيها التوكيد المعنويّ:</a:t>
                      </a:r>
                      <a:endParaRPr lang="ar-JO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</a:tr>
              <a:tr h="373899"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نَـفـْـس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عَـيـْـن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ذات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جَميع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كُــلّ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1720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dirty="0" smtClean="0"/>
                        <a:t>( كلا ) </a:t>
                      </a:r>
                      <a:r>
                        <a:rPr lang="ar-JO" sz="1600" baseline="0" dirty="0" smtClean="0"/>
                        <a:t> ( </a:t>
                      </a:r>
                      <a:r>
                        <a:rPr lang="ar-JO" sz="1600" dirty="0" smtClean="0"/>
                        <a:t>للمذكر)</a:t>
                      </a:r>
                    </a:p>
                    <a:p>
                      <a:pPr algn="ctr" rtl="1"/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1720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dirty="0" smtClean="0"/>
                        <a:t>كلتا (</a:t>
                      </a:r>
                      <a:r>
                        <a:rPr lang="ar-JO" sz="1600" baseline="0" dirty="0" smtClean="0"/>
                        <a:t> للمؤنث )</a:t>
                      </a:r>
                      <a:endParaRPr lang="ar-JO" sz="1600" dirty="0" smtClean="0"/>
                    </a:p>
                    <a:p>
                      <a:pPr algn="ctr" rtl="1"/>
                      <a:endParaRPr lang="ar-JO" sz="1600" dirty="0"/>
                    </a:p>
                  </a:txBody>
                  <a:tcPr/>
                </a:tc>
              </a:tr>
              <a:tr h="618357">
                <a:tc gridSpan="7">
                  <a:txBody>
                    <a:bodyPr/>
                    <a:lstStyle/>
                    <a:p>
                      <a:pPr algn="r" rtl="1"/>
                      <a:r>
                        <a:rPr lang="ar-JO" sz="3200" dirty="0" smtClean="0"/>
                        <a:t>ولكن </a:t>
                      </a:r>
                      <a:r>
                        <a:rPr lang="ar-JO" sz="3200" baseline="0" dirty="0" smtClean="0"/>
                        <a:t>إذا لم تؤكد لفظا سابقا لها فحينها تُعرب حسب موقعها في الجملة. مثل:</a:t>
                      </a:r>
                      <a:r>
                        <a:rPr lang="ar-JO" sz="3200" dirty="0" smtClean="0"/>
                        <a:t> </a:t>
                      </a:r>
                      <a:endParaRPr lang="ar-JO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sz="1600" dirty="0"/>
                    </a:p>
                  </a:txBody>
                  <a:tcPr/>
                </a:tc>
              </a:tr>
              <a:tr h="414283">
                <a:tc gridSpan="7">
                  <a:txBody>
                    <a:bodyPr/>
                    <a:lstStyle/>
                    <a:p>
                      <a:pPr algn="r" rtl="1"/>
                      <a:r>
                        <a:rPr lang="ar-JO" sz="1600" b="1" dirty="0" smtClean="0">
                          <a:solidFill>
                            <a:srgbClr val="FF0000"/>
                          </a:solidFill>
                        </a:rPr>
                        <a:t>كتب ربكم على نفسِه الرحمة :  </a:t>
                      </a:r>
                      <a:r>
                        <a:rPr lang="ar-JO" sz="1600" dirty="0" smtClean="0"/>
                        <a:t>نفسه: اسم</a:t>
                      </a:r>
                      <a:r>
                        <a:rPr lang="ar-JO" sz="1600" baseline="0" dirty="0" smtClean="0"/>
                        <a:t> مجرور وهو مضاف والهاء مضاف إليه</a:t>
                      </a:r>
                      <a:endParaRPr lang="ar-JO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385092">
                <a:tc gridSpan="7">
                  <a:txBody>
                    <a:bodyPr/>
                    <a:lstStyle/>
                    <a:p>
                      <a:pPr algn="r" rtl="1"/>
                      <a:r>
                        <a:rPr lang="ar-JO" sz="1600" b="1" dirty="0" smtClean="0">
                          <a:solidFill>
                            <a:srgbClr val="FF0000"/>
                          </a:solidFill>
                        </a:rPr>
                        <a:t>رأيتُ جميعَ المعلمين : </a:t>
                      </a:r>
                      <a:r>
                        <a:rPr lang="ar-JO" sz="1600" dirty="0" smtClean="0"/>
                        <a:t>جميعَ : مفعول به منصوب وعلامة نصبه</a:t>
                      </a:r>
                      <a:r>
                        <a:rPr lang="ar-JO" sz="1600" baseline="0" dirty="0" smtClean="0"/>
                        <a:t> الفتحة الظاهرة.</a:t>
                      </a:r>
                      <a:endParaRPr lang="ar-JO" sz="1600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385092">
                <a:tc gridSpan="7">
                  <a:txBody>
                    <a:bodyPr/>
                    <a:lstStyle/>
                    <a:p>
                      <a:pPr algn="r" rtl="1"/>
                      <a:r>
                        <a:rPr lang="ar-JO" sz="1600" b="1" dirty="0" smtClean="0">
                          <a:solidFill>
                            <a:srgbClr val="FF0000"/>
                          </a:solidFill>
                        </a:rPr>
                        <a:t>كلتا الجنتين ءاتت أكلها : </a:t>
                      </a:r>
                      <a:r>
                        <a:rPr lang="ar-JO" sz="1600" dirty="0" smtClean="0"/>
                        <a:t>كلتا : مبتدأ مرفوع وعلامة رفع الضمة المقدرة</a:t>
                      </a:r>
                      <a:r>
                        <a:rPr lang="ar-JO" sz="1600" baseline="0" dirty="0" smtClean="0"/>
                        <a:t> على الألف.</a:t>
                      </a:r>
                      <a:endParaRPr lang="ar-JO" sz="1600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وجه ضاحك 1"/>
          <p:cNvSpPr/>
          <p:nvPr/>
        </p:nvSpPr>
        <p:spPr>
          <a:xfrm rot="1017768">
            <a:off x="3124978" y="4518513"/>
            <a:ext cx="2004251" cy="485192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683206" y="237635"/>
            <a:ext cx="6334123" cy="875652"/>
          </a:xfrm>
          <a:prstGeom prst="flowChartAlternateProcess">
            <a:avLst/>
          </a:prstGeom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solidFill>
              <a:srgbClr val="0070C0">
                <a:alpha val="94000"/>
              </a:srgbClr>
            </a:solidFill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ملحوظة مهمة</a:t>
            </a:r>
            <a:endParaRPr lang="ar-JO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برق 3"/>
          <p:cNvSpPr/>
          <p:nvPr/>
        </p:nvSpPr>
        <p:spPr>
          <a:xfrm flipH="1">
            <a:off x="7452049" y="1430694"/>
            <a:ext cx="1256522" cy="1387151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5597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55790" y="1013927"/>
            <a:ext cx="526799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Clr>
                <a:schemeClr val="tx2"/>
              </a:buClr>
              <a:buSzPct val="80000"/>
              <a:defRPr/>
            </a:pP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تطبيقات على </a:t>
            </a:r>
          </a:p>
          <a:p>
            <a:pPr algn="ctr">
              <a:buClr>
                <a:schemeClr val="tx2"/>
              </a:buClr>
              <a:buSzPct val="80000"/>
              <a:defRPr/>
            </a:pP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التوكيد المعنوي</a:t>
            </a:r>
            <a:endParaRPr lang="ar-SA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741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9191" y="758757"/>
            <a:ext cx="4124528" cy="797669"/>
          </a:xfrm>
        </p:spPr>
        <p:txBody>
          <a:bodyPr/>
          <a:lstStyle/>
          <a:p>
            <a:pPr algn="ctr"/>
            <a:r>
              <a:rPr lang="ar-JO" dirty="0" smtClean="0"/>
              <a:t>تطبيق 1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3976065" y="2058954"/>
            <a:ext cx="1361873" cy="190966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التوكيد</a:t>
            </a:r>
          </a:p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كله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568492" y="2046514"/>
            <a:ext cx="1363767" cy="19221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المؤكد</a:t>
            </a:r>
          </a:p>
          <a:p>
            <a:r>
              <a:rPr lang="ar-JO" dirty="0" smtClean="0"/>
              <a:t>الأمر</a:t>
            </a:r>
            <a:endParaRPr lang="ar-JO" dirty="0"/>
          </a:p>
        </p:txBody>
      </p:sp>
      <p:sp>
        <p:nvSpPr>
          <p:cNvPr id="7" name="Oval 6"/>
          <p:cNvSpPr/>
          <p:nvPr/>
        </p:nvSpPr>
        <p:spPr>
          <a:xfrm>
            <a:off x="2256683" y="2058956"/>
            <a:ext cx="1468877" cy="190966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black"/>
                </a:solidFill>
              </a:rPr>
              <a:t>طابقه في</a:t>
            </a:r>
          </a:p>
          <a:p>
            <a:pPr algn="ctr"/>
            <a:endParaRPr lang="ar-JO" sz="1600" b="1" dirty="0" smtClean="0">
              <a:solidFill>
                <a:prstClr val="black"/>
              </a:solidFill>
            </a:endParaRPr>
          </a:p>
          <a:p>
            <a:pPr algn="ctr"/>
            <a:r>
              <a:rPr lang="ar-JO" sz="1600" b="1" dirty="0" smtClean="0">
                <a:solidFill>
                  <a:prstClr val="black"/>
                </a:solidFill>
              </a:rPr>
              <a:t>الرفع والإفراد والتذكير</a:t>
            </a:r>
            <a:endParaRPr lang="ar-JO" sz="1600" b="1" dirty="0">
              <a:solidFill>
                <a:prstClr val="black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21266" y="2121159"/>
            <a:ext cx="1468877" cy="184746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نوعه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توكيد معنوي</a:t>
            </a:r>
            <a:endParaRPr lang="ar-JO" sz="16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dirty="0">
              <a:solidFill>
                <a:prstClr val="black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919076" y="1270000"/>
            <a:ext cx="63498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قال تعالى : « وإليه يُرجع الأمرُ كلُّه» </a:t>
            </a:r>
            <a:r>
              <a:rPr lang="ar-JO" sz="14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سورة هود</a:t>
            </a:r>
            <a:endParaRPr lang="ar-JO" sz="36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92359" y="4055706"/>
            <a:ext cx="6954417" cy="4914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كُلـُّه : توكيد معنوي مرفوع وعلامة رفعه الضمة الظاهرة وهو مضاف وال (هـ ) مضاف إليه مجرور.</a:t>
            </a:r>
            <a:endParaRPr lang="ar-JO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1541514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7" grpId="0" animBg="1"/>
      <p:bldP spid="8" grpId="0" animBg="1"/>
      <p:bldP spid="4" grpId="0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9191" y="758757"/>
            <a:ext cx="4124528" cy="797669"/>
          </a:xfrm>
        </p:spPr>
        <p:txBody>
          <a:bodyPr/>
          <a:lstStyle/>
          <a:p>
            <a:pPr algn="ctr"/>
            <a:r>
              <a:rPr lang="ar-JO" dirty="0" smtClean="0"/>
              <a:t>تطبيق 2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3976065" y="2058954"/>
            <a:ext cx="1361873" cy="190966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التوكيد</a:t>
            </a:r>
          </a:p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كلها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568492" y="2046514"/>
            <a:ext cx="1363767" cy="19221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المؤكد</a:t>
            </a:r>
          </a:p>
          <a:p>
            <a:r>
              <a:rPr lang="ar-JO" dirty="0" smtClean="0"/>
              <a:t>الأسماء</a:t>
            </a:r>
            <a:endParaRPr lang="ar-JO" dirty="0"/>
          </a:p>
        </p:txBody>
      </p:sp>
      <p:sp>
        <p:nvSpPr>
          <p:cNvPr id="7" name="Oval 6"/>
          <p:cNvSpPr/>
          <p:nvPr/>
        </p:nvSpPr>
        <p:spPr>
          <a:xfrm>
            <a:off x="2256683" y="2058956"/>
            <a:ext cx="1468877" cy="190966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black"/>
                </a:solidFill>
              </a:rPr>
              <a:t>طابقه في</a:t>
            </a:r>
          </a:p>
          <a:p>
            <a:pPr algn="ctr"/>
            <a:endParaRPr lang="ar-JO" sz="1600" b="1" dirty="0" smtClean="0">
              <a:solidFill>
                <a:prstClr val="black"/>
              </a:solidFill>
            </a:endParaRPr>
          </a:p>
          <a:p>
            <a:pPr algn="ctr"/>
            <a:r>
              <a:rPr lang="ar-JO" sz="1600" b="1" dirty="0" smtClean="0">
                <a:solidFill>
                  <a:prstClr val="black"/>
                </a:solidFill>
              </a:rPr>
              <a:t>النصب والجمع والتأنيث</a:t>
            </a:r>
            <a:endParaRPr lang="ar-JO" sz="1600" b="1" dirty="0">
              <a:solidFill>
                <a:prstClr val="black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21266" y="2121159"/>
            <a:ext cx="1468877" cy="184746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نوعه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توكيد معنوي</a:t>
            </a:r>
            <a:endParaRPr lang="ar-JO" sz="16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dirty="0">
              <a:solidFill>
                <a:prstClr val="black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779619" y="1270000"/>
            <a:ext cx="662873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قال تعالى : « وعلَّمَ آدمَ الأسماءَ كلَّها» </a:t>
            </a:r>
            <a:r>
              <a:rPr lang="ar-JO" sz="14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سورة البقرة</a:t>
            </a:r>
            <a:endParaRPr lang="ar-JO" sz="36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92359" y="4055706"/>
            <a:ext cx="6954417" cy="4914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كُلـُّها :توكيد معنوي منصوب وعلامة نصبه الفتحة الظاهرة وهو مضاف وال (هـ ) مضاف إليه مجرور.</a:t>
            </a:r>
            <a:endParaRPr lang="ar-JO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833585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7" grpId="0" animBg="1"/>
      <p:bldP spid="8" grpId="0" animBg="1"/>
      <p:bldP spid="4" grpId="0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9191" y="758757"/>
            <a:ext cx="4124528" cy="797669"/>
          </a:xfrm>
        </p:spPr>
        <p:txBody>
          <a:bodyPr/>
          <a:lstStyle/>
          <a:p>
            <a:pPr algn="ctr"/>
            <a:r>
              <a:rPr lang="ar-JO" dirty="0" smtClean="0"/>
              <a:t>تطبيق 3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3976065" y="2058954"/>
            <a:ext cx="1361873" cy="190966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التوكيد</a:t>
            </a:r>
          </a:p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نفسه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568492" y="2046514"/>
            <a:ext cx="1363767" cy="19221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المؤكد</a:t>
            </a:r>
          </a:p>
          <a:p>
            <a:r>
              <a:rPr lang="ar-JO" dirty="0" smtClean="0"/>
              <a:t>الكتاب</a:t>
            </a:r>
            <a:endParaRPr lang="ar-JO" dirty="0"/>
          </a:p>
        </p:txBody>
      </p:sp>
      <p:sp>
        <p:nvSpPr>
          <p:cNvPr id="7" name="Oval 6"/>
          <p:cNvSpPr/>
          <p:nvPr/>
        </p:nvSpPr>
        <p:spPr>
          <a:xfrm>
            <a:off x="2256683" y="2058956"/>
            <a:ext cx="1468877" cy="190966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black"/>
                </a:solidFill>
              </a:rPr>
              <a:t>طابقه في</a:t>
            </a:r>
          </a:p>
          <a:p>
            <a:pPr algn="ctr"/>
            <a:endParaRPr lang="ar-JO" sz="1600" b="1" dirty="0" smtClean="0">
              <a:solidFill>
                <a:prstClr val="black"/>
              </a:solidFill>
            </a:endParaRPr>
          </a:p>
          <a:p>
            <a:pPr algn="ctr"/>
            <a:r>
              <a:rPr lang="ar-JO" sz="1600" b="1" dirty="0" smtClean="0">
                <a:solidFill>
                  <a:prstClr val="black"/>
                </a:solidFill>
              </a:rPr>
              <a:t>النصب والإفراد والتذكير</a:t>
            </a:r>
            <a:endParaRPr lang="ar-JO" sz="1600" b="1" dirty="0">
              <a:solidFill>
                <a:prstClr val="black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21266" y="2121159"/>
            <a:ext cx="1468877" cy="184746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نوعه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توكيد معنوي</a:t>
            </a:r>
            <a:endParaRPr lang="ar-JO" sz="16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dirty="0">
              <a:solidFill>
                <a:prstClr val="black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074847" y="1270000"/>
            <a:ext cx="403828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 استعرتُ الكتابَ نفسَه »</a:t>
            </a:r>
            <a:endParaRPr lang="ar-JO" sz="36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92359" y="4055706"/>
            <a:ext cx="6954417" cy="4914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نفسَه :توكيد معنوي منصوب وعلامة نصبه الفتحة الظاهرة وهو مضاف وال (هـ ) مضاف إليه مجرور.</a:t>
            </a:r>
            <a:endParaRPr lang="ar-JO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4731792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7" grpId="0" animBg="1"/>
      <p:bldP spid="8" grpId="0" animBg="1"/>
      <p:bldP spid="4" grpId="0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9191" y="758757"/>
            <a:ext cx="4124528" cy="797669"/>
          </a:xfrm>
        </p:spPr>
        <p:txBody>
          <a:bodyPr/>
          <a:lstStyle/>
          <a:p>
            <a:pPr algn="ctr"/>
            <a:r>
              <a:rPr lang="ar-JO" dirty="0" smtClean="0"/>
              <a:t>تطبيق 4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3976065" y="2058954"/>
            <a:ext cx="1361873" cy="190966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التوكيد</a:t>
            </a:r>
          </a:p>
          <a:p>
            <a:pPr algn="ctr"/>
            <a:r>
              <a:rPr lang="ar-JO" sz="1800" b="1" dirty="0" smtClean="0">
                <a:solidFill>
                  <a:prstClr val="white"/>
                </a:solidFill>
              </a:rPr>
              <a:t>كلتيهما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568492" y="2046514"/>
            <a:ext cx="1363767" cy="19221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المؤكد</a:t>
            </a:r>
          </a:p>
          <a:p>
            <a:r>
              <a:rPr lang="ar-JO" dirty="0" smtClean="0"/>
              <a:t>المدرستين</a:t>
            </a:r>
            <a:endParaRPr lang="ar-JO" dirty="0"/>
          </a:p>
        </p:txBody>
      </p:sp>
      <p:sp>
        <p:nvSpPr>
          <p:cNvPr id="7" name="Oval 6"/>
          <p:cNvSpPr/>
          <p:nvPr/>
        </p:nvSpPr>
        <p:spPr>
          <a:xfrm>
            <a:off x="2256683" y="2058956"/>
            <a:ext cx="1468877" cy="190966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black"/>
                </a:solidFill>
              </a:rPr>
              <a:t>طابقه في</a:t>
            </a:r>
          </a:p>
          <a:p>
            <a:pPr algn="ctr"/>
            <a:endParaRPr lang="ar-JO" sz="1600" b="1" dirty="0" smtClean="0">
              <a:solidFill>
                <a:prstClr val="black"/>
              </a:solidFill>
            </a:endParaRPr>
          </a:p>
          <a:p>
            <a:pPr algn="ctr"/>
            <a:r>
              <a:rPr lang="ar-JO" sz="1600" b="1" dirty="0" smtClean="0">
                <a:solidFill>
                  <a:prstClr val="black"/>
                </a:solidFill>
              </a:rPr>
              <a:t>الجر والتثنية والتأنيث</a:t>
            </a:r>
            <a:endParaRPr lang="ar-JO" sz="1600" b="1" dirty="0">
              <a:solidFill>
                <a:prstClr val="black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21266" y="2121159"/>
            <a:ext cx="1468877" cy="184746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نوعه</a:t>
            </a:r>
          </a:p>
          <a:p>
            <a:pPr algn="ctr"/>
            <a:r>
              <a:rPr lang="ar-JO" sz="1600" b="1" dirty="0" smtClean="0">
                <a:solidFill>
                  <a:prstClr val="white"/>
                </a:solidFill>
              </a:rPr>
              <a:t>توكيد معنوي</a:t>
            </a:r>
            <a:endParaRPr lang="ar-JO" sz="1600" b="1" dirty="0">
              <a:solidFill>
                <a:prstClr val="white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dirty="0">
              <a:solidFill>
                <a:prstClr val="black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751045" y="1270000"/>
            <a:ext cx="46858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3600" b="1" cap="all" dirty="0" smtClean="0">
                <a:ln w="9000" cmpd="sng">
                  <a:solidFill>
                    <a:srgbClr val="4775E7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4775E7">
                        <a:shade val="20000"/>
                        <a:satMod val="245000"/>
                      </a:srgbClr>
                    </a:gs>
                    <a:gs pos="43000">
                      <a:srgbClr val="4775E7">
                        <a:satMod val="255000"/>
                      </a:srgbClr>
                    </a:gs>
                    <a:gs pos="48000">
                      <a:srgbClr val="4775E7">
                        <a:shade val="85000"/>
                        <a:satMod val="255000"/>
                      </a:srgbClr>
                    </a:gs>
                    <a:gs pos="100000">
                      <a:srgbClr val="4775E7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 مررتُ بالمدرستَين كلتَيْهِما»</a:t>
            </a:r>
            <a:endParaRPr lang="ar-JO" sz="3600" b="1" cap="all" dirty="0">
              <a:ln w="9000" cmpd="sng">
                <a:solidFill>
                  <a:srgbClr val="4775E7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4775E7">
                      <a:shade val="20000"/>
                      <a:satMod val="245000"/>
                    </a:srgbClr>
                  </a:gs>
                  <a:gs pos="43000">
                    <a:srgbClr val="4775E7">
                      <a:satMod val="255000"/>
                    </a:srgbClr>
                  </a:gs>
                  <a:gs pos="48000">
                    <a:srgbClr val="4775E7">
                      <a:shade val="85000"/>
                      <a:satMod val="255000"/>
                    </a:srgbClr>
                  </a:gs>
                  <a:gs pos="100000">
                    <a:srgbClr val="4775E7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92359" y="4055706"/>
            <a:ext cx="6954417" cy="4914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كلتيهما :توكيد معنوي مجرور وعلامة جره الياء لأنه مثنى وهو مضاف و(هـما ) مضاف إليه مجرور.</a:t>
            </a:r>
            <a:endParaRPr lang="ar-JO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0884212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7" grpId="0" animBg="1"/>
      <p:bldP spid="8" grpId="0" animBg="1"/>
      <p:bldP spid="4" grpId="0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50031"/>
            <a:ext cx="8229600" cy="4591050"/>
          </a:xfrm>
        </p:spPr>
        <p:txBody>
          <a:bodyPr/>
          <a:lstStyle/>
          <a:p>
            <a:pPr algn="ctr">
              <a:defRPr/>
            </a:pPr>
            <a:endParaRPr lang="ar-J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019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231136" y="186101"/>
            <a:ext cx="7936119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تم بحمد الله </a:t>
            </a:r>
            <a:b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أشكركم طلابي على متابعتكم لدروسكم</a:t>
            </a:r>
            <a:b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دمتم سعداء بالعلم </a:t>
            </a: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والتقى</a:t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/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مع رجائي لكم بالتوفيق</a:t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المعلم : يوسف طالب الرفاعي</a:t>
            </a:r>
            <a:endParaRPr lang="ar-JO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9896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dirty="0" smtClean="0">
                <a:solidFill>
                  <a:srgbClr val="D2D2D2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dirty="0" smtClean="0">
              <a:solidFill>
                <a:srgbClr val="D2D2D2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065489" y="1612828"/>
            <a:ext cx="5968090" cy="1754326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/>
            <a:r>
              <a:rPr lang="ar-JO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الهدف الذهبي: </a:t>
            </a:r>
          </a:p>
          <a:p>
            <a:pPr algn="ctr"/>
            <a:r>
              <a:rPr lang="ar-JO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أن يتعرف الطالب إلى مفهوم </a:t>
            </a:r>
            <a:r>
              <a:rPr lang="ar-JO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التوكيد </a:t>
            </a:r>
            <a:r>
              <a:rPr lang="ar-JO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وأنواعه وإعرابه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543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640093" y="1804481"/>
            <a:ext cx="1361873" cy="1429964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800" b="1" dirty="0" smtClean="0"/>
              <a:t>البدل</a:t>
            </a:r>
            <a:endParaRPr lang="ar-JO" sz="1800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245157" y="1804481"/>
            <a:ext cx="1293779" cy="13667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dirty="0" smtClean="0"/>
              <a:t>النّعت</a:t>
            </a:r>
            <a:endParaRPr lang="ar-JO" dirty="0"/>
          </a:p>
        </p:txBody>
      </p:sp>
      <p:sp>
        <p:nvSpPr>
          <p:cNvPr id="7" name="Oval 6"/>
          <p:cNvSpPr/>
          <p:nvPr/>
        </p:nvSpPr>
        <p:spPr>
          <a:xfrm>
            <a:off x="3015573" y="1804481"/>
            <a:ext cx="1468877" cy="14299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1600" b="1" dirty="0" smtClean="0"/>
              <a:t>التّوكيد</a:t>
            </a:r>
            <a:endParaRPr lang="ar-JO" sz="1600" b="1" dirty="0"/>
          </a:p>
        </p:txBody>
      </p:sp>
      <p:sp>
        <p:nvSpPr>
          <p:cNvPr id="8" name="Oval 7"/>
          <p:cNvSpPr/>
          <p:nvPr/>
        </p:nvSpPr>
        <p:spPr>
          <a:xfrm>
            <a:off x="1378084" y="1804481"/>
            <a:ext cx="1468877" cy="142996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 smtClean="0"/>
              <a:t>العطف</a:t>
            </a:r>
            <a:endParaRPr lang="ar-JO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2568102" y="787940"/>
            <a:ext cx="40661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التّوابع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/>
              <a:t>مدارس الأمم الإبداعية / قسم اللغة العربية / المعلم:  يوسف طالب الرفاعي</a:t>
            </a:r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193792479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5106956" y="2066302"/>
            <a:ext cx="2761861" cy="14299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400" b="1" dirty="0" smtClean="0"/>
              <a:t>1</a:t>
            </a:r>
          </a:p>
          <a:p>
            <a:pPr algn="ctr"/>
            <a:r>
              <a:rPr lang="ar-JO" sz="2400" b="1" dirty="0" smtClean="0"/>
              <a:t>التوكيد اللفظي</a:t>
            </a:r>
            <a:endParaRPr lang="ar-JO" sz="2400" b="1" dirty="0"/>
          </a:p>
        </p:txBody>
      </p:sp>
      <p:sp>
        <p:nvSpPr>
          <p:cNvPr id="8" name="Oval 7"/>
          <p:cNvSpPr/>
          <p:nvPr/>
        </p:nvSpPr>
        <p:spPr>
          <a:xfrm>
            <a:off x="1268964" y="2066302"/>
            <a:ext cx="2429762" cy="142996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/>
              <a:t>2</a:t>
            </a:r>
          </a:p>
          <a:p>
            <a:pPr algn="ctr"/>
            <a:r>
              <a:rPr lang="ar-JO" sz="2400" b="1" dirty="0" smtClean="0"/>
              <a:t>التوكيد المعنوي</a:t>
            </a:r>
            <a:endParaRPr lang="ar-JO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2549441" y="402275"/>
            <a:ext cx="40661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أنواع التوكيد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1378083" y="4675909"/>
            <a:ext cx="6041025" cy="365198"/>
          </a:xfrm>
        </p:spPr>
        <p:txBody>
          <a:bodyPr/>
          <a:lstStyle/>
          <a:p>
            <a:pPr algn="ctr"/>
            <a:r>
              <a:rPr lang="ar-JO" altLang="ar-JO" dirty="0" smtClean="0"/>
              <a:t>مدارس الأمم الإبداعية / قسم اللغة العربية / المعلم:  يوسف طالب الرفاعي</a:t>
            </a:r>
            <a:endParaRPr lang="en-US" altLang="ar-JO" dirty="0"/>
          </a:p>
        </p:txBody>
      </p:sp>
      <p:sp>
        <p:nvSpPr>
          <p:cNvPr id="4" name="سهم منحني إلى الأعلى 3"/>
          <p:cNvSpPr/>
          <p:nvPr/>
        </p:nvSpPr>
        <p:spPr>
          <a:xfrm flipH="1" flipV="1">
            <a:off x="1803917" y="1073676"/>
            <a:ext cx="1119673" cy="7115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0" name="سهم منحني إلى الأعلى 9"/>
          <p:cNvSpPr/>
          <p:nvPr/>
        </p:nvSpPr>
        <p:spPr>
          <a:xfrm flipV="1">
            <a:off x="6103973" y="1073676"/>
            <a:ext cx="1086819" cy="7115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0654852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891004" y="1698172"/>
            <a:ext cx="538065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Clr>
                <a:schemeClr val="tx2"/>
              </a:buClr>
              <a:buSzPct val="80000"/>
              <a:defRPr/>
            </a:pPr>
            <a:r>
              <a:rPr lang="ar-JO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النوع </a:t>
            </a: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الأول </a:t>
            </a:r>
            <a:r>
              <a:rPr lang="ar-JO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من </a:t>
            </a: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التوكيد</a:t>
            </a:r>
            <a:endParaRPr lang="ar-JO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Traditional Arabic" pitchFamily="18" charset="-78"/>
            </a:endParaRPr>
          </a:p>
          <a:p>
            <a:pPr algn="ctr">
              <a:buClr>
                <a:schemeClr val="tx2"/>
              </a:buClr>
              <a:buSzPct val="80000"/>
              <a:defRPr/>
            </a:pP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( التوكيد اللفظيّ )</a:t>
            </a:r>
            <a:endParaRPr lang="ar-JO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411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684244" y="404327"/>
            <a:ext cx="653765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extrusionClr>
                <a:srgbClr val="00B050"/>
              </a:extrusionClr>
            </a:sp3d>
          </a:bodyPr>
          <a:lstStyle/>
          <a:p>
            <a:r>
              <a:rPr lang="ar-JO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* </a:t>
            </a:r>
            <a:r>
              <a:rPr lang="ar-JO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التوكيد اللفظي: </a:t>
            </a:r>
          </a:p>
          <a:p>
            <a:r>
              <a:rPr lang="ar-JO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تابعٌ يؤكِّد </a:t>
            </a:r>
            <a:r>
              <a:rPr lang="ar-JO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مَتبوعَه</a:t>
            </a:r>
            <a:r>
              <a:rPr lang="ar-JO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 بتَكرار اللفظِ المرادِ توكيده</a:t>
            </a:r>
          </a:p>
          <a:p>
            <a:r>
              <a:rPr lang="ar-JO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بقصد تمكين المعنى وتثبيته عند السامع.</a:t>
            </a:r>
            <a:endParaRPr lang="ar-JO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Traditional Arabic" pitchFamily="18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84244" y="2474319"/>
            <a:ext cx="653765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JO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* اللفظ الأول </a:t>
            </a:r>
            <a:r>
              <a:rPr lang="ar-JO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Traditional Arabic" pitchFamily="18" charset="-78"/>
              </a:rPr>
              <a:t>المتبوع</a:t>
            </a:r>
            <a:r>
              <a:rPr lang="ar-JO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 : يُسَمّى  (</a:t>
            </a:r>
            <a:r>
              <a:rPr lang="ar-JO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 </a:t>
            </a:r>
            <a:r>
              <a:rPr lang="ar-JO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18" charset="-78"/>
              </a:rPr>
              <a:t>المُؤَكَّد</a:t>
            </a:r>
            <a:r>
              <a:rPr lang="ar-JO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 </a:t>
            </a:r>
            <a:r>
              <a:rPr lang="ar-JO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)</a:t>
            </a:r>
          </a:p>
          <a:p>
            <a:r>
              <a:rPr lang="ar-JO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* اللفظ الثاني  </a:t>
            </a:r>
            <a:r>
              <a:rPr lang="ar-JO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Traditional Arabic" pitchFamily="18" charset="-78"/>
              </a:rPr>
              <a:t>التابع</a:t>
            </a:r>
            <a:r>
              <a:rPr lang="ar-JO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  : يُسَمّى  (</a:t>
            </a:r>
            <a:r>
              <a:rPr lang="ar-JO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raditional Arabic" pitchFamily="18" charset="-78"/>
              </a:rPr>
              <a:t>التَّوكيد</a:t>
            </a:r>
            <a:r>
              <a:rPr lang="ar-JO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raditional Arabic" pitchFamily="18" charset="-78"/>
              </a:rPr>
              <a:t> )</a:t>
            </a:r>
            <a:endParaRPr lang="ar-JO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Traditional Arabic" pitchFamily="18" charset="-78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199269"/>
              </p:ext>
            </p:extLst>
          </p:nvPr>
        </p:nvGraphicFramePr>
        <p:xfrm>
          <a:off x="1063689" y="4135146"/>
          <a:ext cx="6158205" cy="741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31641"/>
                <a:gridCol w="1231641"/>
                <a:gridCol w="1231641"/>
                <a:gridCol w="1231641"/>
                <a:gridCol w="1231641"/>
              </a:tblGrid>
              <a:tr h="370840">
                <a:tc gridSpan="5"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تواجد اللفظ المراد توكيده</a:t>
                      </a:r>
                      <a:endParaRPr lang="ar-JO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الاسم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الضمير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الحرف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جملة اسمية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dirty="0" smtClean="0"/>
                        <a:t>جملة فعلية</a:t>
                      </a:r>
                      <a:endParaRPr lang="ar-JO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78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811327"/>
              </p:ext>
            </p:extLst>
          </p:nvPr>
        </p:nvGraphicFramePr>
        <p:xfrm>
          <a:off x="548103" y="1255096"/>
          <a:ext cx="6686940" cy="3416517"/>
        </p:xfrm>
        <a:graphic>
          <a:graphicData uri="http://schemas.openxmlformats.org/drawingml/2006/table">
            <a:tbl>
              <a:tblPr rtl="1" firstRow="1" bandRow="1">
                <a:tableStyleId>{2A488322-F2BA-4B5B-9748-0D474271808F}</a:tableStyleId>
              </a:tblPr>
              <a:tblGrid>
                <a:gridCol w="1671735"/>
                <a:gridCol w="1671735"/>
                <a:gridCol w="1671735"/>
                <a:gridCol w="1671735"/>
              </a:tblGrid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المثال</a:t>
                      </a:r>
                      <a:endParaRPr lang="ar-JO" sz="1600" b="1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المؤكد</a:t>
                      </a:r>
                    </a:p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اللفظ الأول </a:t>
                      </a:r>
                      <a:endParaRPr lang="ar-JO" sz="1600" b="1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التوكيد</a:t>
                      </a:r>
                    </a:p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اللفظ الثاني</a:t>
                      </a:r>
                      <a:endParaRPr lang="ar-JO" sz="1600" b="1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نوع اللفظ المراد توكيده</a:t>
                      </a:r>
                      <a:endParaRPr lang="ar-JO" sz="1600" b="1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ويضفي القمر على الأرض بريقا </a:t>
                      </a:r>
                      <a:r>
                        <a:rPr lang="ar-JO" sz="1600" b="0" kern="1200" cap="all" dirty="0" err="1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بريقا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بريقا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بريقا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اسم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إياك إياك أن تتجاهل مشاعري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إياك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إياك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ضمير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لا لا تنصب شباكك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لا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لا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حرف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تعزف </a:t>
                      </a:r>
                      <a:r>
                        <a:rPr lang="ar-JO" sz="1600" b="0" kern="1200" cap="all" dirty="0" err="1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تعزف</a:t>
                      </a:r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 الطيور الألحان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تعزف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تعزف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جملة فعلية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20917"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الأعشاب تنمو الأعشاب تنمو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الأعشاب تنمو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الأعشاب تنمو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17108" rtl="1" eaLnBrk="1" latinLnBrk="0" hangingPunct="1"/>
                      <a:r>
                        <a:rPr lang="ar-JO" sz="1600" b="0" kern="1200" cap="all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جملة اسمية</a:t>
                      </a:r>
                      <a:endParaRPr lang="ar-JO" sz="1600" b="0" kern="1200" cap="all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AutoShape 14"/>
          <p:cNvSpPr>
            <a:spLocks noChangeArrowheads="1"/>
          </p:cNvSpPr>
          <p:nvPr/>
        </p:nvSpPr>
        <p:spPr bwMode="auto">
          <a:xfrm>
            <a:off x="683206" y="237635"/>
            <a:ext cx="6334123" cy="875652"/>
          </a:xfrm>
          <a:prstGeom prst="flowChartAlternateProcess">
            <a:avLst/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40000" contras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solidFill>
              <a:srgbClr val="0070C0">
                <a:alpha val="94000"/>
              </a:srgbClr>
            </a:solidFill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أمثلة على التوكيد اللفظي </a:t>
            </a:r>
            <a:endParaRPr lang="ar-JO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برق 5"/>
          <p:cNvSpPr/>
          <p:nvPr/>
        </p:nvSpPr>
        <p:spPr>
          <a:xfrm flipH="1">
            <a:off x="7389845" y="1430694"/>
            <a:ext cx="1318726" cy="1387151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7192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55790" y="1013927"/>
            <a:ext cx="526799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Clr>
                <a:schemeClr val="tx2"/>
              </a:buClr>
              <a:buSzPct val="80000"/>
              <a:defRPr/>
            </a:pP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تطبيقات على </a:t>
            </a:r>
          </a:p>
          <a:p>
            <a:pPr algn="ctr">
              <a:buClr>
                <a:schemeClr val="tx2"/>
              </a:buClr>
              <a:buSzPct val="80000"/>
              <a:defRPr/>
            </a:pPr>
            <a:r>
              <a:rPr lang="ar-JO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raditional Arabic" pitchFamily="18" charset="-78"/>
              </a:rPr>
              <a:t>التوكيد اللفظي</a:t>
            </a:r>
            <a:endParaRPr lang="ar-SA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7346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mam-templat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mam-template" id="{2C641975-E0C6-468F-AAAD-B302B9507418}" vid="{32C803F9-C23F-4412-B2F0-D455234D5211}"/>
    </a:ext>
  </a:extLst>
</a:theme>
</file>

<file path=ppt/theme/theme2.xml><?xml version="1.0" encoding="utf-8"?>
<a:theme xmlns:a="http://schemas.openxmlformats.org/drawingml/2006/main" name="1_Omam-templat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mam-template" id="{2C641975-E0C6-468F-AAAD-B302B9507418}" vid="{32C803F9-C23F-4412-B2F0-D455234D5211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Omam-template</Template>
  <TotalTime>629</TotalTime>
  <Words>1010</Words>
  <Application>Microsoft Office PowerPoint</Application>
  <PresentationFormat>عرض على الشاشة (9:16)‏</PresentationFormat>
  <Paragraphs>277</Paragraphs>
  <Slides>26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26</vt:i4>
      </vt:variant>
    </vt:vector>
  </HeadingPairs>
  <TitlesOfParts>
    <vt:vector size="28" baseType="lpstr">
      <vt:lpstr>Omam-template</vt:lpstr>
      <vt:lpstr>1_Omam-template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تطبيق 1</vt:lpstr>
      <vt:lpstr>تطبيق 2</vt:lpstr>
      <vt:lpstr>تطبيق 3</vt:lpstr>
      <vt:lpstr>تطبيق 4</vt:lpstr>
      <vt:lpstr>تطبيق 5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تطبيق 1</vt:lpstr>
      <vt:lpstr>تطبيق 2</vt:lpstr>
      <vt:lpstr>تطبيق 3</vt:lpstr>
      <vt:lpstr>تطبيق 4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Work</cp:lastModifiedBy>
  <cp:revision>99</cp:revision>
  <dcterms:created xsi:type="dcterms:W3CDTF">2021-01-28T19:07:55Z</dcterms:created>
  <dcterms:modified xsi:type="dcterms:W3CDTF">2021-03-24T09:17:53Z</dcterms:modified>
</cp:coreProperties>
</file>