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Lst>
  <p:sldSz cx="12192000" cy="6858000"/>
  <p:notesSz cx="6858000" cy="9144000"/>
  <p:defaultTextStyle>
    <a:defPPr>
      <a:defRPr lang="ar-J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p:scale>
          <a:sx n="91" d="100"/>
          <a:sy n="91" d="100"/>
        </p:scale>
        <p:origin x="-102" y="13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BBDC5EB-9AB9-4435-A5A7-3017F4550FB6}" type="datetimeFigureOut">
              <a:rPr lang="ar-JO" smtClean="0"/>
              <a:t>16/02/1439</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F35A16EB-74DA-4CD2-B282-755693922644}" type="slidenum">
              <a:rPr lang="ar-JO" smtClean="0"/>
              <a:t>‹#›</a:t>
            </a:fld>
            <a:endParaRPr lang="ar-JO"/>
          </a:p>
        </p:txBody>
      </p:sp>
    </p:spTree>
    <p:extLst>
      <p:ext uri="{BB962C8B-B14F-4D97-AF65-F5344CB8AC3E}">
        <p14:creationId xmlns:p14="http://schemas.microsoft.com/office/powerpoint/2010/main" val="19328244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ABBDC5EB-9AB9-4435-A5A7-3017F4550FB6}" type="datetimeFigureOut">
              <a:rPr lang="ar-JO" smtClean="0"/>
              <a:t>16/02/1439</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F35A16EB-74DA-4CD2-B282-755693922644}" type="slidenum">
              <a:rPr lang="ar-JO" smtClean="0"/>
              <a:t>‹#›</a:t>
            </a:fld>
            <a:endParaRPr lang="ar-JO"/>
          </a:p>
        </p:txBody>
      </p:sp>
    </p:spTree>
    <p:extLst>
      <p:ext uri="{BB962C8B-B14F-4D97-AF65-F5344CB8AC3E}">
        <p14:creationId xmlns:p14="http://schemas.microsoft.com/office/powerpoint/2010/main" val="36271980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ABBDC5EB-9AB9-4435-A5A7-3017F4550FB6}" type="datetimeFigureOut">
              <a:rPr lang="ar-JO" smtClean="0"/>
              <a:t>16/02/1439</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F35A16EB-74DA-4CD2-B282-755693922644}" type="slidenum">
              <a:rPr lang="ar-JO" smtClean="0"/>
              <a:t>‹#›</a:t>
            </a:fld>
            <a:endParaRPr lang="ar-JO"/>
          </a:p>
        </p:txBody>
      </p:sp>
    </p:spTree>
    <p:extLst>
      <p:ext uri="{BB962C8B-B14F-4D97-AF65-F5344CB8AC3E}">
        <p14:creationId xmlns:p14="http://schemas.microsoft.com/office/powerpoint/2010/main" val="32607265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ABBDC5EB-9AB9-4435-A5A7-3017F4550FB6}" type="datetimeFigureOut">
              <a:rPr lang="ar-JO" smtClean="0"/>
              <a:t>16/02/1439</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F35A16EB-74DA-4CD2-B282-755693922644}" type="slidenum">
              <a:rPr lang="ar-JO" smtClean="0"/>
              <a:t>‹#›</a:t>
            </a:fld>
            <a:endParaRPr lang="ar-JO"/>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6966739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BBDC5EB-9AB9-4435-A5A7-3017F4550FB6}" type="datetimeFigureOut">
              <a:rPr lang="ar-JO" smtClean="0"/>
              <a:t>16/02/1439</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F35A16EB-74DA-4CD2-B282-755693922644}" type="slidenum">
              <a:rPr lang="ar-JO" smtClean="0"/>
              <a:t>‹#›</a:t>
            </a:fld>
            <a:endParaRPr lang="ar-JO"/>
          </a:p>
        </p:txBody>
      </p:sp>
    </p:spTree>
    <p:extLst>
      <p:ext uri="{BB962C8B-B14F-4D97-AF65-F5344CB8AC3E}">
        <p14:creationId xmlns:p14="http://schemas.microsoft.com/office/powerpoint/2010/main" val="15167992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ABBDC5EB-9AB9-4435-A5A7-3017F4550FB6}" type="datetimeFigureOut">
              <a:rPr lang="ar-JO" smtClean="0"/>
              <a:t>16/02/1439</a:t>
            </a:fld>
            <a:endParaRPr lang="ar-JO"/>
          </a:p>
        </p:txBody>
      </p:sp>
      <p:sp>
        <p:nvSpPr>
          <p:cNvPr id="4"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F35A16EB-74DA-4CD2-B282-755693922644}" type="slidenum">
              <a:rPr lang="ar-JO" smtClean="0"/>
              <a:t>‹#›</a:t>
            </a:fld>
            <a:endParaRPr lang="ar-JO"/>
          </a:p>
        </p:txBody>
      </p:sp>
    </p:spTree>
    <p:extLst>
      <p:ext uri="{BB962C8B-B14F-4D97-AF65-F5344CB8AC3E}">
        <p14:creationId xmlns:p14="http://schemas.microsoft.com/office/powerpoint/2010/main" val="27156871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ABBDC5EB-9AB9-4435-A5A7-3017F4550FB6}" type="datetimeFigureOut">
              <a:rPr lang="ar-JO" smtClean="0"/>
              <a:t>16/02/1439</a:t>
            </a:fld>
            <a:endParaRPr lang="ar-JO"/>
          </a:p>
        </p:txBody>
      </p:sp>
      <p:sp>
        <p:nvSpPr>
          <p:cNvPr id="4"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F35A16EB-74DA-4CD2-B282-755693922644}" type="slidenum">
              <a:rPr lang="ar-JO" smtClean="0"/>
              <a:t>‹#›</a:t>
            </a:fld>
            <a:endParaRPr lang="ar-JO"/>
          </a:p>
        </p:txBody>
      </p:sp>
    </p:spTree>
    <p:extLst>
      <p:ext uri="{BB962C8B-B14F-4D97-AF65-F5344CB8AC3E}">
        <p14:creationId xmlns:p14="http://schemas.microsoft.com/office/powerpoint/2010/main" val="38976725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BBDC5EB-9AB9-4435-A5A7-3017F4550FB6}" type="datetimeFigureOut">
              <a:rPr lang="ar-JO" smtClean="0"/>
              <a:t>16/02/1439</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F35A16EB-74DA-4CD2-B282-755693922644}" type="slidenum">
              <a:rPr lang="ar-JO" smtClean="0"/>
              <a:t>‹#›</a:t>
            </a:fld>
            <a:endParaRPr lang="ar-JO"/>
          </a:p>
        </p:txBody>
      </p:sp>
    </p:spTree>
    <p:extLst>
      <p:ext uri="{BB962C8B-B14F-4D97-AF65-F5344CB8AC3E}">
        <p14:creationId xmlns:p14="http://schemas.microsoft.com/office/powerpoint/2010/main" val="25051502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BBDC5EB-9AB9-4435-A5A7-3017F4550FB6}" type="datetimeFigureOut">
              <a:rPr lang="ar-JO" smtClean="0"/>
              <a:t>16/02/1439</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F35A16EB-74DA-4CD2-B282-755693922644}" type="slidenum">
              <a:rPr lang="ar-JO" smtClean="0"/>
              <a:t>‹#›</a:t>
            </a:fld>
            <a:endParaRPr lang="ar-JO"/>
          </a:p>
        </p:txBody>
      </p:sp>
    </p:spTree>
    <p:extLst>
      <p:ext uri="{BB962C8B-B14F-4D97-AF65-F5344CB8AC3E}">
        <p14:creationId xmlns:p14="http://schemas.microsoft.com/office/powerpoint/2010/main" val="11735628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ABBDC5EB-9AB9-4435-A5A7-3017F4550FB6}" type="datetimeFigureOut">
              <a:rPr lang="ar-JO" smtClean="0"/>
              <a:t>16/02/1439</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F35A16EB-74DA-4CD2-B282-755693922644}" type="slidenum">
              <a:rPr lang="ar-JO" smtClean="0"/>
              <a:t>‹#›</a:t>
            </a:fld>
            <a:endParaRPr lang="ar-JO"/>
          </a:p>
        </p:txBody>
      </p:sp>
    </p:spTree>
    <p:extLst>
      <p:ext uri="{BB962C8B-B14F-4D97-AF65-F5344CB8AC3E}">
        <p14:creationId xmlns:p14="http://schemas.microsoft.com/office/powerpoint/2010/main" val="297294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BBDC5EB-9AB9-4435-A5A7-3017F4550FB6}" type="datetimeFigureOut">
              <a:rPr lang="ar-JO" smtClean="0"/>
              <a:t>16/02/1439</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F35A16EB-74DA-4CD2-B282-755693922644}" type="slidenum">
              <a:rPr lang="ar-JO" smtClean="0"/>
              <a:t>‹#›</a:t>
            </a:fld>
            <a:endParaRPr lang="ar-JO"/>
          </a:p>
        </p:txBody>
      </p:sp>
    </p:spTree>
    <p:extLst>
      <p:ext uri="{BB962C8B-B14F-4D97-AF65-F5344CB8AC3E}">
        <p14:creationId xmlns:p14="http://schemas.microsoft.com/office/powerpoint/2010/main" val="12201854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BBDC5EB-9AB9-4435-A5A7-3017F4550FB6}" type="datetimeFigureOut">
              <a:rPr lang="ar-JO" smtClean="0"/>
              <a:t>16/02/1439</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F35A16EB-74DA-4CD2-B282-755693922644}" type="slidenum">
              <a:rPr lang="ar-JO" smtClean="0"/>
              <a:t>‹#›</a:t>
            </a:fld>
            <a:endParaRPr lang="ar-JO"/>
          </a:p>
        </p:txBody>
      </p:sp>
    </p:spTree>
    <p:extLst>
      <p:ext uri="{BB962C8B-B14F-4D97-AF65-F5344CB8AC3E}">
        <p14:creationId xmlns:p14="http://schemas.microsoft.com/office/powerpoint/2010/main" val="13635829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BBDC5EB-9AB9-4435-A5A7-3017F4550FB6}" type="datetimeFigureOut">
              <a:rPr lang="ar-JO" smtClean="0"/>
              <a:t>16/02/1439</a:t>
            </a:fld>
            <a:endParaRPr lang="ar-JO"/>
          </a:p>
        </p:txBody>
      </p:sp>
      <p:sp>
        <p:nvSpPr>
          <p:cNvPr id="8" name="Footer Placeholder 7"/>
          <p:cNvSpPr>
            <a:spLocks noGrp="1"/>
          </p:cNvSpPr>
          <p:nvPr>
            <p:ph type="ftr" sz="quarter" idx="11"/>
          </p:nvPr>
        </p:nvSpPr>
        <p:spPr/>
        <p:txBody>
          <a:bodyPr/>
          <a:lstStyle/>
          <a:p>
            <a:endParaRPr lang="ar-JO"/>
          </a:p>
        </p:txBody>
      </p:sp>
      <p:sp>
        <p:nvSpPr>
          <p:cNvPr id="9" name="Slide Number Placeholder 8"/>
          <p:cNvSpPr>
            <a:spLocks noGrp="1"/>
          </p:cNvSpPr>
          <p:nvPr>
            <p:ph type="sldNum" sz="quarter" idx="12"/>
          </p:nvPr>
        </p:nvSpPr>
        <p:spPr/>
        <p:txBody>
          <a:bodyPr/>
          <a:lstStyle/>
          <a:p>
            <a:fld id="{F35A16EB-74DA-4CD2-B282-755693922644}" type="slidenum">
              <a:rPr lang="ar-JO" smtClean="0"/>
              <a:t>‹#›</a:t>
            </a:fld>
            <a:endParaRPr lang="ar-JO"/>
          </a:p>
        </p:txBody>
      </p:sp>
    </p:spTree>
    <p:extLst>
      <p:ext uri="{BB962C8B-B14F-4D97-AF65-F5344CB8AC3E}">
        <p14:creationId xmlns:p14="http://schemas.microsoft.com/office/powerpoint/2010/main" val="27741971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ABBDC5EB-9AB9-4435-A5A7-3017F4550FB6}" type="datetimeFigureOut">
              <a:rPr lang="ar-JO" smtClean="0"/>
              <a:t>16/02/1439</a:t>
            </a:fld>
            <a:endParaRPr lang="ar-JO"/>
          </a:p>
        </p:txBody>
      </p:sp>
      <p:sp>
        <p:nvSpPr>
          <p:cNvPr id="5" name="Footer Placeholder 3"/>
          <p:cNvSpPr>
            <a:spLocks noGrp="1"/>
          </p:cNvSpPr>
          <p:nvPr>
            <p:ph type="ftr" sz="quarter" idx="11"/>
          </p:nvPr>
        </p:nvSpPr>
        <p:spPr/>
        <p:txBody>
          <a:bodyPr/>
          <a:lstStyle/>
          <a:p>
            <a:endParaRPr lang="ar-JO"/>
          </a:p>
        </p:txBody>
      </p:sp>
      <p:sp>
        <p:nvSpPr>
          <p:cNvPr id="6" name="Slide Number Placeholder 4"/>
          <p:cNvSpPr>
            <a:spLocks noGrp="1"/>
          </p:cNvSpPr>
          <p:nvPr>
            <p:ph type="sldNum" sz="quarter" idx="12"/>
          </p:nvPr>
        </p:nvSpPr>
        <p:spPr/>
        <p:txBody>
          <a:bodyPr/>
          <a:lstStyle/>
          <a:p>
            <a:fld id="{F35A16EB-74DA-4CD2-B282-755693922644}" type="slidenum">
              <a:rPr lang="ar-JO" smtClean="0"/>
              <a:t>‹#›</a:t>
            </a:fld>
            <a:endParaRPr lang="ar-JO"/>
          </a:p>
        </p:txBody>
      </p:sp>
    </p:spTree>
    <p:extLst>
      <p:ext uri="{BB962C8B-B14F-4D97-AF65-F5344CB8AC3E}">
        <p14:creationId xmlns:p14="http://schemas.microsoft.com/office/powerpoint/2010/main" val="21055890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ABBDC5EB-9AB9-4435-A5A7-3017F4550FB6}" type="datetimeFigureOut">
              <a:rPr lang="ar-JO" smtClean="0"/>
              <a:t>16/02/1439</a:t>
            </a:fld>
            <a:endParaRPr lang="ar-JO"/>
          </a:p>
        </p:txBody>
      </p:sp>
      <p:sp>
        <p:nvSpPr>
          <p:cNvPr id="5" name="Footer Placeholder 2"/>
          <p:cNvSpPr>
            <a:spLocks noGrp="1"/>
          </p:cNvSpPr>
          <p:nvPr>
            <p:ph type="ftr" sz="quarter" idx="11"/>
          </p:nvPr>
        </p:nvSpPr>
        <p:spPr/>
        <p:txBody>
          <a:bodyPr/>
          <a:lstStyle/>
          <a:p>
            <a:endParaRPr lang="ar-JO"/>
          </a:p>
        </p:txBody>
      </p:sp>
      <p:sp>
        <p:nvSpPr>
          <p:cNvPr id="6" name="Slide Number Placeholder 3"/>
          <p:cNvSpPr>
            <a:spLocks noGrp="1"/>
          </p:cNvSpPr>
          <p:nvPr>
            <p:ph type="sldNum" sz="quarter" idx="12"/>
          </p:nvPr>
        </p:nvSpPr>
        <p:spPr/>
        <p:txBody>
          <a:bodyPr/>
          <a:lstStyle/>
          <a:p>
            <a:fld id="{F35A16EB-74DA-4CD2-B282-755693922644}" type="slidenum">
              <a:rPr lang="ar-JO" smtClean="0"/>
              <a:t>‹#›</a:t>
            </a:fld>
            <a:endParaRPr lang="ar-JO"/>
          </a:p>
        </p:txBody>
      </p:sp>
    </p:spTree>
    <p:extLst>
      <p:ext uri="{BB962C8B-B14F-4D97-AF65-F5344CB8AC3E}">
        <p14:creationId xmlns:p14="http://schemas.microsoft.com/office/powerpoint/2010/main" val="2068392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ABBDC5EB-9AB9-4435-A5A7-3017F4550FB6}" type="datetimeFigureOut">
              <a:rPr lang="ar-JO" smtClean="0"/>
              <a:t>16/02/1439</a:t>
            </a:fld>
            <a:endParaRPr lang="ar-JO"/>
          </a:p>
        </p:txBody>
      </p:sp>
      <p:sp>
        <p:nvSpPr>
          <p:cNvPr id="5" name="Footer Placeholder 5"/>
          <p:cNvSpPr>
            <a:spLocks noGrp="1"/>
          </p:cNvSpPr>
          <p:nvPr>
            <p:ph type="ftr" sz="quarter" idx="11"/>
          </p:nvPr>
        </p:nvSpPr>
        <p:spPr/>
        <p:txBody>
          <a:bodyPr/>
          <a:lstStyle/>
          <a:p>
            <a:endParaRPr lang="ar-JO"/>
          </a:p>
        </p:txBody>
      </p:sp>
      <p:sp>
        <p:nvSpPr>
          <p:cNvPr id="6" name="Slide Number Placeholder 6"/>
          <p:cNvSpPr>
            <a:spLocks noGrp="1"/>
          </p:cNvSpPr>
          <p:nvPr>
            <p:ph type="sldNum" sz="quarter" idx="12"/>
          </p:nvPr>
        </p:nvSpPr>
        <p:spPr/>
        <p:txBody>
          <a:bodyPr/>
          <a:lstStyle/>
          <a:p>
            <a:fld id="{F35A16EB-74DA-4CD2-B282-755693922644}" type="slidenum">
              <a:rPr lang="ar-JO" smtClean="0"/>
              <a:t>‹#›</a:t>
            </a:fld>
            <a:endParaRPr lang="ar-JO"/>
          </a:p>
        </p:txBody>
      </p:sp>
    </p:spTree>
    <p:extLst>
      <p:ext uri="{BB962C8B-B14F-4D97-AF65-F5344CB8AC3E}">
        <p14:creationId xmlns:p14="http://schemas.microsoft.com/office/powerpoint/2010/main" val="23344117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ABBDC5EB-9AB9-4435-A5A7-3017F4550FB6}" type="datetimeFigureOut">
              <a:rPr lang="ar-JO" smtClean="0"/>
              <a:t>16/02/1439</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F35A16EB-74DA-4CD2-B282-755693922644}" type="slidenum">
              <a:rPr lang="ar-JO" smtClean="0"/>
              <a:t>‹#›</a:t>
            </a:fld>
            <a:endParaRPr lang="ar-JO"/>
          </a:p>
        </p:txBody>
      </p:sp>
    </p:spTree>
    <p:extLst>
      <p:ext uri="{BB962C8B-B14F-4D97-AF65-F5344CB8AC3E}">
        <p14:creationId xmlns:p14="http://schemas.microsoft.com/office/powerpoint/2010/main" val="22318424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ABBDC5EB-9AB9-4435-A5A7-3017F4550FB6}" type="datetimeFigureOut">
              <a:rPr lang="ar-JO" smtClean="0"/>
              <a:t>16/02/1439</a:t>
            </a:fld>
            <a:endParaRPr lang="ar-JO"/>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ar-JO"/>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F35A16EB-74DA-4CD2-B282-755693922644}" type="slidenum">
              <a:rPr lang="ar-JO" smtClean="0"/>
              <a:t>‹#›</a:t>
            </a:fld>
            <a:endParaRPr lang="ar-JO"/>
          </a:p>
        </p:txBody>
      </p:sp>
    </p:spTree>
    <p:extLst>
      <p:ext uri="{BB962C8B-B14F-4D97-AF65-F5344CB8AC3E}">
        <p14:creationId xmlns:p14="http://schemas.microsoft.com/office/powerpoint/2010/main" val="3390156691"/>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txStyles>
    <p:titleStyle>
      <a:lvl1pPr algn="l" defTabSz="457200" rtl="1" eaLnBrk="1" latinLnBrk="0" hangingPunct="1">
        <a:spcBef>
          <a:spcPct val="0"/>
        </a:spcBef>
        <a:buNone/>
        <a:defRPr sz="4200" b="0" i="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2782" y="1501198"/>
            <a:ext cx="10515600" cy="1325563"/>
          </a:xfrm>
        </p:spPr>
        <p:txBody>
          <a:bodyPr/>
          <a:lstStyle/>
          <a:p>
            <a:pPr algn="ctr"/>
            <a:r>
              <a:rPr lang="ar-JO" dirty="0" smtClean="0"/>
              <a:t>بان الخليط</a:t>
            </a:r>
            <a:endParaRPr lang="ar-JO" dirty="0"/>
          </a:p>
        </p:txBody>
      </p:sp>
    </p:spTree>
    <p:extLst>
      <p:ext uri="{BB962C8B-B14F-4D97-AF65-F5344CB8AC3E}">
        <p14:creationId xmlns:p14="http://schemas.microsoft.com/office/powerpoint/2010/main" val="6543170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nvSpPr>
        <p:spPr>
          <a:xfrm>
            <a:off x="180110" y="166255"/>
            <a:ext cx="11831780" cy="6525490"/>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ar-JO" sz="3200" u="sng" dirty="0" smtClean="0">
                <a:effectLst>
                  <a:outerShdw blurRad="38100" dist="38100" dir="2700000" algn="tl">
                    <a:srgbClr val="000000">
                      <a:alpha val="43137"/>
                    </a:srgbClr>
                  </a:outerShdw>
                </a:effectLst>
              </a:rPr>
              <a:t>البيت السادس: </a:t>
            </a:r>
          </a:p>
          <a:p>
            <a:pPr algn="r"/>
            <a:r>
              <a:rPr lang="ar-JO" sz="3200" dirty="0" smtClean="0">
                <a:effectLst>
                  <a:outerShdw blurRad="38100" dist="38100" dir="2700000" algn="tl">
                    <a:srgbClr val="000000">
                      <a:alpha val="43137"/>
                    </a:srgbClr>
                  </a:outerShdw>
                </a:effectLst>
              </a:rPr>
              <a:t>- كتمتُ: أخفيتُ          تهيَّمني: اشتدَّ شوقي </a:t>
            </a:r>
          </a:p>
          <a:p>
            <a:pPr algn="r"/>
            <a:endParaRPr lang="ar-JO" sz="3200" dirty="0" smtClean="0">
              <a:effectLst>
                <a:outerShdw blurRad="38100" dist="38100" dir="2700000" algn="tl">
                  <a:srgbClr val="000000">
                    <a:alpha val="43137"/>
                  </a:srgbClr>
                </a:outerShdw>
              </a:effectLst>
            </a:endParaRPr>
          </a:p>
          <a:p>
            <a:pPr algn="r"/>
            <a:r>
              <a:rPr lang="ar-JO" sz="3200" dirty="0" smtClean="0">
                <a:effectLst>
                  <a:outerShdw blurRad="38100" dist="38100" dir="2700000" algn="tl">
                    <a:srgbClr val="000000">
                      <a:alpha val="43137"/>
                    </a:srgbClr>
                  </a:outerShdw>
                </a:effectLst>
              </a:rPr>
              <a:t>- لا يستطيعُ  الشاعر كتمان حبه أكثر لأنَّ شوقه للقاء محبوبته يزداد.</a:t>
            </a:r>
          </a:p>
          <a:p>
            <a:pPr algn="r">
              <a:lnSpc>
                <a:spcPct val="150000"/>
              </a:lnSpc>
            </a:pPr>
            <a:endParaRPr lang="ar-JO" sz="3200" dirty="0" smtClean="0">
              <a:effectLst>
                <a:outerShdw blurRad="38100" dist="38100" dir="2700000" algn="tl">
                  <a:srgbClr val="000000">
                    <a:alpha val="43137"/>
                  </a:srgbClr>
                </a:outerShdw>
              </a:effectLst>
            </a:endParaRPr>
          </a:p>
          <a:p>
            <a:pPr algn="r">
              <a:lnSpc>
                <a:spcPct val="150000"/>
              </a:lnSpc>
            </a:pPr>
            <a:r>
              <a:rPr lang="ar-JO" sz="3200" dirty="0" smtClean="0">
                <a:effectLst>
                  <a:outerShdw blurRad="38100" dist="38100" dir="2700000" algn="tl">
                    <a:srgbClr val="000000">
                      <a:alpha val="43137"/>
                    </a:srgbClr>
                  </a:outerShdw>
                </a:effectLst>
              </a:rPr>
              <a:t>- لقد كتمتُ الهوى ...... أسلوب تحقيق</a:t>
            </a:r>
          </a:p>
          <a:p>
            <a:pPr algn="r">
              <a:lnSpc>
                <a:spcPct val="150000"/>
              </a:lnSpc>
            </a:pPr>
            <a:r>
              <a:rPr lang="ar-JO" sz="3200" dirty="0" smtClean="0">
                <a:effectLst>
                  <a:outerShdw blurRad="38100" dist="38100" dir="2700000" algn="tl">
                    <a:srgbClr val="000000">
                      <a:alpha val="43137"/>
                    </a:srgbClr>
                  </a:outerShdw>
                </a:effectLst>
              </a:rPr>
              <a:t>كتمْــ/: فعل ماض ٍ مبني على السكون لاتصاله بالتاء التحركة </a:t>
            </a:r>
          </a:p>
          <a:p>
            <a:pPr algn="r">
              <a:lnSpc>
                <a:spcPct val="150000"/>
              </a:lnSpc>
            </a:pPr>
            <a:r>
              <a:rPr lang="ar-JO" sz="3200" dirty="0" smtClean="0">
                <a:effectLst>
                  <a:outerShdw blurRad="38100" dist="38100" dir="2700000" algn="tl">
                    <a:srgbClr val="000000">
                      <a:alpha val="43137"/>
                    </a:srgbClr>
                  </a:outerShdw>
                </a:effectLst>
              </a:rPr>
              <a:t>/ـــتُ: ضمير متصل مبني في محل رفع فاعل </a:t>
            </a:r>
          </a:p>
          <a:p>
            <a:pPr algn="r">
              <a:lnSpc>
                <a:spcPct val="150000"/>
              </a:lnSpc>
            </a:pPr>
            <a:r>
              <a:rPr lang="ar-JO" sz="3200" dirty="0" smtClean="0">
                <a:effectLst>
                  <a:outerShdw blurRad="38100" dist="38100" dir="2700000" algn="tl">
                    <a:srgbClr val="000000">
                      <a:alpha val="43137"/>
                    </a:srgbClr>
                  </a:outerShdw>
                </a:effectLst>
              </a:rPr>
              <a:t>الهوى: مفعول به منصوب وعلامة نصبه الفتحه المقدرة على الألف منع من ظهورها التعذر</a:t>
            </a:r>
          </a:p>
        </p:txBody>
      </p:sp>
    </p:spTree>
    <p:extLst>
      <p:ext uri="{BB962C8B-B14F-4D97-AF65-F5344CB8AC3E}">
        <p14:creationId xmlns:p14="http://schemas.microsoft.com/office/powerpoint/2010/main" val="9164391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nvSpPr>
        <p:spPr>
          <a:xfrm>
            <a:off x="180110" y="166255"/>
            <a:ext cx="11831780" cy="6525490"/>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ar-JO" sz="3200" dirty="0" smtClean="0">
                <a:effectLst>
                  <a:outerShdw blurRad="38100" dist="38100" dir="2700000" algn="tl">
                    <a:srgbClr val="000000">
                      <a:alpha val="43137"/>
                    </a:srgbClr>
                  </a:outerShdw>
                </a:effectLst>
              </a:rPr>
              <a:t>- حتى تهيَّمَني </a:t>
            </a:r>
          </a:p>
          <a:p>
            <a:pPr algn="r"/>
            <a:r>
              <a:rPr lang="ar-JO" sz="3200" dirty="0" smtClean="0">
                <a:effectLst>
                  <a:outerShdw blurRad="38100" dist="38100" dir="2700000" algn="tl">
                    <a:srgbClr val="000000">
                      <a:alpha val="43137"/>
                    </a:srgbClr>
                  </a:outerShdw>
                </a:effectLst>
              </a:rPr>
              <a:t>حتى: أداة نصب </a:t>
            </a:r>
          </a:p>
          <a:p>
            <a:pPr algn="r"/>
            <a:r>
              <a:rPr lang="ar-JO" sz="3200" dirty="0" smtClean="0">
                <a:effectLst>
                  <a:outerShdw blurRad="38100" dist="38100" dir="2700000" algn="tl">
                    <a:srgbClr val="000000">
                      <a:alpha val="43137"/>
                    </a:srgbClr>
                  </a:outerShdw>
                </a:effectLst>
              </a:rPr>
              <a:t>تهيَّمَـــ/: فعل مضارع منصوب وعلامة نصبه الفتحة </a:t>
            </a:r>
          </a:p>
          <a:p>
            <a:pPr algn="r"/>
            <a:r>
              <a:rPr lang="ar-JO" sz="3200" dirty="0" smtClean="0">
                <a:effectLst>
                  <a:outerShdw blurRad="38100" dist="38100" dir="2700000" algn="tl">
                    <a:srgbClr val="000000">
                      <a:alpha val="43137"/>
                    </a:srgbClr>
                  </a:outerShdw>
                </a:effectLst>
              </a:rPr>
              <a:t>الفاعل: ضمير مستتر تقديره هو </a:t>
            </a:r>
          </a:p>
          <a:p>
            <a:pPr algn="r"/>
            <a:r>
              <a:rPr lang="ar-JO" sz="3200" dirty="0" smtClean="0">
                <a:effectLst>
                  <a:outerShdw blurRad="38100" dist="38100" dir="2700000" algn="tl">
                    <a:srgbClr val="000000">
                      <a:alpha val="43137"/>
                    </a:srgbClr>
                  </a:outerShdw>
                </a:effectLst>
              </a:rPr>
              <a:t>النون للوقاية.       ياء المتكلم: ضمير متصل مبني في محل نصب مفعول به </a:t>
            </a:r>
          </a:p>
          <a:p>
            <a:pPr algn="r"/>
            <a:endParaRPr lang="ar-JO" sz="3200" dirty="0">
              <a:effectLst>
                <a:outerShdw blurRad="38100" dist="38100" dir="2700000" algn="tl">
                  <a:srgbClr val="000000">
                    <a:alpha val="43137"/>
                  </a:srgbClr>
                </a:outerShdw>
              </a:effectLst>
            </a:endParaRPr>
          </a:p>
          <a:p>
            <a:pPr algn="r"/>
            <a:r>
              <a:rPr lang="ar-JO" sz="3200" dirty="0" smtClean="0">
                <a:effectLst>
                  <a:outerShdw blurRad="38100" dist="38100" dir="2700000" algn="tl">
                    <a:srgbClr val="000000">
                      <a:alpha val="43137"/>
                    </a:srgbClr>
                  </a:outerShdw>
                </a:effectLst>
              </a:rPr>
              <a:t>- لا أستطيعُ لهذا الحبّ كتمانا </a:t>
            </a:r>
          </a:p>
          <a:p>
            <a:pPr algn="r"/>
            <a:r>
              <a:rPr lang="ar-JO" sz="3200" dirty="0" smtClean="0">
                <a:effectLst>
                  <a:outerShdw blurRad="38100" dist="38100" dir="2700000" algn="tl">
                    <a:srgbClr val="000000">
                      <a:alpha val="43137"/>
                    </a:srgbClr>
                  </a:outerShdw>
                </a:effectLst>
              </a:rPr>
              <a:t>لا : النافية      أستطيعُ: فعل مضارع مرفوع وعلامة رفعه الضمة </a:t>
            </a:r>
          </a:p>
          <a:p>
            <a:pPr algn="r"/>
            <a:r>
              <a:rPr lang="ar-JO" sz="3200" dirty="0" smtClean="0">
                <a:effectLst>
                  <a:outerShdw blurRad="38100" dist="38100" dir="2700000" algn="tl">
                    <a:srgbClr val="000000">
                      <a:alpha val="43137"/>
                    </a:srgbClr>
                  </a:outerShdw>
                </a:effectLst>
              </a:rPr>
              <a:t>الفاعل ضمير مستتر تقديره أنا </a:t>
            </a:r>
          </a:p>
          <a:p>
            <a:pPr algn="r"/>
            <a:r>
              <a:rPr lang="ar-JO" sz="3200" dirty="0" smtClean="0">
                <a:effectLst>
                  <a:outerShdw blurRad="38100" dist="38100" dir="2700000" algn="tl">
                    <a:srgbClr val="000000">
                      <a:alpha val="43137"/>
                    </a:srgbClr>
                  </a:outerShdw>
                </a:effectLst>
              </a:rPr>
              <a:t>اللام: حرف جر          هذا: اسم إشارة مبني في محل جر اسم مجرور </a:t>
            </a:r>
          </a:p>
          <a:p>
            <a:pPr algn="r"/>
            <a:r>
              <a:rPr lang="ar-JO" sz="3200" dirty="0" smtClean="0">
                <a:effectLst>
                  <a:outerShdw blurRad="38100" dist="38100" dir="2700000" algn="tl">
                    <a:srgbClr val="000000">
                      <a:alpha val="43137"/>
                    </a:srgbClr>
                  </a:outerShdw>
                </a:effectLst>
              </a:rPr>
              <a:t>الحبّ: بدل مجرور وعلامة جره الكسره </a:t>
            </a:r>
          </a:p>
          <a:p>
            <a:pPr algn="r"/>
            <a:r>
              <a:rPr lang="ar-JO" sz="3200" dirty="0" smtClean="0">
                <a:effectLst>
                  <a:outerShdw blurRad="38100" dist="38100" dir="2700000" algn="tl">
                    <a:srgbClr val="000000">
                      <a:alpha val="43137"/>
                    </a:srgbClr>
                  </a:outerShdw>
                </a:effectLst>
              </a:rPr>
              <a:t>كتمانا: مفعول به منصوب وعلامة نصبه الفتحة</a:t>
            </a:r>
          </a:p>
        </p:txBody>
      </p:sp>
    </p:spTree>
    <p:extLst>
      <p:ext uri="{BB962C8B-B14F-4D97-AF65-F5344CB8AC3E}">
        <p14:creationId xmlns:p14="http://schemas.microsoft.com/office/powerpoint/2010/main" val="24921392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nvSpPr>
        <p:spPr>
          <a:xfrm>
            <a:off x="0" y="166255"/>
            <a:ext cx="12192000" cy="6525490"/>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ar-JO" sz="3200" u="sng" dirty="0" smtClean="0">
                <a:effectLst>
                  <a:outerShdw blurRad="38100" dist="38100" dir="2700000" algn="tl">
                    <a:srgbClr val="000000">
                      <a:alpha val="43137"/>
                    </a:srgbClr>
                  </a:outerShdw>
                </a:effectLst>
              </a:rPr>
              <a:t>البيت السابع: </a:t>
            </a:r>
          </a:p>
          <a:p>
            <a:pPr algn="r"/>
            <a:r>
              <a:rPr lang="ar-JO" sz="3200" dirty="0" smtClean="0">
                <a:effectLst>
                  <a:outerShdw blurRad="38100" dist="38100" dir="2700000" algn="tl">
                    <a:srgbClr val="000000">
                      <a:alpha val="43137"/>
                    </a:srgbClr>
                  </a:outerShdw>
                </a:effectLst>
              </a:rPr>
              <a:t>- يتساءل الشاعر إذا كان ثمّة لقاء مع محبوبته التي طال انتظارها ولكن هيهات فالزمن لا يتحرك والليل لا تسري كواكبه حتى أنَّهُ ظّنَّ بأنَّ النجومَ أصبحت حائرةً لا تدري أين تتجه </a:t>
            </a:r>
          </a:p>
          <a:p>
            <a:pPr algn="r"/>
            <a:endParaRPr lang="ar-JO" sz="3200" dirty="0" smtClean="0">
              <a:effectLst>
                <a:outerShdw blurRad="38100" dist="38100" dir="2700000" algn="tl">
                  <a:srgbClr val="000000">
                    <a:alpha val="43137"/>
                  </a:srgbClr>
                </a:outerShdw>
              </a:effectLst>
            </a:endParaRPr>
          </a:p>
          <a:p>
            <a:pPr algn="r"/>
            <a:r>
              <a:rPr lang="ar-JO" sz="3200" dirty="0" smtClean="0">
                <a:effectLst>
                  <a:outerShdw blurRad="38100" dist="38100" dir="2700000" algn="tl">
                    <a:srgbClr val="000000">
                      <a:alpha val="43137"/>
                    </a:srgbClr>
                  </a:outerShdw>
                </a:effectLst>
              </a:rPr>
              <a:t>- بُدّلَ الليلُ</a:t>
            </a:r>
          </a:p>
          <a:p>
            <a:pPr algn="r"/>
            <a:r>
              <a:rPr lang="ar-JO" sz="3200" dirty="0" smtClean="0">
                <a:effectLst>
                  <a:outerShdw blurRad="38100" dist="38100" dir="2700000" algn="tl">
                    <a:srgbClr val="000000">
                      <a:alpha val="43137"/>
                    </a:srgbClr>
                  </a:outerShdw>
                </a:effectLst>
              </a:rPr>
              <a:t>بُدّلَ: فعل ماض مبني للمجهول مبني على الفتح</a:t>
            </a:r>
          </a:p>
          <a:p>
            <a:pPr algn="r"/>
            <a:r>
              <a:rPr lang="ar-JO" sz="3200" dirty="0" smtClean="0">
                <a:effectLst>
                  <a:outerShdw blurRad="38100" dist="38100" dir="2700000" algn="tl">
                    <a:srgbClr val="000000">
                      <a:alpha val="43137"/>
                    </a:srgbClr>
                  </a:outerShdw>
                </a:effectLst>
              </a:rPr>
              <a:t>الليلُ: نائب فاعل مرفوع وعلامة رفعه الضمة </a:t>
            </a:r>
          </a:p>
          <a:p>
            <a:pPr algn="r"/>
            <a:endParaRPr lang="ar-JO" sz="3200" dirty="0">
              <a:effectLst>
                <a:outerShdw blurRad="38100" dist="38100" dir="2700000" algn="tl">
                  <a:srgbClr val="000000">
                    <a:alpha val="43137"/>
                  </a:srgbClr>
                </a:outerShdw>
              </a:effectLst>
            </a:endParaRPr>
          </a:p>
          <a:p>
            <a:pPr algn="r"/>
            <a:r>
              <a:rPr lang="ar-JO" sz="3200" dirty="0" smtClean="0">
                <a:effectLst>
                  <a:outerShdw blurRad="38100" dist="38100" dir="2700000" algn="tl">
                    <a:srgbClr val="000000">
                      <a:alpha val="43137"/>
                    </a:srgbClr>
                  </a:outerShdw>
                </a:effectLst>
              </a:rPr>
              <a:t>- لا تسري كواكبُهُ</a:t>
            </a:r>
          </a:p>
          <a:p>
            <a:pPr algn="r"/>
            <a:r>
              <a:rPr lang="ar-JO" sz="3200" dirty="0" smtClean="0">
                <a:effectLst>
                  <a:outerShdw blurRad="38100" dist="38100" dir="2700000" algn="tl">
                    <a:srgbClr val="000000">
                      <a:alpha val="43137"/>
                    </a:srgbClr>
                  </a:outerShdw>
                </a:effectLst>
              </a:rPr>
              <a:t>لا النافية        تسري: فعل مضارع مرفوع وعلامة رفعه الضمه المقدرة منع من ظهورها الثقل</a:t>
            </a:r>
          </a:p>
          <a:p>
            <a:pPr algn="r"/>
            <a:r>
              <a:rPr lang="ar-JO" sz="3200" dirty="0" smtClean="0">
                <a:effectLst>
                  <a:outerShdw blurRad="38100" dist="38100" dir="2700000" algn="tl">
                    <a:srgbClr val="000000">
                      <a:alpha val="43137"/>
                    </a:srgbClr>
                  </a:outerShdw>
                </a:effectLst>
              </a:rPr>
              <a:t>كواكبُــ: فاعل مرفوع وعلامة رفعه الضمة الظاهرة وهو مضاف </a:t>
            </a:r>
          </a:p>
          <a:p>
            <a:pPr algn="r"/>
            <a:r>
              <a:rPr lang="ar-JO" sz="3200" dirty="0" smtClean="0">
                <a:effectLst>
                  <a:outerShdw blurRad="38100" dist="38100" dir="2700000" algn="tl">
                    <a:srgbClr val="000000">
                      <a:alpha val="43137"/>
                    </a:srgbClr>
                  </a:outerShdw>
                </a:effectLst>
              </a:rPr>
              <a:t>/ــــهُ: ضمير متصل مبني في محل جر بالإضافة </a:t>
            </a:r>
          </a:p>
        </p:txBody>
      </p:sp>
    </p:spTree>
    <p:extLst>
      <p:ext uri="{BB962C8B-B14F-4D97-AF65-F5344CB8AC3E}">
        <p14:creationId xmlns:p14="http://schemas.microsoft.com/office/powerpoint/2010/main" val="11417103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nvSpPr>
        <p:spPr>
          <a:xfrm>
            <a:off x="180110" y="166255"/>
            <a:ext cx="11831780" cy="6525490"/>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lnSpc>
                <a:spcPct val="200000"/>
              </a:lnSpc>
            </a:pPr>
            <a:r>
              <a:rPr lang="ar-JO" sz="3200" dirty="0" smtClean="0">
                <a:effectLst>
                  <a:outerShdw blurRad="38100" dist="38100" dir="2700000" algn="tl">
                    <a:srgbClr val="000000">
                      <a:alpha val="43137"/>
                    </a:srgbClr>
                  </a:outerShdw>
                </a:effectLst>
              </a:rPr>
              <a:t>- </a:t>
            </a:r>
            <a:r>
              <a:rPr lang="ar-JO" sz="3200" u="sng" dirty="0" smtClean="0">
                <a:effectLst>
                  <a:outerShdw blurRad="38100" dist="38100" dir="2700000" algn="tl">
                    <a:srgbClr val="000000">
                      <a:alpha val="43137"/>
                    </a:srgbClr>
                  </a:outerShdw>
                </a:effectLst>
              </a:rPr>
              <a:t>حسب</a:t>
            </a:r>
            <a:r>
              <a:rPr lang="ar-JO" sz="3200" dirty="0" smtClean="0">
                <a:effectLst>
                  <a:outerShdw blurRad="38100" dist="38100" dir="2700000" algn="tl">
                    <a:srgbClr val="000000">
                      <a:alpha val="43137"/>
                    </a:srgbClr>
                  </a:outerShdw>
                </a:effectLst>
              </a:rPr>
              <a:t>ْتُ النجمَ حيرانا     ....... ( فعلٌ متعدٍ لمفعولين ) </a:t>
            </a:r>
          </a:p>
          <a:p>
            <a:pPr algn="r">
              <a:lnSpc>
                <a:spcPct val="200000"/>
              </a:lnSpc>
            </a:pPr>
            <a:r>
              <a:rPr lang="ar-JO" sz="3200" dirty="0" smtClean="0">
                <a:effectLst>
                  <a:outerShdw blurRad="38100" dist="38100" dir="2700000" algn="tl">
                    <a:srgbClr val="000000">
                      <a:alpha val="43137"/>
                    </a:srgbClr>
                  </a:outerShdw>
                </a:effectLst>
              </a:rPr>
              <a:t>حسبْــ/: فعل ماضٍ مبني على السكون لاتصاله بالتاء المتحركة</a:t>
            </a:r>
          </a:p>
          <a:p>
            <a:pPr algn="r">
              <a:lnSpc>
                <a:spcPct val="200000"/>
              </a:lnSpc>
            </a:pPr>
            <a:r>
              <a:rPr lang="ar-JO" sz="3200" dirty="0" smtClean="0">
                <a:effectLst>
                  <a:outerShdw blurRad="38100" dist="38100" dir="2700000" algn="tl">
                    <a:srgbClr val="000000">
                      <a:alpha val="43137"/>
                    </a:srgbClr>
                  </a:outerShdw>
                </a:effectLst>
              </a:rPr>
              <a:t>/ــــتُ: ضمير متصل مبني في محل رفع فاعل </a:t>
            </a:r>
          </a:p>
          <a:p>
            <a:pPr algn="r">
              <a:lnSpc>
                <a:spcPct val="200000"/>
              </a:lnSpc>
            </a:pPr>
            <a:r>
              <a:rPr lang="ar-JO" sz="3200" dirty="0" smtClean="0">
                <a:effectLst>
                  <a:outerShdw blurRad="38100" dist="38100" dir="2700000" algn="tl">
                    <a:srgbClr val="000000">
                      <a:alpha val="43137"/>
                    </a:srgbClr>
                  </a:outerShdw>
                </a:effectLst>
              </a:rPr>
              <a:t>النجمَ: مفعول به أول منصوب وعلامة نصبه الفتحة </a:t>
            </a:r>
          </a:p>
          <a:p>
            <a:pPr algn="r">
              <a:lnSpc>
                <a:spcPct val="200000"/>
              </a:lnSpc>
            </a:pPr>
            <a:r>
              <a:rPr lang="ar-JO" sz="3200" dirty="0" smtClean="0">
                <a:effectLst>
                  <a:outerShdw blurRad="38100" dist="38100" dir="2700000" algn="tl">
                    <a:srgbClr val="000000">
                      <a:alpha val="43137"/>
                    </a:srgbClr>
                  </a:outerShdw>
                </a:effectLst>
              </a:rPr>
              <a:t>حيرانا: مفعول به ثانٍ منصوب وعلامة نصبه الفتحة</a:t>
            </a:r>
          </a:p>
        </p:txBody>
      </p:sp>
    </p:spTree>
    <p:extLst>
      <p:ext uri="{BB962C8B-B14F-4D97-AF65-F5344CB8AC3E}">
        <p14:creationId xmlns:p14="http://schemas.microsoft.com/office/powerpoint/2010/main" val="33909806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nvSpPr>
        <p:spPr>
          <a:xfrm>
            <a:off x="180110" y="166255"/>
            <a:ext cx="11831780" cy="6525490"/>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ar-JO" sz="3200" u="sng" dirty="0" smtClean="0">
                <a:effectLst>
                  <a:outerShdw blurRad="38100" dist="38100" dir="2700000" algn="tl">
                    <a:srgbClr val="000000">
                      <a:alpha val="43137"/>
                    </a:srgbClr>
                  </a:outerShdw>
                </a:effectLst>
              </a:rPr>
              <a:t>البيت الثامن: </a:t>
            </a:r>
          </a:p>
          <a:p>
            <a:pPr algn="r"/>
            <a:r>
              <a:rPr lang="ar-JO" sz="3200" dirty="0" smtClean="0">
                <a:effectLst>
                  <a:outerShdw blurRad="38100" dist="38100" dir="2700000" algn="tl">
                    <a:srgbClr val="000000">
                      <a:alpha val="43137"/>
                    </a:srgbClr>
                  </a:outerShdw>
                </a:effectLst>
              </a:rPr>
              <a:t>- الحَوَر: شدة بياض العين وسوادها واستدارة حدقتها</a:t>
            </a:r>
          </a:p>
          <a:p>
            <a:pPr algn="r"/>
            <a:endParaRPr lang="ar-JO" sz="3200" dirty="0" smtClean="0">
              <a:effectLst>
                <a:outerShdw blurRad="38100" dist="38100" dir="2700000" algn="tl">
                  <a:srgbClr val="000000">
                    <a:alpha val="43137"/>
                  </a:srgbClr>
                </a:outerShdw>
              </a:effectLst>
            </a:endParaRPr>
          </a:p>
          <a:p>
            <a:pPr algn="r"/>
            <a:r>
              <a:rPr lang="ar-JO" sz="3200" dirty="0" smtClean="0">
                <a:effectLst>
                  <a:outerShdw blurRad="38100" dist="38100" dir="2700000" algn="tl">
                    <a:srgbClr val="000000">
                      <a:alpha val="43137"/>
                    </a:srgbClr>
                  </a:outerShdw>
                </a:effectLst>
              </a:rPr>
              <a:t>- يصف الشاعر عيون محبوبته بأنَّها حوراء وهي تقتل من شدة جمالها وتلك العيون تسيطر على الإسان ذي العقل على الرغم من كونها أصغر خلق الله. </a:t>
            </a:r>
          </a:p>
          <a:p>
            <a:pPr algn="r"/>
            <a:endParaRPr lang="ar-JO" sz="3200" dirty="0" smtClean="0">
              <a:effectLst>
                <a:outerShdw blurRad="38100" dist="38100" dir="2700000" algn="tl">
                  <a:srgbClr val="000000">
                    <a:alpha val="43137"/>
                  </a:srgbClr>
                </a:outerShdw>
              </a:effectLst>
            </a:endParaRPr>
          </a:p>
          <a:p>
            <a:pPr algn="r"/>
            <a:r>
              <a:rPr lang="ar-JO" sz="3200" dirty="0" smtClean="0">
                <a:effectLst>
                  <a:outerShdw blurRad="38100" dist="38100" dir="2700000" algn="tl">
                    <a:srgbClr val="000000">
                      <a:alpha val="43137"/>
                    </a:srgbClr>
                  </a:outerShdw>
                </a:effectLst>
              </a:rPr>
              <a:t>- إنَّ العيونَ ..... قتلْنَنا </a:t>
            </a:r>
          </a:p>
          <a:p>
            <a:pPr algn="r"/>
            <a:r>
              <a:rPr lang="ar-JO" sz="3200" dirty="0" smtClean="0">
                <a:effectLst>
                  <a:outerShdw blurRad="38100" dist="38100" dir="2700000" algn="tl">
                    <a:srgbClr val="000000">
                      <a:alpha val="43137"/>
                    </a:srgbClr>
                  </a:outerShdw>
                </a:effectLst>
              </a:rPr>
              <a:t>إنَّ: حرف ناسخ يفيد التوكيد </a:t>
            </a:r>
          </a:p>
          <a:p>
            <a:pPr algn="r"/>
            <a:r>
              <a:rPr lang="ar-JO" sz="3200" dirty="0" smtClean="0">
                <a:effectLst>
                  <a:outerShdw blurRad="38100" dist="38100" dir="2700000" algn="tl">
                    <a:srgbClr val="000000">
                      <a:alpha val="43137"/>
                    </a:srgbClr>
                  </a:outerShdw>
                </a:effectLst>
              </a:rPr>
              <a:t>العيونَ : اسم إنَّ منصوب وعلامة نصبه الفتحه </a:t>
            </a:r>
          </a:p>
          <a:p>
            <a:pPr algn="r"/>
            <a:r>
              <a:rPr lang="ar-JO" sz="3200" dirty="0" smtClean="0">
                <a:effectLst>
                  <a:outerShdw blurRad="38100" dist="38100" dir="2700000" algn="tl">
                    <a:srgbClr val="000000">
                      <a:alpha val="43137"/>
                    </a:srgbClr>
                  </a:outerShdw>
                </a:effectLst>
              </a:rPr>
              <a:t>قتلْــ/: فعل ماضٍ مبني على السكون لاتصاله بنون النسوة </a:t>
            </a:r>
          </a:p>
          <a:p>
            <a:pPr algn="r"/>
            <a:r>
              <a:rPr lang="ar-JO" sz="3200" dirty="0" smtClean="0">
                <a:effectLst>
                  <a:outerShdw blurRad="38100" dist="38100" dir="2700000" algn="tl">
                    <a:srgbClr val="000000">
                      <a:alpha val="43137"/>
                    </a:srgbClr>
                  </a:outerShdw>
                </a:effectLst>
              </a:rPr>
              <a:t>/ــنَــ/: ضمير متصل مبني في محل رفع فاعل </a:t>
            </a:r>
          </a:p>
          <a:p>
            <a:pPr algn="r"/>
            <a:r>
              <a:rPr lang="ar-JO" sz="3200" dirty="0" smtClean="0">
                <a:effectLst>
                  <a:outerShdw blurRad="38100" dist="38100" dir="2700000" algn="tl">
                    <a:srgbClr val="000000">
                      <a:alpha val="43137"/>
                    </a:srgbClr>
                  </a:outerShdw>
                </a:effectLst>
              </a:rPr>
              <a:t>/ــنا: ضمير متصل مبني في محل نصب مفعول به </a:t>
            </a:r>
          </a:p>
          <a:p>
            <a:pPr algn="r"/>
            <a:r>
              <a:rPr lang="ar-JO" sz="3200" dirty="0" smtClean="0">
                <a:effectLst>
                  <a:outerShdw blurRad="38100" dist="38100" dir="2700000" algn="tl">
                    <a:srgbClr val="000000">
                      <a:alpha val="43137"/>
                    </a:srgbClr>
                  </a:outerShdw>
                </a:effectLst>
              </a:rPr>
              <a:t>*** والجملة الفعلية ( قتلْنَنا ) مبنيه في محل رفع خبر إنَّ </a:t>
            </a:r>
          </a:p>
        </p:txBody>
      </p:sp>
    </p:spTree>
    <p:extLst>
      <p:ext uri="{BB962C8B-B14F-4D97-AF65-F5344CB8AC3E}">
        <p14:creationId xmlns:p14="http://schemas.microsoft.com/office/powerpoint/2010/main" val="18430056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nvSpPr>
        <p:spPr>
          <a:xfrm>
            <a:off x="180110" y="166255"/>
            <a:ext cx="11831780" cy="6525490"/>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lnSpc>
                <a:spcPct val="200000"/>
              </a:lnSpc>
            </a:pPr>
            <a:r>
              <a:rPr lang="ar-JO" sz="3200" dirty="0" smtClean="0">
                <a:effectLst>
                  <a:outerShdw blurRad="38100" dist="38100" dir="2700000" algn="tl">
                    <a:srgbClr val="000000">
                      <a:alpha val="43137"/>
                    </a:srgbClr>
                  </a:outerShdw>
                </a:effectLst>
              </a:rPr>
              <a:t>- في طرفِها حورٌ</a:t>
            </a:r>
          </a:p>
          <a:p>
            <a:pPr algn="r">
              <a:lnSpc>
                <a:spcPct val="200000"/>
              </a:lnSpc>
            </a:pPr>
            <a:r>
              <a:rPr lang="ar-JO" sz="3200" dirty="0" smtClean="0">
                <a:effectLst>
                  <a:outerShdw blurRad="38100" dist="38100" dir="2700000" algn="tl">
                    <a:srgbClr val="000000">
                      <a:alpha val="43137"/>
                    </a:srgbClr>
                  </a:outerShdw>
                </a:effectLst>
              </a:rPr>
              <a:t>في: حرف جر </a:t>
            </a:r>
          </a:p>
          <a:p>
            <a:pPr algn="r">
              <a:lnSpc>
                <a:spcPct val="200000"/>
              </a:lnSpc>
            </a:pPr>
            <a:r>
              <a:rPr lang="ar-JO" sz="3200" dirty="0" smtClean="0">
                <a:effectLst>
                  <a:outerShdw blurRad="38100" dist="38100" dir="2700000" algn="tl">
                    <a:srgbClr val="000000">
                      <a:alpha val="43137"/>
                    </a:srgbClr>
                  </a:outerShdw>
                </a:effectLst>
              </a:rPr>
              <a:t>طرفِــ/: اسم مجرور وعلامة جره الكسرة وهو مضاف </a:t>
            </a:r>
          </a:p>
          <a:p>
            <a:pPr algn="r">
              <a:lnSpc>
                <a:spcPct val="200000"/>
              </a:lnSpc>
            </a:pPr>
            <a:r>
              <a:rPr lang="ar-JO" sz="3200" dirty="0" smtClean="0">
                <a:effectLst>
                  <a:outerShdw blurRad="38100" dist="38100" dir="2700000" algn="tl">
                    <a:srgbClr val="000000">
                      <a:alpha val="43137"/>
                    </a:srgbClr>
                  </a:outerShdw>
                </a:effectLst>
              </a:rPr>
              <a:t>/ــها: ضمير متصل بني في محل جر بالإضافة </a:t>
            </a:r>
          </a:p>
          <a:p>
            <a:pPr algn="r">
              <a:lnSpc>
                <a:spcPct val="200000"/>
              </a:lnSpc>
            </a:pPr>
            <a:r>
              <a:rPr lang="ar-JO" sz="3200" dirty="0" smtClean="0">
                <a:effectLst>
                  <a:outerShdw blurRad="38100" dist="38100" dir="2700000" algn="tl">
                    <a:srgbClr val="000000">
                      <a:alpha val="43137"/>
                    </a:srgbClr>
                  </a:outerShdw>
                </a:effectLst>
              </a:rPr>
              <a:t>** وشبه الجملة من الجار والمجرور مبنية في محل رفع خبر مبتدأ مُقدّم </a:t>
            </a:r>
          </a:p>
          <a:p>
            <a:pPr algn="r">
              <a:lnSpc>
                <a:spcPct val="200000"/>
              </a:lnSpc>
            </a:pPr>
            <a:r>
              <a:rPr lang="ar-JO" sz="3200" dirty="0" smtClean="0">
                <a:effectLst>
                  <a:outerShdw blurRad="38100" dist="38100" dir="2700000" algn="tl">
                    <a:srgbClr val="000000">
                      <a:alpha val="43137"/>
                    </a:srgbClr>
                  </a:outerShdw>
                </a:effectLst>
              </a:rPr>
              <a:t>حورٌ : مبتدأ مؤخر مرفوع وعلامة رفعه الضمة </a:t>
            </a:r>
          </a:p>
        </p:txBody>
      </p:sp>
    </p:spTree>
    <p:extLst>
      <p:ext uri="{BB962C8B-B14F-4D97-AF65-F5344CB8AC3E}">
        <p14:creationId xmlns:p14="http://schemas.microsoft.com/office/powerpoint/2010/main" val="10257146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nvSpPr>
        <p:spPr>
          <a:xfrm>
            <a:off x="180110" y="166255"/>
            <a:ext cx="11831780" cy="6525490"/>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ar-JO" sz="3200" u="sng" dirty="0" smtClean="0">
                <a:effectLst>
                  <a:outerShdw blurRad="38100" dist="38100" dir="2700000" algn="tl">
                    <a:srgbClr val="000000">
                      <a:alpha val="43137"/>
                    </a:srgbClr>
                  </a:outerShdw>
                </a:effectLst>
              </a:rPr>
              <a:t>البيت التاسع : </a:t>
            </a:r>
          </a:p>
          <a:p>
            <a:pPr algn="r"/>
            <a:r>
              <a:rPr lang="ar-JO" sz="3200" dirty="0" smtClean="0">
                <a:effectLst>
                  <a:outerShdw blurRad="38100" dist="38100" dir="2700000" algn="tl">
                    <a:srgbClr val="000000">
                      <a:alpha val="43137"/>
                    </a:srgbClr>
                  </a:outerShdw>
                </a:effectLst>
              </a:rPr>
              <a:t>- اللب: العقل</a:t>
            </a:r>
          </a:p>
          <a:p>
            <a:pPr algn="r"/>
            <a:r>
              <a:rPr lang="ar-JO" sz="3200" dirty="0" smtClean="0">
                <a:effectLst>
                  <a:outerShdw blurRad="38100" dist="38100" dir="2700000" algn="tl">
                    <a:srgbClr val="000000">
                      <a:alpha val="43137"/>
                    </a:srgbClr>
                  </a:outerShdw>
                </a:effectLst>
              </a:rPr>
              <a:t> </a:t>
            </a:r>
          </a:p>
          <a:p>
            <a:pPr algn="r"/>
            <a:r>
              <a:rPr lang="ar-JO" sz="3200" dirty="0" smtClean="0">
                <a:effectLst>
                  <a:outerShdw blurRad="38100" dist="38100" dir="2700000" algn="tl">
                    <a:srgbClr val="000000">
                      <a:alpha val="43137"/>
                    </a:srgbClr>
                  </a:outerShdw>
                </a:effectLst>
              </a:rPr>
              <a:t>- العيون تقتل صاحب اللب الحكيم بالرغم من صغرهنَّ وضعفهنَّ وهذا كناية عن شدّة تأثير العيون على الإنسان. </a:t>
            </a:r>
          </a:p>
          <a:p>
            <a:pPr algn="r"/>
            <a:endParaRPr lang="ar-JO" sz="3200" dirty="0" smtClean="0">
              <a:effectLst>
                <a:outerShdw blurRad="38100" dist="38100" dir="2700000" algn="tl">
                  <a:srgbClr val="000000">
                    <a:alpha val="43137"/>
                  </a:srgbClr>
                </a:outerShdw>
              </a:effectLst>
            </a:endParaRPr>
          </a:p>
          <a:p>
            <a:pPr algn="r"/>
            <a:r>
              <a:rPr lang="ar-JO" sz="3200" dirty="0" smtClean="0">
                <a:effectLst>
                  <a:outerShdw blurRad="38100" dist="38100" dir="2700000" algn="tl">
                    <a:srgbClr val="000000">
                      <a:alpha val="43137"/>
                    </a:srgbClr>
                  </a:outerShdw>
                </a:effectLst>
              </a:rPr>
              <a:t>- يصرعْنَ ذا اللبّ </a:t>
            </a:r>
          </a:p>
          <a:p>
            <a:pPr algn="r"/>
            <a:r>
              <a:rPr lang="ar-JO" sz="3200" dirty="0" smtClean="0">
                <a:effectLst>
                  <a:outerShdw blurRad="38100" dist="38100" dir="2700000" algn="tl">
                    <a:srgbClr val="000000">
                      <a:alpha val="43137"/>
                    </a:srgbClr>
                  </a:outerShdw>
                </a:effectLst>
              </a:rPr>
              <a:t>يصرعْــ/: فعل مضارع مبني على السكون لاتصاله بنون النسوة </a:t>
            </a:r>
          </a:p>
          <a:p>
            <a:pPr algn="r"/>
            <a:r>
              <a:rPr lang="ar-JO" sz="3200" dirty="0" smtClean="0">
                <a:effectLst>
                  <a:outerShdw blurRad="38100" dist="38100" dir="2700000" algn="tl">
                    <a:srgbClr val="000000">
                      <a:alpha val="43137"/>
                    </a:srgbClr>
                  </a:outerShdw>
                </a:effectLst>
              </a:rPr>
              <a:t>/ــنَ: نون النسوة ضمير متصل مبني في محل رفع فاعل </a:t>
            </a:r>
          </a:p>
          <a:p>
            <a:pPr algn="r"/>
            <a:r>
              <a:rPr lang="ar-JO" sz="3200" dirty="0" smtClean="0">
                <a:effectLst>
                  <a:outerShdw blurRad="38100" dist="38100" dir="2700000" algn="tl">
                    <a:srgbClr val="000000">
                      <a:alpha val="43137"/>
                    </a:srgbClr>
                  </a:outerShdw>
                </a:effectLst>
              </a:rPr>
              <a:t>ذا: مفعول به منصوب وعلامة نصبه الألف لأنَّهُ من الأسماء الخمسة وهو مضاف </a:t>
            </a:r>
          </a:p>
          <a:p>
            <a:pPr algn="r"/>
            <a:r>
              <a:rPr lang="ar-JO" sz="3200" dirty="0" smtClean="0">
                <a:effectLst>
                  <a:outerShdw blurRad="38100" dist="38100" dir="2700000" algn="tl">
                    <a:srgbClr val="000000">
                      <a:alpha val="43137"/>
                    </a:srgbClr>
                  </a:outerShdw>
                </a:effectLst>
              </a:rPr>
              <a:t>اللبّ: مضاف إليه مجرور وعلامة جرّه الكسرة </a:t>
            </a:r>
          </a:p>
          <a:p>
            <a:pPr algn="r"/>
            <a:endParaRPr lang="ar-JO" sz="3200" dirty="0">
              <a:effectLst>
                <a:outerShdw blurRad="38100" dist="38100" dir="2700000" algn="tl">
                  <a:srgbClr val="000000">
                    <a:alpha val="43137"/>
                  </a:srgbClr>
                </a:outerShdw>
              </a:effectLst>
            </a:endParaRPr>
          </a:p>
          <a:p>
            <a:pPr algn="r"/>
            <a:r>
              <a:rPr lang="ar-JO" sz="3200" dirty="0" smtClean="0">
                <a:effectLst>
                  <a:outerShdw blurRad="38100" dist="38100" dir="2700000" algn="tl">
                    <a:srgbClr val="000000">
                      <a:alpha val="43137"/>
                    </a:srgbClr>
                  </a:outerShdw>
                </a:effectLst>
              </a:rPr>
              <a:t>- أضعف ....... اسم تفضيل </a:t>
            </a:r>
          </a:p>
        </p:txBody>
      </p:sp>
    </p:spTree>
    <p:extLst>
      <p:ext uri="{BB962C8B-B14F-4D97-AF65-F5344CB8AC3E}">
        <p14:creationId xmlns:p14="http://schemas.microsoft.com/office/powerpoint/2010/main" val="37932825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nvSpPr>
        <p:spPr>
          <a:xfrm>
            <a:off x="180110" y="166255"/>
            <a:ext cx="11831780" cy="6525490"/>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ar-JO" sz="3200" u="sng" dirty="0" smtClean="0">
                <a:effectLst>
                  <a:outerShdw blurRad="38100" dist="38100" dir="2700000" algn="tl">
                    <a:srgbClr val="000000">
                      <a:alpha val="43137"/>
                    </a:srgbClr>
                  </a:outerShdw>
                </a:effectLst>
              </a:rPr>
              <a:t>البيت العاشر : </a:t>
            </a:r>
          </a:p>
          <a:p>
            <a:pPr algn="r"/>
            <a:r>
              <a:rPr lang="ar-JO" sz="3200" dirty="0" smtClean="0">
                <a:effectLst>
                  <a:outerShdw blurRad="38100" dist="38100" dir="2700000" algn="tl">
                    <a:srgbClr val="000000">
                      <a:alpha val="43137"/>
                    </a:srgbClr>
                  </a:outerShdw>
                </a:effectLst>
              </a:rPr>
              <a:t>- حبّذا : أسلوب مدح                     - الريان: اسم جبل </a:t>
            </a:r>
          </a:p>
          <a:p>
            <a:pPr algn="r"/>
            <a:endParaRPr lang="ar-JO" sz="3200" dirty="0" smtClean="0">
              <a:effectLst>
                <a:outerShdw blurRad="38100" dist="38100" dir="2700000" algn="tl">
                  <a:srgbClr val="000000">
                    <a:alpha val="43137"/>
                  </a:srgbClr>
                </a:outerShdw>
              </a:effectLst>
            </a:endParaRPr>
          </a:p>
          <a:p>
            <a:pPr algn="r"/>
            <a:r>
              <a:rPr lang="ar-JO" sz="3200" dirty="0" smtClean="0">
                <a:effectLst>
                  <a:outerShdw blurRad="38100" dist="38100" dir="2700000" algn="tl">
                    <a:srgbClr val="000000">
                      <a:alpha val="43137"/>
                    </a:srgbClr>
                  </a:outerShdw>
                </a:effectLst>
              </a:rPr>
              <a:t>- يستحضر الشاعر ذكرياته ذكرياته مع جبل الريان ومع من يسكنون هذا الجبل </a:t>
            </a:r>
          </a:p>
          <a:p>
            <a:pPr algn="r"/>
            <a:endParaRPr lang="ar-JO" sz="3200" dirty="0" smtClean="0">
              <a:effectLst>
                <a:outerShdw blurRad="38100" dist="38100" dir="2700000" algn="tl">
                  <a:srgbClr val="000000">
                    <a:alpha val="43137"/>
                  </a:srgbClr>
                </a:outerShdw>
              </a:effectLst>
            </a:endParaRPr>
          </a:p>
          <a:p>
            <a:pPr algn="r"/>
            <a:endParaRPr lang="ar-JO" sz="3200" u="sng" dirty="0">
              <a:effectLst>
                <a:outerShdw blurRad="38100" dist="38100" dir="2700000" algn="tl">
                  <a:srgbClr val="000000">
                    <a:alpha val="43137"/>
                  </a:srgbClr>
                </a:outerShdw>
              </a:effectLst>
            </a:endParaRPr>
          </a:p>
          <a:p>
            <a:pPr algn="r"/>
            <a:r>
              <a:rPr lang="ar-JO" sz="3200" u="sng" dirty="0" smtClean="0">
                <a:effectLst>
                  <a:outerShdw blurRad="38100" dist="38100" dir="2700000" algn="tl">
                    <a:srgbClr val="000000">
                      <a:alpha val="43137"/>
                    </a:srgbClr>
                  </a:outerShdw>
                </a:effectLst>
              </a:rPr>
              <a:t>البيتان الحادي عشر والثاني عشر</a:t>
            </a:r>
          </a:p>
          <a:p>
            <a:pPr algn="r"/>
            <a:r>
              <a:rPr lang="ar-JO" sz="3200" dirty="0" smtClean="0">
                <a:effectLst>
                  <a:outerShdw blurRad="38100" dist="38100" dir="2700000" algn="tl">
                    <a:srgbClr val="000000">
                      <a:alpha val="43137"/>
                    </a:srgbClr>
                  </a:outerShdw>
                </a:effectLst>
              </a:rPr>
              <a:t>- نفحات من يمانية: نسائم آتيه من جهة اليمن </a:t>
            </a:r>
          </a:p>
          <a:p>
            <a:pPr algn="r"/>
            <a:endParaRPr lang="ar-JO" sz="3200" dirty="0" smtClean="0">
              <a:effectLst>
                <a:outerShdw blurRad="38100" dist="38100" dir="2700000" algn="tl">
                  <a:srgbClr val="000000">
                    <a:alpha val="43137"/>
                  </a:srgbClr>
                </a:outerShdw>
              </a:effectLst>
            </a:endParaRPr>
          </a:p>
          <a:p>
            <a:pPr algn="r"/>
            <a:r>
              <a:rPr lang="ar-JO" sz="3200" dirty="0" smtClean="0">
                <a:effectLst>
                  <a:outerShdw blurRad="38100" dist="38100" dir="2700000" algn="tl">
                    <a:srgbClr val="000000">
                      <a:alpha val="43137"/>
                    </a:srgbClr>
                  </a:outerShdw>
                </a:effectLst>
              </a:rPr>
              <a:t>- يحبّذ الشاعر الذكريات مع النسمات الرقيقة التي تأتيه من جهة اليمن فالشاعر يستذكر محبوبته والأماكن التي جمعتهما معًا</a:t>
            </a:r>
          </a:p>
        </p:txBody>
      </p:sp>
    </p:spTree>
    <p:extLst>
      <p:ext uri="{BB962C8B-B14F-4D97-AF65-F5344CB8AC3E}">
        <p14:creationId xmlns:p14="http://schemas.microsoft.com/office/powerpoint/2010/main" val="32386241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3965" y="152401"/>
            <a:ext cx="11831780" cy="6525490"/>
          </a:xfrm>
        </p:spPr>
        <p:txBody>
          <a:bodyPr anchor="t">
            <a:normAutofit/>
          </a:bodyPr>
          <a:lstStyle/>
          <a:p>
            <a:pPr algn="r"/>
            <a:r>
              <a:rPr lang="ar-JO" sz="3200" u="sng" dirty="0" smtClean="0">
                <a:effectLst>
                  <a:outerShdw blurRad="38100" dist="38100" dir="2700000" algn="tl">
                    <a:srgbClr val="000000">
                      <a:alpha val="43137"/>
                    </a:srgbClr>
                  </a:outerShdw>
                </a:effectLst>
              </a:rPr>
              <a:t>** ترجمة الشاعر:</a:t>
            </a:r>
            <a:br>
              <a:rPr lang="ar-JO" sz="3200" u="sng" dirty="0" smtClean="0">
                <a:effectLst>
                  <a:outerShdw blurRad="38100" dist="38100" dir="2700000" algn="tl">
                    <a:srgbClr val="000000">
                      <a:alpha val="43137"/>
                    </a:srgbClr>
                  </a:outerShdw>
                </a:effectLst>
              </a:rPr>
            </a:br>
            <a:r>
              <a:rPr lang="ar-JO" sz="3200" dirty="0">
                <a:effectLst>
                  <a:outerShdw blurRad="38100" dist="38100" dir="2700000" algn="tl">
                    <a:srgbClr val="000000">
                      <a:alpha val="43137"/>
                    </a:srgbClr>
                  </a:outerShdw>
                </a:effectLst>
              </a:rPr>
              <a:t/>
            </a:r>
            <a:br>
              <a:rPr lang="ar-JO" sz="3200" dirty="0">
                <a:effectLst>
                  <a:outerShdw blurRad="38100" dist="38100" dir="2700000" algn="tl">
                    <a:srgbClr val="000000">
                      <a:alpha val="43137"/>
                    </a:srgbClr>
                  </a:outerShdw>
                </a:effectLst>
              </a:rPr>
            </a:br>
            <a:r>
              <a:rPr lang="ar-JO" sz="3200" dirty="0" smtClean="0">
                <a:effectLst>
                  <a:outerShdw blurRad="38100" dist="38100" dir="2700000" algn="tl">
                    <a:srgbClr val="000000">
                      <a:alpha val="43137"/>
                    </a:srgbClr>
                  </a:outerShdw>
                </a:effectLst>
              </a:rPr>
              <a:t>اسمه: جرير بن عطية اليربوعي التميمي</a:t>
            </a:r>
            <a:br>
              <a:rPr lang="ar-JO" sz="3200" dirty="0" smtClean="0">
                <a:effectLst>
                  <a:outerShdw blurRad="38100" dist="38100" dir="2700000" algn="tl">
                    <a:srgbClr val="000000">
                      <a:alpha val="43137"/>
                    </a:srgbClr>
                  </a:outerShdw>
                </a:effectLst>
              </a:rPr>
            </a:br>
            <a:r>
              <a:rPr lang="ar-JO" sz="3200" dirty="0">
                <a:effectLst>
                  <a:outerShdw blurRad="38100" dist="38100" dir="2700000" algn="tl">
                    <a:srgbClr val="000000">
                      <a:alpha val="43137"/>
                    </a:srgbClr>
                  </a:outerShdw>
                </a:effectLst>
              </a:rPr>
              <a:t/>
            </a:r>
            <a:br>
              <a:rPr lang="ar-JO" sz="3200" dirty="0">
                <a:effectLst>
                  <a:outerShdw blurRad="38100" dist="38100" dir="2700000" algn="tl">
                    <a:srgbClr val="000000">
                      <a:alpha val="43137"/>
                    </a:srgbClr>
                  </a:outerShdw>
                </a:effectLst>
              </a:rPr>
            </a:br>
            <a:r>
              <a:rPr lang="ar-JO" sz="3200" dirty="0" smtClean="0">
                <a:effectLst>
                  <a:outerShdw blurRad="38100" dist="38100" dir="2700000" algn="tl">
                    <a:srgbClr val="000000">
                      <a:alpha val="43137"/>
                    </a:srgbClr>
                  </a:outerShdw>
                </a:effectLst>
              </a:rPr>
              <a:t>عصره : الأموي</a:t>
            </a:r>
            <a:br>
              <a:rPr lang="ar-JO" sz="3200" dirty="0" smtClean="0">
                <a:effectLst>
                  <a:outerShdw blurRad="38100" dist="38100" dir="2700000" algn="tl">
                    <a:srgbClr val="000000">
                      <a:alpha val="43137"/>
                    </a:srgbClr>
                  </a:outerShdw>
                </a:effectLst>
              </a:rPr>
            </a:br>
            <a:r>
              <a:rPr lang="ar-JO" sz="3200" dirty="0">
                <a:effectLst>
                  <a:outerShdw blurRad="38100" dist="38100" dir="2700000" algn="tl">
                    <a:srgbClr val="000000">
                      <a:alpha val="43137"/>
                    </a:srgbClr>
                  </a:outerShdw>
                </a:effectLst>
              </a:rPr>
              <a:t/>
            </a:r>
            <a:br>
              <a:rPr lang="ar-JO" sz="3200" dirty="0">
                <a:effectLst>
                  <a:outerShdw blurRad="38100" dist="38100" dir="2700000" algn="tl">
                    <a:srgbClr val="000000">
                      <a:alpha val="43137"/>
                    </a:srgbClr>
                  </a:outerShdw>
                </a:effectLst>
              </a:rPr>
            </a:br>
            <a:r>
              <a:rPr lang="ar-JO" sz="3200" dirty="0" smtClean="0">
                <a:effectLst>
                  <a:outerShdw blurRad="38100" dist="38100" dir="2700000" algn="tl">
                    <a:srgbClr val="000000">
                      <a:alpha val="43137"/>
                    </a:srgbClr>
                  </a:outerShdw>
                </a:effectLst>
              </a:rPr>
              <a:t>الغرض الشعري للنص: الغزل العُذري</a:t>
            </a:r>
            <a:br>
              <a:rPr lang="ar-JO" sz="3200" dirty="0" smtClean="0">
                <a:effectLst>
                  <a:outerShdw blurRad="38100" dist="38100" dir="2700000" algn="tl">
                    <a:srgbClr val="000000">
                      <a:alpha val="43137"/>
                    </a:srgbClr>
                  </a:outerShdw>
                </a:effectLst>
              </a:rPr>
            </a:br>
            <a:r>
              <a:rPr lang="ar-JO" sz="3200" dirty="0">
                <a:effectLst>
                  <a:outerShdw blurRad="38100" dist="38100" dir="2700000" algn="tl">
                    <a:srgbClr val="000000">
                      <a:alpha val="43137"/>
                    </a:srgbClr>
                  </a:outerShdw>
                </a:effectLst>
              </a:rPr>
              <a:t/>
            </a:r>
            <a:br>
              <a:rPr lang="ar-JO" sz="3200" dirty="0">
                <a:effectLst>
                  <a:outerShdw blurRad="38100" dist="38100" dir="2700000" algn="tl">
                    <a:srgbClr val="000000">
                      <a:alpha val="43137"/>
                    </a:srgbClr>
                  </a:outerShdw>
                </a:effectLst>
              </a:rPr>
            </a:br>
            <a:r>
              <a:rPr lang="ar-JO" sz="3200" dirty="0" smtClean="0">
                <a:effectLst>
                  <a:outerShdw blurRad="38100" dist="38100" dir="2700000" algn="tl">
                    <a:srgbClr val="000000">
                      <a:alpha val="43137"/>
                    </a:srgbClr>
                  </a:outerShdw>
                </a:effectLst>
              </a:rPr>
              <a:t/>
            </a:r>
            <a:br>
              <a:rPr lang="ar-JO" sz="3200" dirty="0" smtClean="0">
                <a:effectLst>
                  <a:outerShdw blurRad="38100" dist="38100" dir="2700000" algn="tl">
                    <a:srgbClr val="000000">
                      <a:alpha val="43137"/>
                    </a:srgbClr>
                  </a:outerShdw>
                </a:effectLst>
              </a:rPr>
            </a:br>
            <a:r>
              <a:rPr lang="ar-JO" sz="3200" u="sng" dirty="0" smtClean="0">
                <a:effectLst>
                  <a:outerShdw blurRad="38100" dist="38100" dir="2700000" algn="tl">
                    <a:srgbClr val="000000">
                      <a:alpha val="43137"/>
                    </a:srgbClr>
                  </a:outerShdw>
                </a:effectLst>
              </a:rPr>
              <a:t>** الفكرة العامة للنص</a:t>
            </a:r>
            <a:r>
              <a:rPr lang="ar-JO" sz="3200" dirty="0" smtClean="0">
                <a:effectLst>
                  <a:outerShdw blurRad="38100" dist="38100" dir="2700000" algn="tl">
                    <a:srgbClr val="000000">
                      <a:alpha val="43137"/>
                    </a:srgbClr>
                  </a:outerShdw>
                </a:effectLst>
              </a:rPr>
              <a:t>: </a:t>
            </a:r>
            <a:br>
              <a:rPr lang="ar-JO" sz="3200" dirty="0" smtClean="0">
                <a:effectLst>
                  <a:outerShdw blurRad="38100" dist="38100" dir="2700000" algn="tl">
                    <a:srgbClr val="000000">
                      <a:alpha val="43137"/>
                    </a:srgbClr>
                  </a:outerShdw>
                </a:effectLst>
              </a:rPr>
            </a:br>
            <a:r>
              <a:rPr lang="ar-JO" sz="3200" dirty="0">
                <a:effectLst>
                  <a:outerShdw blurRad="38100" dist="38100" dir="2700000" algn="tl">
                    <a:srgbClr val="000000">
                      <a:alpha val="43137"/>
                    </a:srgbClr>
                  </a:outerShdw>
                </a:effectLst>
              </a:rPr>
              <a:t/>
            </a:r>
            <a:br>
              <a:rPr lang="ar-JO" sz="3200" dirty="0">
                <a:effectLst>
                  <a:outerShdw blurRad="38100" dist="38100" dir="2700000" algn="tl">
                    <a:srgbClr val="000000">
                      <a:alpha val="43137"/>
                    </a:srgbClr>
                  </a:outerShdw>
                </a:effectLst>
              </a:rPr>
            </a:br>
            <a:r>
              <a:rPr lang="ar-JO" sz="3200" dirty="0" smtClean="0">
                <a:effectLst>
                  <a:outerShdw blurRad="38100" dist="38100" dir="2700000" algn="tl">
                    <a:srgbClr val="000000">
                      <a:alpha val="43137"/>
                    </a:srgbClr>
                  </a:outerShdw>
                </a:effectLst>
              </a:rPr>
              <a:t>تعبير الشاعر عن حُبّه لديار المحبوبة وحزنه لفراقها فهو يشكو غلى الله بُعدها موضحًا شوقه لها وتغير حاله بعد فراقها </a:t>
            </a:r>
            <a:endParaRPr lang="ar-JO" sz="32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3795715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3965" y="152401"/>
            <a:ext cx="11831780" cy="6525490"/>
          </a:xfrm>
        </p:spPr>
        <p:txBody>
          <a:bodyPr anchor="t">
            <a:normAutofit/>
          </a:bodyPr>
          <a:lstStyle/>
          <a:p>
            <a:pPr algn="r"/>
            <a:r>
              <a:rPr lang="ar-JO" sz="3200" dirty="0" smtClean="0">
                <a:effectLst>
                  <a:outerShdw blurRad="38100" dist="38100" dir="2700000" algn="tl">
                    <a:srgbClr val="000000">
                      <a:alpha val="43137"/>
                    </a:srgbClr>
                  </a:outerShdw>
                </a:effectLst>
              </a:rPr>
              <a:t>** البيت الأول: </a:t>
            </a:r>
            <a:br>
              <a:rPr lang="ar-JO" sz="3200" dirty="0" smtClean="0">
                <a:effectLst>
                  <a:outerShdw blurRad="38100" dist="38100" dir="2700000" algn="tl">
                    <a:srgbClr val="000000">
                      <a:alpha val="43137"/>
                    </a:srgbClr>
                  </a:outerShdw>
                </a:effectLst>
              </a:rPr>
            </a:br>
            <a:r>
              <a:rPr lang="ar-JO" sz="3200" dirty="0">
                <a:effectLst>
                  <a:outerShdw blurRad="38100" dist="38100" dir="2700000" algn="tl">
                    <a:srgbClr val="000000">
                      <a:alpha val="43137"/>
                    </a:srgbClr>
                  </a:outerShdw>
                </a:effectLst>
              </a:rPr>
              <a:t/>
            </a:r>
            <a:br>
              <a:rPr lang="ar-JO" sz="3200" dirty="0">
                <a:effectLst>
                  <a:outerShdw blurRad="38100" dist="38100" dir="2700000" algn="tl">
                    <a:srgbClr val="000000">
                      <a:alpha val="43137"/>
                    </a:srgbClr>
                  </a:outerShdw>
                </a:effectLst>
              </a:rPr>
            </a:br>
            <a:r>
              <a:rPr lang="ar-JO" sz="3200" dirty="0" smtClean="0">
                <a:effectLst>
                  <a:outerShdw blurRad="38100" dist="38100" dir="2700000" algn="tl">
                    <a:srgbClr val="000000">
                      <a:alpha val="43137"/>
                    </a:srgbClr>
                  </a:outerShdw>
                </a:effectLst>
              </a:rPr>
              <a:t>بان : ظهر            الخليط : الصاحب            لو طُوّعتُ: أُخِذَ بأيي</a:t>
            </a:r>
            <a:br>
              <a:rPr lang="ar-JO" sz="3200" dirty="0" smtClean="0">
                <a:effectLst>
                  <a:outerShdw blurRad="38100" dist="38100" dir="2700000" algn="tl">
                    <a:srgbClr val="000000">
                      <a:alpha val="43137"/>
                    </a:srgbClr>
                  </a:outerShdw>
                </a:effectLst>
              </a:rPr>
            </a:br>
            <a:r>
              <a:rPr lang="ar-JO" sz="3200" dirty="0" smtClean="0">
                <a:effectLst>
                  <a:outerShdw blurRad="38100" dist="38100" dir="2700000" algn="tl">
                    <a:srgbClr val="000000">
                      <a:alpha val="43137"/>
                    </a:srgbClr>
                  </a:outerShdw>
                </a:effectLst>
              </a:rPr>
              <a:t>أقران : مفردها قرن وهو حبل يجمع بين البعيرين والمُراد به ما كان بينه وبين محبوبته من وصال </a:t>
            </a:r>
            <a:br>
              <a:rPr lang="ar-JO" sz="3200" dirty="0" smtClean="0">
                <a:effectLst>
                  <a:outerShdw blurRad="38100" dist="38100" dir="2700000" algn="tl">
                    <a:srgbClr val="000000">
                      <a:alpha val="43137"/>
                    </a:srgbClr>
                  </a:outerShdw>
                </a:effectLst>
              </a:rPr>
            </a:br>
            <a:r>
              <a:rPr lang="ar-JO" sz="3200" dirty="0">
                <a:effectLst>
                  <a:outerShdw blurRad="38100" dist="38100" dir="2700000" algn="tl">
                    <a:srgbClr val="000000">
                      <a:alpha val="43137"/>
                    </a:srgbClr>
                  </a:outerShdw>
                </a:effectLst>
              </a:rPr>
              <a:t/>
            </a:r>
            <a:br>
              <a:rPr lang="ar-JO" sz="3200" dirty="0">
                <a:effectLst>
                  <a:outerShdw blurRad="38100" dist="38100" dir="2700000" algn="tl">
                    <a:srgbClr val="000000">
                      <a:alpha val="43137"/>
                    </a:srgbClr>
                  </a:outerShdw>
                </a:effectLst>
              </a:rPr>
            </a:br>
            <a:r>
              <a:rPr lang="ar-JO" sz="3200" dirty="0" smtClean="0">
                <a:effectLst>
                  <a:outerShdw blurRad="38100" dist="38100" dir="2700000" algn="tl">
                    <a:srgbClr val="000000">
                      <a:alpha val="43137"/>
                    </a:srgbClr>
                  </a:outerShdw>
                </a:effectLst>
              </a:rPr>
              <a:t>- ابتعدت المحبوبة عنه ولو كان الأمر بيده لن يدعها ترحل فهو لا يقوى على بُعدها فلو أُخِذَ برأي الشاعر ما تركها ترحل فبهذا الرحيل انقطع حبل الوصل بينهما </a:t>
            </a:r>
            <a:br>
              <a:rPr lang="ar-JO" sz="3200" dirty="0" smtClean="0">
                <a:effectLst>
                  <a:outerShdw blurRad="38100" dist="38100" dir="2700000" algn="tl">
                    <a:srgbClr val="000000">
                      <a:alpha val="43137"/>
                    </a:srgbClr>
                  </a:outerShdw>
                </a:effectLst>
              </a:rPr>
            </a:br>
            <a:r>
              <a:rPr lang="ar-JO" sz="3200" dirty="0">
                <a:effectLst>
                  <a:outerShdw blurRad="38100" dist="38100" dir="2700000" algn="tl">
                    <a:srgbClr val="000000">
                      <a:alpha val="43137"/>
                    </a:srgbClr>
                  </a:outerShdw>
                </a:effectLst>
              </a:rPr>
              <a:t/>
            </a:r>
            <a:br>
              <a:rPr lang="ar-JO" sz="3200" dirty="0">
                <a:effectLst>
                  <a:outerShdw blurRad="38100" dist="38100" dir="2700000" algn="tl">
                    <a:srgbClr val="000000">
                      <a:alpha val="43137"/>
                    </a:srgbClr>
                  </a:outerShdw>
                </a:effectLst>
              </a:rPr>
            </a:br>
            <a:r>
              <a:rPr lang="ar-JO" sz="3200" dirty="0" smtClean="0">
                <a:effectLst>
                  <a:outerShdw blurRad="38100" dist="38100" dir="2700000" algn="tl">
                    <a:srgbClr val="000000">
                      <a:alpha val="43137"/>
                    </a:srgbClr>
                  </a:outerShdw>
                </a:effectLst>
              </a:rPr>
              <a:t>- صوّر ما بينه وبين محبوبته من حب بالحبل المتين الذي يربط البعيرين </a:t>
            </a:r>
            <a:r>
              <a:rPr lang="en-US" sz="3200" dirty="0" smtClean="0">
                <a:effectLst>
                  <a:outerShdw blurRad="38100" dist="38100" dir="2700000" algn="tl">
                    <a:srgbClr val="000000">
                      <a:alpha val="43137"/>
                    </a:srgbClr>
                  </a:outerShdw>
                </a:effectLst>
              </a:rPr>
              <a:t/>
            </a:r>
            <a:br>
              <a:rPr lang="en-US" sz="3200" dirty="0" smtClean="0">
                <a:effectLst>
                  <a:outerShdw blurRad="38100" dist="38100" dir="2700000" algn="tl">
                    <a:srgbClr val="000000">
                      <a:alpha val="43137"/>
                    </a:srgbClr>
                  </a:outerShdw>
                </a:effectLst>
              </a:rPr>
            </a:br>
            <a:r>
              <a:rPr lang="en-US" sz="3200" dirty="0">
                <a:effectLst>
                  <a:outerShdw blurRad="38100" dist="38100" dir="2700000" algn="tl">
                    <a:srgbClr val="000000">
                      <a:alpha val="43137"/>
                    </a:srgbClr>
                  </a:outerShdw>
                </a:effectLst>
              </a:rPr>
              <a:t/>
            </a:r>
            <a:br>
              <a:rPr lang="en-US" sz="3200" dirty="0">
                <a:effectLst>
                  <a:outerShdw blurRad="38100" dist="38100" dir="2700000" algn="tl">
                    <a:srgbClr val="000000">
                      <a:alpha val="43137"/>
                    </a:srgbClr>
                  </a:outerShdw>
                </a:effectLst>
              </a:rPr>
            </a:br>
            <a:r>
              <a:rPr lang="ar-JO" sz="3200" dirty="0" smtClean="0">
                <a:effectLst>
                  <a:outerShdw blurRad="38100" dist="38100" dir="2700000" algn="tl">
                    <a:srgbClr val="000000">
                      <a:alpha val="43137"/>
                    </a:srgbClr>
                  </a:outerShdw>
                </a:effectLst>
              </a:rPr>
              <a:t>- بان * ما بان ........ طباق سلب </a:t>
            </a:r>
            <a:endParaRPr lang="ar-JO" sz="32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7060529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3965" y="152401"/>
            <a:ext cx="11831780" cy="6525490"/>
          </a:xfrm>
        </p:spPr>
        <p:txBody>
          <a:bodyPr anchor="t">
            <a:normAutofit fontScale="90000"/>
          </a:bodyPr>
          <a:lstStyle/>
          <a:p>
            <a:pPr algn="r"/>
            <a:r>
              <a:rPr lang="ar-JO" sz="3200" dirty="0" smtClean="0">
                <a:effectLst>
                  <a:outerShdw blurRad="38100" dist="38100" dir="2700000" algn="tl">
                    <a:srgbClr val="000000">
                      <a:alpha val="43137"/>
                    </a:srgbClr>
                  </a:outerShdw>
                </a:effectLst>
              </a:rPr>
              <a:t>- لو طوّعتُ ما بانا ..... أسلوب شرط غير جازم </a:t>
            </a:r>
            <a:br>
              <a:rPr lang="ar-JO" sz="3200" dirty="0" smtClean="0">
                <a:effectLst>
                  <a:outerShdw blurRad="38100" dist="38100" dir="2700000" algn="tl">
                    <a:srgbClr val="000000">
                      <a:alpha val="43137"/>
                    </a:srgbClr>
                  </a:outerShdw>
                </a:effectLst>
              </a:rPr>
            </a:br>
            <a:r>
              <a:rPr lang="ar-JO" sz="3200" dirty="0">
                <a:effectLst>
                  <a:outerShdw blurRad="38100" dist="38100" dir="2700000" algn="tl">
                    <a:srgbClr val="000000">
                      <a:alpha val="43137"/>
                    </a:srgbClr>
                  </a:outerShdw>
                </a:effectLst>
              </a:rPr>
              <a:t/>
            </a:r>
            <a:br>
              <a:rPr lang="ar-JO" sz="3200" dirty="0">
                <a:effectLst>
                  <a:outerShdw blurRad="38100" dist="38100" dir="2700000" algn="tl">
                    <a:srgbClr val="000000">
                      <a:alpha val="43137"/>
                    </a:srgbClr>
                  </a:outerShdw>
                </a:effectLst>
              </a:rPr>
            </a:br>
            <a:r>
              <a:rPr lang="ar-JO" sz="3200" dirty="0" smtClean="0">
                <a:effectLst>
                  <a:outerShdw blurRad="38100" dist="38100" dir="2700000" algn="tl">
                    <a:srgbClr val="000000">
                      <a:alpha val="43137"/>
                    </a:srgbClr>
                  </a:outerShdw>
                </a:effectLst>
              </a:rPr>
              <a:t>- ما بانا : أسلوب نفي </a:t>
            </a:r>
            <a:br>
              <a:rPr lang="ar-JO" sz="3200" dirty="0" smtClean="0">
                <a:effectLst>
                  <a:outerShdw blurRad="38100" dist="38100" dir="2700000" algn="tl">
                    <a:srgbClr val="000000">
                      <a:alpha val="43137"/>
                    </a:srgbClr>
                  </a:outerShdw>
                </a:effectLst>
              </a:rPr>
            </a:br>
            <a:r>
              <a:rPr lang="ar-JO" sz="3200" dirty="0">
                <a:effectLst>
                  <a:outerShdw blurRad="38100" dist="38100" dir="2700000" algn="tl">
                    <a:srgbClr val="000000">
                      <a:alpha val="43137"/>
                    </a:srgbClr>
                  </a:outerShdw>
                </a:effectLst>
              </a:rPr>
              <a:t/>
            </a:r>
            <a:br>
              <a:rPr lang="ar-JO" sz="3200" dirty="0">
                <a:effectLst>
                  <a:outerShdw blurRad="38100" dist="38100" dir="2700000" algn="tl">
                    <a:srgbClr val="000000">
                      <a:alpha val="43137"/>
                    </a:srgbClr>
                  </a:outerShdw>
                </a:effectLst>
              </a:rPr>
            </a:br>
            <a:r>
              <a:rPr lang="ar-JO" sz="3200" dirty="0" smtClean="0">
                <a:effectLst>
                  <a:outerShdw blurRad="38100" dist="38100" dir="2700000" algn="tl">
                    <a:srgbClr val="000000">
                      <a:alpha val="43137"/>
                    </a:srgbClr>
                  </a:outerShdw>
                </a:effectLst>
              </a:rPr>
              <a:t>* بانَ الخليطُ </a:t>
            </a:r>
            <a:br>
              <a:rPr lang="ar-JO" sz="3200" dirty="0" smtClean="0">
                <a:effectLst>
                  <a:outerShdw blurRad="38100" dist="38100" dir="2700000" algn="tl">
                    <a:srgbClr val="000000">
                      <a:alpha val="43137"/>
                    </a:srgbClr>
                  </a:outerShdw>
                </a:effectLst>
              </a:rPr>
            </a:br>
            <a:r>
              <a:rPr lang="ar-JO" sz="3200" dirty="0" smtClean="0">
                <a:effectLst>
                  <a:outerShdw blurRad="38100" dist="38100" dir="2700000" algn="tl">
                    <a:srgbClr val="000000">
                      <a:alpha val="43137"/>
                    </a:srgbClr>
                  </a:outerShdw>
                </a:effectLst>
              </a:rPr>
              <a:t>- بانَ: فعل ماضٍ مبني على الفتح </a:t>
            </a:r>
            <a:br>
              <a:rPr lang="ar-JO" sz="3200" dirty="0" smtClean="0">
                <a:effectLst>
                  <a:outerShdw blurRad="38100" dist="38100" dir="2700000" algn="tl">
                    <a:srgbClr val="000000">
                      <a:alpha val="43137"/>
                    </a:srgbClr>
                  </a:outerShdw>
                </a:effectLst>
              </a:rPr>
            </a:br>
            <a:r>
              <a:rPr lang="ar-JO" sz="3200" dirty="0" smtClean="0">
                <a:effectLst>
                  <a:outerShdw blurRad="38100" dist="38100" dir="2700000" algn="tl">
                    <a:srgbClr val="000000">
                      <a:alpha val="43137"/>
                    </a:srgbClr>
                  </a:outerShdw>
                </a:effectLst>
              </a:rPr>
              <a:t>- الخليطُ : فاعل مرفوع وعلامة رفعه الضمة </a:t>
            </a:r>
            <a:br>
              <a:rPr lang="ar-JO" sz="3200" dirty="0" smtClean="0">
                <a:effectLst>
                  <a:outerShdw blurRad="38100" dist="38100" dir="2700000" algn="tl">
                    <a:srgbClr val="000000">
                      <a:alpha val="43137"/>
                    </a:srgbClr>
                  </a:outerShdw>
                </a:effectLst>
              </a:rPr>
            </a:br>
            <a:r>
              <a:rPr lang="ar-JO" sz="3200" dirty="0">
                <a:effectLst>
                  <a:outerShdw blurRad="38100" dist="38100" dir="2700000" algn="tl">
                    <a:srgbClr val="000000">
                      <a:alpha val="43137"/>
                    </a:srgbClr>
                  </a:outerShdw>
                </a:effectLst>
              </a:rPr>
              <a:t/>
            </a:r>
            <a:br>
              <a:rPr lang="ar-JO" sz="3200" dirty="0">
                <a:effectLst>
                  <a:outerShdw blurRad="38100" dist="38100" dir="2700000" algn="tl">
                    <a:srgbClr val="000000">
                      <a:alpha val="43137"/>
                    </a:srgbClr>
                  </a:outerShdw>
                </a:effectLst>
              </a:rPr>
            </a:br>
            <a:r>
              <a:rPr lang="ar-JO" sz="3200" dirty="0" smtClean="0">
                <a:effectLst>
                  <a:outerShdw blurRad="38100" dist="38100" dir="2700000" algn="tl">
                    <a:srgbClr val="000000">
                      <a:alpha val="43137"/>
                    </a:srgbClr>
                  </a:outerShdw>
                </a:effectLst>
              </a:rPr>
              <a:t>* قطَّعوا من حبالِ الوصلِ أقرانا</a:t>
            </a:r>
            <a:br>
              <a:rPr lang="ar-JO" sz="3200" dirty="0" smtClean="0">
                <a:effectLst>
                  <a:outerShdw blurRad="38100" dist="38100" dir="2700000" algn="tl">
                    <a:srgbClr val="000000">
                      <a:alpha val="43137"/>
                    </a:srgbClr>
                  </a:outerShdw>
                </a:effectLst>
              </a:rPr>
            </a:br>
            <a:r>
              <a:rPr lang="ar-JO" sz="3200" dirty="0" smtClean="0">
                <a:effectLst>
                  <a:outerShdw blurRad="38100" dist="38100" dir="2700000" algn="tl">
                    <a:srgbClr val="000000">
                      <a:alpha val="43137"/>
                    </a:srgbClr>
                  </a:outerShdw>
                </a:effectLst>
              </a:rPr>
              <a:t>- قطّعوا: فعل ماضٍ مبني على الضم لاتصاله بواو الجماعة </a:t>
            </a:r>
            <a:br>
              <a:rPr lang="ar-JO" sz="3200" dirty="0" smtClean="0">
                <a:effectLst>
                  <a:outerShdw blurRad="38100" dist="38100" dir="2700000" algn="tl">
                    <a:srgbClr val="000000">
                      <a:alpha val="43137"/>
                    </a:srgbClr>
                  </a:outerShdw>
                </a:effectLst>
              </a:rPr>
            </a:br>
            <a:r>
              <a:rPr lang="ar-JO" sz="3200" dirty="0" smtClean="0">
                <a:effectLst>
                  <a:outerShdw blurRad="38100" dist="38100" dir="2700000" algn="tl">
                    <a:srgbClr val="000000">
                      <a:alpha val="43137"/>
                    </a:srgbClr>
                  </a:outerShdw>
                </a:effectLst>
              </a:rPr>
              <a:t>- واو الجماعة: ضمير متصل مبني في محل رفع فاعل </a:t>
            </a:r>
            <a:br>
              <a:rPr lang="ar-JO" sz="3200" dirty="0" smtClean="0">
                <a:effectLst>
                  <a:outerShdw blurRad="38100" dist="38100" dir="2700000" algn="tl">
                    <a:srgbClr val="000000">
                      <a:alpha val="43137"/>
                    </a:srgbClr>
                  </a:outerShdw>
                </a:effectLst>
              </a:rPr>
            </a:br>
            <a:r>
              <a:rPr lang="ar-JO" sz="3200" dirty="0" smtClean="0">
                <a:effectLst>
                  <a:outerShdw blurRad="38100" dist="38100" dir="2700000" algn="tl">
                    <a:srgbClr val="000000">
                      <a:alpha val="43137"/>
                    </a:srgbClr>
                  </a:outerShdw>
                </a:effectLst>
              </a:rPr>
              <a:t>- من : حرف جر </a:t>
            </a:r>
            <a:br>
              <a:rPr lang="ar-JO" sz="3200" dirty="0" smtClean="0">
                <a:effectLst>
                  <a:outerShdw blurRad="38100" dist="38100" dir="2700000" algn="tl">
                    <a:srgbClr val="000000">
                      <a:alpha val="43137"/>
                    </a:srgbClr>
                  </a:outerShdw>
                </a:effectLst>
              </a:rPr>
            </a:br>
            <a:r>
              <a:rPr lang="ar-JO" sz="3200" dirty="0" smtClean="0">
                <a:effectLst>
                  <a:outerShdw blurRad="38100" dist="38100" dir="2700000" algn="tl">
                    <a:srgbClr val="000000">
                      <a:alpha val="43137"/>
                    </a:srgbClr>
                  </a:outerShdw>
                </a:effectLst>
              </a:rPr>
              <a:t>- الوصل : اسم مجرور وعلامة جره الكسرة </a:t>
            </a:r>
            <a:br>
              <a:rPr lang="ar-JO" sz="3200" dirty="0" smtClean="0">
                <a:effectLst>
                  <a:outerShdw blurRad="38100" dist="38100" dir="2700000" algn="tl">
                    <a:srgbClr val="000000">
                      <a:alpha val="43137"/>
                    </a:srgbClr>
                  </a:outerShdw>
                </a:effectLst>
              </a:rPr>
            </a:br>
            <a:r>
              <a:rPr lang="ar-JO" sz="3200" dirty="0" smtClean="0">
                <a:effectLst>
                  <a:outerShdw blurRad="38100" dist="38100" dir="2700000" algn="tl">
                    <a:srgbClr val="000000">
                      <a:alpha val="43137"/>
                    </a:srgbClr>
                  </a:outerShdw>
                </a:effectLst>
              </a:rPr>
              <a:t>- أقرانا: مفعول به منصوب وعلامة نصبه الفتحة </a:t>
            </a:r>
            <a:endParaRPr lang="ar-JO" sz="32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6569019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3965" y="152401"/>
            <a:ext cx="11831780" cy="6525490"/>
          </a:xfrm>
        </p:spPr>
        <p:txBody>
          <a:bodyPr anchor="t">
            <a:normAutofit/>
          </a:bodyPr>
          <a:lstStyle/>
          <a:p>
            <a:pPr algn="r"/>
            <a:r>
              <a:rPr lang="ar-JO" sz="3200" dirty="0" smtClean="0">
                <a:effectLst>
                  <a:outerShdw blurRad="38100" dist="38100" dir="2700000" algn="tl">
                    <a:srgbClr val="000000">
                      <a:alpha val="43137"/>
                    </a:srgbClr>
                  </a:outerShdw>
                </a:effectLst>
              </a:rPr>
              <a:t>** البيت الثاني: </a:t>
            </a:r>
            <a:br>
              <a:rPr lang="ar-JO" sz="3200" dirty="0" smtClean="0">
                <a:effectLst>
                  <a:outerShdw blurRad="38100" dist="38100" dir="2700000" algn="tl">
                    <a:srgbClr val="000000">
                      <a:alpha val="43137"/>
                    </a:srgbClr>
                  </a:outerShdw>
                </a:effectLst>
              </a:rPr>
            </a:br>
            <a:r>
              <a:rPr lang="ar-JO" sz="3200" dirty="0">
                <a:effectLst>
                  <a:outerShdw blurRad="38100" dist="38100" dir="2700000" algn="tl">
                    <a:srgbClr val="000000">
                      <a:alpha val="43137"/>
                    </a:srgbClr>
                  </a:outerShdw>
                </a:effectLst>
              </a:rPr>
              <a:t/>
            </a:r>
            <a:br>
              <a:rPr lang="ar-JO" sz="3200" dirty="0">
                <a:effectLst>
                  <a:outerShdw blurRad="38100" dist="38100" dir="2700000" algn="tl">
                    <a:srgbClr val="000000">
                      <a:alpha val="43137"/>
                    </a:srgbClr>
                  </a:outerShdw>
                </a:effectLst>
              </a:rPr>
            </a:br>
            <a:r>
              <a:rPr lang="ar-JO" sz="3200" dirty="0" smtClean="0">
                <a:effectLst>
                  <a:outerShdw blurRad="38100" dist="38100" dir="2700000" algn="tl">
                    <a:srgbClr val="000000">
                      <a:alpha val="43137"/>
                    </a:srgbClr>
                  </a:outerShdw>
                </a:effectLst>
              </a:rPr>
              <a:t>-حَيّ المنازلَ: ألقِ التحيةَ على ديار المحبوبة </a:t>
            </a:r>
            <a:br>
              <a:rPr lang="ar-JO" sz="3200" dirty="0" smtClean="0">
                <a:effectLst>
                  <a:outerShdw blurRad="38100" dist="38100" dir="2700000" algn="tl">
                    <a:srgbClr val="000000">
                      <a:alpha val="43137"/>
                    </a:srgbClr>
                  </a:outerShdw>
                </a:effectLst>
              </a:rPr>
            </a:br>
            <a:r>
              <a:rPr lang="ar-JO" sz="3200" dirty="0">
                <a:effectLst>
                  <a:outerShdw blurRad="38100" dist="38100" dir="2700000" algn="tl">
                    <a:srgbClr val="000000">
                      <a:alpha val="43137"/>
                    </a:srgbClr>
                  </a:outerShdw>
                </a:effectLst>
              </a:rPr>
              <a:t/>
            </a:r>
            <a:br>
              <a:rPr lang="ar-JO" sz="3200" dirty="0">
                <a:effectLst>
                  <a:outerShdw blurRad="38100" dist="38100" dir="2700000" algn="tl">
                    <a:srgbClr val="000000">
                      <a:alpha val="43137"/>
                    </a:srgbClr>
                  </a:outerShdw>
                </a:effectLst>
              </a:rPr>
            </a:br>
            <a:r>
              <a:rPr lang="ar-JO" sz="3200" dirty="0" smtClean="0">
                <a:effectLst>
                  <a:outerShdw blurRad="38100" dist="38100" dir="2700000" algn="tl">
                    <a:srgbClr val="000000">
                      <a:alpha val="43137"/>
                    </a:srgbClr>
                  </a:outerShdw>
                </a:effectLst>
              </a:rPr>
              <a:t>- يطلب الشاعر من نفسه إلقاء التحية على ديار المحبوبة</a:t>
            </a:r>
            <a:br>
              <a:rPr lang="ar-JO" sz="3200" dirty="0" smtClean="0">
                <a:effectLst>
                  <a:outerShdw blurRad="38100" dist="38100" dir="2700000" algn="tl">
                    <a:srgbClr val="000000">
                      <a:alpha val="43137"/>
                    </a:srgbClr>
                  </a:outerShdw>
                </a:effectLst>
              </a:rPr>
            </a:br>
            <a:r>
              <a:rPr lang="ar-JO" sz="3200" dirty="0">
                <a:effectLst>
                  <a:outerShdw blurRad="38100" dist="38100" dir="2700000" algn="tl">
                    <a:srgbClr val="000000">
                      <a:alpha val="43137"/>
                    </a:srgbClr>
                  </a:outerShdw>
                </a:effectLst>
              </a:rPr>
              <a:t/>
            </a:r>
            <a:br>
              <a:rPr lang="ar-JO" sz="3200" dirty="0">
                <a:effectLst>
                  <a:outerShdw blurRad="38100" dist="38100" dir="2700000" algn="tl">
                    <a:srgbClr val="000000">
                      <a:alpha val="43137"/>
                    </a:srgbClr>
                  </a:outerShdw>
                </a:effectLst>
              </a:rPr>
            </a:br>
            <a:r>
              <a:rPr lang="ar-JO" sz="3200" dirty="0" smtClean="0">
                <a:effectLst>
                  <a:outerShdw blurRad="38100" dist="38100" dir="2700000" algn="tl">
                    <a:srgbClr val="000000">
                      <a:alpha val="43137"/>
                    </a:srgbClr>
                  </a:outerShdw>
                </a:effectLst>
              </a:rPr>
              <a:t>- إذ لا نبتغي بدلًا: أسلوب شرط </a:t>
            </a:r>
            <a:br>
              <a:rPr lang="ar-JO" sz="3200" dirty="0" smtClean="0">
                <a:effectLst>
                  <a:outerShdw blurRad="38100" dist="38100" dir="2700000" algn="tl">
                    <a:srgbClr val="000000">
                      <a:alpha val="43137"/>
                    </a:srgbClr>
                  </a:outerShdw>
                </a:effectLst>
              </a:rPr>
            </a:br>
            <a:r>
              <a:rPr lang="ar-JO" sz="3200" dirty="0" smtClean="0">
                <a:effectLst>
                  <a:outerShdw blurRad="38100" dist="38100" dir="2700000" algn="tl">
                    <a:srgbClr val="000000">
                      <a:alpha val="43137"/>
                    </a:srgbClr>
                  </a:outerShdw>
                </a:effectLst>
              </a:rPr>
              <a:t>لا : أداة نفي </a:t>
            </a:r>
            <a:br>
              <a:rPr lang="ar-JO" sz="3200" dirty="0" smtClean="0">
                <a:effectLst>
                  <a:outerShdw blurRad="38100" dist="38100" dir="2700000" algn="tl">
                    <a:srgbClr val="000000">
                      <a:alpha val="43137"/>
                    </a:srgbClr>
                  </a:outerShdw>
                </a:effectLst>
              </a:rPr>
            </a:br>
            <a:r>
              <a:rPr lang="ar-JO" sz="3200" dirty="0" smtClean="0">
                <a:effectLst>
                  <a:outerShdw blurRad="38100" dist="38100" dir="2700000" algn="tl">
                    <a:srgbClr val="000000">
                      <a:alpha val="43137"/>
                    </a:srgbClr>
                  </a:outerShdw>
                </a:effectLst>
              </a:rPr>
              <a:t>نبتغي: فعل مضارع مرفوع وعلامة رفعه الضمة المقدرة على الياء منع من ظهورها الثقل </a:t>
            </a:r>
            <a:br>
              <a:rPr lang="ar-JO" sz="3200" dirty="0" smtClean="0">
                <a:effectLst>
                  <a:outerShdw blurRad="38100" dist="38100" dir="2700000" algn="tl">
                    <a:srgbClr val="000000">
                      <a:alpha val="43137"/>
                    </a:srgbClr>
                  </a:outerShdw>
                </a:effectLst>
              </a:rPr>
            </a:br>
            <a:r>
              <a:rPr lang="ar-JO" sz="3200" dirty="0" smtClean="0">
                <a:effectLst>
                  <a:outerShdw blurRad="38100" dist="38100" dir="2700000" algn="tl">
                    <a:srgbClr val="000000">
                      <a:alpha val="43137"/>
                    </a:srgbClr>
                  </a:outerShdw>
                </a:effectLst>
              </a:rPr>
              <a:t>الفاعل : ضمير مستتر تقديره نحن </a:t>
            </a:r>
            <a:br>
              <a:rPr lang="ar-JO" sz="3200" dirty="0" smtClean="0">
                <a:effectLst>
                  <a:outerShdw blurRad="38100" dist="38100" dir="2700000" algn="tl">
                    <a:srgbClr val="000000">
                      <a:alpha val="43137"/>
                    </a:srgbClr>
                  </a:outerShdw>
                </a:effectLst>
              </a:rPr>
            </a:br>
            <a:r>
              <a:rPr lang="ar-JO" sz="3200" dirty="0" smtClean="0">
                <a:effectLst>
                  <a:outerShdw blurRad="38100" dist="38100" dir="2700000" algn="tl">
                    <a:srgbClr val="000000">
                      <a:alpha val="43137"/>
                    </a:srgbClr>
                  </a:outerShdw>
                </a:effectLst>
              </a:rPr>
              <a:t>بدلًا : مفعول به منصوب وعلامة نصبه الفتحة  </a:t>
            </a:r>
            <a:endParaRPr lang="ar-JO" sz="32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7160180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nvSpPr>
        <p:spPr>
          <a:xfrm>
            <a:off x="180110" y="166255"/>
            <a:ext cx="11831780" cy="6525490"/>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ar-JO" sz="3200" u="sng" dirty="0" smtClean="0">
                <a:effectLst>
                  <a:outerShdw blurRad="38100" dist="38100" dir="2700000" algn="tl">
                    <a:srgbClr val="000000">
                      <a:alpha val="43137"/>
                    </a:srgbClr>
                  </a:outerShdw>
                </a:effectLst>
              </a:rPr>
              <a:t>البيت الثالث: </a:t>
            </a:r>
            <a:endParaRPr lang="ar-JO" sz="3200" u="sng" dirty="0">
              <a:effectLst>
                <a:outerShdw blurRad="38100" dist="38100" dir="2700000" algn="tl">
                  <a:srgbClr val="000000">
                    <a:alpha val="43137"/>
                  </a:srgbClr>
                </a:outerShdw>
              </a:effectLst>
            </a:endParaRPr>
          </a:p>
          <a:p>
            <a:pPr marL="457200" indent="-457200" algn="r">
              <a:buFontTx/>
              <a:buChar char="-"/>
            </a:pPr>
            <a:r>
              <a:rPr lang="ar-JO" sz="3200" dirty="0" smtClean="0">
                <a:effectLst>
                  <a:outerShdw blurRad="38100" dist="38100" dir="2700000" algn="tl">
                    <a:srgbClr val="000000">
                      <a:alpha val="43137"/>
                    </a:srgbClr>
                  </a:outerShdw>
                </a:effectLst>
              </a:rPr>
              <a:t>- يُخاطب الشاعر محبوبته قائلًا: إنَّكِ لو تعلمين مدى الحزن والعذاب الذي ألقاه من الحب ولهيبه وما تركه فراقك عني أو تسمعينني وأنا أدعو الله سبحانه أن يحميكِ من أي شيء لأشفقتِ لحالي وما تركتني. </a:t>
            </a:r>
          </a:p>
          <a:p>
            <a:pPr algn="r"/>
            <a:endParaRPr lang="ar-JO" sz="3200" dirty="0">
              <a:effectLst>
                <a:outerShdw blurRad="38100" dist="38100" dir="2700000" algn="tl">
                  <a:srgbClr val="000000">
                    <a:alpha val="43137"/>
                  </a:srgbClr>
                </a:outerShdw>
              </a:effectLst>
            </a:endParaRPr>
          </a:p>
          <a:p>
            <a:pPr algn="r"/>
            <a:r>
              <a:rPr lang="ar-JO" sz="3200" dirty="0" smtClean="0">
                <a:effectLst>
                  <a:outerShdw blurRad="38100" dist="38100" dir="2700000" algn="tl">
                    <a:srgbClr val="000000">
                      <a:alpha val="43137"/>
                    </a:srgbClr>
                  </a:outerShdw>
                </a:effectLst>
              </a:rPr>
              <a:t>- لو تعلمين الذي نلقى أويتِ لنا ....... أسلوب شرط غير جازم</a:t>
            </a:r>
            <a:endParaRPr lang="en-US" sz="3200" dirty="0" smtClean="0">
              <a:effectLst>
                <a:outerShdw blurRad="38100" dist="38100" dir="2700000" algn="tl">
                  <a:srgbClr val="000000">
                    <a:alpha val="43137"/>
                  </a:srgbClr>
                </a:outerShdw>
              </a:effectLst>
            </a:endParaRPr>
          </a:p>
          <a:p>
            <a:pPr algn="r"/>
            <a:endParaRPr lang="en-US" sz="3200" dirty="0" smtClean="0">
              <a:effectLst>
                <a:outerShdw blurRad="38100" dist="38100" dir="2700000" algn="tl">
                  <a:srgbClr val="000000">
                    <a:alpha val="43137"/>
                  </a:srgbClr>
                </a:outerShdw>
              </a:effectLst>
            </a:endParaRPr>
          </a:p>
          <a:p>
            <a:pPr algn="r"/>
            <a:r>
              <a:rPr lang="ar-JO" sz="3200" dirty="0" smtClean="0">
                <a:effectLst>
                  <a:outerShdw blurRad="38100" dist="38100" dir="2700000" algn="tl">
                    <a:srgbClr val="000000">
                      <a:alpha val="43137"/>
                    </a:srgbClr>
                  </a:outerShdw>
                </a:effectLst>
              </a:rPr>
              <a:t>- تعلمين الذي نلقى </a:t>
            </a:r>
          </a:p>
          <a:p>
            <a:pPr algn="r"/>
            <a:r>
              <a:rPr lang="ar-JO" sz="3200" dirty="0" smtClean="0">
                <a:effectLst>
                  <a:outerShdw blurRad="38100" dist="38100" dir="2700000" algn="tl">
                    <a:srgbClr val="000000">
                      <a:alpha val="43137"/>
                    </a:srgbClr>
                  </a:outerShdw>
                </a:effectLst>
              </a:rPr>
              <a:t>تعلمين: فعل مضارع مرفوع وعلامة رفعه ثبوت النون لأنه من الأفعال الخمسة </a:t>
            </a:r>
          </a:p>
          <a:p>
            <a:pPr algn="r"/>
            <a:r>
              <a:rPr lang="ar-JO" sz="3200" dirty="0" smtClean="0">
                <a:effectLst>
                  <a:outerShdw blurRad="38100" dist="38100" dir="2700000" algn="tl">
                    <a:srgbClr val="000000">
                      <a:alpha val="43137"/>
                    </a:srgbClr>
                  </a:outerShdw>
                </a:effectLst>
              </a:rPr>
              <a:t>ياء المخاطبة : ضمير متصل مبني في محل رفع فاعل</a:t>
            </a:r>
          </a:p>
          <a:p>
            <a:pPr algn="r"/>
            <a:r>
              <a:rPr lang="ar-JO" sz="3200" dirty="0" smtClean="0">
                <a:effectLst>
                  <a:outerShdw blurRad="38100" dist="38100" dir="2700000" algn="tl">
                    <a:srgbClr val="000000">
                      <a:alpha val="43137"/>
                    </a:srgbClr>
                  </a:outerShdw>
                </a:effectLst>
              </a:rPr>
              <a:t>الذي: اسم موصول مبني في محل نصب مفعول به </a:t>
            </a:r>
          </a:p>
          <a:p>
            <a:pPr algn="r"/>
            <a:endParaRPr lang="ar-JO" sz="3200" dirty="0">
              <a:effectLst>
                <a:outerShdw blurRad="38100" dist="38100" dir="2700000" algn="tl">
                  <a:srgbClr val="000000">
                    <a:alpha val="43137"/>
                  </a:srgbClr>
                </a:outerShdw>
              </a:effectLst>
            </a:endParaRPr>
          </a:p>
          <a:p>
            <a:pPr algn="r"/>
            <a:r>
              <a:rPr lang="ar-JO" sz="3200" dirty="0" smtClean="0">
                <a:effectLst>
                  <a:outerShdw blurRad="38100" dist="38100" dir="2700000" algn="tl">
                    <a:srgbClr val="000000">
                      <a:alpha val="43137"/>
                    </a:srgbClr>
                  </a:outerShdw>
                </a:effectLst>
              </a:rPr>
              <a:t>- نلقى: جملة فعلية لا محل لها من الإعراب لصلة الموصول </a:t>
            </a:r>
          </a:p>
        </p:txBody>
      </p:sp>
    </p:spTree>
    <p:extLst>
      <p:ext uri="{BB962C8B-B14F-4D97-AF65-F5344CB8AC3E}">
        <p14:creationId xmlns:p14="http://schemas.microsoft.com/office/powerpoint/2010/main" val="20455682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nvSpPr>
        <p:spPr>
          <a:xfrm>
            <a:off x="180110" y="166255"/>
            <a:ext cx="11831780" cy="6525490"/>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lnSpc>
                <a:spcPct val="150000"/>
              </a:lnSpc>
            </a:pPr>
            <a:r>
              <a:rPr lang="ar-JO" sz="3200" dirty="0" smtClean="0">
                <a:effectLst>
                  <a:outerShdw blurRad="38100" dist="38100" dir="2700000" algn="tl">
                    <a:srgbClr val="000000">
                      <a:alpha val="43137"/>
                    </a:srgbClr>
                  </a:outerShdw>
                </a:effectLst>
              </a:rPr>
              <a:t>- تسمعين إلى ذي العرشِ شكوانا </a:t>
            </a:r>
          </a:p>
          <a:p>
            <a:pPr algn="r">
              <a:lnSpc>
                <a:spcPct val="150000"/>
              </a:lnSpc>
            </a:pPr>
            <a:r>
              <a:rPr lang="ar-JO" sz="3200" dirty="0" smtClean="0">
                <a:effectLst>
                  <a:outerShdw blurRad="38100" dist="38100" dir="2700000" algn="tl">
                    <a:srgbClr val="000000">
                      <a:alpha val="43137"/>
                    </a:srgbClr>
                  </a:outerShdw>
                </a:effectLst>
              </a:rPr>
              <a:t>تسمعين: فعل مضارع مرفوع وعلامة رفعه ثبوت النون لأنه من الأفعال الخمسة </a:t>
            </a:r>
          </a:p>
          <a:p>
            <a:pPr algn="r">
              <a:lnSpc>
                <a:spcPct val="150000"/>
              </a:lnSpc>
            </a:pPr>
            <a:r>
              <a:rPr lang="ar-JO" sz="3200" dirty="0" smtClean="0">
                <a:effectLst>
                  <a:outerShdw blurRad="38100" dist="38100" dir="2700000" algn="tl">
                    <a:srgbClr val="000000">
                      <a:alpha val="43137"/>
                    </a:srgbClr>
                  </a:outerShdw>
                </a:effectLst>
              </a:rPr>
              <a:t>ياء المخاطبة: ضمير متصل مبني في محل رفع فاعل</a:t>
            </a:r>
          </a:p>
          <a:p>
            <a:pPr algn="r">
              <a:lnSpc>
                <a:spcPct val="150000"/>
              </a:lnSpc>
            </a:pPr>
            <a:r>
              <a:rPr lang="ar-JO" sz="3200" dirty="0" smtClean="0">
                <a:effectLst>
                  <a:outerShdw blurRad="38100" dist="38100" dir="2700000" algn="tl">
                    <a:srgbClr val="000000">
                      <a:alpha val="43137"/>
                    </a:srgbClr>
                  </a:outerShdw>
                </a:effectLst>
              </a:rPr>
              <a:t>إلى: حرف جر </a:t>
            </a:r>
          </a:p>
          <a:p>
            <a:pPr algn="r">
              <a:lnSpc>
                <a:spcPct val="150000"/>
              </a:lnSpc>
            </a:pPr>
            <a:r>
              <a:rPr lang="ar-JO" sz="3200" dirty="0" smtClean="0">
                <a:effectLst>
                  <a:outerShdw blurRad="38100" dist="38100" dir="2700000" algn="tl">
                    <a:srgbClr val="000000">
                      <a:alpha val="43137"/>
                    </a:srgbClr>
                  </a:outerShdw>
                </a:effectLst>
              </a:rPr>
              <a:t>ذي: اسم مجرور وعلامة جره الياء لأنه من الأسماء الخمسة وهو مضاف </a:t>
            </a:r>
          </a:p>
          <a:p>
            <a:pPr algn="r">
              <a:lnSpc>
                <a:spcPct val="150000"/>
              </a:lnSpc>
            </a:pPr>
            <a:r>
              <a:rPr lang="ar-JO" sz="3200" dirty="0" smtClean="0">
                <a:effectLst>
                  <a:outerShdw blurRad="38100" dist="38100" dir="2700000" algn="tl">
                    <a:srgbClr val="000000">
                      <a:alpha val="43137"/>
                    </a:srgbClr>
                  </a:outerShdw>
                </a:effectLst>
              </a:rPr>
              <a:t>العرشِ: مضاف إليه مجرور وعلامة جره الكسره</a:t>
            </a:r>
          </a:p>
          <a:p>
            <a:pPr algn="r">
              <a:lnSpc>
                <a:spcPct val="150000"/>
              </a:lnSpc>
            </a:pPr>
            <a:r>
              <a:rPr lang="ar-JO" sz="3200" dirty="0" smtClean="0">
                <a:effectLst>
                  <a:outerShdw blurRad="38100" dist="38100" dir="2700000" algn="tl">
                    <a:srgbClr val="000000">
                      <a:alpha val="43137"/>
                    </a:srgbClr>
                  </a:outerShdw>
                </a:effectLst>
              </a:rPr>
              <a:t>شكوانا: مفعول به منصوب وعلامة نصبه الفتحه</a:t>
            </a:r>
          </a:p>
        </p:txBody>
      </p:sp>
    </p:spTree>
    <p:extLst>
      <p:ext uri="{BB962C8B-B14F-4D97-AF65-F5344CB8AC3E}">
        <p14:creationId xmlns:p14="http://schemas.microsoft.com/office/powerpoint/2010/main" val="6410525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nvSpPr>
        <p:spPr>
          <a:xfrm>
            <a:off x="180110" y="166255"/>
            <a:ext cx="11831780" cy="6525490"/>
          </a:xfrm>
          <a:prstGeom prst="rect">
            <a:avLst/>
          </a:prstGeom>
        </p:spPr>
        <p:txBody>
          <a:bodyPr vert="horz" lIns="91440" tIns="45720" rIns="91440" bIns="45720" rtlCol="0" anchor="t">
            <a:normAutofit fontScale="9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lnSpc>
                <a:spcPct val="150000"/>
              </a:lnSpc>
            </a:pPr>
            <a:r>
              <a:rPr lang="ar-JO" sz="3200" u="sng" dirty="0" smtClean="0">
                <a:effectLst>
                  <a:outerShdw blurRad="38100" dist="38100" dir="2700000" algn="tl">
                    <a:srgbClr val="000000">
                      <a:alpha val="43137"/>
                    </a:srgbClr>
                  </a:outerShdw>
                </a:effectLst>
              </a:rPr>
              <a:t>البيت الرابع: </a:t>
            </a:r>
          </a:p>
          <a:p>
            <a:pPr algn="r">
              <a:lnSpc>
                <a:spcPct val="150000"/>
              </a:lnSpc>
            </a:pPr>
            <a:r>
              <a:rPr lang="ar-JO" sz="3200" dirty="0" smtClean="0">
                <a:effectLst>
                  <a:outerShdw blurRad="38100" dist="38100" dir="2700000" algn="tl">
                    <a:srgbClr val="000000">
                      <a:alpha val="43137"/>
                    </a:srgbClr>
                  </a:outerShdw>
                </a:effectLst>
              </a:rPr>
              <a:t>- يُصوّر الشاعر حاله أثناء الدعاء بحالة الربان الذي توشك سفينته أن تغرق فأخذ يتضرعُ إلى الله في السر والعلانية </a:t>
            </a:r>
          </a:p>
          <a:p>
            <a:pPr algn="r">
              <a:lnSpc>
                <a:spcPct val="150000"/>
              </a:lnSpc>
            </a:pPr>
            <a:endParaRPr lang="ar-JO" sz="3200" dirty="0">
              <a:effectLst>
                <a:outerShdw blurRad="38100" dist="38100" dir="2700000" algn="tl">
                  <a:srgbClr val="000000">
                    <a:alpha val="43137"/>
                  </a:srgbClr>
                </a:outerShdw>
              </a:effectLst>
            </a:endParaRPr>
          </a:p>
          <a:p>
            <a:pPr algn="r">
              <a:lnSpc>
                <a:spcPct val="150000"/>
              </a:lnSpc>
            </a:pPr>
            <a:r>
              <a:rPr lang="ar-JO" sz="3200" dirty="0" smtClean="0">
                <a:effectLst>
                  <a:outerShdw blurRad="38100" dist="38100" dir="2700000" algn="tl">
                    <a:srgbClr val="000000">
                      <a:alpha val="43137"/>
                    </a:srgbClr>
                  </a:outerShdw>
                </a:effectLst>
              </a:rPr>
              <a:t>- إذ مالت سفينته يدعو ............. أسلوب شرط غير جازم</a:t>
            </a:r>
          </a:p>
          <a:p>
            <a:pPr algn="r">
              <a:lnSpc>
                <a:spcPct val="150000"/>
              </a:lnSpc>
            </a:pPr>
            <a:endParaRPr lang="ar-JO" sz="3200" dirty="0" smtClean="0">
              <a:effectLst>
                <a:outerShdw blurRad="38100" dist="38100" dir="2700000" algn="tl">
                  <a:srgbClr val="000000">
                    <a:alpha val="43137"/>
                  </a:srgbClr>
                </a:outerShdw>
              </a:effectLst>
            </a:endParaRPr>
          </a:p>
          <a:p>
            <a:pPr algn="r">
              <a:lnSpc>
                <a:spcPct val="150000"/>
              </a:lnSpc>
            </a:pPr>
            <a:r>
              <a:rPr lang="ar-JO" sz="3200" dirty="0" smtClean="0">
                <a:effectLst>
                  <a:outerShdw blurRad="38100" dist="38100" dir="2700000" algn="tl">
                    <a:srgbClr val="000000">
                      <a:alpha val="43137"/>
                    </a:srgbClr>
                  </a:outerShdw>
                </a:effectLst>
              </a:rPr>
              <a:t>- إسرارًا وإعلانا</a:t>
            </a:r>
          </a:p>
          <a:p>
            <a:pPr algn="r">
              <a:lnSpc>
                <a:spcPct val="150000"/>
              </a:lnSpc>
            </a:pPr>
            <a:r>
              <a:rPr lang="ar-JO" sz="3200" dirty="0" smtClean="0">
                <a:effectLst>
                  <a:outerShdw blurRad="38100" dist="38100" dir="2700000" algn="tl">
                    <a:srgbClr val="000000">
                      <a:alpha val="43137"/>
                    </a:srgbClr>
                  </a:outerShdw>
                </a:effectLst>
              </a:rPr>
              <a:t>إسرارًا : حال منصوبه وعلامة نصبها الفتحة</a:t>
            </a:r>
          </a:p>
          <a:p>
            <a:pPr algn="r">
              <a:lnSpc>
                <a:spcPct val="150000"/>
              </a:lnSpc>
            </a:pPr>
            <a:r>
              <a:rPr lang="ar-JO" sz="3200" dirty="0" smtClean="0">
                <a:effectLst>
                  <a:outerShdw blurRad="38100" dist="38100" dir="2700000" algn="tl">
                    <a:srgbClr val="000000">
                      <a:alpha val="43137"/>
                    </a:srgbClr>
                  </a:outerShdw>
                </a:effectLst>
              </a:rPr>
              <a:t>الواو حرف عطف</a:t>
            </a:r>
          </a:p>
          <a:p>
            <a:pPr algn="r">
              <a:lnSpc>
                <a:spcPct val="150000"/>
              </a:lnSpc>
            </a:pPr>
            <a:r>
              <a:rPr lang="ar-JO" sz="3200" dirty="0" smtClean="0">
                <a:effectLst>
                  <a:outerShdw blurRad="38100" dist="38100" dir="2700000" algn="tl">
                    <a:srgbClr val="000000">
                      <a:alpha val="43137"/>
                    </a:srgbClr>
                  </a:outerShdw>
                </a:effectLst>
              </a:rPr>
              <a:t>إعلانا: اسم معطوف منصوب وعلامة نصبه الفتحة </a:t>
            </a:r>
          </a:p>
          <a:p>
            <a:pPr algn="r"/>
            <a:endParaRPr lang="ar-JO" sz="32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9176191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nvSpPr>
        <p:spPr>
          <a:xfrm>
            <a:off x="180110" y="166255"/>
            <a:ext cx="11831780" cy="6525490"/>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ar-JO" sz="3200" u="sng" dirty="0" smtClean="0">
                <a:effectLst>
                  <a:outerShdw blurRad="38100" dist="38100" dir="2700000" algn="tl">
                    <a:srgbClr val="000000">
                      <a:alpha val="43137"/>
                    </a:srgbClr>
                  </a:outerShdw>
                </a:effectLst>
              </a:rPr>
              <a:t>البيت الخامس: </a:t>
            </a:r>
          </a:p>
          <a:p>
            <a:pPr algn="r"/>
            <a:r>
              <a:rPr lang="ar-JO" sz="3200" dirty="0" smtClean="0">
                <a:effectLst>
                  <a:outerShdw blurRad="38100" dist="38100" dir="2700000" algn="tl">
                    <a:srgbClr val="000000">
                      <a:alpha val="43137"/>
                    </a:srgbClr>
                  </a:outerShdw>
                </a:effectLst>
              </a:rPr>
              <a:t>- بدأ الشاعر البيت الشعري بأسلوب الاستفهام</a:t>
            </a:r>
          </a:p>
          <a:p>
            <a:pPr algn="r"/>
            <a:endParaRPr lang="ar-JO" sz="3200" dirty="0" smtClean="0">
              <a:effectLst>
                <a:outerShdw blurRad="38100" dist="38100" dir="2700000" algn="tl">
                  <a:srgbClr val="000000">
                    <a:alpha val="43137"/>
                  </a:srgbClr>
                </a:outerShdw>
              </a:effectLst>
            </a:endParaRPr>
          </a:p>
          <a:p>
            <a:pPr algn="r"/>
            <a:r>
              <a:rPr lang="ar-JO" sz="3200" dirty="0" smtClean="0">
                <a:effectLst>
                  <a:outerShdw blurRad="38100" dist="38100" dir="2700000" algn="tl">
                    <a:srgbClr val="000000">
                      <a:alpha val="43137"/>
                    </a:srgbClr>
                  </a:outerShdw>
                </a:effectLst>
              </a:rPr>
              <a:t>- يرى الشاعر في هذا البيت أنَّ محبوبته أجمل خلق الله </a:t>
            </a:r>
          </a:p>
          <a:p>
            <a:pPr algn="r"/>
            <a:endParaRPr lang="ar-JO" sz="3200" dirty="0" smtClean="0">
              <a:effectLst>
                <a:outerShdw blurRad="38100" dist="38100" dir="2700000" algn="tl">
                  <a:srgbClr val="000000">
                    <a:alpha val="43137"/>
                  </a:srgbClr>
                </a:outerShdw>
              </a:effectLst>
            </a:endParaRPr>
          </a:p>
          <a:p>
            <a:pPr algn="r"/>
            <a:r>
              <a:rPr lang="ar-JO" sz="3200" dirty="0" smtClean="0">
                <a:effectLst>
                  <a:outerShdw blurRad="38100" dist="38100" dir="2700000" algn="tl">
                    <a:srgbClr val="000000">
                      <a:alpha val="43137"/>
                    </a:srgbClr>
                  </a:outerShdw>
                </a:effectLst>
              </a:rPr>
              <a:t>- أحسن ، أملح ...... اسماء تفضيل</a:t>
            </a:r>
          </a:p>
          <a:p>
            <a:pPr algn="r"/>
            <a:endParaRPr lang="ar-JO" sz="3200" dirty="0" smtClean="0">
              <a:effectLst>
                <a:outerShdw blurRad="38100" dist="38100" dir="2700000" algn="tl">
                  <a:srgbClr val="000000">
                    <a:alpha val="43137"/>
                  </a:srgbClr>
                </a:outerShdw>
              </a:effectLst>
            </a:endParaRPr>
          </a:p>
          <a:p>
            <a:pPr algn="r"/>
            <a:r>
              <a:rPr lang="ar-JO" sz="3200" dirty="0" smtClean="0">
                <a:effectLst>
                  <a:outerShdw blurRad="38100" dist="38100" dir="2700000" algn="tl">
                    <a:srgbClr val="000000">
                      <a:alpha val="43137"/>
                    </a:srgbClr>
                  </a:outerShdw>
                </a:effectLst>
              </a:rPr>
              <a:t>- يا </a:t>
            </a:r>
            <a:r>
              <a:rPr lang="ar-JO" sz="3200" u="sng" dirty="0" smtClean="0">
                <a:effectLst>
                  <a:outerShdw blurRad="38100" dist="38100" dir="2700000" algn="tl">
                    <a:srgbClr val="000000">
                      <a:alpha val="43137"/>
                    </a:srgbClr>
                  </a:outerShdw>
                </a:effectLst>
              </a:rPr>
              <a:t>أملحَ الناس </a:t>
            </a:r>
            <a:r>
              <a:rPr lang="ar-JO" sz="3200" dirty="0" smtClean="0">
                <a:effectLst>
                  <a:outerShdw blurRad="38100" dist="38100" dir="2700000" algn="tl">
                    <a:srgbClr val="000000">
                      <a:alpha val="43137"/>
                    </a:srgbClr>
                  </a:outerShdw>
                </a:effectLst>
              </a:rPr>
              <a:t>...... أسلوب نداء، نوع المنادى نكرة مضافة</a:t>
            </a:r>
          </a:p>
          <a:p>
            <a:pPr algn="r"/>
            <a:endParaRPr lang="ar-JO" sz="3200" dirty="0" smtClean="0">
              <a:effectLst>
                <a:outerShdw blurRad="38100" dist="38100" dir="2700000" algn="tl">
                  <a:srgbClr val="000000">
                    <a:alpha val="43137"/>
                  </a:srgbClr>
                </a:outerShdw>
              </a:effectLst>
            </a:endParaRPr>
          </a:p>
          <a:p>
            <a:pPr algn="r"/>
            <a:r>
              <a:rPr lang="ar-JO" sz="3200" dirty="0" smtClean="0">
                <a:effectLst>
                  <a:outerShdw blurRad="38100" dist="38100" dir="2700000" algn="tl">
                    <a:srgbClr val="000000">
                      <a:alpha val="43137"/>
                    </a:srgbClr>
                  </a:outerShdw>
                </a:effectLst>
              </a:rPr>
              <a:t>- من </a:t>
            </a:r>
            <a:r>
              <a:rPr lang="ar-JO" sz="3200" u="sng" dirty="0" smtClean="0">
                <a:effectLst>
                  <a:outerShdw blurRad="38100" dist="38100" dir="2700000" algn="tl">
                    <a:srgbClr val="000000">
                      <a:alpha val="43137"/>
                    </a:srgbClr>
                  </a:outerShdw>
                </a:effectLst>
              </a:rPr>
              <a:t>يمشي  </a:t>
            </a:r>
            <a:r>
              <a:rPr lang="ar-JO" sz="3200" dirty="0" smtClean="0">
                <a:effectLst>
                  <a:outerShdw blurRad="38100" dist="38100" dir="2700000" algn="tl">
                    <a:srgbClr val="000000">
                      <a:alpha val="43137"/>
                    </a:srgbClr>
                  </a:outerShdw>
                </a:effectLst>
              </a:rPr>
              <a:t>........... جملة صلة </a:t>
            </a:r>
            <a:endParaRPr lang="ar-JO" sz="3200" u="sng"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7422445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xmlns=""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255</TotalTime>
  <Words>871</Words>
  <Application>Microsoft Office PowerPoint</Application>
  <PresentationFormat>مخصص</PresentationFormat>
  <Paragraphs>119</Paragraphs>
  <Slides>17</Slides>
  <Notes>0</Notes>
  <HiddenSlides>0</HiddenSlides>
  <MMClips>0</MMClips>
  <ScaleCrop>false</ScaleCrop>
  <HeadingPairs>
    <vt:vector size="4" baseType="variant">
      <vt:variant>
        <vt:lpstr>نسق</vt:lpstr>
      </vt:variant>
      <vt:variant>
        <vt:i4>1</vt:i4>
      </vt:variant>
      <vt:variant>
        <vt:lpstr>عناوين الشرائح</vt:lpstr>
      </vt:variant>
      <vt:variant>
        <vt:i4>17</vt:i4>
      </vt:variant>
    </vt:vector>
  </HeadingPairs>
  <TitlesOfParts>
    <vt:vector size="18" baseType="lpstr">
      <vt:lpstr>Ion</vt:lpstr>
      <vt:lpstr>بان الخليط</vt:lpstr>
      <vt:lpstr>** ترجمة الشاعر:  اسمه: جرير بن عطية اليربوعي التميمي  عصره : الأموي  الغرض الشعري للنص: الغزل العُذري   ** الفكرة العامة للنص:   تعبير الشاعر عن حُبّه لديار المحبوبة وحزنه لفراقها فهو يشكو غلى الله بُعدها موضحًا شوقه لها وتغير حاله بعد فراقها </vt:lpstr>
      <vt:lpstr>** البيت الأول:   بان : ظهر            الخليط : الصاحب            لو طُوّعتُ: أُخِذَ بأيي أقران : مفردها قرن وهو حبل يجمع بين البعيرين والمُراد به ما كان بينه وبين محبوبته من وصال   - ابتعدت المحبوبة عنه ولو كان الأمر بيده لن يدعها ترحل فهو لا يقوى على بُعدها فلو أُخِذَ برأي الشاعر ما تركها ترحل فبهذا الرحيل انقطع حبل الوصل بينهما   - صوّر ما بينه وبين محبوبته من حب بالحبل المتين الذي يربط البعيرين   - بان * ما بان ........ طباق سلب </vt:lpstr>
      <vt:lpstr>- لو طوّعتُ ما بانا ..... أسلوب شرط غير جازم   - ما بانا : أسلوب نفي   * بانَ الخليطُ  - بانَ: فعل ماضٍ مبني على الفتح  - الخليطُ : فاعل مرفوع وعلامة رفعه الضمة   * قطَّعوا من حبالِ الوصلِ أقرانا - قطّعوا: فعل ماضٍ مبني على الضم لاتصاله بواو الجماعة  - واو الجماعة: ضمير متصل مبني في محل رفع فاعل  - من : حرف جر  - الوصل : اسم مجرور وعلامة جره الكسرة  - أقرانا: مفعول به منصوب وعلامة نصبه الفتحة </vt:lpstr>
      <vt:lpstr>** البيت الثاني:   -حَيّ المنازلَ: ألقِ التحيةَ على ديار المحبوبة   - يطلب الشاعر من نفسه إلقاء التحية على ديار المحبوبة  - إذ لا نبتغي بدلًا: أسلوب شرط  لا : أداة نفي  نبتغي: فعل مضارع مرفوع وعلامة رفعه الضمة المقدرة على الياء منع من ظهورها الثقل  الفاعل : ضمير مستتر تقديره نحن  بدلًا : مفعول به منصوب وعلامة نصبه الفتحة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بان الخليط</dc:title>
  <dc:creator>Mahmood</dc:creator>
  <cp:lastModifiedBy>mamoun</cp:lastModifiedBy>
  <cp:revision>24</cp:revision>
  <dcterms:created xsi:type="dcterms:W3CDTF">2017-11-01T19:44:44Z</dcterms:created>
  <dcterms:modified xsi:type="dcterms:W3CDTF">2017-11-05T16:06:05Z</dcterms:modified>
</cp:coreProperties>
</file>