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36"/>
  </p:notesMasterIdLst>
  <p:sldIdLst>
    <p:sldId id="579" r:id="rId2"/>
    <p:sldId id="259" r:id="rId3"/>
    <p:sldId id="260" r:id="rId4"/>
    <p:sldId id="261" r:id="rId5"/>
    <p:sldId id="499" r:id="rId6"/>
    <p:sldId id="554" r:id="rId7"/>
    <p:sldId id="555" r:id="rId8"/>
    <p:sldId id="556" r:id="rId9"/>
    <p:sldId id="558" r:id="rId10"/>
    <p:sldId id="559" r:id="rId11"/>
    <p:sldId id="560" r:id="rId12"/>
    <p:sldId id="561" r:id="rId13"/>
    <p:sldId id="562" r:id="rId14"/>
    <p:sldId id="563" r:id="rId15"/>
    <p:sldId id="564" r:id="rId16"/>
    <p:sldId id="565" r:id="rId17"/>
    <p:sldId id="567" r:id="rId18"/>
    <p:sldId id="568" r:id="rId19"/>
    <p:sldId id="566" r:id="rId20"/>
    <p:sldId id="569" r:id="rId21"/>
    <p:sldId id="570" r:id="rId22"/>
    <p:sldId id="571" r:id="rId23"/>
    <p:sldId id="572" r:id="rId24"/>
    <p:sldId id="573" r:id="rId25"/>
    <p:sldId id="574" r:id="rId26"/>
    <p:sldId id="500" r:id="rId27"/>
    <p:sldId id="575" r:id="rId28"/>
    <p:sldId id="576" r:id="rId29"/>
    <p:sldId id="577" r:id="rId30"/>
    <p:sldId id="578" r:id="rId31"/>
    <p:sldId id="286" r:id="rId32"/>
    <p:sldId id="496" r:id="rId33"/>
    <p:sldId id="552" r:id="rId34"/>
    <p:sldId id="257" r:id="rId35"/>
  </p:sldIdLst>
  <p:sldSz cx="9144000" cy="6858000" type="screen4x3"/>
  <p:notesSz cx="6858000" cy="9144000"/>
  <p:embeddedFontLst>
    <p:embeddedFont>
      <p:font typeface="Kharabeesh" panose="01000000000000000000" pitchFamily="2" charset="-78"/>
      <p:bold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Akhbar MT" pitchFamily="2" charset="-78"/>
      <p:regular r:id="rId42"/>
      <p:bold r:id="rId43"/>
    </p:embeddedFont>
    <p:embeddedFont>
      <p:font typeface="Arabic Typesetting" panose="03020402040406030203" pitchFamily="66" charset="-78"/>
      <p:regular r:id="rId44"/>
    </p:embeddedFont>
    <p:embeddedFont>
      <p:font typeface="DecoType Thuluth" panose="02010000000000000000" pitchFamily="2" charset="-78"/>
      <p:regular r:id="rId45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33FF"/>
    <a:srgbClr val="FF9900"/>
    <a:srgbClr val="FFB13F"/>
    <a:srgbClr val="D1CC00"/>
    <a:srgbClr val="FF6600"/>
    <a:srgbClr val="8A4F00"/>
    <a:srgbClr val="DCA24C"/>
    <a:srgbClr val="0033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3" d="100"/>
          <a:sy n="63" d="100"/>
        </p:scale>
        <p:origin x="-883" y="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837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758" y="2348880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301208"/>
            <a:ext cx="4256733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لإضافة صورة جاهزة من </a:t>
            </a:r>
            <a:r>
              <a:rPr lang="ar-JO" sz="1500" b="1" dirty="0" smtClean="0">
                <a:cs typeface="+mj-cs"/>
              </a:rPr>
              <a:t>وسائط التخزين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6504766" y="4862902"/>
            <a:ext cx="720080" cy="28803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72000" rtlCol="1" anchor="ctr"/>
          <a:lstStyle/>
          <a:p>
            <a:pPr algn="ctr"/>
            <a:r>
              <a:rPr lang="ar-JO" sz="1300" b="1" dirty="0" smtClean="0">
                <a:solidFill>
                  <a:schemeClr val="tx1"/>
                </a:solidFill>
                <a:latin typeface="Adobe Arabic" pitchFamily="18" charset="-78"/>
                <a:cs typeface="Akhbar MT" pitchFamily="2" charset="-78"/>
              </a:rPr>
              <a:t>استيـراد</a:t>
            </a:r>
            <a:endParaRPr lang="ar-JO" sz="1300" b="1" dirty="0">
              <a:solidFill>
                <a:schemeClr val="tx1"/>
              </a:solidFill>
              <a:latin typeface="Adobe Arabic" pitchFamily="18" charset="-78"/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119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12" y="2348880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301208"/>
            <a:ext cx="4256733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عند النقر عليها يظهر </a:t>
            </a:r>
            <a:r>
              <a:rPr lang="ar-JO" sz="1500" b="1" dirty="0" smtClean="0">
                <a:cs typeface="+mj-cs"/>
              </a:rPr>
              <a:t>مُحرّر الرسم</a:t>
            </a:r>
            <a:r>
              <a:rPr lang="ar-JO" sz="1500" dirty="0" smtClean="0">
                <a:cs typeface="+mj-cs"/>
              </a:rPr>
              <a:t/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ومن خلاله يُمكن أن </a:t>
            </a:r>
            <a:r>
              <a:rPr lang="ar-JO" sz="1500" u="sng" dirty="0" smtClean="0">
                <a:cs typeface="+mj-cs"/>
              </a:rPr>
              <a:t>نرسم المظهر</a:t>
            </a:r>
            <a:r>
              <a:rPr lang="ar-JO" sz="1500" dirty="0" smtClean="0">
                <a:cs typeface="+mj-cs"/>
              </a:rPr>
              <a:t> الذي نريد !!!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6504766" y="4862902"/>
            <a:ext cx="720080" cy="28803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72000" rtlCol="1" anchor="ctr"/>
          <a:lstStyle/>
          <a:p>
            <a:pPr algn="ctr"/>
            <a:r>
              <a:rPr lang="ar-JO" sz="1400" b="1" dirty="0" smtClean="0">
                <a:solidFill>
                  <a:schemeClr val="tx1"/>
                </a:solidFill>
                <a:latin typeface="Adobe Arabic" pitchFamily="18" charset="-78"/>
                <a:cs typeface="Akhbar MT" pitchFamily="2" charset="-78"/>
              </a:rPr>
              <a:t>رسـم</a:t>
            </a:r>
            <a:endParaRPr lang="ar-JO" sz="1400" b="1" dirty="0">
              <a:solidFill>
                <a:schemeClr val="tx1"/>
              </a:solidFill>
              <a:latin typeface="Adobe Arabic" pitchFamily="18" charset="-78"/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801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45799" y="2997847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013176"/>
            <a:ext cx="4256733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ها يظهر ( </a:t>
            </a:r>
            <a:r>
              <a:rPr lang="ar-JO" sz="1500" b="1" dirty="0" smtClean="0">
                <a:cs typeface="+mj-cs"/>
              </a:rPr>
              <a:t>اسم المظهر </a:t>
            </a:r>
            <a:r>
              <a:rPr lang="ar-JO" sz="1500" dirty="0" smtClean="0">
                <a:cs typeface="+mj-cs"/>
              </a:rPr>
              <a:t>)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لاحظ أنهما مختلفان !!!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59682" y="3720338"/>
            <a:ext cx="35342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0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66632" y="3303944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301208"/>
            <a:ext cx="4256733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يُستخدم </a:t>
            </a:r>
            <a:r>
              <a:rPr lang="ar-JO" sz="1500" b="1" dirty="0" smtClean="0">
                <a:cs typeface="+mj-cs"/>
              </a:rPr>
              <a:t>لحذف</a:t>
            </a:r>
            <a:r>
              <a:rPr lang="ar-JO" sz="1500" dirty="0" smtClean="0">
                <a:cs typeface="+mj-cs"/>
              </a:rPr>
              <a:t> المظهر المُختار !!!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6742090" y="4886843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108000" bIns="72000" rtlCol="1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x</a:t>
            </a:r>
            <a:endParaRPr lang="ar-JO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74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945" y="3068960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301208"/>
            <a:ext cx="4256733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عند النقر عليها يتمّ </a:t>
            </a:r>
            <a:r>
              <a:rPr lang="ar-JO" sz="1500" b="1" dirty="0" smtClean="0">
                <a:cs typeface="+mj-cs"/>
              </a:rPr>
              <a:t>نسخ</a:t>
            </a:r>
            <a:r>
              <a:rPr lang="ar-JO" sz="1500" dirty="0" smtClean="0">
                <a:cs typeface="+mj-cs"/>
              </a:rPr>
              <a:t> المظهر المُحدّد !!!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6504766" y="4862902"/>
            <a:ext cx="720080" cy="28803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72000" rtlCol="1" anchor="ctr"/>
          <a:lstStyle/>
          <a:p>
            <a:pPr algn="ctr"/>
            <a:r>
              <a:rPr lang="ar-JO" sz="1400" b="1" dirty="0" smtClean="0">
                <a:solidFill>
                  <a:schemeClr val="tx1"/>
                </a:solidFill>
                <a:latin typeface="Adobe Arabic" pitchFamily="18" charset="-78"/>
                <a:cs typeface="Akhbar MT" pitchFamily="2" charset="-78"/>
              </a:rPr>
              <a:t>نسـخ</a:t>
            </a:r>
            <a:endParaRPr lang="ar-JO" sz="1400" b="1" dirty="0">
              <a:solidFill>
                <a:schemeClr val="tx1"/>
              </a:solidFill>
              <a:latin typeface="Adobe Arabic" pitchFamily="18" charset="-78"/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470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068960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301208"/>
            <a:ext cx="4256733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عند النقر عليها </a:t>
            </a:r>
            <a:r>
              <a:rPr lang="ar-JO" sz="1500" b="1" dirty="0" smtClean="0">
                <a:cs typeface="+mj-cs"/>
              </a:rPr>
              <a:t>يظهر الكائن </a:t>
            </a:r>
            <a:r>
              <a:rPr lang="ar-JO" sz="1500" dirty="0" smtClean="0">
                <a:cs typeface="+mj-cs"/>
              </a:rPr>
              <a:t>المُحدّد في </a:t>
            </a:r>
            <a:r>
              <a:rPr lang="ar-JO" sz="1500" b="1" dirty="0" smtClean="0">
                <a:cs typeface="+mj-cs"/>
              </a:rPr>
              <a:t>نافذة محرّر الرسم</a:t>
            </a:r>
            <a:r>
              <a:rPr lang="ar-JO" sz="1500" dirty="0" smtClean="0">
                <a:cs typeface="+mj-cs"/>
              </a:rPr>
              <a:t/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حيث يُمكن إجراء التعديلات على الكائن !!!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6504766" y="4862902"/>
            <a:ext cx="720080" cy="28803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72000" rtlCol="1" anchor="ctr"/>
          <a:lstStyle/>
          <a:p>
            <a:pPr algn="ctr"/>
            <a:r>
              <a:rPr lang="ar-JO" sz="1400" b="1" dirty="0" smtClean="0">
                <a:solidFill>
                  <a:schemeClr val="tx1"/>
                </a:solidFill>
                <a:latin typeface="Adobe Arabic" pitchFamily="18" charset="-78"/>
                <a:cs typeface="Akhbar MT" pitchFamily="2" charset="-78"/>
              </a:rPr>
              <a:t>تحرير</a:t>
            </a:r>
            <a:endParaRPr lang="ar-JO" sz="1400" b="1" dirty="0">
              <a:solidFill>
                <a:schemeClr val="tx1"/>
              </a:solidFill>
              <a:latin typeface="Adobe Arabic" pitchFamily="18" charset="-78"/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287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51370" y="2921639"/>
            <a:ext cx="353428" cy="360040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716015" y="5013176"/>
            <a:ext cx="4256733" cy="7848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b="1" dirty="0" smtClean="0">
                <a:cs typeface="+mj-cs"/>
              </a:rPr>
              <a:t>هذه الأرقام تبيّن ترتيب المظاهر</a:t>
            </a:r>
            <a:r>
              <a:rPr lang="ar-JO" sz="1500" dirty="0" smtClean="0">
                <a:cs typeface="+mj-cs"/>
              </a:rPr>
              <a:t/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ولإعادة الترتيب نقوم بسحب الكائن الأول مثلاً إلى أسفل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فيتغيّر الترتيب !!!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65253" y="3644130"/>
            <a:ext cx="35342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0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لتوضيح كل ما يتعلّق بتبويب 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المظاهر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33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ازرار تبويب ( المظاهر )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4698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88398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636912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3066490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53" name="صورة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24" y="4246307"/>
            <a:ext cx="2780928" cy="58067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420" y="4725144"/>
            <a:ext cx="1736776" cy="40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(2-16)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تغيير مظهر الكائن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870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88398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636912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3066490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2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(2-17)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تغيير مظهر كائن مع الحركة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82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501008"/>
            <a:ext cx="2187116" cy="37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1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251703" y="3756938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364088" y="4437112"/>
            <a:ext cx="2896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860032" y="309189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ما فائدة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إضافة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الأصوات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إلى أي مشروع ؟!!!</a:t>
            </a:r>
            <a:endParaRPr lang="ar-JO" sz="12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773" y="1779276"/>
            <a:ext cx="1086580" cy="1086580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263966" y="3803975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تُضفي على المشروع رونقاً خاصّاً</a:t>
            </a:r>
            <a:b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وتجعله أكثر حيويّة ...</a:t>
            </a:r>
            <a:endParaRPr lang="ar-JO" sz="15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8057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251703" y="3756938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364088" y="4437112"/>
            <a:ext cx="2896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860032" y="309189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هل يتعامل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سكراتش مع جميع أنواع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الملفات الصوتيّة ؟!!!</a:t>
            </a:r>
            <a:endParaRPr lang="ar-JO" sz="12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263966" y="3803975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>
                <a:cs typeface="+mj-cs"/>
              </a:rPr>
              <a:t>يتعامل برنامج سكراتش مع أنواع الملفات الصوتية الآتية ،،،</a:t>
            </a:r>
            <a:endParaRPr lang="ar-JO" sz="15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8" name="صورة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922" y="4653136"/>
            <a:ext cx="1390650" cy="819150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773" y="1779276"/>
            <a:ext cx="1086580" cy="108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6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  <p:sp>
        <p:nvSpPr>
          <p:cNvPr id="24" name="مربع نص 23"/>
          <p:cNvSpPr txBox="1"/>
          <p:nvPr/>
        </p:nvSpPr>
        <p:spPr>
          <a:xfrm>
            <a:off x="4956255" y="3614133"/>
            <a:ext cx="379220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للتعامل مع الأصوات ...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004048" y="4257460"/>
            <a:ext cx="336016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أولاً /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يجب تحديد الكائن المُراد إضافة الصوت له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004048" y="4545995"/>
            <a:ext cx="336016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ثانياً /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النقر على تبويب </a:t>
            </a:r>
            <a:r>
              <a:rPr lang="ar-JO" sz="15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الأصوات</a:t>
            </a:r>
            <a:endParaRPr lang="ar-JO" sz="15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6993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662" y="1628800"/>
            <a:ext cx="3048762" cy="395691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مربع نص 7"/>
          <p:cNvSpPr txBox="1"/>
          <p:nvPr/>
        </p:nvSpPr>
        <p:spPr>
          <a:xfrm>
            <a:off x="5604327" y="1423809"/>
            <a:ext cx="249606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latin typeface="GE SS Unique Light" pitchFamily="18" charset="-78"/>
                <a:ea typeface="GE SS Unique Light" pitchFamily="18" charset="-78"/>
                <a:cs typeface="GE SS Unique Light" pitchFamily="18" charset="-78"/>
              </a:rPr>
              <a:t>لاحظ ظهور التبويب بلونٍ مختلف</a:t>
            </a:r>
            <a:endParaRPr lang="ar-JO" sz="1200" b="1" dirty="0">
              <a:solidFill>
                <a:srgbClr val="008000"/>
              </a:solidFill>
              <a:latin typeface="GE SS Unique Light" pitchFamily="18" charset="-78"/>
              <a:ea typeface="GE SS Unique Light" pitchFamily="18" charset="-78"/>
              <a:cs typeface="GE SS Unique Light" pitchFamily="18" charset="-78"/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6833265" y="2276872"/>
            <a:ext cx="671969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796136" y="4797152"/>
            <a:ext cx="2088232" cy="576064"/>
          </a:xfrm>
          <a:prstGeom prst="roundRect">
            <a:avLst/>
          </a:prstGeom>
          <a:solidFill>
            <a:schemeClr val="bg1">
              <a:lumMod val="50000"/>
            </a:schemeClr>
          </a:solidFill>
          <a:effectLst>
            <a:glow rad="63500">
              <a:schemeClr val="tx1"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2" name="مربع نص 11"/>
          <p:cNvSpPr txBox="1"/>
          <p:nvPr/>
        </p:nvSpPr>
        <p:spPr>
          <a:xfrm>
            <a:off x="5796136" y="4931295"/>
            <a:ext cx="206728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لإضافة صوت من ملف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1" name="شكل حر 10"/>
          <p:cNvSpPr/>
          <p:nvPr/>
        </p:nvSpPr>
        <p:spPr>
          <a:xfrm>
            <a:off x="5155726" y="2951938"/>
            <a:ext cx="568402" cy="2165684"/>
          </a:xfrm>
          <a:custGeom>
            <a:avLst/>
            <a:gdLst>
              <a:gd name="connsiteX0" fmla="*/ 568402 w 568402"/>
              <a:gd name="connsiteY0" fmla="*/ 2165684 h 2165684"/>
              <a:gd name="connsiteX1" fmla="*/ 2918 w 568402"/>
              <a:gd name="connsiteY1" fmla="*/ 806116 h 2165684"/>
              <a:gd name="connsiteX2" fmla="*/ 387928 w 568402"/>
              <a:gd name="connsiteY2" fmla="*/ 0 h 21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8402" h="2165684">
                <a:moveTo>
                  <a:pt x="568402" y="2165684"/>
                </a:moveTo>
                <a:cubicBezTo>
                  <a:pt x="300699" y="1666373"/>
                  <a:pt x="32997" y="1167063"/>
                  <a:pt x="2918" y="806116"/>
                </a:cubicBezTo>
                <a:cubicBezTo>
                  <a:pt x="-27161" y="445169"/>
                  <a:pt x="180383" y="222584"/>
                  <a:pt x="387928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5" name="مربع نص 14"/>
          <p:cNvSpPr txBox="1"/>
          <p:nvPr/>
        </p:nvSpPr>
        <p:spPr>
          <a:xfrm>
            <a:off x="5829844" y="4849996"/>
            <a:ext cx="2067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لتسجيل</a:t>
            </a: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صوت</a:t>
            </a:r>
            <a:b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باستخدام الميكروفون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829844" y="4823573"/>
            <a:ext cx="2067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لاحظ</a:t>
            </a: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أنّ لكلّ صوتٍ </a:t>
            </a:r>
            <a:r>
              <a:rPr lang="ar-JO" sz="1400" dirty="0" smtClean="0">
                <a:solidFill>
                  <a:schemeClr val="bg1"/>
                </a:solidFill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solidFill>
                  <a:schemeClr val="bg1"/>
                </a:solidFill>
                <a:latin typeface="Calibri"/>
                <a:ea typeface="GE SS TV Bold" pitchFamily="18" charset="-78"/>
                <a:cs typeface="+mj-cs"/>
              </a:rPr>
              <a:t> </a:t>
            </a:r>
            <a:r>
              <a:rPr lang="ar-JO" sz="1400" b="1" dirty="0" smtClean="0">
                <a:solidFill>
                  <a:schemeClr val="bg1"/>
                </a:solidFill>
                <a:latin typeface="Calibri"/>
                <a:ea typeface="GE SS TV Bold" pitchFamily="18" charset="-78"/>
                <a:cs typeface="+mj-cs"/>
              </a:rPr>
              <a:t>اسم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806609" y="4831431"/>
            <a:ext cx="2067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أزرار</a:t>
            </a:r>
            <a:b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تشغيل</a:t>
            </a: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الصوت </a:t>
            </a:r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وإيقافه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796136" y="4849996"/>
            <a:ext cx="2067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المدّة الزمنية</a:t>
            </a: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اللازمة لتشغيل الصوت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829844" y="4957717"/>
            <a:ext cx="206728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لحذف</a:t>
            </a:r>
            <a:r>
              <a:rPr lang="ar-JO" sz="1400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الصوت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3" name="شكل حر 12"/>
          <p:cNvSpPr/>
          <p:nvPr/>
        </p:nvSpPr>
        <p:spPr>
          <a:xfrm>
            <a:off x="5186393" y="2993707"/>
            <a:ext cx="835867" cy="2105526"/>
          </a:xfrm>
          <a:custGeom>
            <a:avLst/>
            <a:gdLst>
              <a:gd name="connsiteX0" fmla="*/ 535078 w 835867"/>
              <a:gd name="connsiteY0" fmla="*/ 2105526 h 2105526"/>
              <a:gd name="connsiteX1" fmla="*/ 5689 w 835867"/>
              <a:gd name="connsiteY1" fmla="*/ 577515 h 2105526"/>
              <a:gd name="connsiteX2" fmla="*/ 835867 w 835867"/>
              <a:gd name="connsiteY2" fmla="*/ 0 h 210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5867" h="2105526">
                <a:moveTo>
                  <a:pt x="535078" y="2105526"/>
                </a:moveTo>
                <a:cubicBezTo>
                  <a:pt x="245318" y="1516981"/>
                  <a:pt x="-44442" y="928436"/>
                  <a:pt x="5689" y="577515"/>
                </a:cubicBezTo>
                <a:cubicBezTo>
                  <a:pt x="55820" y="226594"/>
                  <a:pt x="445843" y="113297"/>
                  <a:pt x="835867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0" name="شكل حر 19"/>
          <p:cNvSpPr/>
          <p:nvPr/>
        </p:nvSpPr>
        <p:spPr>
          <a:xfrm>
            <a:off x="7971128" y="3294838"/>
            <a:ext cx="386515" cy="1816768"/>
          </a:xfrm>
          <a:custGeom>
            <a:avLst/>
            <a:gdLst>
              <a:gd name="connsiteX0" fmla="*/ 0 w 386515"/>
              <a:gd name="connsiteY0" fmla="*/ 1816768 h 1816768"/>
              <a:gd name="connsiteX1" fmla="*/ 385011 w 386515"/>
              <a:gd name="connsiteY1" fmla="*/ 1094874 h 1816768"/>
              <a:gd name="connsiteX2" fmla="*/ 108284 w 386515"/>
              <a:gd name="connsiteY2" fmla="*/ 0 h 181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6515" h="1816768">
                <a:moveTo>
                  <a:pt x="0" y="1816768"/>
                </a:moveTo>
                <a:cubicBezTo>
                  <a:pt x="183482" y="1607218"/>
                  <a:pt x="366964" y="1397669"/>
                  <a:pt x="385011" y="1094874"/>
                </a:cubicBezTo>
                <a:cubicBezTo>
                  <a:pt x="403058" y="792079"/>
                  <a:pt x="255671" y="396039"/>
                  <a:pt x="108284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1" name="شكل حر 20"/>
          <p:cNvSpPr/>
          <p:nvPr/>
        </p:nvSpPr>
        <p:spPr>
          <a:xfrm>
            <a:off x="5415901" y="3637289"/>
            <a:ext cx="1151705" cy="1455821"/>
          </a:xfrm>
          <a:custGeom>
            <a:avLst/>
            <a:gdLst>
              <a:gd name="connsiteX0" fmla="*/ 321526 w 1151705"/>
              <a:gd name="connsiteY0" fmla="*/ 1455821 h 1455821"/>
              <a:gd name="connsiteX1" fmla="*/ 44800 w 1151705"/>
              <a:gd name="connsiteY1" fmla="*/ 613611 h 1455821"/>
              <a:gd name="connsiteX2" fmla="*/ 1151705 w 1151705"/>
              <a:gd name="connsiteY2" fmla="*/ 0 h 1455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705" h="1455821">
                <a:moveTo>
                  <a:pt x="321526" y="1455821"/>
                </a:moveTo>
                <a:cubicBezTo>
                  <a:pt x="113981" y="1156034"/>
                  <a:pt x="-93563" y="856248"/>
                  <a:pt x="44800" y="613611"/>
                </a:cubicBezTo>
                <a:cubicBezTo>
                  <a:pt x="183163" y="370974"/>
                  <a:pt x="667434" y="185487"/>
                  <a:pt x="1151705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6612792" y="3481259"/>
            <a:ext cx="612000" cy="252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3" name="شكل حر 22"/>
          <p:cNvSpPr/>
          <p:nvPr/>
        </p:nvSpPr>
        <p:spPr>
          <a:xfrm>
            <a:off x="5558007" y="3429000"/>
            <a:ext cx="1054785" cy="1648326"/>
          </a:xfrm>
          <a:custGeom>
            <a:avLst/>
            <a:gdLst>
              <a:gd name="connsiteX0" fmla="*/ 164448 w 1054785"/>
              <a:gd name="connsiteY0" fmla="*/ 1648326 h 1648326"/>
              <a:gd name="connsiteX1" fmla="*/ 68195 w 1054785"/>
              <a:gd name="connsiteY1" fmla="*/ 529389 h 1648326"/>
              <a:gd name="connsiteX2" fmla="*/ 1054785 w 1054785"/>
              <a:gd name="connsiteY2" fmla="*/ 0 h 164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785" h="1648326">
                <a:moveTo>
                  <a:pt x="164448" y="1648326"/>
                </a:moveTo>
                <a:cubicBezTo>
                  <a:pt x="42126" y="1226218"/>
                  <a:pt x="-80195" y="804110"/>
                  <a:pt x="68195" y="529389"/>
                </a:cubicBezTo>
                <a:cubicBezTo>
                  <a:pt x="216585" y="254668"/>
                  <a:pt x="635685" y="127334"/>
                  <a:pt x="1054785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4" name="شكل حر 23"/>
          <p:cNvSpPr/>
          <p:nvPr/>
        </p:nvSpPr>
        <p:spPr>
          <a:xfrm>
            <a:off x="7964905" y="3645568"/>
            <a:ext cx="337615" cy="1431758"/>
          </a:xfrm>
          <a:custGeom>
            <a:avLst/>
            <a:gdLst>
              <a:gd name="connsiteX0" fmla="*/ 0 w 337615"/>
              <a:gd name="connsiteY0" fmla="*/ 1431758 h 1431758"/>
              <a:gd name="connsiteX1" fmla="*/ 336884 w 337615"/>
              <a:gd name="connsiteY1" fmla="*/ 565485 h 1431758"/>
              <a:gd name="connsiteX2" fmla="*/ 72190 w 337615"/>
              <a:gd name="connsiteY2" fmla="*/ 0 h 143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615" h="1431758">
                <a:moveTo>
                  <a:pt x="0" y="1431758"/>
                </a:moveTo>
                <a:cubicBezTo>
                  <a:pt x="162426" y="1117934"/>
                  <a:pt x="324852" y="804111"/>
                  <a:pt x="336884" y="565485"/>
                </a:cubicBezTo>
                <a:cubicBezTo>
                  <a:pt x="348916" y="326859"/>
                  <a:pt x="210553" y="163429"/>
                  <a:pt x="72190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93668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animBg="1"/>
      <p:bldP spid="9" grpId="1" animBg="1"/>
      <p:bldP spid="10" grpId="0" animBg="1"/>
      <p:bldP spid="12" grpId="0"/>
      <p:bldP spid="12" grpId="1"/>
      <p:bldP spid="11" grpId="0" animBg="1"/>
      <p:bldP spid="11" grpId="1" animBg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3" grpId="0" animBg="1"/>
      <p:bldP spid="13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لتوضيح كل ما يتعلّق بتبويب 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الأصوات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5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ازرار تبويب ( الأصوات)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1993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يتحكم الطالب في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مظهر </a:t>
            </a:r>
            <a: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الكائن</a:t>
            </a:r>
            <a:b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     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في برنامج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سكراتش</a:t>
            </a:r>
            <a:endParaRPr lang="ar-JO" sz="20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539552" y="2884874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يُضيف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الأصوات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 إلى الكائن ويغيّرها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05064"/>
            <a:ext cx="3205201" cy="134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(2-18)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إضافة صوت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5377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أ.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المظهر هو التغيّر الي يحدث على الكائن.          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لا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ب.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يُمكن أن نرسم صورة ونستخدمها كمظهر جديد.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نعم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جـ.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عند تغيير المظاهر أو الأصوات فإنّنا نستخدم ...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لا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د.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عند تفعيل تبويب الأصوات تظهر الأصوات ...  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نعم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هـ.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يستطيع برنامج سكراتش التعامل مع أنواع ...  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نعم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و.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إضافة المظاهر والأصوات لا يضيف أي ...     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لا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ز.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لا يُمكن إنشاء مشروع من دون أصوات.                 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لا</a:t>
            </a:r>
            <a:endParaRPr lang="ar-JO" sz="14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3" name="رابط مستقيم 2"/>
          <p:cNvCxnSpPr/>
          <p:nvPr/>
        </p:nvCxnSpPr>
        <p:spPr>
          <a:xfrm>
            <a:off x="5220072" y="2852936"/>
            <a:ext cx="0" cy="144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88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27984" y="4491697"/>
            <a:ext cx="4536504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◄ </a:t>
            </a:r>
            <a:r>
              <a:rPr lang="ar-JO" sz="14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اسم الكائن </a:t>
            </a:r>
            <a:r>
              <a:rPr lang="ar-JO" sz="1400" b="1" dirty="0" smtClean="0">
                <a:solidFill>
                  <a:srgbClr val="008000"/>
                </a:solidFill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 </a:t>
            </a:r>
            <a:r>
              <a:rPr lang="en-US" sz="1400" dirty="0" smtClean="0">
                <a:latin typeface="GE SS TV Bold" pitchFamily="18" charset="-78"/>
                <a:ea typeface="GE SS TV Bold" pitchFamily="18" charset="-78"/>
              </a:rPr>
              <a:t>First-Car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</a:rPr>
              <a:t>◄ </a:t>
            </a:r>
            <a:r>
              <a:rPr lang="ar-JO" sz="14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عدد مظاهر الكائن </a:t>
            </a:r>
            <a:r>
              <a:rPr lang="ar-JO" sz="1400" b="1" dirty="0">
                <a:solidFill>
                  <a:srgbClr val="008000"/>
                </a:solidFill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b="1" dirty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(2)</a:t>
            </a:r>
            <a:r>
              <a:rPr lang="en-US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</a:rPr>
              <a:t>◄ </a:t>
            </a:r>
            <a:r>
              <a:rPr lang="ar-JO" sz="1400" b="1" dirty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عدد </a:t>
            </a:r>
            <a:r>
              <a:rPr lang="ar-JO" sz="14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الأصوات </a:t>
            </a:r>
            <a:r>
              <a:rPr lang="ar-JO" sz="1400" b="1" dirty="0">
                <a:solidFill>
                  <a:srgbClr val="008000"/>
                </a:solidFill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b="1" dirty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(2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) وهي :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  </a:t>
            </a:r>
            <a:r>
              <a:rPr lang="en-US" sz="1200" dirty="0" err="1" smtClean="0">
                <a:latin typeface="Kozuka Gothic Pr6N B" pitchFamily="34" charset="-128"/>
                <a:ea typeface="Kozuka Gothic Pr6N B" pitchFamily="34" charset="-128"/>
              </a:rPr>
              <a:t>MotorcyclePassing</a:t>
            </a:r>
            <a:r>
              <a:rPr lang="ar-JO" sz="1200" dirty="0" smtClean="0">
                <a:latin typeface="Kozuka Gothic Pr6N B" pitchFamily="34" charset="-128"/>
                <a:ea typeface="Kozuka Gothic Pr6N B" pitchFamily="34" charset="-128"/>
              </a:rPr>
              <a:t> / </a:t>
            </a:r>
            <a:r>
              <a:rPr lang="en-US" sz="1200" dirty="0" err="1" smtClean="0">
                <a:latin typeface="Kozuka Gothic Pr6N B" pitchFamily="34" charset="-128"/>
                <a:ea typeface="Kozuka Gothic Pr6N B" pitchFamily="34" charset="-128"/>
              </a:rPr>
              <a:t>CarPassing</a:t>
            </a:r>
            <a:r>
              <a:rPr lang="ar-JO" sz="1200" dirty="0" smtClean="0">
                <a:latin typeface="Kozuka Gothic Pr6N B" pitchFamily="34" charset="-128"/>
                <a:ea typeface="Kozuka Gothic Pr6N B" pitchFamily="34" charset="-128"/>
              </a:rPr>
              <a:t/>
            </a:r>
            <a:br>
              <a:rPr lang="ar-JO" sz="1200" dirty="0" smtClean="0">
                <a:latin typeface="Kozuka Gothic Pr6N B" pitchFamily="34" charset="-128"/>
                <a:ea typeface="Kozuka Gothic Pr6N B" pitchFamily="34" charset="-128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</a:rPr>
              <a:t>◄</a:t>
            </a:r>
            <a:r>
              <a:rPr lang="ar-JO" sz="1200" b="1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b="1" dirty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مدّة </a:t>
            </a:r>
            <a:r>
              <a:rPr lang="ar-JO" sz="14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الانتظـــار </a:t>
            </a:r>
            <a:r>
              <a:rPr lang="ar-JO" sz="1400" b="1" dirty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←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(0.5) ثانية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2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</a:rPr>
              <a:t>◄</a:t>
            </a:r>
            <a:r>
              <a:rPr lang="ar-JO" sz="1200" b="1" dirty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b="1" dirty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اللبنة التي ستبدأ تنفيذ المقطع </a:t>
            </a:r>
            <a:r>
              <a:rPr lang="ar-JO" sz="14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البرمجي ←</a:t>
            </a:r>
            <a:r>
              <a:rPr lang="ar-JO" sz="12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عند نقر </a:t>
            </a:r>
            <a:r>
              <a:rPr lang="en-US" sz="1400" dirty="0">
                <a:latin typeface="GE SS TV Bold" pitchFamily="18" charset="-78"/>
                <a:ea typeface="GE SS TV Bold" pitchFamily="18" charset="-78"/>
              </a:rPr>
              <a:t>First-Car</a:t>
            </a:r>
            <a:r>
              <a:rPr lang="en-US" sz="1200" dirty="0" smtClean="0">
                <a:latin typeface="GE SS TV Bold" pitchFamily="18" charset="-78"/>
                <a:ea typeface="GE SS TV Bold" pitchFamily="18" charset="-78"/>
              </a:rPr>
              <a:t>  </a:t>
            </a:r>
            <a:endParaRPr lang="ar-JO" sz="1200" dirty="0">
              <a:latin typeface="Kozuka Gothic Pr6N B" pitchFamily="34" charset="-128"/>
              <a:ea typeface="Kozuka Gothic Pr6N B" pitchFamily="34" charset="-12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647855"/>
            <a:ext cx="1585083" cy="179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6" name="مربع نص 35"/>
          <p:cNvSpPr txBox="1"/>
          <p:nvPr/>
        </p:nvSpPr>
        <p:spPr>
          <a:xfrm>
            <a:off x="4716015" y="3573016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cs typeface="+mj-cs"/>
              </a:rPr>
              <a:t>كي يكتمل أي مشروع</a:t>
            </a:r>
            <a:r>
              <a:rPr lang="ar-JO" sz="1600" dirty="0" smtClean="0">
                <a:cs typeface="+mj-cs"/>
              </a:rPr>
              <a:t/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وليظهر على شكل لعبة أو قصّة أو رسم متحرّك</a:t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يجب أن تكون هناك بعض الإضافات مثل </a:t>
            </a:r>
            <a:r>
              <a:rPr lang="ar-JO" sz="1600" u="sng" dirty="0" smtClean="0">
                <a:cs typeface="+mj-cs"/>
              </a:rPr>
              <a:t>تغيير الخلفيات</a:t>
            </a:r>
            <a:r>
              <a:rPr lang="ar-JO" sz="1600" dirty="0" smtClean="0">
                <a:cs typeface="+mj-cs"/>
              </a:rPr>
              <a:t> و</a:t>
            </a:r>
            <a:r>
              <a:rPr lang="ar-JO" sz="1600" u="sng" dirty="0" smtClean="0">
                <a:cs typeface="+mj-cs"/>
              </a:rPr>
              <a:t>الأشكال</a:t>
            </a:r>
            <a:r>
              <a:rPr lang="ar-JO" sz="1600" dirty="0" smtClean="0">
                <a:cs typeface="+mj-cs"/>
              </a:rPr>
              <a:t> و</a:t>
            </a:r>
            <a:r>
              <a:rPr lang="ar-JO" sz="1600" u="sng" dirty="0" smtClean="0">
                <a:cs typeface="+mj-cs"/>
              </a:rPr>
              <a:t>إضافة الأصوات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98" y="1708343"/>
            <a:ext cx="1852054" cy="150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8" y="3498252"/>
            <a:ext cx="2016224" cy="38609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2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251703" y="3573016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364088" y="4253190"/>
            <a:ext cx="2896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860032" y="309189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المقصود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بالمظهر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؟!!!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  <a:cs typeface="+mj-cs"/>
              </a:rPr>
              <a:t>( عبّر عنه بحركات جسمك )</a:t>
            </a:r>
            <a:endParaRPr lang="ar-JO" sz="12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535" y="1831767"/>
            <a:ext cx="1061056" cy="1061056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263966" y="3620053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هو التغيّر الذي يحدث في </a:t>
            </a:r>
            <a:r>
              <a:rPr lang="ar-JO" sz="1500" dirty="0" smtClean="0">
                <a:solidFill>
                  <a:srgbClr val="3333FF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شكل الكائن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أو في </a:t>
            </a:r>
            <a:r>
              <a:rPr lang="ar-JO" sz="15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شكل الخلفية</a:t>
            </a:r>
            <a:endParaRPr lang="ar-JO" sz="15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2" name="مجموعة 1"/>
          <p:cNvGrpSpPr/>
          <p:nvPr/>
        </p:nvGrpSpPr>
        <p:grpSpPr>
          <a:xfrm>
            <a:off x="5868144" y="4653136"/>
            <a:ext cx="1800200" cy="1043245"/>
            <a:chOff x="5868144" y="4653136"/>
            <a:chExt cx="1800200" cy="1043245"/>
          </a:xfrm>
        </p:grpSpPr>
        <p:sp>
          <p:nvSpPr>
            <p:cNvPr id="23" name="مربع نص 22"/>
            <p:cNvSpPr txBox="1"/>
            <p:nvPr/>
          </p:nvSpPr>
          <p:spPr>
            <a:xfrm>
              <a:off x="5868144" y="5373216"/>
              <a:ext cx="1800200" cy="3231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500" dirty="0" smtClean="0">
                  <a:latin typeface="Adobe Arabic" pitchFamily="18" charset="-78"/>
                  <a:ea typeface="GE SS TV Bold" pitchFamily="18" charset="-78"/>
                  <a:cs typeface="Adobe Arabic" pitchFamily="18" charset="-78"/>
                </a:rPr>
                <a:t>لاحظ التغيّر في الشكل</a:t>
              </a:r>
              <a:endParaRPr lang="ar-JO" sz="1500" b="1" dirty="0">
                <a:latin typeface="Adobe Arabic" pitchFamily="18" charset="-78"/>
                <a:ea typeface="GE SS TV Bold" pitchFamily="18" charset="-78"/>
                <a:cs typeface="Adobe Arabic" pitchFamily="18" charset="-78"/>
              </a:endParaRPr>
            </a:p>
          </p:txBody>
        </p:sp>
        <p:pic>
          <p:nvPicPr>
            <p:cNvPr id="15" name="صورة 14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653136"/>
              <a:ext cx="648072" cy="75023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صورة 18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692" y="4680000"/>
              <a:ext cx="637222" cy="6840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20" name="رابط مستقيم 19"/>
            <p:cNvCxnSpPr/>
            <p:nvPr/>
          </p:nvCxnSpPr>
          <p:spPr>
            <a:xfrm>
              <a:off x="6084168" y="5373216"/>
              <a:ext cx="141463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811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196" y="1646178"/>
            <a:ext cx="2903220" cy="393954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868144" y="4797152"/>
            <a:ext cx="1944216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cs typeface="+mj-cs"/>
              </a:rPr>
              <a:t>لإضافة مظهر</a:t>
            </a:r>
            <a:br>
              <a:rPr lang="ar-JO" sz="1200" dirty="0" smtClean="0">
                <a:cs typeface="+mj-cs"/>
              </a:rPr>
            </a:br>
            <a:r>
              <a:rPr lang="ar-JO" sz="1200" dirty="0" smtClean="0">
                <a:cs typeface="+mj-cs"/>
              </a:rPr>
              <a:t>ننقر على تبويب ( </a:t>
            </a:r>
            <a:r>
              <a:rPr lang="ar-JO" sz="1200" b="1" dirty="0" smtClean="0">
                <a:cs typeface="+mj-cs"/>
              </a:rPr>
              <a:t>المظاهر</a:t>
            </a:r>
            <a:r>
              <a:rPr lang="ar-JO" sz="1200" dirty="0" smtClean="0">
                <a:cs typeface="+mj-cs"/>
              </a:rPr>
              <a:t> )</a:t>
            </a:r>
            <a:endParaRPr lang="ar-JO" sz="1200" dirty="0">
              <a:cs typeface="+mj-cs"/>
            </a:endParaRPr>
          </a:p>
        </p:txBody>
      </p:sp>
      <p:sp>
        <p:nvSpPr>
          <p:cNvPr id="4" name="شكل حر 3"/>
          <p:cNvSpPr/>
          <p:nvPr/>
        </p:nvSpPr>
        <p:spPr>
          <a:xfrm>
            <a:off x="6809874" y="2634916"/>
            <a:ext cx="1510010" cy="2382252"/>
          </a:xfrm>
          <a:custGeom>
            <a:avLst/>
            <a:gdLst>
              <a:gd name="connsiteX0" fmla="*/ 1058779 w 1510010"/>
              <a:gd name="connsiteY0" fmla="*/ 2382252 h 2382252"/>
              <a:gd name="connsiteX1" fmla="*/ 1455821 w 1510010"/>
              <a:gd name="connsiteY1" fmla="*/ 1395663 h 2382252"/>
              <a:gd name="connsiteX2" fmla="*/ 0 w 1510010"/>
              <a:gd name="connsiteY2" fmla="*/ 0 h 238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0010" h="2382252">
                <a:moveTo>
                  <a:pt x="1058779" y="2382252"/>
                </a:moveTo>
                <a:cubicBezTo>
                  <a:pt x="1345531" y="2087478"/>
                  <a:pt x="1632284" y="1792705"/>
                  <a:pt x="1455821" y="1395663"/>
                </a:cubicBezTo>
                <a:cubicBezTo>
                  <a:pt x="1279358" y="998621"/>
                  <a:pt x="639679" y="499310"/>
                  <a:pt x="0" y="0"/>
                </a:cubicBezTo>
              </a:path>
            </a:pathLst>
          </a:custGeom>
          <a:ln w="1905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62029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536" y="1845438"/>
            <a:ext cx="1202776" cy="1325266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4572000" y="4050827"/>
            <a:ext cx="446046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أهمية الأزرار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تبويب 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المظاهر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177536" y="3170704"/>
            <a:ext cx="11557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Kharabeesh" panose="01000000000000000000" pitchFamily="2" charset="-78"/>
                <a:ea typeface="GE SS TV Bold" pitchFamily="18" charset="-78"/>
                <a:cs typeface="Kharabeesh" panose="01000000000000000000" pitchFamily="2" charset="-78"/>
              </a:rPr>
              <a:t>توضيح</a:t>
            </a:r>
            <a:endParaRPr lang="ar-JO" sz="2800" dirty="0">
              <a:solidFill>
                <a:schemeClr val="tx2">
                  <a:lumMod val="60000"/>
                  <a:lumOff val="40000"/>
                </a:schemeClr>
              </a:solidFill>
              <a:latin typeface="Kharabeesh" panose="01000000000000000000" pitchFamily="2" charset="-78"/>
              <a:ea typeface="GE SS TV Bold" pitchFamily="18" charset="-78"/>
              <a:cs typeface="Kharabeesh" panose="01000000000000000000" pitchFamily="2" charset="-78"/>
            </a:endParaRPr>
          </a:p>
        </p:txBody>
      </p:sp>
      <p:grpSp>
        <p:nvGrpSpPr>
          <p:cNvPr id="10" name="مجموعة 9"/>
          <p:cNvGrpSpPr/>
          <p:nvPr/>
        </p:nvGrpSpPr>
        <p:grpSpPr>
          <a:xfrm>
            <a:off x="6242112" y="4581128"/>
            <a:ext cx="1032194" cy="425632"/>
            <a:chOff x="6227299" y="5373216"/>
            <a:chExt cx="1032194" cy="425632"/>
          </a:xfrm>
        </p:grpSpPr>
        <p:sp>
          <p:nvSpPr>
            <p:cNvPr id="11" name="مستطيل مستدير الزوايا 10"/>
            <p:cNvSpPr/>
            <p:nvPr/>
          </p:nvSpPr>
          <p:spPr>
            <a:xfrm>
              <a:off x="6227299" y="5373216"/>
              <a:ext cx="1032194" cy="42563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2" name="سهم مسنن إلى اليمين 11"/>
            <p:cNvSpPr/>
            <p:nvPr/>
          </p:nvSpPr>
          <p:spPr>
            <a:xfrm flipH="1">
              <a:off x="6444000" y="5405932"/>
              <a:ext cx="612000" cy="324000"/>
            </a:xfrm>
            <a:prstGeom prst="notchedRightArrow">
              <a:avLst>
                <a:gd name="adj1" fmla="val 34670"/>
                <a:gd name="adj2" fmla="val 75552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13" name="مربع نص 12"/>
          <p:cNvSpPr txBox="1"/>
          <p:nvPr/>
        </p:nvSpPr>
        <p:spPr>
          <a:xfrm>
            <a:off x="5973527" y="5026805"/>
            <a:ext cx="1569363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انظر الشريحة التالية</a:t>
            </a:r>
            <a:endParaRPr lang="ar-JO" sz="1000" b="1" dirty="0">
              <a:solidFill>
                <a:schemeClr val="accent3">
                  <a:lumMod val="75000"/>
                </a:schemeClr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4413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9" name="مجموعة 18"/>
          <p:cNvGrpSpPr/>
          <p:nvPr/>
        </p:nvGrpSpPr>
        <p:grpSpPr>
          <a:xfrm>
            <a:off x="5413196" y="1646178"/>
            <a:ext cx="3119244" cy="3939540"/>
            <a:chOff x="5413196" y="1646178"/>
            <a:chExt cx="3119244" cy="393954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196" y="1646178"/>
              <a:ext cx="2903220" cy="3939540"/>
            </a:xfrm>
            <a:prstGeom prst="rect">
              <a:avLst/>
            </a:prstGeom>
          </p:spPr>
        </p:pic>
        <p:grpSp>
          <p:nvGrpSpPr>
            <p:cNvPr id="18" name="مجموعة 17"/>
            <p:cNvGrpSpPr/>
            <p:nvPr/>
          </p:nvGrpSpPr>
          <p:grpSpPr>
            <a:xfrm>
              <a:off x="5413196" y="4563445"/>
              <a:ext cx="3119244" cy="1022273"/>
              <a:chOff x="5413196" y="4563445"/>
              <a:chExt cx="3119244" cy="1022273"/>
            </a:xfrm>
          </p:grpSpPr>
          <p:grpSp>
            <p:nvGrpSpPr>
              <p:cNvPr id="4" name="مجموعة 3"/>
              <p:cNvGrpSpPr/>
              <p:nvPr/>
            </p:nvGrpSpPr>
            <p:grpSpPr>
              <a:xfrm>
                <a:off x="5413196" y="4563445"/>
                <a:ext cx="3119244" cy="323398"/>
                <a:chOff x="5413196" y="4563445"/>
                <a:chExt cx="3119244" cy="323398"/>
              </a:xfrm>
            </p:grpSpPr>
            <p:sp>
              <p:nvSpPr>
                <p:cNvPr id="3" name="مخطط انسيابي: شريط مثقب 2"/>
                <p:cNvSpPr/>
                <p:nvPr/>
              </p:nvSpPr>
              <p:spPr>
                <a:xfrm>
                  <a:off x="5413196" y="4581128"/>
                  <a:ext cx="526956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1" name="مخطط انسيابي: شريط مثقب 10"/>
                <p:cNvSpPr/>
                <p:nvPr/>
              </p:nvSpPr>
              <p:spPr>
                <a:xfrm>
                  <a:off x="5940152" y="458082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2" name="مخطط انسيابي: شريط مثقب 11"/>
                <p:cNvSpPr/>
                <p:nvPr/>
              </p:nvSpPr>
              <p:spPr>
                <a:xfrm>
                  <a:off x="6372200" y="4581433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3" name="مخطط انسيابي: شريط مثقب 12"/>
                <p:cNvSpPr/>
                <p:nvPr/>
              </p:nvSpPr>
              <p:spPr>
                <a:xfrm>
                  <a:off x="6804248" y="4581128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5" name="مخطط انسيابي: شريط مثقب 14"/>
                <p:cNvSpPr/>
                <p:nvPr/>
              </p:nvSpPr>
              <p:spPr>
                <a:xfrm>
                  <a:off x="7236296" y="4563750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6" name="مخطط انسيابي: شريط مثقب 15"/>
                <p:cNvSpPr/>
                <p:nvPr/>
              </p:nvSpPr>
              <p:spPr>
                <a:xfrm>
                  <a:off x="7668344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  <p:sp>
              <p:nvSpPr>
                <p:cNvPr id="17" name="مخطط انسيابي: شريط مثقب 16"/>
                <p:cNvSpPr/>
                <p:nvPr/>
              </p:nvSpPr>
              <p:spPr>
                <a:xfrm>
                  <a:off x="8100392" y="4563445"/>
                  <a:ext cx="432048" cy="305410"/>
                </a:xfrm>
                <a:prstGeom prst="flowChartPunchedTap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7" name="مستطيل 6"/>
              <p:cNvSpPr/>
              <p:nvPr/>
            </p:nvSpPr>
            <p:spPr>
              <a:xfrm>
                <a:off x="5413196" y="4716150"/>
                <a:ext cx="2903220" cy="8695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23378" y="2633606"/>
            <a:ext cx="353428" cy="360040"/>
          </a:xfrm>
          <a:prstGeom prst="rect">
            <a:avLst/>
          </a:prstGeom>
        </p:spPr>
      </p:pic>
      <p:sp>
        <p:nvSpPr>
          <p:cNvPr id="23" name="مستطيل مستدير الزوايا 22"/>
          <p:cNvSpPr/>
          <p:nvPr/>
        </p:nvSpPr>
        <p:spPr>
          <a:xfrm>
            <a:off x="6504766" y="4862902"/>
            <a:ext cx="720080" cy="28803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72000" rtlCol="1" anchor="ctr"/>
          <a:lstStyle/>
          <a:p>
            <a:pPr algn="ctr"/>
            <a:r>
              <a:rPr lang="ar-JO" sz="1300" b="1" dirty="0" smtClean="0">
                <a:solidFill>
                  <a:schemeClr val="tx1"/>
                </a:solidFill>
                <a:latin typeface="Adobe Arabic" pitchFamily="18" charset="-78"/>
                <a:cs typeface="Akhbar MT" pitchFamily="2" charset="-78"/>
              </a:rPr>
              <a:t>آلة التصوير</a:t>
            </a:r>
            <a:endParaRPr lang="ar-JO" sz="1300" b="1" dirty="0">
              <a:solidFill>
                <a:schemeClr val="tx1"/>
              </a:solidFill>
              <a:latin typeface="Adobe Arabic" pitchFamily="18" charset="-78"/>
              <a:cs typeface="Akhbar MT" pitchFamily="2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4716015" y="5301208"/>
            <a:ext cx="4256733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cs typeface="+mj-cs"/>
              </a:rPr>
              <a:t>تستخدم لالتقاط </a:t>
            </a:r>
            <a:r>
              <a:rPr lang="ar-JO" sz="1500" b="1" dirty="0" smtClean="0">
                <a:cs typeface="+mj-cs"/>
              </a:rPr>
              <a:t>مظهر جديد </a:t>
            </a:r>
            <a:r>
              <a:rPr lang="ar-JO" sz="1500" dirty="0" smtClean="0">
                <a:cs typeface="+mj-cs"/>
              </a:rPr>
              <a:t>من خلال آلة التصوير ( </a:t>
            </a:r>
            <a:r>
              <a:rPr lang="ar-JO" sz="1500" b="1" dirty="0" smtClean="0">
                <a:cs typeface="+mj-cs"/>
              </a:rPr>
              <a:t>الكاميرا</a:t>
            </a:r>
            <a:r>
              <a:rPr lang="ar-JO" sz="1500" dirty="0" smtClean="0">
                <a:cs typeface="+mj-cs"/>
              </a:rPr>
              <a:t> )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7947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5275</TotalTime>
  <Words>291</Words>
  <Application>Microsoft Office PowerPoint</Application>
  <PresentationFormat>عرض على الشاشة (3:4)‏</PresentationFormat>
  <Paragraphs>76</Paragraphs>
  <Slides>34</Slides>
  <Notes>22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11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46" baseType="lpstr">
      <vt:lpstr>Arial</vt:lpstr>
      <vt:lpstr>GE SS TV Bold</vt:lpstr>
      <vt:lpstr>GE SS Unique Light</vt:lpstr>
      <vt:lpstr>Kharabeesh</vt:lpstr>
      <vt:lpstr>Adobe Arabic</vt:lpstr>
      <vt:lpstr>Calibri</vt:lpstr>
      <vt:lpstr>Kozuka Gothic Pr6N B</vt:lpstr>
      <vt:lpstr>Akhbar MT</vt:lpstr>
      <vt:lpstr>Times New Roman</vt:lpstr>
      <vt:lpstr>Arabic Typesetting</vt:lpstr>
      <vt:lpstr>DecoType Thuluth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624</cp:revision>
  <dcterms:created xsi:type="dcterms:W3CDTF">2020-03-23T07:50:42Z</dcterms:created>
  <dcterms:modified xsi:type="dcterms:W3CDTF">2020-08-25T08:09:15Z</dcterms:modified>
</cp:coreProperties>
</file>