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48" autoAdjust="0"/>
    <p:restoredTop sz="94660"/>
  </p:normalViewPr>
  <p:slideViewPr>
    <p:cSldViewPr>
      <p:cViewPr varScale="1">
        <p:scale>
          <a:sx n="43" d="100"/>
          <a:sy n="43" d="100"/>
        </p:scale>
        <p:origin x="-7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C24A7B-7630-4684-8D0E-ACD6C14A225D}" type="datetimeFigureOut">
              <a:rPr lang="ar-JO" smtClean="0"/>
              <a:pPr/>
              <a:t>24/12/1438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0791C3-3887-4C2C-BC8A-1D6E2017929D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500329"/>
          </a:xfrm>
          <a:solidFill>
            <a:srgbClr val="7030A0"/>
          </a:solidFill>
        </p:spPr>
        <p:txBody>
          <a:bodyPr/>
          <a:lstStyle/>
          <a:p>
            <a:r>
              <a:rPr lang="ar-JO" dirty="0" smtClean="0">
                <a:solidFill>
                  <a:srgbClr val="FFFF00"/>
                </a:solidFill>
              </a:rPr>
              <a:t>الحياة الاجتماعية والاقتصادية في مصر القديمة</a:t>
            </a:r>
            <a:endParaRPr lang="ar-JO" dirty="0">
              <a:solidFill>
                <a:srgbClr val="FFFF00"/>
              </a:solidFill>
            </a:endParaRPr>
          </a:p>
        </p:txBody>
      </p:sp>
      <p:pic>
        <p:nvPicPr>
          <p:cNvPr id="4" name="Picture 3" descr="فخارت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429000"/>
            <a:ext cx="7000924" cy="300039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5715008" y="0"/>
            <a:ext cx="2714644" cy="150019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التجارة:</a:t>
            </a:r>
            <a:endParaRPr lang="ar-JO" sz="3600" dirty="0"/>
          </a:p>
        </p:txBody>
      </p:sp>
      <p:sp>
        <p:nvSpPr>
          <p:cNvPr id="3" name="Oval 2"/>
          <p:cNvSpPr/>
          <p:nvPr/>
        </p:nvSpPr>
        <p:spPr>
          <a:xfrm>
            <a:off x="0" y="1285860"/>
            <a:ext cx="8929718" cy="5572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ازدهرت التجارة الداخلية بسبب: وجود نهر النيل,فكان المصريون القدماء ينقلون عن طريقه البضائع والسلع,وازدهرت التجارة الخارجية أيضا مع الدول المجاورة،مثل:بلاد الشام واليونان واليمن والجزيرة العربية,فصدرت مصر إلى البلدان المجاورة العديد من السلع مثل:الذهب والنحاس والأواني الفخارية والأحجار الكريمة والأسلحة،واستوردوا البخور والتوابل والعاج من الهند وشرق </a:t>
            </a:r>
            <a:endParaRPr lang="ar-JO" sz="2800" dirty="0"/>
          </a:p>
          <a:p>
            <a:pPr algn="ctr"/>
            <a:r>
              <a:rPr lang="ar-JO" sz="2800" dirty="0" smtClean="0"/>
              <a:t>إفريقيا وجنوب الجيرة العربية. </a:t>
            </a:r>
            <a:endParaRPr lang="ar-JO" sz="2800" dirty="0"/>
          </a:p>
        </p:txBody>
      </p:sp>
      <p:pic>
        <p:nvPicPr>
          <p:cNvPr id="4" name="Picture 3" descr="تجار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"/>
            <a:ext cx="3415939" cy="178592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eparation 2"/>
          <p:cNvSpPr/>
          <p:nvPr/>
        </p:nvSpPr>
        <p:spPr>
          <a:xfrm>
            <a:off x="1142976" y="1714488"/>
            <a:ext cx="7715304" cy="421484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buFont typeface="Wingdings" pitchFamily="2" charset="2"/>
              <a:buChar char="v"/>
            </a:pPr>
            <a:r>
              <a:rPr lang="ar-JO" sz="3600" b="1" dirty="0" smtClean="0"/>
              <a:t>عمل الطالبة</a:t>
            </a:r>
            <a:r>
              <a:rPr lang="ar-JO" sz="4400" b="1" dirty="0" smtClean="0"/>
              <a:t> </a:t>
            </a:r>
            <a:r>
              <a:rPr lang="ar-JO" sz="3600" b="1" dirty="0" err="1" smtClean="0"/>
              <a:t>الصف:التاسع</a:t>
            </a:r>
            <a:r>
              <a:rPr lang="ar-JO" sz="3600" b="1" dirty="0" smtClean="0"/>
              <a:t>(  ).</a:t>
            </a:r>
          </a:p>
          <a:p>
            <a:pPr algn="ctr">
              <a:buFont typeface="Wingdings" pitchFamily="2" charset="2"/>
              <a:buChar char="v"/>
            </a:pPr>
            <a:r>
              <a:rPr lang="ar-JO" sz="3600" b="1" dirty="0" smtClean="0"/>
              <a:t>بإشراف </a:t>
            </a:r>
            <a:r>
              <a:rPr lang="ar-JO" sz="3600" b="1" dirty="0" err="1" smtClean="0"/>
              <a:t>المعلمة:فاطمه</a:t>
            </a:r>
            <a:r>
              <a:rPr lang="ar-JO" sz="3600" b="1" dirty="0" smtClean="0"/>
              <a:t> محمود</a:t>
            </a:r>
            <a:endParaRPr lang="ar-JO" sz="3600" b="1" dirty="0"/>
          </a:p>
        </p:txBody>
      </p:sp>
      <p:pic>
        <p:nvPicPr>
          <p:cNvPr id="6" name="Picture 5" descr="دب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42887">
            <a:off x="650732" y="487849"/>
            <a:ext cx="2686181" cy="1754405"/>
          </a:xfrm>
          <a:prstGeom prst="rect">
            <a:avLst/>
          </a:prstGeom>
        </p:spPr>
      </p:pic>
      <p:pic>
        <p:nvPicPr>
          <p:cNvPr id="7" name="Picture 6" descr="مع السلامة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5715016"/>
            <a:ext cx="3714776" cy="9763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768" y="188640"/>
            <a:ext cx="7239000" cy="720080"/>
          </a:xfrm>
        </p:spPr>
        <p:txBody>
          <a:bodyPr/>
          <a:lstStyle/>
          <a:p>
            <a:pPr algn="ctr"/>
            <a:r>
              <a:rPr lang="ar-JO" dirty="0" smtClean="0"/>
              <a:t>الحياة الاجتماعية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/>
              <a:t>تأثرت الحياة الاجتماعية في حضارة مصر القديمة ب:</a:t>
            </a:r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 smtClean="0"/>
          </a:p>
          <a:p>
            <a:pPr algn="ctr">
              <a:buNone/>
            </a:pPr>
            <a:r>
              <a:rPr lang="ar-JO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J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-المعتقدات الدينية.</a:t>
            </a:r>
          </a:p>
          <a:p>
            <a:pPr algn="ctr">
              <a:buNone/>
            </a:pPr>
            <a:r>
              <a:rPr lang="ar-J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2-طبيعة النظام السياسي والاقتصادي فيها.</a:t>
            </a:r>
            <a:endParaRPr lang="ar-JO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JO" b="1" dirty="0">
              <a:solidFill>
                <a:srgbClr val="FF0000"/>
              </a:solidFill>
            </a:endParaRPr>
          </a:p>
          <a:p>
            <a:pPr>
              <a:buNone/>
            </a:pPr>
            <a:endParaRPr lang="ar-JO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  <a:p>
            <a:pPr>
              <a:buNone/>
            </a:pPr>
            <a:endParaRPr lang="ar-JO" dirty="0"/>
          </a:p>
        </p:txBody>
      </p:sp>
      <p:pic>
        <p:nvPicPr>
          <p:cNvPr id="6" name="Picture 5" descr="وجه ما حبتو خلود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786322"/>
            <a:ext cx="2433650" cy="165259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5929354" cy="1082660"/>
          </a:xfrm>
        </p:spPr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12" name="Rounded Rectangle 11"/>
          <p:cNvSpPr/>
          <p:nvPr/>
        </p:nvSpPr>
        <p:spPr>
          <a:xfrm>
            <a:off x="6500826" y="2857496"/>
            <a:ext cx="2143140" cy="2857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 smtClean="0"/>
              <a:t>وتضم الفرعون والأسرة الحاكمة ورجال القصر وأمراء الأقاليم وقادة الجيش والكهنة.</a:t>
            </a:r>
            <a:endParaRPr lang="ar-JO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6572264" y="2000240"/>
            <a:ext cx="192882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الطبقة العليا</a:t>
            </a:r>
            <a:endParaRPr lang="ar-JO" sz="3200" dirty="0"/>
          </a:p>
        </p:txBody>
      </p:sp>
      <p:sp>
        <p:nvSpPr>
          <p:cNvPr id="15" name="Rounded Rectangle 14"/>
          <p:cNvSpPr/>
          <p:nvPr/>
        </p:nvSpPr>
        <p:spPr>
          <a:xfrm>
            <a:off x="3714744" y="2071678"/>
            <a:ext cx="192882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الطبقة الوسطى</a:t>
            </a:r>
            <a:endParaRPr lang="ar-JO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1142976" y="2786058"/>
            <a:ext cx="2071702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وتضم العبيد الخدم،ومعظم هؤلاء جاؤوا من </a:t>
            </a:r>
            <a:r>
              <a:rPr lang="ar-JO" dirty="0"/>
              <a:t>أ</a:t>
            </a:r>
            <a:r>
              <a:rPr lang="ar-JO" dirty="0" smtClean="0"/>
              <a:t>سرى الحب ويعملون بنظام السخرة:</a:t>
            </a:r>
          </a:p>
          <a:p>
            <a:pPr algn="ctr"/>
            <a:r>
              <a:rPr lang="ar-JO" dirty="0" smtClean="0"/>
              <a:t>أي أن العمل يكون مقابل الطعام والمبيت فقط.</a:t>
            </a:r>
            <a:endParaRPr lang="ar-JO" dirty="0"/>
          </a:p>
        </p:txBody>
      </p:sp>
      <p:sp>
        <p:nvSpPr>
          <p:cNvPr id="17" name="Rounded Rectangle 16"/>
          <p:cNvSpPr/>
          <p:nvPr/>
        </p:nvSpPr>
        <p:spPr>
          <a:xfrm>
            <a:off x="1214414" y="2071678"/>
            <a:ext cx="192882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الطبقة الدنيا</a:t>
            </a:r>
            <a:endParaRPr lang="ar-JO" sz="2800" dirty="0"/>
          </a:p>
        </p:txBody>
      </p:sp>
      <p:sp>
        <p:nvSpPr>
          <p:cNvPr id="18" name="Rounded Rectangle 17"/>
          <p:cNvSpPr/>
          <p:nvPr/>
        </p:nvSpPr>
        <p:spPr>
          <a:xfrm>
            <a:off x="3714744" y="2928934"/>
            <a:ext cx="2071702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 smtClean="0"/>
              <a:t>وتضم عامة الشعب من مزارعين وحرفيين يعملون في أملاك الدولة.</a:t>
            </a:r>
            <a:endParaRPr lang="ar-JO" sz="2400" dirty="0"/>
          </a:p>
        </p:txBody>
      </p:sp>
      <p:sp>
        <p:nvSpPr>
          <p:cNvPr id="19" name="Rectangle 18"/>
          <p:cNvSpPr/>
          <p:nvPr/>
        </p:nvSpPr>
        <p:spPr>
          <a:xfrm>
            <a:off x="1571604" y="285728"/>
            <a:ext cx="592935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طبقات المجتمع المصري القديم.</a:t>
            </a:r>
            <a:endParaRPr lang="ar-JO" sz="3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86742" cy="1500198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وقد حظيت المرأة في حضارة مصر القديمة بمكانة مرموقة ومنحت حقوقا شرعية مثل: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9094" y="2457591"/>
            <a:ext cx="6378204" cy="43219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JO" sz="3000" b="1" dirty="0" smtClean="0">
                <a:solidFill>
                  <a:schemeClr val="bg1"/>
                </a:solidFill>
              </a:rPr>
              <a:t>الإرث.</a:t>
            </a:r>
          </a:p>
          <a:p>
            <a:pPr marL="514350" indent="-514350">
              <a:buFont typeface="+mj-lt"/>
              <a:buAutoNum type="arabicPeriod"/>
            </a:pPr>
            <a:r>
              <a:rPr lang="ar-JO" sz="3000" b="1" dirty="0" smtClean="0">
                <a:solidFill>
                  <a:schemeClr val="bg1"/>
                </a:solidFill>
              </a:rPr>
              <a:t>المشاركة السياسية.</a:t>
            </a:r>
          </a:p>
          <a:p>
            <a:pPr marL="514350" indent="-514350"/>
            <a:r>
              <a:rPr lang="ar-JO" sz="3000" b="1" dirty="0" smtClean="0">
                <a:solidFill>
                  <a:schemeClr val="tx1"/>
                </a:solidFill>
              </a:rPr>
              <a:t>حتى تمكن بعضهن من الوصول إلى الحكم مثل الملكتين: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ar-JO" sz="3000" b="1" dirty="0" smtClean="0">
                <a:solidFill>
                  <a:schemeClr val="tx1"/>
                </a:solidFill>
              </a:rPr>
              <a:t>حتشبسوت.                  نفرتيتي.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3108" y="0"/>
            <a:ext cx="4357718" cy="57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 smtClean="0"/>
              <a:t>الأسرة والمرأة في المجتمع المصري القديم</a:t>
            </a:r>
            <a:endParaRPr lang="ar-JO" sz="2400" dirty="0"/>
          </a:p>
        </p:txBody>
      </p:sp>
      <p:pic>
        <p:nvPicPr>
          <p:cNvPr id="5" name="Picture 4" descr="نفرتيتي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094" y="5422269"/>
            <a:ext cx="2873026" cy="1357322"/>
          </a:xfrm>
          <a:prstGeom prst="rect">
            <a:avLst/>
          </a:prstGeom>
        </p:spPr>
      </p:pic>
      <p:pic>
        <p:nvPicPr>
          <p:cNvPr id="6" name="Picture 5" descr="حتشبسوت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9490" y="5405438"/>
            <a:ext cx="3048000" cy="1452562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115328" cy="1285884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الملكة نفرتيتي:هي إحدى ملكات مصر القديمة،كانت زوجة الفرعون(أمنحوتب الرابع) احد فراعنة الأسرة الثامنة عشر.</a:t>
            </a:r>
            <a:endParaRPr lang="ar-JO" dirty="0"/>
          </a:p>
        </p:txBody>
      </p:sp>
      <p:pic>
        <p:nvPicPr>
          <p:cNvPr id="4" name="Content Placeholder 3" descr="نفرتيتي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115948"/>
            <a:ext cx="7000924" cy="452776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0" y="0"/>
            <a:ext cx="5974660" cy="6858000"/>
          </a:xfrm>
        </p:spPr>
        <p:txBody>
          <a:bodyPr>
            <a:normAutofit fontScale="90000"/>
          </a:bodyPr>
          <a:lstStyle/>
          <a:p>
            <a:pPr marL="742950" indent="-742950" algn="r" rtl="0">
              <a:buFont typeface="Wingdings" pitchFamily="2" charset="2"/>
              <a:buChar char="v"/>
            </a:pPr>
            <a:r>
              <a:rPr lang="ar-JO" sz="3100" b="1" dirty="0" smtClean="0">
                <a:solidFill>
                  <a:srgbClr val="FF0000"/>
                </a:solidFill>
              </a:rPr>
              <a:t>من أهم الأعياد في حضارة مصر القديمة</a:t>
            </a:r>
            <a:r>
              <a:rPr lang="ar-JO" sz="3100" dirty="0" smtClean="0">
                <a:solidFill>
                  <a:srgbClr val="FF0000"/>
                </a:solidFill>
              </a:rPr>
              <a:t>:</a:t>
            </a:r>
            <a:br>
              <a:rPr lang="ar-JO" sz="3100" dirty="0" smtClean="0">
                <a:solidFill>
                  <a:srgbClr val="FF0000"/>
                </a:solidFill>
              </a:rPr>
            </a:br>
            <a:r>
              <a:rPr lang="ar-JO" sz="3100" dirty="0" smtClean="0"/>
              <a:t>1-القومية مثل: </a:t>
            </a:r>
            <a:r>
              <a:rPr lang="ar-JO" sz="3100" dirty="0" smtClean="0">
                <a:solidFill>
                  <a:srgbClr val="FF0000"/>
                </a:solidFill>
              </a:rPr>
              <a:t>أ-</a:t>
            </a:r>
            <a:r>
              <a:rPr lang="ar-JO" sz="3100" dirty="0" smtClean="0"/>
              <a:t>عيد رأس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ar-JO" sz="3100" dirty="0" smtClean="0"/>
              <a:t>السنة.</a:t>
            </a:r>
            <a:br>
              <a:rPr lang="ar-JO" sz="3100" dirty="0" smtClean="0"/>
            </a:br>
            <a:r>
              <a:rPr lang="ar-JO" sz="3100" dirty="0" smtClean="0">
                <a:solidFill>
                  <a:srgbClr val="FF0000"/>
                </a:solidFill>
              </a:rPr>
              <a:t>ب-</a:t>
            </a:r>
            <a:r>
              <a:rPr lang="ar-JO" sz="31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r-JO" sz="3100" dirty="0" smtClean="0"/>
              <a:t>شم النسيم.</a:t>
            </a:r>
            <a:br>
              <a:rPr lang="ar-JO" sz="3100" dirty="0" smtClean="0"/>
            </a:br>
            <a:r>
              <a:rPr lang="ar-JO" sz="3100" dirty="0" smtClean="0"/>
              <a:t>2-أعياد خاصة بالفرعون مثل:</a:t>
            </a:r>
            <a:br>
              <a:rPr lang="ar-JO" sz="3100" dirty="0" smtClean="0"/>
            </a:br>
            <a:r>
              <a:rPr lang="ar-JO" sz="3100" dirty="0" smtClean="0">
                <a:solidFill>
                  <a:srgbClr val="FF0000"/>
                </a:solidFill>
              </a:rPr>
              <a:t>أ-</a:t>
            </a:r>
            <a:r>
              <a:rPr lang="ar-JO" sz="3100" dirty="0" smtClean="0"/>
              <a:t> اعتلائه العرش.</a:t>
            </a:r>
            <a:br>
              <a:rPr lang="ar-JO" sz="3100" dirty="0" smtClean="0"/>
            </a:br>
            <a:r>
              <a:rPr lang="ar-JO" sz="3100" dirty="0" smtClean="0">
                <a:solidFill>
                  <a:srgbClr val="FF0000"/>
                </a:solidFill>
              </a:rPr>
              <a:t>ب-</a:t>
            </a:r>
            <a:r>
              <a:rPr lang="ar-JO" sz="3100" dirty="0" smtClean="0"/>
              <a:t> يوم ميلاده.</a:t>
            </a:r>
            <a:br>
              <a:rPr lang="ar-JO" sz="3100" dirty="0" smtClean="0"/>
            </a:br>
            <a:r>
              <a:rPr lang="ar-JO" sz="3100" dirty="0" smtClean="0"/>
              <a:t>3- احتفالات ارتبطت بالانتصارات العسكرية.</a:t>
            </a:r>
            <a:br>
              <a:rPr lang="ar-JO" sz="3100" dirty="0" smtClean="0"/>
            </a:br>
            <a:r>
              <a:rPr lang="ar-JO" sz="3100" dirty="0" smtClean="0"/>
              <a:t/>
            </a:r>
            <a:br>
              <a:rPr lang="ar-JO" sz="3100" dirty="0" smtClean="0"/>
            </a:br>
            <a:r>
              <a:rPr lang="ar-JO" sz="3100" b="1" dirty="0" smtClean="0"/>
              <a:t>الأعياد والاحتفالات كانت تقام في المعابد احتفالا بالآلهة.</a:t>
            </a:r>
            <a:r>
              <a:rPr lang="ar-JO" sz="3100" dirty="0" smtClean="0"/>
              <a:t/>
            </a:r>
            <a:br>
              <a:rPr lang="ar-JO" sz="3100" dirty="0" smtClean="0"/>
            </a:br>
            <a:r>
              <a:rPr lang="ar-JO" dirty="0" smtClean="0"/>
              <a:t> </a:t>
            </a:r>
            <a:endParaRPr lang="ar-JO" dirty="0"/>
          </a:p>
        </p:txBody>
      </p:sp>
      <p:sp>
        <p:nvSpPr>
          <p:cNvPr id="3" name="Rectangle 2"/>
          <p:cNvSpPr/>
          <p:nvPr/>
        </p:nvSpPr>
        <p:spPr>
          <a:xfrm>
            <a:off x="5974660" y="1508178"/>
            <a:ext cx="3203848" cy="3016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 smtClean="0"/>
              <a:t>المناسبات والأعياد في المجتمع المصري القديم</a:t>
            </a:r>
            <a:r>
              <a:rPr lang="ar-JO" sz="3600" dirty="0" smtClean="0"/>
              <a:t>.</a:t>
            </a:r>
            <a:endParaRPr lang="ar-JO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/>
          <a:lstStyle/>
          <a:p>
            <a:pPr algn="ctr"/>
            <a:r>
              <a:rPr lang="ar-JO" dirty="0" smtClean="0"/>
              <a:t>الحياة الاقتصادية.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80528" y="2060848"/>
            <a:ext cx="9073008" cy="47971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ar-JO" sz="3000" b="1" dirty="0">
                <a:solidFill>
                  <a:schemeClr val="tx1"/>
                </a:solidFill>
              </a:rPr>
              <a:t>ا</a:t>
            </a:r>
            <a:r>
              <a:rPr lang="ar-JO" sz="3000" b="1" dirty="0" smtClean="0">
                <a:solidFill>
                  <a:schemeClr val="tx1"/>
                </a:solidFill>
              </a:rPr>
              <a:t>زدهرت الحياة الاقتصادية في حضارة مصر القديمة، بسبب:</a:t>
            </a:r>
          </a:p>
          <a:p>
            <a:pPr marL="514350" indent="-51435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ar-JO" sz="3000" dirty="0" smtClean="0">
                <a:solidFill>
                  <a:schemeClr val="tx1"/>
                </a:solidFill>
              </a:rPr>
              <a:t>وفرة المياه.</a:t>
            </a:r>
          </a:p>
          <a:p>
            <a:pPr marL="514350" indent="-51435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ar-JO" sz="3000" dirty="0" smtClean="0">
                <a:solidFill>
                  <a:schemeClr val="tx1"/>
                </a:solidFill>
              </a:rPr>
              <a:t>خصوبة التربة.</a:t>
            </a:r>
          </a:p>
          <a:p>
            <a:pPr marL="514350" indent="-51435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ar-JO" sz="3000" dirty="0" smtClean="0">
                <a:solidFill>
                  <a:schemeClr val="tx1"/>
                </a:solidFill>
              </a:rPr>
              <a:t>الأمن والاستقرار.</a:t>
            </a:r>
          </a:p>
          <a:p>
            <a:pPr marL="514350" indent="-51435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ar-JO" sz="3000" dirty="0" smtClean="0">
                <a:solidFill>
                  <a:schemeClr val="tx1"/>
                </a:solidFill>
              </a:rPr>
              <a:t>الأيدي العاملة النشيطة.</a:t>
            </a:r>
          </a:p>
          <a:p>
            <a:pPr marL="514350" indent="-514350"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ar-JO" sz="3000" dirty="0" smtClean="0">
                <a:solidFill>
                  <a:schemeClr val="tx1"/>
                </a:solidFill>
              </a:rPr>
              <a:t>اهتمام الدولة بإقامة مشاريع الري المختلفة.</a:t>
            </a:r>
          </a:p>
        </p:txBody>
      </p:sp>
      <p:pic>
        <p:nvPicPr>
          <p:cNvPr id="4" name="Picture 3" descr="زراع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805" y="2780928"/>
            <a:ext cx="4526797" cy="234888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928670"/>
            <a:ext cx="9144000" cy="5929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اهتم المصريون القدماء بالزراعة فقاموا بما يأتي: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استصلاح الأراضي الزراعية.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إقامة السدود والقنوات وتنظيم الري.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تقسيم السنة إلى مواسم لها أسماء وأرقام,ضبطت على أساسها مواسم الحرث والبذر والحصاد. 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زراعة الحبوب وخاصة </a:t>
            </a:r>
            <a:r>
              <a:rPr lang="ar-JO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البقوليات</a:t>
            </a: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والأشجار المثمرة والفاكهة.</a:t>
            </a:r>
          </a:p>
          <a:p>
            <a:pPr marL="514350" indent="-514350" algn="ctr">
              <a:buFont typeface="+mj-lt"/>
              <a:buAutoNum type="arabicParenR"/>
            </a:pPr>
            <a:r>
              <a:rPr lang="ar-J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تربية الحيوانات خاصة الثور الذي يمثل إله القوة والشجاعة،والبقرة التي تمثل إلهة الحب، واستخدموا حيوانات أخرى مثل: الحصان والجمل والماعز.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6286512" y="0"/>
            <a:ext cx="2857488" cy="114300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الزراعة:</a:t>
            </a:r>
            <a:endParaRPr lang="ar-JO" sz="3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00" y="1000108"/>
            <a:ext cx="5786478" cy="5500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صناعة ورق البردي.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الصناعات الخشبية.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صناعة الفخار والخزف.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صناعة المنسوجات.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صناع الأسلحة.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ar-JO" sz="3300" b="1" dirty="0" smtClean="0"/>
              <a:t>صناعة الحلي والأواني من الذهب والنحاس.</a:t>
            </a:r>
            <a:endParaRPr lang="ar-JO" sz="3300" b="1" dirty="0"/>
          </a:p>
        </p:txBody>
      </p:sp>
      <p:sp>
        <p:nvSpPr>
          <p:cNvPr id="5" name="Oval Callout 4"/>
          <p:cNvSpPr/>
          <p:nvPr/>
        </p:nvSpPr>
        <p:spPr>
          <a:xfrm>
            <a:off x="6643702" y="0"/>
            <a:ext cx="2500298" cy="12144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الصناعة:</a:t>
            </a:r>
            <a:endParaRPr lang="ar-JO" sz="3600" dirty="0"/>
          </a:p>
        </p:txBody>
      </p:sp>
      <p:pic>
        <p:nvPicPr>
          <p:cNvPr id="6" name="Picture 5" descr="زلام بسوو فخا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00332" cy="214311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193</TotalTime>
  <Words>336</Words>
  <Application>Microsoft Office PowerPoint</Application>
  <PresentationFormat>عرض على الشاشة (3:4)‏</PresentationFormat>
  <Paragraphs>60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Opulent</vt:lpstr>
      <vt:lpstr>الحياة الاجتماعية والاقتصادية في مصر القديمة</vt:lpstr>
      <vt:lpstr>الحياة الاجتماعية</vt:lpstr>
      <vt:lpstr>عرض تقديمي في PowerPoint</vt:lpstr>
      <vt:lpstr>وقد حظيت المرأة في حضارة مصر القديمة بمكانة مرموقة ومنحت حقوقا شرعية مثل:</vt:lpstr>
      <vt:lpstr>الملكة نفرتيتي:هي إحدى ملكات مصر القديمة،كانت زوجة الفرعون(أمنحوتب الرابع) احد فراعنة الأسرة الثامنة عشر.</vt:lpstr>
      <vt:lpstr>من أهم الأعياد في حضارة مصر القديمة: 1-القومية مثل: أ-عيد رأس  السنة. ب- شم النسيم. 2-أعياد خاصة بالفرعون مثل: أ- اعتلائه العرش. ب- يوم ميلاده. 3- احتفالات ارتبطت بالانتصارات العسكرية.  الأعياد والاحتفالات كانت تقام في المعابد احتفالا بالآلهة.  </vt:lpstr>
      <vt:lpstr>الحياة الاقتصادية.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الحياة الاجتماعية والاقتصادية في مصر القديمة</dc:title>
  <dc:creator>Pavilion</dc:creator>
  <cp:lastModifiedBy>fatema</cp:lastModifiedBy>
  <cp:revision>21</cp:revision>
  <dcterms:created xsi:type="dcterms:W3CDTF">2016-12-12T06:19:32Z</dcterms:created>
  <dcterms:modified xsi:type="dcterms:W3CDTF">2017-09-15T18:39:20Z</dcterms:modified>
  <cp:contentStatus>نهائي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