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68" r:id="rId3"/>
    <p:sldId id="269" r:id="rId4"/>
    <p:sldId id="256" r:id="rId5"/>
    <p:sldId id="257" r:id="rId6"/>
    <p:sldId id="258" r:id="rId7"/>
    <p:sldId id="259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5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50173D9-2028-4893-9164-0B5FC1B8044D}" type="datetimeFigureOut">
              <a:rPr lang="ar-JO" smtClean="0"/>
              <a:t>14/08/1442</a:t>
            </a:fld>
            <a:endParaRPr lang="ar-JO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JO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JO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JO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951D4F7-8CD1-4961-85F1-757A0C024A19}" type="slidenum">
              <a:rPr lang="ar-JO" smtClean="0"/>
              <a:t>‹#›</a:t>
            </a:fld>
            <a:endParaRPr lang="ar-JO"/>
          </a:p>
        </p:txBody>
      </p:sp>
    </p:spTree>
    <p:extLst>
      <p:ext uri="{BB962C8B-B14F-4D97-AF65-F5344CB8AC3E}">
        <p14:creationId xmlns:p14="http://schemas.microsoft.com/office/powerpoint/2010/main" val="1266696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fld id="{D7A65D3D-DA62-4E5B-80A8-1C14516DCF22}" type="slidenum">
              <a:rPr lang="ar-SA" altLang="ar-JO" smtClean="0">
                <a:solidFill>
                  <a:srgbClr val="000000"/>
                </a:solidFill>
              </a:rPr>
              <a:pPr/>
              <a:t>2</a:t>
            </a:fld>
            <a:endParaRPr lang="en-US" altLang="ar-JO" smtClean="0">
              <a:solidFill>
                <a:srgbClr val="000000"/>
              </a:solidFill>
            </a:endParaRPr>
          </a:p>
        </p:txBody>
      </p:sp>
      <p:sp>
        <p:nvSpPr>
          <p:cNvPr id="890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ar-AE" altLang="ar-JO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 txBox="1">
            <a:spLocks/>
          </p:cNvSpPr>
          <p:nvPr userDrawn="1"/>
        </p:nvSpPr>
        <p:spPr>
          <a:xfrm>
            <a:off x="207332" y="3979989"/>
            <a:ext cx="6386509" cy="126388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>
                <a:solidFill>
                  <a:prstClr val="black"/>
                </a:solidFill>
              </a:rPr>
              <a:t>Click to edit sub title</a:t>
            </a:r>
            <a:endParaRPr lang="ar-JO" sz="3240" dirty="0">
              <a:solidFill>
                <a:prstClr val="black"/>
              </a:solidFill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207332" y="2540000"/>
            <a:ext cx="6386509" cy="1263881"/>
          </a:xfrm>
          <a:prstGeom prst="rect">
            <a:avLst/>
          </a:prstGeom>
        </p:spPr>
        <p:txBody>
          <a:bodyPr anchor="b"/>
          <a:lstStyle>
            <a:lvl1pPr algn="ctr" defTabSz="685782" rtl="1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40" dirty="0" smtClean="0">
                <a:solidFill>
                  <a:prstClr val="black"/>
                </a:solidFill>
              </a:rPr>
              <a:t>Click to edit title</a:t>
            </a:r>
            <a:endParaRPr lang="ar-JO" sz="324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8885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1" y="365134"/>
            <a:ext cx="6998048" cy="1325563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title</a:t>
            </a:r>
            <a:endParaRPr lang="ar-JO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598506" y="1973226"/>
            <a:ext cx="7118629" cy="4351339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text</a:t>
            </a:r>
          </a:p>
        </p:txBody>
      </p:sp>
    </p:spTree>
    <p:extLst>
      <p:ext uri="{BB962C8B-B14F-4D97-AF65-F5344CB8AC3E}">
        <p14:creationId xmlns:p14="http://schemas.microsoft.com/office/powerpoint/2010/main" val="9294152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91" y="170975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050"/>
            </a:lvl1pPr>
          </a:lstStyle>
          <a:p>
            <a:r>
              <a:rPr lang="en-US" smtClean="0"/>
              <a:t>Click to edit Master title style</a:t>
            </a:r>
            <a:endParaRPr lang="ar-JO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91" y="4589476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1pPr>
            <a:lvl2pPr marL="308601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17204" indent="0">
              <a:buNone/>
              <a:defRPr sz="1214">
                <a:solidFill>
                  <a:schemeClr val="tx1">
                    <a:tint val="75000"/>
                  </a:schemeClr>
                </a:solidFill>
              </a:defRPr>
            </a:lvl3pPr>
            <a:lvl4pPr marL="925803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4pPr>
            <a:lvl5pPr marL="1234406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5pPr>
            <a:lvl6pPr marL="1543009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6pPr>
            <a:lvl7pPr marL="1851608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7pPr>
            <a:lvl8pPr marL="21602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8pPr>
            <a:lvl9pPr marL="2468810" indent="0">
              <a:buNone/>
              <a:defRPr sz="10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442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3" y="365134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6" y="1681165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6" y="2505078"/>
            <a:ext cx="3868340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5" y="1681165"/>
            <a:ext cx="3887392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620" b="1"/>
            </a:lvl1pPr>
            <a:lvl2pPr marL="308601" indent="0">
              <a:buNone/>
              <a:defRPr sz="1350" b="1"/>
            </a:lvl2pPr>
            <a:lvl3pPr marL="617204" indent="0">
              <a:buNone/>
              <a:defRPr sz="1214" b="1"/>
            </a:lvl3pPr>
            <a:lvl4pPr marL="925803" indent="0">
              <a:buNone/>
              <a:defRPr sz="1080" b="1"/>
            </a:lvl4pPr>
            <a:lvl5pPr marL="1234406" indent="0">
              <a:buNone/>
              <a:defRPr sz="1080" b="1"/>
            </a:lvl5pPr>
            <a:lvl6pPr marL="1543009" indent="0">
              <a:buNone/>
              <a:defRPr sz="1080" b="1"/>
            </a:lvl6pPr>
            <a:lvl7pPr marL="1851608" indent="0">
              <a:buNone/>
              <a:defRPr sz="1080" b="1"/>
            </a:lvl7pPr>
            <a:lvl8pPr marL="2160210" indent="0">
              <a:buNone/>
              <a:defRPr sz="1080" b="1"/>
            </a:lvl8pPr>
            <a:lvl9pPr marL="2468810" indent="0">
              <a:buNone/>
              <a:defRPr sz="108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5" y="2505078"/>
            <a:ext cx="3887392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33052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9" y="457201"/>
            <a:ext cx="2949179" cy="160020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8" y="987441"/>
            <a:ext cx="4629151" cy="4873625"/>
          </a:xfrm>
          <a:prstGeom prst="rect">
            <a:avLst/>
          </a:prstGeom>
        </p:spPr>
        <p:txBody>
          <a:bodyPr/>
          <a:lstStyle>
            <a:lvl1pPr>
              <a:defRPr sz="2161"/>
            </a:lvl1pPr>
            <a:lvl2pPr>
              <a:defRPr sz="1889"/>
            </a:lvl2pPr>
            <a:lvl3pPr>
              <a:defRPr sz="162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9" y="2057407"/>
            <a:ext cx="294917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1202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9" y="457201"/>
            <a:ext cx="2949179" cy="1600200"/>
          </a:xfrm>
          <a:prstGeom prst="rect">
            <a:avLst/>
          </a:prstGeom>
        </p:spPr>
        <p:txBody>
          <a:bodyPr anchor="b"/>
          <a:lstStyle>
            <a:lvl1pPr>
              <a:defRPr sz="2161"/>
            </a:lvl1pPr>
          </a:lstStyle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8" y="987441"/>
            <a:ext cx="4629151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61"/>
            </a:lvl1pPr>
            <a:lvl2pPr marL="308601" indent="0">
              <a:buNone/>
              <a:defRPr sz="1889"/>
            </a:lvl2pPr>
            <a:lvl3pPr marL="617204" indent="0">
              <a:buNone/>
              <a:defRPr sz="1620"/>
            </a:lvl3pPr>
            <a:lvl4pPr marL="925803" indent="0">
              <a:buNone/>
              <a:defRPr sz="1350"/>
            </a:lvl4pPr>
            <a:lvl5pPr marL="1234406" indent="0">
              <a:buNone/>
              <a:defRPr sz="1350"/>
            </a:lvl5pPr>
            <a:lvl6pPr marL="1543009" indent="0">
              <a:buNone/>
              <a:defRPr sz="1350"/>
            </a:lvl6pPr>
            <a:lvl7pPr marL="1851608" indent="0">
              <a:buNone/>
              <a:defRPr sz="1350"/>
            </a:lvl7pPr>
            <a:lvl8pPr marL="2160210" indent="0">
              <a:buNone/>
              <a:defRPr sz="1350"/>
            </a:lvl8pPr>
            <a:lvl9pPr marL="2468810" indent="0">
              <a:buNone/>
              <a:defRPr sz="1350"/>
            </a:lvl9pPr>
          </a:lstStyle>
          <a:p>
            <a:r>
              <a:rPr lang="en-US" smtClean="0"/>
              <a:t>Click icon to add picture</a:t>
            </a:r>
            <a:endParaRPr lang="ar-J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9" y="2057407"/>
            <a:ext cx="2949179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80"/>
            </a:lvl1pPr>
            <a:lvl2pPr marL="308601" indent="0">
              <a:buNone/>
              <a:defRPr sz="946"/>
            </a:lvl2pPr>
            <a:lvl3pPr marL="617204" indent="0">
              <a:buNone/>
              <a:defRPr sz="811"/>
            </a:lvl3pPr>
            <a:lvl4pPr marL="925803" indent="0">
              <a:buNone/>
              <a:defRPr sz="676"/>
            </a:lvl4pPr>
            <a:lvl5pPr marL="1234406" indent="0">
              <a:buNone/>
              <a:defRPr sz="676"/>
            </a:lvl5pPr>
            <a:lvl6pPr marL="1543009" indent="0">
              <a:buNone/>
              <a:defRPr sz="676"/>
            </a:lvl6pPr>
            <a:lvl7pPr marL="1851608" indent="0">
              <a:buNone/>
              <a:defRPr sz="676"/>
            </a:lvl7pPr>
            <a:lvl8pPr marL="2160210" indent="0">
              <a:buNone/>
              <a:defRPr sz="676"/>
            </a:lvl8pPr>
            <a:lvl9pPr marL="2468810" indent="0">
              <a:buNone/>
              <a:defRPr sz="676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18492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1" y="365134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1825625"/>
            <a:ext cx="7886700" cy="43513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84384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1" y="365133"/>
            <a:ext cx="1971675" cy="5811839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6" y="365133"/>
            <a:ext cx="5800727" cy="5811839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579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1" y="6356364"/>
            <a:ext cx="3086100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r>
              <a:rPr 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ar-JO" sz="1214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8657" y="6356364"/>
            <a:ext cx="2057401" cy="365125"/>
          </a:xfrm>
          <a:prstGeom prst="rect">
            <a:avLst/>
          </a:prstGeom>
        </p:spPr>
        <p:txBody>
          <a:bodyPr/>
          <a:lstStyle/>
          <a:p>
            <a:pPr algn="r" defTabSz="617108" rtl="1"/>
            <a:fld id="{32C5E669-7E07-41D5-972A-327A28318C64}" type="slidenum">
              <a:rPr lang="ar-JO" sz="1214" smtClean="0">
                <a:solidFill>
                  <a:prstClr val="black"/>
                </a:solidFill>
              </a:rPr>
              <a:pPr algn="r" defTabSz="617108" rtl="1"/>
              <a:t>‹#›</a:t>
            </a:fld>
            <a:endParaRPr 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520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J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ar-J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5225"/>
            <a:ext cx="2133600" cy="476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 defTabSz="617108" rtl="1"/>
            <a:endParaRPr lang="en-US" altLang="ar-JO" sz="1214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 defTabSz="617108" rtl="1"/>
            <a:r>
              <a:rPr lang="ar-JO" altLang="ar-JO" sz="1214" smtClean="0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ar-JO" sz="1214">
              <a:solidFill>
                <a:prstClr val="black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57200" y="6245225"/>
            <a:ext cx="2133600" cy="47625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 algn="r" defTabSz="617108" rtl="1"/>
            <a:fld id="{463AB70F-4269-4495-9C43-4F9EB95E62E1}" type="slidenum">
              <a:rPr lang="ar-AE" altLang="ar-JO" sz="1214">
                <a:solidFill>
                  <a:prstClr val="black"/>
                </a:solidFill>
              </a:rPr>
              <a:pPr algn="r" defTabSz="617108" rtl="1"/>
              <a:t>‹#›</a:t>
            </a:fld>
            <a:endParaRPr lang="en-US" altLang="ar-JO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2492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3"/>
            <a:ext cx="8229600" cy="1399032"/>
          </a:xfrm>
          <a:prstGeom prst="rect">
            <a:avLst/>
          </a:prstGeo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075" y="6480177"/>
            <a:ext cx="2133600" cy="3016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 algn="r" defTabSz="617108">
              <a:defRPr/>
            </a:pPr>
            <a:endParaRPr lang="en-US" altLang="en-US" sz="1214">
              <a:solidFill>
                <a:prstClr val="black"/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2" y="6481764"/>
            <a:ext cx="4259263" cy="300037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 algn="r" defTabSz="617108">
              <a:defRPr/>
            </a:pPr>
            <a:r>
              <a:rPr lang="ar-JO" altLang="en-US" sz="1214">
                <a:solidFill>
                  <a:prstClr val="black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z="1214">
              <a:solidFill>
                <a:prstClr val="black"/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7589838" y="6481765"/>
            <a:ext cx="503237" cy="301625"/>
          </a:xfrm>
          <a:prstGeom prst="rect">
            <a:avLst/>
          </a:prstGeom>
        </p:spPr>
        <p:txBody>
          <a:bodyPr/>
          <a:lstStyle>
            <a:lvl1pPr rtl="0">
              <a:defRPr/>
            </a:lvl1pPr>
          </a:lstStyle>
          <a:p>
            <a:pPr algn="r" defTabSz="617108">
              <a:defRPr/>
            </a:pPr>
            <a:fld id="{11BB6BC6-BB55-4613-9519-23E6C1E57097}" type="slidenum">
              <a:rPr lang="ar-SA" altLang="en-US" sz="1214">
                <a:solidFill>
                  <a:prstClr val="black"/>
                </a:solidFill>
              </a:rPr>
              <a:pPr algn="r" defTabSz="617108">
                <a:defRPr/>
              </a:pPr>
              <a:t>‹#›</a:t>
            </a:fld>
            <a:endParaRPr lang="en-US" altLang="en-US" sz="1214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3763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7702826" y="1393630"/>
            <a:ext cx="1441175" cy="43088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defTabSz="617108" rtl="1"/>
            <a:r>
              <a:rPr lang="ar-JO" sz="11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منظومة التعلم عن بعد</a:t>
            </a:r>
          </a:p>
          <a:p>
            <a:pPr algn="ctr" defTabSz="617108" rtl="1"/>
            <a:r>
              <a:rPr lang="ar-JO" sz="1100" b="1" dirty="0" smtClean="0">
                <a:solidFill>
                  <a:prstClr val="black"/>
                </a:solidFill>
                <a:latin typeface="Arial" panose="020B0604020202020204" pitchFamily="34" charset="0"/>
              </a:rPr>
              <a:t>2020-2021</a:t>
            </a:r>
            <a:endParaRPr lang="ar-JO" sz="1100" b="1" dirty="0">
              <a:solidFill>
                <a:prstClr val="black"/>
              </a:solidFill>
              <a:latin typeface="Arial" panose="020B060402020202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29116" y="307085"/>
            <a:ext cx="736301" cy="1032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5951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hf sldNum="0" hdr="0" dt="0"/>
  <p:txStyles>
    <p:titleStyle>
      <a:lvl1pPr algn="r" defTabSz="617204" rtl="1" eaLnBrk="1" latinLnBrk="0" hangingPunct="1">
        <a:lnSpc>
          <a:spcPct val="90000"/>
        </a:lnSpc>
        <a:spcBef>
          <a:spcPct val="0"/>
        </a:spcBef>
        <a:buNone/>
        <a:defRPr sz="296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1" indent="-154301" algn="r" defTabSz="617204" rtl="1" eaLnBrk="1" latinLnBrk="0" hangingPunct="1">
        <a:lnSpc>
          <a:spcPct val="90000"/>
        </a:lnSpc>
        <a:spcBef>
          <a:spcPts val="676"/>
        </a:spcBef>
        <a:buFont typeface="Arial" panose="020B0604020202020204" pitchFamily="34" charset="0"/>
        <a:buChar char="•"/>
        <a:defRPr sz="1889" kern="1200">
          <a:solidFill>
            <a:schemeClr val="tx1"/>
          </a:solidFill>
          <a:latin typeface="+mn-lt"/>
          <a:ea typeface="+mn-ea"/>
          <a:cs typeface="+mn-cs"/>
        </a:defRPr>
      </a:lvl1pPr>
      <a:lvl2pPr marL="462902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77150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80105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388706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6973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2005908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314510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623113" indent="-154301" algn="r" defTabSz="617204" rtl="1" eaLnBrk="1" latinLnBrk="0" hangingPunct="1">
        <a:lnSpc>
          <a:spcPct val="90000"/>
        </a:lnSpc>
        <a:spcBef>
          <a:spcPts val="338"/>
        </a:spcBef>
        <a:buFont typeface="Arial" panose="020B0604020202020204" pitchFamily="34" charset="0"/>
        <a:buChar char="•"/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JO"/>
      </a:defPPr>
      <a:lvl1pPr marL="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1pPr>
      <a:lvl2pPr marL="308601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2pPr>
      <a:lvl3pPr marL="617204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3pPr>
      <a:lvl4pPr marL="925803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4pPr>
      <a:lvl5pPr marL="1234406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5pPr>
      <a:lvl6pPr marL="1543009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6pPr>
      <a:lvl7pPr marL="1851608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7pPr>
      <a:lvl8pPr marL="21602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0" algn="r" defTabSz="617204" rtl="1" eaLnBrk="1" latinLnBrk="0" hangingPunct="1">
        <a:defRPr sz="121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="" xmlns:p15="http://schemas.microsoft.com/office/powerpoint/2012/main">
        <p15:guide id="1" orient="horz" pos="1621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054" y="-1"/>
            <a:ext cx="5781020" cy="6394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0165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الرابع عشر : أضحى التشاؤمُ في حديــ         ــثك بالغريزة والسليقة </a:t>
            </a:r>
          </a:p>
          <a:p>
            <a:pPr algn="r">
              <a:buNone/>
            </a:pPr>
            <a:r>
              <a:rPr lang="ar-JO" sz="2400" dirty="0" smtClean="0"/>
              <a:t> الغيرزة : الفطرة .                                السليقة : العادة</a:t>
            </a:r>
          </a:p>
          <a:p>
            <a:pPr algn="r">
              <a:buNone/>
            </a:pPr>
            <a:r>
              <a:rPr lang="ar-JO" sz="2400" dirty="0" smtClean="0"/>
              <a:t>الشرح:  يقول الشاعر أن التشاؤم أصبح من صفاتك الفطرية وعاداتك اليومية ، فهذا يظهر في حديثك  .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الخامس عشر : مثل الغراب ، نعى الديا         رَ وأسمعَ الدنيا نَعيقه</a:t>
            </a:r>
          </a:p>
          <a:p>
            <a:pPr algn="r">
              <a:buNone/>
            </a:pPr>
            <a:r>
              <a:rPr lang="ar-JO" sz="2400" dirty="0" smtClean="0"/>
              <a:t>الغراب : رمزًا إلى التشاؤم والخراب                    نعيق: صوت الغراب 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r">
              <a:buNone/>
            </a:pPr>
            <a:r>
              <a:rPr lang="ar-JO" sz="2400" dirty="0" smtClean="0"/>
              <a:t> الشرح :   يصف الشاعر كل متشائم بالغراب الذي يعتبر رمزًا للخراب ، فأنت كذلك أعلنت للعالم أجمع سقوط البلاد . فلا تتحدث بتشاؤم .</a:t>
            </a:r>
          </a:p>
          <a:p>
            <a:pPr algn="r">
              <a:buNone/>
            </a:pPr>
            <a:r>
              <a:rPr lang="ar-JO" sz="2400" dirty="0" smtClean="0"/>
              <a:t>**الصورة الفنية : شبه المتخاذل أو المتشائم بطائر الغراب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السادس عشر : تلك الحقيقةُ ، والمريـ       ـضُ القلب تجرحه الحقيقة </a:t>
            </a:r>
          </a:p>
          <a:p>
            <a:pPr algn="r">
              <a:buNone/>
            </a:pPr>
            <a:r>
              <a:rPr lang="ar-JO" sz="2400" dirty="0" smtClean="0"/>
              <a:t> *الشرح:  يتحدث الشاعر عن الحقيقة المؤلمة بأن المتشائم أو المتخاذل هما السبب وراء فقدان البلاد وضياعها .</a:t>
            </a:r>
          </a:p>
          <a:p>
            <a:pPr algn="r">
              <a:buNone/>
            </a:pPr>
            <a:r>
              <a:rPr lang="ar-JO" sz="2400" dirty="0" smtClean="0"/>
              <a:t>** الصورة الفنية : شبه المتخاذل بمريض القلب. وشبه الحقيقة بالأداة الجارحة .</a:t>
            </a:r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السابع عشر : أملٌ يلوحُ بريقُه          فاستهدِ </a:t>
            </a:r>
            <a:r>
              <a:rPr lang="ar-JO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ياهذا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بريقَه 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يلوح : يظهر .                          استهد : اتبعه </a:t>
            </a:r>
            <a:endParaRPr lang="ar-JO" sz="2400" dirty="0" smtClean="0"/>
          </a:p>
          <a:p>
            <a:pPr algn="r">
              <a:buNone/>
            </a:pPr>
            <a:r>
              <a:rPr lang="ar-JO" sz="2400" dirty="0" smtClean="0"/>
              <a:t> الشرح:  يغير الشاعر هنا نبرته ويطلب من الجميع  ويقول أننا نستطيع أن ستهدي الطريق عن طريق الأمل والتمسك بهذا النور لتحرير البلاد .</a:t>
            </a:r>
          </a:p>
          <a:p>
            <a:pPr algn="r">
              <a:buNone/>
            </a:pPr>
            <a:r>
              <a:rPr lang="ar-JO" sz="2400" dirty="0" smtClean="0"/>
              <a:t>**الصورة الفنية : شبه طريق الحرية وتحرير البلاد بالأمل والنور .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الثامن عشر : </a:t>
            </a:r>
            <a:r>
              <a:rPr lang="ar-JO" sz="2400" dirty="0" err="1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ماضاقَ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عيشُك لو سعيـ       ـتَ له ولو لم تشكُ ضيقَه </a:t>
            </a:r>
            <a:r>
              <a:rPr lang="ar-JO" sz="2400" dirty="0" smtClean="0"/>
              <a:t> 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r">
              <a:buNone/>
            </a:pPr>
            <a:r>
              <a:rPr lang="ar-JO" sz="2400" dirty="0" smtClean="0"/>
              <a:t> الشرح :إن اتباع الهدف والعمل على تحقيقه هو السبيل الوحيد للتخلص من ضيق العيش 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التاسع عشر : حيِّ الشبابَ وقل سلا       مًا إنَّــكم أملُ الغدِ </a:t>
            </a:r>
          </a:p>
          <a:p>
            <a:pPr algn="r">
              <a:buNone/>
            </a:pPr>
            <a:r>
              <a:rPr lang="ar-JO" sz="2400" dirty="0" smtClean="0"/>
              <a:t> *الشرح:  يتحدث الشاعر عن  أمل المستقبل المتمثل بالشباب الذين هم أمل الغد وسيحملون مسؤولية تحرير البلاد بإذن الله .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عشرون :صَحَّتْ عزائمُكم على         دفعِ الأثيمِ المعتدي 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صحت : نهضت .                               الأثيم : الآثم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الشرح : يتابع الشاعر التحدث عن عزائم الشباب التي نهضت للتخلص من العدووآثامه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**الصورة الفنية : شبه العزيمة بالإنسان الذي ينهض .</a:t>
            </a:r>
            <a:endParaRPr lang="ar-JO" sz="2400" dirty="0" smtClean="0"/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الحادي والعشرون : واللهُ مدّ لكم يدًا           تعلو على أقوى يدِ 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JO" sz="2400" dirty="0" smtClean="0"/>
              <a:t> الشرح:  يقول الشاعر أن الله قوته تفوق قوة كل عدوّ فهاهو الله أمددكم بالقوة لتحرير البلاد .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الثاني والعشرون : وطني أزفُّ لك الشبا       بَ كأنَّه الزّهرُ النَّــدي 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الندي: الرطب  وهنا الزهر الندي : رمز إلى الشباب بعمر صغير .</a:t>
            </a:r>
            <a:endParaRPr lang="ar-JO" sz="2400" dirty="0" smtClean="0"/>
          </a:p>
          <a:p>
            <a:pPr algn="r">
              <a:buNone/>
            </a:pPr>
            <a:r>
              <a:rPr lang="ar-JO" sz="2400" dirty="0" smtClean="0"/>
              <a:t> الشرح : يخاطب الشاعر وطنه فيقول له بأنه قد قدمت لأجلك شبابًا بعمر الزهور.</a:t>
            </a:r>
          </a:p>
          <a:p>
            <a:pPr algn="r">
              <a:buNone/>
            </a:pPr>
            <a:r>
              <a:rPr lang="ar-JO" sz="2400" dirty="0" smtClean="0"/>
              <a:t>** الصورة الفنية : شبه الشباب بالزهور الندية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الثالث والعشرون : لابُــدَّ مِن ثمرٍ له           يومًا وإنْ لم يَــعْــقِــدِ  </a:t>
            </a:r>
          </a:p>
          <a:p>
            <a:pPr algn="r">
              <a:buNone/>
            </a:pPr>
            <a:r>
              <a:rPr lang="ar-JO" sz="2400" dirty="0" smtClean="0"/>
              <a:t> يعقد: ينضج وهنا رمز إلى النصر .</a:t>
            </a:r>
          </a:p>
          <a:p>
            <a:pPr algn="r">
              <a:buNone/>
            </a:pPr>
            <a:r>
              <a:rPr lang="ar-JO" sz="2400" dirty="0" smtClean="0"/>
              <a:t>الشرح:   يقول الشاعر بكل ثقة وتفاؤل أنه بعد القيام بكل هذه التضحيات من الشباب لابد أن نحرر أرضنا وبلادنا يومًا ما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**الصورة الفنية : شبه تحرير البلاد بالثمر الذي لم ينضج بعد ولكنه حتمًا سينضج بإذن الله .</a:t>
            </a:r>
            <a:endParaRPr lang="ar-JO" sz="2400" dirty="0" smtClean="0"/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الأفكار الرئيسة :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 التحدث عن أسباب النصر ورفع همم الشباب.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وصف المتخاذلين والمتشائمين وأنهم سبب من أسباب مرض البلاد ودمارها 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التفاؤل بأن النصر قادم والتحرير لامحالة بوجود شباب تؤمن بالجهاد</a:t>
            </a:r>
          </a:p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العواطف</a:t>
            </a:r>
          </a:p>
          <a:p>
            <a:pPr algn="r">
              <a:buNone/>
            </a:pPr>
            <a:r>
              <a:rPr lang="ar-JO" sz="2400" dirty="0" smtClean="0"/>
              <a:t> </a:t>
            </a: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1. الأمل والتفاؤل.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 ثورة على واقع مرير ولوم شديد لأبناء هذا الواقع 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الحنين والتطلع إلى الحرية والتخلص من الذل.</a:t>
            </a:r>
          </a:p>
          <a:p>
            <a:pPr algn="r">
              <a:buNone/>
            </a:pPr>
            <a:r>
              <a:rPr lang="ar-JO" u="sng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السمات </a:t>
            </a: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الأسلوبية: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1.القافية متنوعة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2.استخدام الصور الفنية .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الوحدة الموضوعية</a:t>
            </a:r>
          </a:p>
          <a:p>
            <a:pPr algn="r">
              <a:buNone/>
            </a:pP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4.استخدام أسلوبي الأمروالنهي لتأكد الأمر الذي يدعو له </a:t>
            </a: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عنصر نائب للتذييل 3"/>
          <p:cNvSpPr>
            <a:spLocks noGrp="1"/>
          </p:cNvSpPr>
          <p:nvPr>
            <p:ph type="ftr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r>
              <a:rPr lang="ar-JO" altLang="en-US" smtClean="0">
                <a:solidFill>
                  <a:srgbClr val="FFFFFF"/>
                </a:solidFill>
              </a:rPr>
              <a:t>مدارس الأمم الإبداعية / قسم اللغة العربية / المعلم:  يوسف طالب الرفاعي</a:t>
            </a:r>
            <a:endParaRPr lang="en-US" altLang="en-US" smtClean="0">
              <a:solidFill>
                <a:srgbClr val="FFFFFF"/>
              </a:solidFill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231138" y="1447800"/>
            <a:ext cx="7936119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defTabSz="617108" rtl="1"/>
            <a:r>
              <a:rPr lang="ar-JO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تم بحمد الله </a:t>
            </a:r>
            <a:br>
              <a:rPr lang="ar-JO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ar-JO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أشكركم طلابي على متابعتكم لدروسكم</a:t>
            </a:r>
            <a:br>
              <a:rPr lang="ar-JO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ar-JO" sz="4400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دمتم سعداء بالعلم </a:t>
            </a:r>
            <a: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والتقى</a:t>
            </a:r>
            <a:b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/>
            </a:r>
            <a:b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مع رجائي لكم بالتوفيق</a:t>
            </a:r>
            <a:b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</a:br>
            <a:r>
              <a:rPr lang="ar-JO" sz="44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</a:rPr>
              <a:t>المعلم : يوسف طالب الرفاعي</a:t>
            </a:r>
            <a:endParaRPr lang="ar-JO" sz="4400" b="1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135900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/>
          <p:cNvSpPr>
            <a:spLocks noChangeArrowheads="1"/>
          </p:cNvSpPr>
          <p:nvPr/>
        </p:nvSpPr>
        <p:spPr bwMode="auto">
          <a:xfrm>
            <a:off x="4282064" y="2276477"/>
            <a:ext cx="2735263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5" name="AutoShape 3"/>
          <p:cNvSpPr>
            <a:spLocks noChangeArrowheads="1"/>
          </p:cNvSpPr>
          <p:nvPr/>
        </p:nvSpPr>
        <p:spPr bwMode="auto">
          <a:xfrm>
            <a:off x="4282063" y="2997203"/>
            <a:ext cx="2735263" cy="576261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المادة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7" name="AutoShape 5"/>
          <p:cNvSpPr>
            <a:spLocks noChangeArrowheads="1"/>
          </p:cNvSpPr>
          <p:nvPr/>
        </p:nvSpPr>
        <p:spPr bwMode="auto">
          <a:xfrm>
            <a:off x="4282065" y="1490955"/>
            <a:ext cx="2735263" cy="701675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الفصل الدراسي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0" name="AutoShape 8"/>
          <p:cNvSpPr>
            <a:spLocks noChangeArrowheads="1"/>
          </p:cNvSpPr>
          <p:nvPr/>
        </p:nvSpPr>
        <p:spPr bwMode="auto">
          <a:xfrm>
            <a:off x="683204" y="2276475"/>
            <a:ext cx="3029816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التاسع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683205" y="2997202"/>
            <a:ext cx="3029816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اللغة العربية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683202" y="4416715"/>
            <a:ext cx="3029817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29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683205" y="1490955"/>
            <a:ext cx="3029814" cy="661987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4" name="AutoShape 12"/>
          <p:cNvSpPr>
            <a:spLocks noChangeArrowheads="1"/>
          </p:cNvSpPr>
          <p:nvPr/>
        </p:nvSpPr>
        <p:spPr bwMode="auto">
          <a:xfrm>
            <a:off x="683205" y="5127626"/>
            <a:ext cx="3029815" cy="717551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يوسف طالب الرفاعي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6" name="AutoShape 14"/>
          <p:cNvSpPr>
            <a:spLocks noChangeArrowheads="1"/>
          </p:cNvSpPr>
          <p:nvPr/>
        </p:nvSpPr>
        <p:spPr bwMode="auto">
          <a:xfrm>
            <a:off x="683205" y="175851"/>
            <a:ext cx="6334123" cy="1167536"/>
          </a:xfrm>
          <a:prstGeom prst="flowChartAlternateProcess">
            <a:avLst/>
          </a:prstGeom>
          <a:blipFill>
            <a:blip r:embed="rId3"/>
            <a:tile tx="0" ty="0" sx="100000" sy="100000" flip="none" algn="tl"/>
          </a:blip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شرح قصيدة </a:t>
            </a:r>
          </a:p>
          <a:p>
            <a:pPr algn="ctr" rtl="1" eaLnBrk="1" hangingPunct="1">
              <a:defRPr/>
            </a:pPr>
            <a:r>
              <a:rPr lang="ar-JO" sz="2800" b="1" dirty="0" smtClean="0">
                <a:solidFill>
                  <a:srgbClr val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PT Bold Heading" pitchFamily="2" charset="-78"/>
              </a:rPr>
              <a:t>كفكف دموعك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PT Bold Heading" pitchFamily="2" charset="-78"/>
            </a:endParaRPr>
          </a:p>
        </p:txBody>
      </p:sp>
      <p:sp>
        <p:nvSpPr>
          <p:cNvPr id="2" name="AutoShape 7"/>
          <p:cNvSpPr>
            <a:spLocks noChangeArrowheads="1"/>
          </p:cNvSpPr>
          <p:nvPr/>
        </p:nvSpPr>
        <p:spPr bwMode="auto">
          <a:xfrm>
            <a:off x="4282065" y="4416715"/>
            <a:ext cx="2735263" cy="576264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الصفحة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21" name="AutoShape 12"/>
          <p:cNvSpPr>
            <a:spLocks noChangeArrowheads="1"/>
          </p:cNvSpPr>
          <p:nvPr/>
        </p:nvSpPr>
        <p:spPr bwMode="auto">
          <a:xfrm>
            <a:off x="4282060" y="5127623"/>
            <a:ext cx="2735265" cy="717551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AE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إعداد </a:t>
            </a:r>
            <a:r>
              <a:rPr lang="ar-SA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المعلم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5" name="AutoShape 3"/>
          <p:cNvSpPr>
            <a:spLocks noChangeArrowheads="1"/>
          </p:cNvSpPr>
          <p:nvPr/>
        </p:nvSpPr>
        <p:spPr bwMode="auto">
          <a:xfrm>
            <a:off x="4282062" y="3700461"/>
            <a:ext cx="2735263" cy="576264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الوحدة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17" name="AutoShape 9"/>
          <p:cNvSpPr>
            <a:spLocks noChangeArrowheads="1"/>
          </p:cNvSpPr>
          <p:nvPr/>
        </p:nvSpPr>
        <p:spPr bwMode="auto">
          <a:xfrm>
            <a:off x="683203" y="3700463"/>
            <a:ext cx="3029817" cy="576263"/>
          </a:xfrm>
          <a:prstGeom prst="flowChartAlternateProcess">
            <a:avLst/>
          </a:prstGeom>
          <a:solidFill>
            <a:schemeClr val="bg2">
              <a:lumMod val="20000"/>
              <a:lumOff val="80000"/>
            </a:schemeClr>
          </a:solidFill>
          <a:ln>
            <a:headEnd/>
            <a:tailEnd/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none" anchor="ctr"/>
          <a:lstStyle/>
          <a:p>
            <a:pPr algn="ctr" rtl="1" eaLnBrk="1" hangingPunct="1">
              <a:defRPr/>
            </a:pPr>
            <a:r>
              <a:rPr lang="ar-JO" sz="2800" dirty="0" smtClean="0">
                <a:solidFill>
                  <a:srgbClr val="000000"/>
                </a:solidFill>
                <a:latin typeface="Times New Roman" pitchFamily="18" charset="0"/>
                <a:cs typeface="SKR HEAD1 Outlined" pitchFamily="2" charset="-78"/>
              </a:rPr>
              <a:t>الثانية عشرة ( تفاؤلٌ وأملٌ )</a:t>
            </a:r>
            <a:endParaRPr lang="en-US" sz="2800" dirty="0">
              <a:solidFill>
                <a:srgbClr val="000000"/>
              </a:solidFill>
              <a:latin typeface="Times New Roman" pitchFamily="18" charset="0"/>
              <a:cs typeface="SKR HEAD1 Outlined" pitchFamily="2" charset="-78"/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683202" y="5943600"/>
            <a:ext cx="6334122" cy="449985"/>
          </a:xfrm>
        </p:spPr>
        <p:txBody>
          <a:bodyPr/>
          <a:lstStyle/>
          <a:p>
            <a:pPr algn="ctr"/>
            <a:r>
              <a:rPr lang="ar-JO" altLang="ar-JO" dirty="0" smtClean="0"/>
              <a:t>مدارس الأمم الإبداعية / قسم اللغة العربية / المعلم:  يوسف طالب الرفاعي</a:t>
            </a:r>
            <a:endParaRPr lang="en-US" altLang="ar-JO" dirty="0"/>
          </a:p>
        </p:txBody>
      </p:sp>
    </p:spTree>
    <p:extLst>
      <p:ext uri="{BB962C8B-B14F-4D97-AF65-F5344CB8AC3E}">
        <p14:creationId xmlns:p14="http://schemas.microsoft.com/office/powerpoint/2010/main" val="697079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3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3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429000"/>
          </a:xfrm>
        </p:spPr>
        <p:txBody>
          <a:bodyPr>
            <a:normAutofit fontScale="90000"/>
          </a:bodyPr>
          <a:lstStyle/>
          <a:p>
            <a:r>
              <a:rPr lang="ar-JO" sz="8900" dirty="0" smtClean="0"/>
              <a:t/>
            </a:r>
            <a:br>
              <a:rPr lang="ar-JO" sz="8900" dirty="0" smtClean="0"/>
            </a:br>
            <a:r>
              <a:rPr lang="ar-JO" sz="8900" dirty="0" smtClean="0"/>
              <a:t>       </a:t>
            </a:r>
            <a:br>
              <a:rPr lang="ar-JO" sz="8900" dirty="0" smtClean="0"/>
            </a:br>
            <a:r>
              <a:rPr lang="ar-JO" sz="40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(</a:t>
            </a:r>
            <a:r>
              <a:rPr lang="ar-JO" sz="3600" b="1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الوحدة الثانية عشر“ تفاؤل وأمل“)</a:t>
            </a:r>
            <a:r>
              <a:rPr lang="ar-JO" dirty="0" smtClean="0"/>
              <a:t/>
            </a:r>
            <a:br>
              <a:rPr lang="ar-JO" dirty="0" smtClean="0"/>
            </a:br>
            <a:r>
              <a:rPr lang="ar-JO" sz="4000" b="1" dirty="0" smtClean="0">
                <a:solidFill>
                  <a:srgbClr val="FFC000"/>
                </a:solidFill>
              </a:rPr>
              <a:t>القراءة: * كفكف دموعك </a:t>
            </a:r>
            <a:r>
              <a:rPr lang="ar-JO" dirty="0" smtClean="0"/>
              <a:t/>
            </a:r>
            <a:br>
              <a:rPr lang="ar-JO" dirty="0" smtClean="0"/>
            </a:b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ar-JO" b="1" u="sng" dirty="0" smtClean="0">
                <a:solidFill>
                  <a:schemeClr val="accent3">
                    <a:lumMod val="50000"/>
                  </a:schemeClr>
                </a:solidFill>
              </a:rPr>
              <a:t>الهدف الذهبي:</a:t>
            </a:r>
          </a:p>
          <a:p>
            <a:r>
              <a:rPr lang="ar-JO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أن يتعرّف الطّالب على شرحِ الأبيات (معانٍ وصور فنيّة ودلالات )</a:t>
            </a:r>
            <a:endParaRPr lang="en-US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chemeClr val="bg2">
                    <a:lumMod val="50000"/>
                  </a:schemeClr>
                </a:solidFill>
              </a:rPr>
              <a:t>كفكف دموعك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الأهداف العامة لهذه الوحدة :</a:t>
            </a:r>
          </a:p>
          <a:p>
            <a:pPr algn="r">
              <a:buNone/>
            </a:pPr>
            <a:r>
              <a:rPr lang="ar-JO" dirty="0" smtClean="0"/>
              <a:t>1- التعرف على مناسبة القصيدة والجو العام لها .</a:t>
            </a:r>
          </a:p>
          <a:p>
            <a:pPr algn="r">
              <a:buNone/>
            </a:pPr>
            <a:r>
              <a:rPr lang="ar-JO" dirty="0" smtClean="0"/>
              <a:t>2- التعرف على الشاعر ( اسمه- جنسيته - تاريخ ميلاده ووفاته – وأهم إنجازاته )</a:t>
            </a:r>
          </a:p>
          <a:p>
            <a:pPr algn="r">
              <a:buNone/>
            </a:pPr>
            <a:r>
              <a:rPr lang="ar-JO" dirty="0" smtClean="0"/>
              <a:t>3- شرح الأبيات بما فيها من : معانٍ وصور فنية وأساليب</a:t>
            </a:r>
          </a:p>
          <a:p>
            <a:pPr algn="r">
              <a:buNone/>
            </a:pPr>
            <a:r>
              <a:rPr lang="ar-JO" dirty="0" smtClean="0"/>
              <a:t>لغوية ودلالات شعرية .</a:t>
            </a:r>
          </a:p>
          <a:p>
            <a:pPr algn="r">
              <a:buNone/>
            </a:pPr>
            <a:r>
              <a:rPr lang="ar-JO" dirty="0" smtClean="0"/>
              <a:t>4- استنتاج الفكرة العامة والأفكار الرئيسة والعواطف 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JO" b="1" dirty="0" smtClean="0">
                <a:solidFill>
                  <a:schemeClr val="bg2">
                    <a:lumMod val="50000"/>
                  </a:schemeClr>
                </a:solidFill>
              </a:rPr>
              <a:t>كفكف دموعك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28600" y="2286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1600200"/>
            <a:ext cx="8633632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Straight Connector 5"/>
          <p:cNvCxnSpPr/>
          <p:nvPr/>
        </p:nvCxnSpPr>
        <p:spPr>
          <a:xfrm flipH="1">
            <a:off x="2667000" y="2743200"/>
            <a:ext cx="54102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 flipH="1">
            <a:off x="2743200" y="4724400"/>
            <a:ext cx="22860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H="1">
            <a:off x="2667000" y="4191000"/>
            <a:ext cx="54102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1676400" y="5867400"/>
            <a:ext cx="6400800" cy="0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/>
          <a:lstStyle/>
          <a:p>
            <a:r>
              <a:rPr lang="ar-JO" b="1" dirty="0" smtClean="0">
                <a:solidFill>
                  <a:schemeClr val="bg2">
                    <a:lumMod val="50000"/>
                  </a:schemeClr>
                </a:solidFill>
              </a:rPr>
              <a:t>كفكف دموعك </a:t>
            </a:r>
            <a:endParaRPr lang="en-US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610600" cy="5791200"/>
          </a:xfrm>
        </p:spPr>
        <p:txBody>
          <a:bodyPr>
            <a:normAutofit lnSpcReduction="10000"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الأول: كفكف دموعك ليس ينــ              فعك البكاء ولا العويل </a:t>
            </a:r>
          </a:p>
          <a:p>
            <a:pPr algn="r">
              <a:buNone/>
            </a:pPr>
            <a:r>
              <a:rPr lang="ar-JO" sz="2400" dirty="0" smtClean="0"/>
              <a:t>كفكف دموعك : امسح دموعك </a:t>
            </a:r>
          </a:p>
          <a:p>
            <a:pPr algn="r">
              <a:buNone/>
            </a:pPr>
            <a:r>
              <a:rPr lang="ar-JO" sz="2400" dirty="0" smtClean="0"/>
              <a:t>العويل : رفع صوت البكاء </a:t>
            </a:r>
          </a:p>
          <a:p>
            <a:pPr algn="r">
              <a:buNone/>
            </a:pPr>
            <a:r>
              <a:rPr lang="ar-JO" sz="2400" dirty="0" smtClean="0"/>
              <a:t>الشرح: يوجه الشاعر هنا خطابه كما - وضحنا سابقًا-</a:t>
            </a:r>
            <a:r>
              <a:rPr lang="ar-JO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JO" sz="2400" dirty="0" smtClean="0"/>
              <a:t>للشعب الفلسطيني بأن يمسح دموعه لأنها لن تنفعه في حال أزمته ومشكلته هذه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الثاني: وانهض ولا تشك الزما            ن ،فما شكا إلا الكسول </a:t>
            </a:r>
          </a:p>
          <a:p>
            <a:pPr algn="r">
              <a:buNone/>
            </a:pPr>
            <a:r>
              <a:rPr lang="ar-JO" sz="2400" dirty="0" smtClean="0"/>
              <a:t>لا يوجد معاني في هذه الأبيات</a:t>
            </a:r>
          </a:p>
          <a:p>
            <a:pPr algn="r">
              <a:buNone/>
            </a:pPr>
            <a:r>
              <a:rPr lang="ar-JO" sz="2400" dirty="0" smtClean="0"/>
              <a:t>الشرح : يتابع الشاعر هنا ويقول رافعًا همم الشباب أن الحل الحقيقي للأزمة ، ذلك يكون بالقيام والعمل والتوقف عن تحميل الزمان أسباب التخاذل وإنما أسباب الكسول.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الثالث: واسلك بهمتك السبيـ            ــل ولا تقل كيف السبيل</a:t>
            </a:r>
          </a:p>
          <a:p>
            <a:pPr algn="r">
              <a:buNone/>
            </a:pPr>
            <a:r>
              <a:rPr lang="ar-JO" sz="2400" dirty="0" smtClean="0"/>
              <a:t>اسلك:اتبع </a:t>
            </a:r>
          </a:p>
          <a:p>
            <a:pPr algn="r">
              <a:buNone/>
            </a:pPr>
            <a:r>
              <a:rPr lang="ar-JO" sz="2400" dirty="0" smtClean="0"/>
              <a:t>الشرح: يدعو الشاعر هنا الشعب الفلسطيني إلى اتباع سبيل الحرية بهمة عالية فهاهي الطريق واضحة وليست بحاجة إلى البحث .</a:t>
            </a:r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fontScale="85000" lnSpcReduction="10000"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البيت الرابع :ما ضل ذو أمل سعى        يومًا وحكمته الدليل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الخامس: كلا ولا خاب امرؤ         يومًا ومقصده نبيل </a:t>
            </a:r>
          </a:p>
          <a:p>
            <a:pPr algn="r">
              <a:buNone/>
            </a:pPr>
            <a:r>
              <a:rPr lang="ar-JO" sz="2400" dirty="0" smtClean="0"/>
              <a:t>ضلّ: ضيّع الطريق </a:t>
            </a:r>
          </a:p>
          <a:p>
            <a:pPr algn="r">
              <a:buNone/>
            </a:pPr>
            <a:r>
              <a:rPr lang="ar-JO" sz="2400" dirty="0" smtClean="0"/>
              <a:t>مقصد: هدف  وغاية .</a:t>
            </a:r>
          </a:p>
          <a:p>
            <a:pPr algn="r">
              <a:buNone/>
            </a:pPr>
            <a:r>
              <a:rPr lang="ar-JO" sz="2400" dirty="0" smtClean="0"/>
              <a:t>الشرح: يقول الشاعر أنه لن يضل عن الطريق والهدف من كان له هدف قبل المسير وسعى له ولن يخيب من كان له غاية وهدف نبيل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السادس: أفنيتَ يامسكين عمـ         ـرَك بالتأوه والحَزَن    </a:t>
            </a:r>
          </a:p>
          <a:p>
            <a:pPr algn="r">
              <a:buNone/>
            </a:pPr>
            <a:r>
              <a:rPr lang="ar-JO" sz="2400" dirty="0" smtClean="0"/>
              <a:t>أفنيت : أنهيت .</a:t>
            </a:r>
          </a:p>
          <a:p>
            <a:pPr algn="r">
              <a:buNone/>
            </a:pPr>
            <a:r>
              <a:rPr lang="ar-JO" sz="2400" dirty="0" smtClean="0"/>
              <a:t>التأوه : التوجع .</a:t>
            </a:r>
          </a:p>
          <a:p>
            <a:pPr algn="r">
              <a:buNone/>
            </a:pPr>
            <a:r>
              <a:rPr lang="ar-JO" sz="2400" dirty="0" smtClean="0"/>
              <a:t>الشرح :  يخاطب الشاعر في هذا البيت كل من تقاعس عن الجهاد واتباع سبيل الحق واكتفى بالتوجع والتأوه دون أن يبذل مجهودًا لتحقيق النصر.</a:t>
            </a:r>
          </a:p>
          <a:p>
            <a:pPr algn="r">
              <a:buNone/>
            </a:pPr>
            <a:r>
              <a:rPr lang="ar-JO" sz="2400" dirty="0" smtClean="0"/>
              <a:t>**الصورة الفنية : شبه المتخاذل عن القتال بالمسكين الذي لايملك شيئا ولايقدر على شيء ويكتفي التأوه . 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السابع : وقعدت مكتوف اليديـ        ـن تقول : حاربني الزمن . </a:t>
            </a:r>
          </a:p>
          <a:p>
            <a:pPr algn="r">
              <a:buNone/>
            </a:pPr>
            <a:r>
              <a:rPr lang="ar-JO" sz="2400" dirty="0" smtClean="0"/>
              <a:t> مكتوف اليدين: دلالة على الاستسلام </a:t>
            </a:r>
          </a:p>
          <a:p>
            <a:pPr algn="r">
              <a:buNone/>
            </a:pPr>
            <a:r>
              <a:rPr lang="ar-JO" sz="2400" dirty="0" smtClean="0"/>
              <a:t>*الشرح: يكمل الشاعر خطابه لكل متخاذل ويقول وتجلس مكتوف اليدين بلا تحرك أو بذل جهد  وترمي تهمك على الزمن كأنه هو الذي منعك من النصر ووقف ضدك.</a:t>
            </a:r>
          </a:p>
          <a:p>
            <a:pPr algn="r">
              <a:buNone/>
            </a:pPr>
            <a:r>
              <a:rPr lang="ar-JO" sz="2400" dirty="0" smtClean="0"/>
              <a:t>** الصورة الفنية : شبه الزمن بعدو للمتخاذل .</a:t>
            </a:r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62000" y="2286000"/>
            <a:ext cx="2819400" cy="1219200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JO" sz="2000" b="1" dirty="0" smtClean="0"/>
              <a:t>ا</a:t>
            </a:r>
            <a:r>
              <a:rPr lang="ar-JO" sz="2000" b="1" u="sng" dirty="0" smtClean="0"/>
              <a:t>لفرق بين الحَزَن والحُزن :</a:t>
            </a:r>
          </a:p>
          <a:p>
            <a:pPr algn="r"/>
            <a:r>
              <a:rPr lang="ar-JO" sz="2000" b="1" dirty="0" smtClean="0"/>
              <a:t>الحُزن: هو الضيق الشديد</a:t>
            </a:r>
          </a:p>
          <a:p>
            <a:pPr algn="r"/>
            <a:r>
              <a:rPr lang="ar-JO" sz="2000" b="1" dirty="0" smtClean="0"/>
              <a:t>الحَزن : وهو الضيق لكن يكون أخف من الأول .</a:t>
            </a:r>
            <a:endParaRPr lang="en-US" sz="20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الثامن : مالم تقم بالعبء أنــ         ت، فمن يقوم به إذن ؟ </a:t>
            </a:r>
          </a:p>
          <a:p>
            <a:pPr algn="r">
              <a:buNone/>
            </a:pPr>
            <a:r>
              <a:rPr lang="ar-JO" sz="2400" dirty="0" smtClean="0"/>
              <a:t>العبء:هنا رمز إلى الجهاد </a:t>
            </a:r>
          </a:p>
          <a:p>
            <a:pPr algn="r">
              <a:buNone/>
            </a:pPr>
            <a:r>
              <a:rPr lang="ar-JO" sz="2400" dirty="0" smtClean="0"/>
              <a:t>الشرح: يقول الشاعر متسائلًا متعجبًا إذا لم تتحمل مسؤولية الجهاد وتحرير البلاد فمن سيحررها </a:t>
            </a:r>
          </a:p>
          <a:p>
            <a:pPr algn="r">
              <a:buNone/>
            </a:pPr>
            <a:r>
              <a:rPr lang="ar-JO" sz="2400" dirty="0" smtClean="0"/>
              <a:t>إذن؟!</a:t>
            </a:r>
          </a:p>
          <a:p>
            <a:pPr algn="r">
              <a:buNone/>
            </a:pPr>
            <a:r>
              <a:rPr lang="ar-JO" sz="2400" dirty="0" smtClean="0"/>
              <a:t>**الصورة الفنية : شبه هنا تحرير البلاد بالعبء بنظر المتخاذلين . الاستفهام هنا جاء إنكاري.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التاسع : كم قلتَ أمراضَ البلا        د وأنت من أمراضها .</a:t>
            </a:r>
          </a:p>
          <a:p>
            <a:pPr algn="r">
              <a:buNone/>
            </a:pPr>
            <a:r>
              <a:rPr lang="ar-JO" sz="2400" dirty="0" smtClean="0"/>
              <a:t> كم : هنا جاءت للتكثير وهي خبرية ولم يقصد بها السؤال . </a:t>
            </a:r>
          </a:p>
          <a:p>
            <a:pPr algn="r">
              <a:buNone/>
            </a:pPr>
            <a:r>
              <a:rPr lang="ar-JO" sz="2400" dirty="0" smtClean="0"/>
              <a:t>الشرح :   يصف الشاعر هنا بصورة خبرية وليس من باب الاستفهام أن كل متخاذل هو مرض من أمراض البلاد فلا يشكُ أوجاع البلا ومشاكلها .</a:t>
            </a:r>
          </a:p>
          <a:p>
            <a:pPr algn="r">
              <a:buNone/>
            </a:pPr>
            <a:r>
              <a:rPr lang="ar-JO" sz="2400" dirty="0" smtClean="0"/>
              <a:t>**الصورة الفنية : شبه المتخاذل بالمرض. 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العاشر : والشؤم علَّــتُها فهل           فتشت عن أعراضها </a:t>
            </a:r>
          </a:p>
          <a:p>
            <a:pPr algn="r">
              <a:buNone/>
            </a:pPr>
            <a:r>
              <a:rPr lang="ar-JO" sz="2400" dirty="0" smtClean="0"/>
              <a:t> الشؤم: التشاؤم                          علّة: مرض  </a:t>
            </a:r>
          </a:p>
          <a:p>
            <a:pPr algn="r">
              <a:buNone/>
            </a:pPr>
            <a:r>
              <a:rPr lang="ar-JO" sz="2400" dirty="0" smtClean="0"/>
              <a:t>*الشرح:  يوضح الشاعر أن سبب أمراض البلاد هو التشاؤم وعدم التفاؤل ،ويدعو الشعب بأن يبحث عن أعراضها وأعراض هذا المرض؟</a:t>
            </a:r>
          </a:p>
          <a:p>
            <a:pPr algn="r">
              <a:buNone/>
            </a:pPr>
            <a:r>
              <a:rPr lang="ar-JO" sz="2400" dirty="0" smtClean="0"/>
              <a:t>** الصورة الفنية : شبه الشؤم بالمرض .</a:t>
            </a:r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2400"/>
            <a:ext cx="8610600" cy="6172200"/>
          </a:xfrm>
        </p:spPr>
        <p:txBody>
          <a:bodyPr>
            <a:normAutofit fontScale="92500" lnSpcReduction="10000"/>
          </a:bodyPr>
          <a:lstStyle/>
          <a:p>
            <a:pPr algn="r">
              <a:buNone/>
            </a:pPr>
            <a:r>
              <a:rPr lang="ar-JO" u="sng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يتبع شرح الأبيات :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الحادي عشر: يامن حملت الفأسَ تهــ               ـدمها على أنقاضها</a:t>
            </a:r>
          </a:p>
          <a:p>
            <a:pPr algn="r">
              <a:buNone/>
            </a:pPr>
            <a:r>
              <a:rPr lang="ar-JO" sz="2400" dirty="0" smtClean="0"/>
              <a:t>أنقاض :حطام ـ و ركام تجمع من البنيان المهدمة . وهنا رمز إلى التخاذل .</a:t>
            </a:r>
          </a:p>
          <a:p>
            <a:pPr algn="r">
              <a:buNone/>
            </a:pPr>
            <a:r>
              <a:rPr lang="ar-JO" sz="2400" dirty="0" smtClean="0"/>
              <a:t>الفأس : رمز إلى السلاح الفارغ .</a:t>
            </a:r>
          </a:p>
          <a:p>
            <a:pPr algn="r">
              <a:buNone/>
            </a:pPr>
            <a:r>
              <a:rPr lang="ar-JO" sz="2400" dirty="0" smtClean="0"/>
              <a:t>الشرح:  يخاطب الشاعر هنا ويقول لكل متخاذل حمل الفأس ولم يفعل به شيئـًا بل قام بزيادة عبء البلاد .</a:t>
            </a:r>
          </a:p>
          <a:p>
            <a:pPr algn="r">
              <a:buNone/>
            </a:pPr>
            <a:r>
              <a:rPr lang="ar-JO" sz="2400" dirty="0" smtClean="0"/>
              <a:t>**الصورة الفنية : شبه الفأس بيد المتخاذل بالسلاح الفارغ من الرصاص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الثاني عشر: اقعد فما أنت الذي       يسعى إلى إنهاضها </a:t>
            </a:r>
          </a:p>
          <a:p>
            <a:pPr algn="r">
              <a:buNone/>
            </a:pPr>
            <a:r>
              <a:rPr lang="ar-JO" sz="2400" dirty="0" smtClean="0"/>
              <a:t> الشرح :   يأمر الشاعر كل من حمل الفأس كسلاح ولم يفعل به شيئًا بأن يجلس ، فلا يأتي النصر هكذا .</a:t>
            </a:r>
          </a:p>
          <a:p>
            <a:pPr algn="r">
              <a:buNone/>
            </a:pPr>
            <a:r>
              <a:rPr lang="ar-JO" sz="2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البيت الثالث عشر:  وانظر بعينيك الذئا        ب تَعُـبُّ في أحواضها </a:t>
            </a:r>
          </a:p>
          <a:p>
            <a:pPr algn="r">
              <a:buNone/>
            </a:pPr>
            <a:r>
              <a:rPr lang="ar-JO" sz="2400" dirty="0" smtClean="0"/>
              <a:t> الذئاب : رمز إلى اليهود</a:t>
            </a:r>
          </a:p>
          <a:p>
            <a:pPr algn="r">
              <a:buNone/>
            </a:pPr>
            <a:r>
              <a:rPr lang="ar-JO" sz="2400" dirty="0" smtClean="0"/>
              <a:t>تعبَّ: تشرب   </a:t>
            </a:r>
          </a:p>
          <a:p>
            <a:pPr algn="r">
              <a:buNone/>
            </a:pPr>
            <a:r>
              <a:rPr lang="ar-JO" sz="2400" dirty="0" smtClean="0"/>
              <a:t>*الشرح:  يتحدث الشاعر بسخرية للمتخاذلين ويتابع لهم بعد أن طلب منهم أن يجلسوا ، بأن ينظروا إلى اليهود كيف يقومون بسلب خيرات البلاد أمام أعينهم وهم ينظرون</a:t>
            </a:r>
          </a:p>
          <a:p>
            <a:pPr algn="r">
              <a:buNone/>
            </a:pPr>
            <a:r>
              <a:rPr lang="ar-JO" sz="2400" dirty="0" smtClean="0"/>
              <a:t>** الصورة الفنية : شبه اليهود بالذئاب التي تأكل من خيرات الآخرين التي ليست من حقهم ..</a:t>
            </a:r>
          </a:p>
          <a:p>
            <a:pPr algn="r">
              <a:buNone/>
            </a:pPr>
            <a:endParaRPr lang="ar-JO" sz="2400" dirty="0" smtClean="0"/>
          </a:p>
          <a:p>
            <a:pPr algn="r">
              <a:buNone/>
            </a:pPr>
            <a:endParaRPr lang="en-US" sz="2400" dirty="0"/>
          </a:p>
        </p:txBody>
      </p:sp>
      <p:sp>
        <p:nvSpPr>
          <p:cNvPr id="4" name="Rectangle 3"/>
          <p:cNvSpPr/>
          <p:nvPr/>
        </p:nvSpPr>
        <p:spPr>
          <a:xfrm>
            <a:off x="228600" y="152400"/>
            <a:ext cx="8763000" cy="6477000"/>
          </a:xfrm>
          <a:prstGeom prst="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mam-template">
  <a:themeElements>
    <a:clrScheme name="Red Violet">
      <a:dk1>
        <a:sysClr val="windowText" lastClr="000000"/>
      </a:dk1>
      <a:lt1>
        <a:sysClr val="window" lastClr="FFFFFF"/>
      </a:lt1>
      <a:dk2>
        <a:srgbClr val="454551"/>
      </a:dk2>
      <a:lt2>
        <a:srgbClr val="D8D9DC"/>
      </a:lt2>
      <a:accent1>
        <a:srgbClr val="E32D91"/>
      </a:accent1>
      <a:accent2>
        <a:srgbClr val="C830CC"/>
      </a:accent2>
      <a:accent3>
        <a:srgbClr val="4EA6DC"/>
      </a:accent3>
      <a:accent4>
        <a:srgbClr val="4775E7"/>
      </a:accent4>
      <a:accent5>
        <a:srgbClr val="8971E1"/>
      </a:accent5>
      <a:accent6>
        <a:srgbClr val="D54773"/>
      </a:accent6>
      <a:hlink>
        <a:srgbClr val="6B9F25"/>
      </a:hlink>
      <a:folHlink>
        <a:srgbClr val="8C8C8C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mam-template" id="{2C641975-E0C6-468F-AAAD-B302B9507418}" vid="{32C803F9-C23F-4412-B2F0-D455234D5211}"/>
    </a:ext>
  </a:extLst>
</a:theme>
</file>

<file path=ppt/theme/theme3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384</TotalTime>
  <Words>1342</Words>
  <Application>Microsoft Office PowerPoint</Application>
  <PresentationFormat>عرض على الشاشة (3:4)‏</PresentationFormat>
  <Paragraphs>136</Paragraphs>
  <Slides>14</Slides>
  <Notes>1</Notes>
  <HiddenSlides>0</HiddenSlides>
  <MMClips>0</MMClips>
  <ScaleCrop>false</ScaleCrop>
  <HeadingPairs>
    <vt:vector size="4" baseType="variant">
      <vt:variant>
        <vt:lpstr>نسق</vt:lpstr>
      </vt:variant>
      <vt:variant>
        <vt:i4>2</vt:i4>
      </vt:variant>
      <vt:variant>
        <vt:lpstr>عناوين الشرائح</vt:lpstr>
      </vt:variant>
      <vt:variant>
        <vt:i4>14</vt:i4>
      </vt:variant>
    </vt:vector>
  </HeadingPairs>
  <TitlesOfParts>
    <vt:vector size="16" baseType="lpstr">
      <vt:lpstr>Office Theme</vt:lpstr>
      <vt:lpstr>Omam-template</vt:lpstr>
      <vt:lpstr>عرض تقديمي في PowerPoint</vt:lpstr>
      <vt:lpstr>عرض تقديمي في PowerPoint</vt:lpstr>
      <vt:lpstr>         (الوحدة الثانية عشر“ تفاؤل وأمل“) القراءة: * كفكف دموعك  </vt:lpstr>
      <vt:lpstr>كفكف دموعك </vt:lpstr>
      <vt:lpstr>كفكف دموعك </vt:lpstr>
      <vt:lpstr>كفكف دموعك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التاريخ :16 -آذار- 2020 الهجري : 21رجب1441هـ اليوم : الاثنين        (الوحدة الثانية عشر“ تفاؤل وأمل“) القراءة: * كفكف دموعك</dc:title>
  <dc:creator>HaBoOosH</dc:creator>
  <cp:lastModifiedBy>Work</cp:lastModifiedBy>
  <cp:revision>12</cp:revision>
  <dcterms:created xsi:type="dcterms:W3CDTF">2006-08-16T00:00:00Z</dcterms:created>
  <dcterms:modified xsi:type="dcterms:W3CDTF">2021-03-27T16:52:53Z</dcterms:modified>
</cp:coreProperties>
</file>