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embedTrueTypeFonts="1" saveSubsetFonts="1">
  <p:sldMasterIdLst>
    <p:sldMasterId id="2147483660" r:id="rId1"/>
  </p:sldMasterIdLst>
  <p:notesMasterIdLst>
    <p:notesMasterId r:id="rId40"/>
  </p:notesMasterIdLst>
  <p:sldIdLst>
    <p:sldId id="403" r:id="rId2"/>
    <p:sldId id="259" r:id="rId3"/>
    <p:sldId id="260" r:id="rId4"/>
    <p:sldId id="261" r:id="rId5"/>
    <p:sldId id="370" r:id="rId6"/>
    <p:sldId id="333" r:id="rId7"/>
    <p:sldId id="371" r:id="rId8"/>
    <p:sldId id="373" r:id="rId9"/>
    <p:sldId id="372" r:id="rId10"/>
    <p:sldId id="375" r:id="rId11"/>
    <p:sldId id="377" r:id="rId12"/>
    <p:sldId id="378" r:id="rId13"/>
    <p:sldId id="380" r:id="rId14"/>
    <p:sldId id="381" r:id="rId15"/>
    <p:sldId id="382" r:id="rId16"/>
    <p:sldId id="383" r:id="rId17"/>
    <p:sldId id="384" r:id="rId18"/>
    <p:sldId id="385" r:id="rId19"/>
    <p:sldId id="386" r:id="rId20"/>
    <p:sldId id="387" r:id="rId21"/>
    <p:sldId id="388" r:id="rId22"/>
    <p:sldId id="389" r:id="rId23"/>
    <p:sldId id="374" r:id="rId24"/>
    <p:sldId id="391" r:id="rId25"/>
    <p:sldId id="392" r:id="rId26"/>
    <p:sldId id="393" r:id="rId27"/>
    <p:sldId id="394" r:id="rId28"/>
    <p:sldId id="395" r:id="rId29"/>
    <p:sldId id="396" r:id="rId30"/>
    <p:sldId id="397" r:id="rId31"/>
    <p:sldId id="398" r:id="rId32"/>
    <p:sldId id="399" r:id="rId33"/>
    <p:sldId id="400" r:id="rId34"/>
    <p:sldId id="286" r:id="rId35"/>
    <p:sldId id="329" r:id="rId36"/>
    <p:sldId id="401" r:id="rId37"/>
    <p:sldId id="402" r:id="rId38"/>
    <p:sldId id="257" r:id="rId39"/>
  </p:sldIdLst>
  <p:sldSz cx="9144000" cy="6858000" type="screen4x3"/>
  <p:notesSz cx="6858000" cy="9144000"/>
  <p:embeddedFontLst>
    <p:embeddedFont>
      <p:font typeface="DecoType Thuluth" panose="02010000000000000000" pitchFamily="2" charset="-78"/>
      <p:regular r:id="rId41"/>
    </p:embeddedFont>
    <p:embeddedFont>
      <p:font typeface="Calibri" panose="020F0502020204030204" pitchFamily="34" charset="0"/>
      <p:regular r:id="rId42"/>
      <p:bold r:id="rId43"/>
      <p:italic r:id="rId44"/>
      <p:boldItalic r:id="rId45"/>
    </p:embeddedFont>
  </p:embeddedFontLst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008000"/>
    <a:srgbClr val="8A4F00"/>
    <a:srgbClr val="DCA24C"/>
    <a:srgbClr val="003300"/>
    <a:srgbClr val="FFB13F"/>
    <a:srgbClr val="FF9900"/>
    <a:srgbClr val="A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نمط متوسط 4 - تمييز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799B23B-EC83-4686-B30A-512413B5E67A}" styleName="نمط فاتح 3 - تمييز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>
        <p:scale>
          <a:sx n="59" d="100"/>
          <a:sy n="59" d="100"/>
        </p:scale>
        <p:origin x="-1003" y="2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2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3.fntdata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JO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97763F4F-6E0A-446E-8691-510891945714}" type="datetimeFigureOut">
              <a:rPr lang="ar-JO" smtClean="0"/>
              <a:t>07/01/1442</a:t>
            </a:fld>
            <a:endParaRPr lang="ar-JO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JO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JO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8BDB7879-4F4A-48B2-A0A9-294E80673D0E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432112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6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15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16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17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18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19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20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21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22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23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24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7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25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26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27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28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29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30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31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32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33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34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8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35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36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37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9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10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11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12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13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14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424762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81471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037454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305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38581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806153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0285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72656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93529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562993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JO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838350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88067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JO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33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4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4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jpg"/><Relationship Id="rId4" Type="http://schemas.openxmlformats.org/officeDocument/2006/relationships/image" Target="../media/image5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27954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صورة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8" name="صورة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2810" y="2077213"/>
            <a:ext cx="2340260" cy="1999859"/>
          </a:xfrm>
          <a:prstGeom prst="rect">
            <a:avLst/>
          </a:prstGeom>
        </p:spPr>
      </p:pic>
      <p:pic>
        <p:nvPicPr>
          <p:cNvPr id="9" name="صورة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8814" y="4137746"/>
            <a:ext cx="2165554" cy="76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420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صورة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9" name="صورة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324" y="1988840"/>
            <a:ext cx="1684020" cy="922020"/>
          </a:xfrm>
          <a:prstGeom prst="rect">
            <a:avLst/>
          </a:prstGeom>
        </p:spPr>
      </p:pic>
      <p:sp>
        <p:nvSpPr>
          <p:cNvPr id="12" name="مربع نص 11"/>
          <p:cNvSpPr txBox="1"/>
          <p:nvPr/>
        </p:nvSpPr>
        <p:spPr>
          <a:xfrm>
            <a:off x="4683540" y="3306470"/>
            <a:ext cx="4256733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</a:rPr>
              <a:t>يُعدّ </a:t>
            </a:r>
            <a:r>
              <a:rPr lang="ar-JO" sz="1600" dirty="0">
                <a:latin typeface="GE SS TV Bold" pitchFamily="18" charset="-78"/>
                <a:ea typeface="GE SS TV Bold" pitchFamily="18" charset="-78"/>
              </a:rPr>
              <a:t>القرص الصلب </a:t>
            </a:r>
            <a:r>
              <a:rPr lang="ar-JO" sz="1600" b="1" dirty="0">
                <a:latin typeface="GE SS TV Bold" pitchFamily="18" charset="-78"/>
                <a:ea typeface="GE SS TV Bold" pitchFamily="18" charset="-78"/>
              </a:rPr>
              <a:t>وحدة التخزين الرئيسة </a:t>
            </a:r>
            <a:r>
              <a:rPr lang="ar-JO" sz="1600" dirty="0">
                <a:latin typeface="GE SS TV Bold" pitchFamily="18" charset="-78"/>
                <a:ea typeface="GE SS TV Bold" pitchFamily="18" charset="-78"/>
              </a:rPr>
              <a:t>في جهاز الحاسوب</a:t>
            </a:r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4077072"/>
            <a:ext cx="1279165" cy="507605"/>
          </a:xfrm>
          <a:prstGeom prst="rect">
            <a:avLst/>
          </a:prstGeom>
        </p:spPr>
      </p:pic>
      <p:pic>
        <p:nvPicPr>
          <p:cNvPr id="3" name="صورة 2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4077072"/>
            <a:ext cx="479676" cy="469043"/>
          </a:xfrm>
          <a:prstGeom prst="rect">
            <a:avLst/>
          </a:prstGeom>
        </p:spPr>
      </p:pic>
      <p:cxnSp>
        <p:nvCxnSpPr>
          <p:cNvPr id="14" name="رابط مستقيم 13"/>
          <p:cNvCxnSpPr/>
          <p:nvPr/>
        </p:nvCxnSpPr>
        <p:spPr>
          <a:xfrm flipH="1">
            <a:off x="6347820" y="4536000"/>
            <a:ext cx="117650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رابط مستقيم 16"/>
          <p:cNvCxnSpPr/>
          <p:nvPr/>
        </p:nvCxnSpPr>
        <p:spPr>
          <a:xfrm flipH="1">
            <a:off x="6347820" y="4149080"/>
            <a:ext cx="120434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4" name="مجموعة 3"/>
          <p:cNvGrpSpPr/>
          <p:nvPr/>
        </p:nvGrpSpPr>
        <p:grpSpPr>
          <a:xfrm>
            <a:off x="5251703" y="5058288"/>
            <a:ext cx="3136721" cy="674968"/>
            <a:chOff x="5251703" y="5058288"/>
            <a:chExt cx="3136721" cy="674968"/>
          </a:xfrm>
        </p:grpSpPr>
        <p:sp>
          <p:nvSpPr>
            <p:cNvPr id="20" name="مستطيل مستدير الزوايا 19"/>
            <p:cNvSpPr/>
            <p:nvPr/>
          </p:nvSpPr>
          <p:spPr>
            <a:xfrm>
              <a:off x="5251703" y="5058288"/>
              <a:ext cx="3136721" cy="6480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cxnSp>
          <p:nvCxnSpPr>
            <p:cNvPr id="21" name="رابط مستقيم 20"/>
            <p:cNvCxnSpPr/>
            <p:nvPr/>
          </p:nvCxnSpPr>
          <p:spPr>
            <a:xfrm flipH="1">
              <a:off x="5364088" y="5733256"/>
              <a:ext cx="289642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مربع نص 21"/>
            <p:cNvSpPr txBox="1"/>
            <p:nvPr/>
          </p:nvSpPr>
          <p:spPr>
            <a:xfrm>
              <a:off x="5263966" y="5202304"/>
              <a:ext cx="3080564" cy="3231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/>
              <a:r>
                <a:rPr lang="ar-JO" sz="1500" dirty="0">
                  <a:cs typeface="+mj-cs"/>
                </a:rPr>
                <a:t>لأنّه يتم تخزين نظام </a:t>
              </a:r>
              <a:r>
                <a:rPr lang="ar-JO" sz="1500" dirty="0" smtClean="0">
                  <a:cs typeface="+mj-cs"/>
                </a:rPr>
                <a:t>التشغيل</a:t>
              </a:r>
              <a:r>
                <a:rPr lang="en-US" sz="1500" dirty="0" smtClean="0">
                  <a:cs typeface="+mj-cs"/>
                </a:rPr>
                <a:t>Windows  </a:t>
              </a:r>
              <a:r>
                <a:rPr lang="ar-JO" sz="1500" dirty="0" smtClean="0">
                  <a:cs typeface="+mj-cs"/>
                </a:rPr>
                <a:t> عليه</a:t>
              </a:r>
              <a:endParaRPr lang="ar-JO" sz="1500" b="1" dirty="0">
                <a:latin typeface="GE SS TV Bold" pitchFamily="18" charset="-78"/>
                <a:ea typeface="GE SS TV Bold" pitchFamily="18" charset="-78"/>
                <a:cs typeface="+mj-cs"/>
              </a:endParaRPr>
            </a:p>
          </p:txBody>
        </p:sp>
      </p:grpSp>
      <p:sp>
        <p:nvSpPr>
          <p:cNvPr id="23" name="شكل حر 22"/>
          <p:cNvSpPr/>
          <p:nvPr/>
        </p:nvSpPr>
        <p:spPr>
          <a:xfrm>
            <a:off x="6954592" y="4584879"/>
            <a:ext cx="1276382" cy="399245"/>
          </a:xfrm>
          <a:custGeom>
            <a:avLst/>
            <a:gdLst>
              <a:gd name="connsiteX0" fmla="*/ 0 w 1276382"/>
              <a:gd name="connsiteY0" fmla="*/ 0 h 399245"/>
              <a:gd name="connsiteX1" fmla="*/ 296214 w 1276382"/>
              <a:gd name="connsiteY1" fmla="*/ 167425 h 399245"/>
              <a:gd name="connsiteX2" fmla="*/ 1120462 w 1276382"/>
              <a:gd name="connsiteY2" fmla="*/ 206062 h 399245"/>
              <a:gd name="connsiteX3" fmla="*/ 1275008 w 1276382"/>
              <a:gd name="connsiteY3" fmla="*/ 399245 h 3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6382" h="399245">
                <a:moveTo>
                  <a:pt x="0" y="0"/>
                </a:moveTo>
                <a:cubicBezTo>
                  <a:pt x="54735" y="66540"/>
                  <a:pt x="109470" y="133081"/>
                  <a:pt x="296214" y="167425"/>
                </a:cubicBezTo>
                <a:cubicBezTo>
                  <a:pt x="482958" y="201769"/>
                  <a:pt x="957330" y="167425"/>
                  <a:pt x="1120462" y="206062"/>
                </a:cubicBezTo>
                <a:cubicBezTo>
                  <a:pt x="1283594" y="244699"/>
                  <a:pt x="1279301" y="321972"/>
                  <a:pt x="1275008" y="399245"/>
                </a:cubicBezTo>
              </a:path>
            </a:pathLst>
          </a:cu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729518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صورة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2" name="مستطيل مستدير الزوايا 1"/>
          <p:cNvSpPr/>
          <p:nvPr/>
        </p:nvSpPr>
        <p:spPr>
          <a:xfrm>
            <a:off x="5796136" y="3284984"/>
            <a:ext cx="2016224" cy="468096"/>
          </a:xfrm>
          <a:prstGeom prst="roundRect">
            <a:avLst>
              <a:gd name="adj" fmla="val 35926"/>
            </a:avLst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JO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ميّزات القرص الصلب</a:t>
            </a:r>
            <a:endParaRPr lang="ar-JO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6433840" y="3999634"/>
            <a:ext cx="2365896" cy="116955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400" b="1" dirty="0" smtClean="0">
                <a:solidFill>
                  <a:schemeClr val="accent3">
                    <a:lumMod val="75000"/>
                  </a:schemeClr>
                </a:solidFill>
                <a:latin typeface="Arial"/>
                <a:ea typeface="GE SS TV Bold" pitchFamily="18" charset="-78"/>
                <a:cs typeface="Arial"/>
              </a:rPr>
              <a:t>☼ </a:t>
            </a:r>
            <a:r>
              <a:rPr lang="ar-JO" sz="1400" b="1" dirty="0" smtClean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داخلي / خارجي</a:t>
            </a:r>
            <a:br>
              <a:rPr lang="ar-JO" sz="1400" b="1" dirty="0" smtClean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Arial"/>
                <a:ea typeface="GE SS TV Bold" pitchFamily="18" charset="-78"/>
              </a:rPr>
              <a:t>☼ </a:t>
            </a:r>
            <a:r>
              <a:rPr lang="ar-JO" sz="1400" b="1" dirty="0" smtClean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  <a:t>السرعة</a:t>
            </a:r>
            <a: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</a:br>
            <a: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Arial"/>
                <a:ea typeface="GE SS TV Bold" pitchFamily="18" charset="-78"/>
              </a:rPr>
              <a:t>☼ </a:t>
            </a:r>
            <a:r>
              <a:rPr lang="ar-JO" sz="1400" b="1" dirty="0" smtClean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  <a:t>السعة التخزينية</a:t>
            </a:r>
            <a: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</a:br>
            <a: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Arial"/>
                <a:ea typeface="GE SS TV Bold" pitchFamily="18" charset="-78"/>
              </a:rPr>
              <a:t>☼ </a:t>
            </a:r>
            <a:r>
              <a:rPr lang="ar-JO" sz="1400" b="1" dirty="0" smtClean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  <a:t>المادة المخزّنة</a:t>
            </a:r>
            <a: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</a:br>
            <a: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Arial"/>
                <a:ea typeface="GE SS TV Bold" pitchFamily="18" charset="-78"/>
              </a:rPr>
              <a:t>☼ </a:t>
            </a:r>
            <a:r>
              <a:rPr lang="ar-JO" sz="1400" b="1" dirty="0" smtClean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  <a:t>ماهيّته</a:t>
            </a:r>
          </a:p>
        </p:txBody>
      </p:sp>
      <p:sp>
        <p:nvSpPr>
          <p:cNvPr id="29" name="مربع نص 28"/>
          <p:cNvSpPr txBox="1"/>
          <p:nvPr/>
        </p:nvSpPr>
        <p:spPr>
          <a:xfrm>
            <a:off x="4932040" y="3999634"/>
            <a:ext cx="2365896" cy="116955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400" dirty="0" smtClean="0">
                <a:latin typeface="Arial"/>
                <a:ea typeface="GE SS TV Bold" pitchFamily="18" charset="-78"/>
                <a:cs typeface="Arial"/>
              </a:rPr>
              <a:t>مثبّت </a:t>
            </a:r>
            <a:r>
              <a:rPr lang="ar-JO" sz="1400" b="1" dirty="0" smtClean="0">
                <a:latin typeface="Arial"/>
                <a:ea typeface="GE SS TV Bold" pitchFamily="18" charset="-78"/>
                <a:cs typeface="Arial"/>
              </a:rPr>
              <a:t>داخل</a:t>
            </a:r>
            <a:r>
              <a:rPr lang="ar-JO" sz="1400" dirty="0" smtClean="0">
                <a:latin typeface="Arial"/>
                <a:ea typeface="GE SS TV Bold" pitchFamily="18" charset="-78"/>
                <a:cs typeface="Arial"/>
              </a:rPr>
              <a:t> صندوق النظام</a:t>
            </a:r>
            <a:r>
              <a:rPr lang="en-US" sz="1400" dirty="0" smtClean="0">
                <a:latin typeface="Arial"/>
                <a:ea typeface="GE SS TV Bold" pitchFamily="18" charset="-78"/>
                <a:cs typeface="Arial"/>
              </a:rPr>
              <a:t/>
            </a:r>
            <a:br>
              <a:rPr lang="en-US" sz="1400" dirty="0" smtClean="0">
                <a:latin typeface="Arial"/>
                <a:ea typeface="GE SS TV Bold" pitchFamily="18" charset="-78"/>
                <a:cs typeface="Arial"/>
              </a:rPr>
            </a:br>
            <a:r>
              <a:rPr lang="ar-JO" sz="1400" dirty="0" smtClean="0">
                <a:latin typeface="Arial"/>
                <a:ea typeface="GE SS TV Bold" pitchFamily="18" charset="-78"/>
                <a:cs typeface="Arial"/>
              </a:rPr>
              <a:t>سريع جداً في نقل البيانات</a:t>
            </a:r>
            <a:r>
              <a:rPr lang="ar-JO" sz="1400" dirty="0"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400" dirty="0">
                <a:latin typeface="GE SS TV Bold" pitchFamily="18" charset="-78"/>
                <a:ea typeface="GE SS TV Bold" pitchFamily="18" charset="-78"/>
              </a:rPr>
            </a:br>
            <a:r>
              <a:rPr lang="ar-JO" sz="1400" u="sng" dirty="0" smtClean="0">
                <a:latin typeface="Arial"/>
                <a:ea typeface="GE SS TV Bold" pitchFamily="18" charset="-78"/>
              </a:rPr>
              <a:t>كبيرة</a:t>
            </a:r>
            <a:r>
              <a:rPr lang="ar-JO" sz="1400" dirty="0" smtClean="0">
                <a:latin typeface="Arial"/>
                <a:ea typeface="GE SS TV Bold" pitchFamily="18" charset="-78"/>
              </a:rPr>
              <a:t> تُقاس بالجيجابايت (</a:t>
            </a:r>
            <a:r>
              <a:rPr lang="en-US" sz="1400" dirty="0" smtClean="0">
                <a:latin typeface="Arial"/>
                <a:ea typeface="GE SS TV Bold" pitchFamily="18" charset="-78"/>
              </a:rPr>
              <a:t>GB</a:t>
            </a:r>
            <a:r>
              <a:rPr lang="ar-JO" sz="1400" dirty="0" smtClean="0">
                <a:latin typeface="Arial"/>
                <a:ea typeface="GE SS TV Bold" pitchFamily="18" charset="-78"/>
              </a:rPr>
              <a:t>)</a:t>
            </a:r>
            <a:r>
              <a:rPr lang="ar-JO" sz="1400" dirty="0"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400" dirty="0">
                <a:latin typeface="GE SS TV Bold" pitchFamily="18" charset="-78"/>
                <a:ea typeface="GE SS TV Bold" pitchFamily="18" charset="-78"/>
              </a:rPr>
            </a:br>
            <a:r>
              <a:rPr lang="ar-JO" sz="1400" dirty="0" smtClean="0">
                <a:latin typeface="Arial"/>
                <a:ea typeface="GE SS TV Bold" pitchFamily="18" charset="-78"/>
              </a:rPr>
              <a:t>نظام التشغيل والبرمجيات التطبيقية</a:t>
            </a:r>
            <a:br>
              <a:rPr lang="ar-JO" sz="1400" dirty="0" smtClean="0">
                <a:latin typeface="Arial"/>
                <a:ea typeface="GE SS TV Bold" pitchFamily="18" charset="-78"/>
              </a:rPr>
            </a:br>
            <a:r>
              <a:rPr lang="ar-JO" sz="1400" dirty="0" smtClean="0">
                <a:latin typeface="Arial"/>
                <a:ea typeface="GE SS TV Bold" pitchFamily="18" charset="-78"/>
              </a:rPr>
              <a:t>يتكوّن من قرص واحد أو مجموعة</a:t>
            </a:r>
            <a:endParaRPr lang="ar-JO" sz="1400" dirty="0">
              <a:latin typeface="GE SS TV Bold" pitchFamily="18" charset="-78"/>
              <a:ea typeface="GE SS TV Bold" pitchFamily="18" charset="-78"/>
            </a:endParaRPr>
          </a:p>
        </p:txBody>
      </p:sp>
      <p:cxnSp>
        <p:nvCxnSpPr>
          <p:cNvPr id="4" name="رابط مستقيم 3"/>
          <p:cNvCxnSpPr/>
          <p:nvPr/>
        </p:nvCxnSpPr>
        <p:spPr>
          <a:xfrm>
            <a:off x="7297936" y="3985118"/>
            <a:ext cx="0" cy="118800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2" name="مستطيل 11"/>
          <p:cNvSpPr/>
          <p:nvPr/>
        </p:nvSpPr>
        <p:spPr>
          <a:xfrm>
            <a:off x="4932040" y="3913110"/>
            <a:ext cx="3867696" cy="1332000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2543" y="1484784"/>
            <a:ext cx="1481785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583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صورة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4952" y="1988840"/>
            <a:ext cx="975360" cy="975360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084" y="2996952"/>
            <a:ext cx="2281300" cy="683309"/>
          </a:xfrm>
          <a:prstGeom prst="rect">
            <a:avLst/>
          </a:prstGeom>
        </p:spPr>
      </p:pic>
      <p:sp>
        <p:nvSpPr>
          <p:cNvPr id="11" name="دمعة 10"/>
          <p:cNvSpPr/>
          <p:nvPr/>
        </p:nvSpPr>
        <p:spPr>
          <a:xfrm>
            <a:off x="6902149" y="4005064"/>
            <a:ext cx="956325" cy="792088"/>
          </a:xfrm>
          <a:prstGeom prst="teardrop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12" name="دمعة 11"/>
          <p:cNvSpPr/>
          <p:nvPr/>
        </p:nvSpPr>
        <p:spPr>
          <a:xfrm flipH="1">
            <a:off x="5906704" y="4005064"/>
            <a:ext cx="918280" cy="792088"/>
          </a:xfrm>
          <a:prstGeom prst="teardrop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13" name="مربع نص 12"/>
          <p:cNvSpPr txBox="1"/>
          <p:nvPr/>
        </p:nvSpPr>
        <p:spPr>
          <a:xfrm>
            <a:off x="6967319" y="4149080"/>
            <a:ext cx="8450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400" b="1" dirty="0" smtClean="0">
                <a:solidFill>
                  <a:schemeClr val="bg1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السّـعـــــة الكليّة</a:t>
            </a:r>
            <a:endParaRPr lang="ar-JO" sz="1400" b="1" dirty="0">
              <a:solidFill>
                <a:schemeClr val="bg1"/>
              </a:solidFill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5943323" y="4149080"/>
            <a:ext cx="8450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400" b="1" dirty="0" smtClean="0">
                <a:solidFill>
                  <a:schemeClr val="bg1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سـرعـــــة الدوران</a:t>
            </a:r>
            <a:endParaRPr lang="ar-JO" sz="1400" b="1" dirty="0">
              <a:solidFill>
                <a:schemeClr val="bg1"/>
              </a:solidFill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5148064" y="5168805"/>
            <a:ext cx="3069631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  <a:t>كلما كانت سعة القرص أكبر كان أفضل</a:t>
            </a:r>
            <a:b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  <a:t>هذا يعتمد على حجم البرامج المراد تخزينها عليه !!!</a:t>
            </a:r>
            <a:endParaRPr lang="ar-JO" sz="13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16" name="شكل حر 15"/>
          <p:cNvSpPr/>
          <p:nvPr/>
        </p:nvSpPr>
        <p:spPr>
          <a:xfrm>
            <a:off x="7351309" y="4872608"/>
            <a:ext cx="625628" cy="252663"/>
          </a:xfrm>
          <a:custGeom>
            <a:avLst/>
            <a:gdLst>
              <a:gd name="connsiteX0" fmla="*/ 36080 w 625628"/>
              <a:gd name="connsiteY0" fmla="*/ 0 h 252663"/>
              <a:gd name="connsiteX1" fmla="*/ 48112 w 625628"/>
              <a:gd name="connsiteY1" fmla="*/ 120316 h 252663"/>
              <a:gd name="connsiteX2" fmla="*/ 505312 w 625628"/>
              <a:gd name="connsiteY2" fmla="*/ 156411 h 252663"/>
              <a:gd name="connsiteX3" fmla="*/ 625628 w 625628"/>
              <a:gd name="connsiteY3" fmla="*/ 252663 h 252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5628" h="252663">
                <a:moveTo>
                  <a:pt x="36080" y="0"/>
                </a:moveTo>
                <a:cubicBezTo>
                  <a:pt x="2993" y="47124"/>
                  <a:pt x="-30093" y="94248"/>
                  <a:pt x="48112" y="120316"/>
                </a:cubicBezTo>
                <a:cubicBezTo>
                  <a:pt x="126317" y="146385"/>
                  <a:pt x="409059" y="134353"/>
                  <a:pt x="505312" y="156411"/>
                </a:cubicBezTo>
                <a:cubicBezTo>
                  <a:pt x="601565" y="178469"/>
                  <a:pt x="613596" y="215566"/>
                  <a:pt x="625628" y="252663"/>
                </a:cubicBezTo>
              </a:path>
            </a:pathLst>
          </a:cu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22" name="مربع نص 21"/>
          <p:cNvSpPr txBox="1"/>
          <p:nvPr/>
        </p:nvSpPr>
        <p:spPr>
          <a:xfrm>
            <a:off x="5148064" y="5152836"/>
            <a:ext cx="3069631" cy="29238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  <a:t>كلما زادت سرعة دوران القرص كان نقل البيانات أسرع</a:t>
            </a:r>
            <a:endParaRPr lang="ar-JO" sz="13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7" name="شكل حر 6"/>
          <p:cNvSpPr/>
          <p:nvPr/>
        </p:nvSpPr>
        <p:spPr>
          <a:xfrm>
            <a:off x="6520354" y="4842456"/>
            <a:ext cx="1652046" cy="321972"/>
          </a:xfrm>
          <a:custGeom>
            <a:avLst/>
            <a:gdLst>
              <a:gd name="connsiteX0" fmla="*/ 7169 w 1652046"/>
              <a:gd name="connsiteY0" fmla="*/ 0 h 321972"/>
              <a:gd name="connsiteX1" fmla="*/ 226110 w 1652046"/>
              <a:gd name="connsiteY1" fmla="*/ 128789 h 321972"/>
              <a:gd name="connsiteX2" fmla="*/ 1501119 w 1652046"/>
              <a:gd name="connsiteY2" fmla="*/ 180305 h 321972"/>
              <a:gd name="connsiteX3" fmla="*/ 1578392 w 1652046"/>
              <a:gd name="connsiteY3" fmla="*/ 321972 h 321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2046" h="321972">
                <a:moveTo>
                  <a:pt x="7169" y="0"/>
                </a:moveTo>
                <a:cubicBezTo>
                  <a:pt x="-7857" y="49369"/>
                  <a:pt x="-22882" y="98738"/>
                  <a:pt x="226110" y="128789"/>
                </a:cubicBezTo>
                <a:cubicBezTo>
                  <a:pt x="475102" y="158840"/>
                  <a:pt x="1275739" y="148108"/>
                  <a:pt x="1501119" y="180305"/>
                </a:cubicBezTo>
                <a:cubicBezTo>
                  <a:pt x="1726499" y="212502"/>
                  <a:pt x="1652445" y="267237"/>
                  <a:pt x="1578392" y="321972"/>
                </a:cubicBezTo>
              </a:path>
            </a:pathLst>
          </a:cu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4029414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 animBg="1"/>
      <p:bldP spid="16" grpId="1" animBg="1"/>
      <p:bldP spid="22" grpId="0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5183" y="1916831"/>
            <a:ext cx="1451153" cy="1451153"/>
          </a:xfrm>
          <a:prstGeom prst="rect">
            <a:avLst/>
          </a:prstGeom>
        </p:spPr>
      </p:pic>
      <p:pic>
        <p:nvPicPr>
          <p:cNvPr id="12" name="صورة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14" name="مربع نص 13"/>
          <p:cNvSpPr txBox="1"/>
          <p:nvPr/>
        </p:nvSpPr>
        <p:spPr>
          <a:xfrm>
            <a:off x="4683540" y="3418724"/>
            <a:ext cx="425673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هناك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نوعٌ من الأقراص الصلبة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يكون </a:t>
            </a:r>
            <a:r>
              <a:rPr lang="ar-JO" sz="1600" b="1" dirty="0" smtClean="0">
                <a:solidFill>
                  <a:srgbClr val="3333FF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خارجياً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يتمّ وصله بالحاسوب من خلال المنافذ الخارجية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( </a:t>
            </a:r>
            <a:r>
              <a:rPr lang="ar-JO" sz="16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وهو أبطأ من القرص الداخلي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)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8132" y="4221088"/>
            <a:ext cx="1720212" cy="1720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12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556" y="2348880"/>
            <a:ext cx="1950720" cy="1643636"/>
          </a:xfrm>
          <a:prstGeom prst="rect">
            <a:avLst/>
          </a:prstGeom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9473" y="4077072"/>
            <a:ext cx="2072887" cy="865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89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5183" y="1916831"/>
            <a:ext cx="1451153" cy="1451153"/>
          </a:xfrm>
          <a:prstGeom prst="rect">
            <a:avLst/>
          </a:prstGeom>
        </p:spPr>
      </p:pic>
      <p:pic>
        <p:nvPicPr>
          <p:cNvPr id="12" name="صورة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14" name="مربع نص 13"/>
          <p:cNvSpPr txBox="1"/>
          <p:nvPr/>
        </p:nvSpPr>
        <p:spPr>
          <a:xfrm>
            <a:off x="4683540" y="3418724"/>
            <a:ext cx="425673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يُطلق عليها أحياناً الأقراص الليزرية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لأنّ تكنولوجيا الليزر تستخدم في كتابة المعلومات المخزّنة عليها وقراءتها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98166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صورة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2" name="مستطيل مستدير الزوايا 1"/>
          <p:cNvSpPr/>
          <p:nvPr/>
        </p:nvSpPr>
        <p:spPr>
          <a:xfrm>
            <a:off x="5796136" y="3284984"/>
            <a:ext cx="2016224" cy="468096"/>
          </a:xfrm>
          <a:prstGeom prst="roundRect">
            <a:avLst>
              <a:gd name="adj" fmla="val 35926"/>
            </a:avLst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JO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ميّزات الأقراص المُدمجة</a:t>
            </a:r>
            <a:endParaRPr lang="ar-JO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6433840" y="3999634"/>
            <a:ext cx="2365896" cy="116955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400" b="1" dirty="0" smtClean="0">
                <a:solidFill>
                  <a:schemeClr val="accent3">
                    <a:lumMod val="75000"/>
                  </a:schemeClr>
                </a:solidFill>
                <a:latin typeface="Arial"/>
                <a:ea typeface="GE SS TV Bold" pitchFamily="18" charset="-78"/>
                <a:cs typeface="Arial"/>
              </a:rPr>
              <a:t>☼ </a:t>
            </a:r>
            <a:r>
              <a:rPr lang="ar-JO" sz="1400" b="1" dirty="0" smtClean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داخلي / خارجي</a:t>
            </a:r>
            <a:br>
              <a:rPr lang="ar-JO" sz="1400" b="1" dirty="0" smtClean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Arial"/>
                <a:ea typeface="GE SS TV Bold" pitchFamily="18" charset="-78"/>
              </a:rPr>
              <a:t>☼ </a:t>
            </a:r>
            <a:r>
              <a:rPr lang="ar-JO" sz="1400" b="1" dirty="0" smtClean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  <a:t>الوزن</a:t>
            </a:r>
            <a: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</a:br>
            <a: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Arial"/>
                <a:ea typeface="GE SS TV Bold" pitchFamily="18" charset="-78"/>
              </a:rPr>
              <a:t>☼ </a:t>
            </a:r>
            <a:r>
              <a:rPr lang="ar-JO" sz="1400" b="1" dirty="0" smtClean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  <a:t>السعة التخزينية</a:t>
            </a:r>
            <a: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</a:br>
            <a: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Arial"/>
                <a:ea typeface="GE SS TV Bold" pitchFamily="18" charset="-78"/>
              </a:rPr>
              <a:t>☼ </a:t>
            </a:r>
            <a:r>
              <a:rPr lang="ar-JO" sz="1400" b="1" dirty="0" smtClean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  <a:t>المادة المخزّنة</a:t>
            </a:r>
            <a: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</a:br>
            <a: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Arial"/>
                <a:ea typeface="GE SS TV Bold" pitchFamily="18" charset="-78"/>
              </a:rPr>
              <a:t>☼ </a:t>
            </a:r>
            <a:r>
              <a:rPr lang="ar-JO" sz="1400" b="1" dirty="0" smtClean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  <a:t>أنواعه</a:t>
            </a:r>
          </a:p>
        </p:txBody>
      </p:sp>
      <p:sp>
        <p:nvSpPr>
          <p:cNvPr id="29" name="مربع نص 28"/>
          <p:cNvSpPr txBox="1"/>
          <p:nvPr/>
        </p:nvSpPr>
        <p:spPr>
          <a:xfrm>
            <a:off x="4788024" y="3999634"/>
            <a:ext cx="2509912" cy="116955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400" b="1" dirty="0" smtClean="0">
                <a:latin typeface="Arial"/>
                <a:ea typeface="GE SS TV Bold" pitchFamily="18" charset="-78"/>
                <a:cs typeface="Arial"/>
              </a:rPr>
              <a:t>خارجي</a:t>
            </a:r>
            <a:r>
              <a:rPr lang="en-US" sz="1400" dirty="0" smtClean="0">
                <a:latin typeface="Arial"/>
                <a:ea typeface="GE SS TV Bold" pitchFamily="18" charset="-78"/>
                <a:cs typeface="Arial"/>
              </a:rPr>
              <a:t/>
            </a:r>
            <a:br>
              <a:rPr lang="en-US" sz="1400" dirty="0" smtClean="0">
                <a:latin typeface="Arial"/>
                <a:ea typeface="GE SS TV Bold" pitchFamily="18" charset="-78"/>
                <a:cs typeface="Arial"/>
              </a:rPr>
            </a:br>
            <a:r>
              <a:rPr lang="ar-JO" sz="1400" dirty="0" smtClean="0">
                <a:latin typeface="Arial"/>
                <a:ea typeface="GE SS TV Bold" pitchFamily="18" charset="-78"/>
                <a:cs typeface="Arial"/>
              </a:rPr>
              <a:t>خفيف الوزن</a:t>
            </a:r>
            <a:r>
              <a:rPr lang="ar-JO" sz="1400" dirty="0"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400" dirty="0">
                <a:latin typeface="GE SS TV Bold" pitchFamily="18" charset="-78"/>
                <a:ea typeface="GE SS TV Bold" pitchFamily="18" charset="-78"/>
              </a:rPr>
            </a:br>
            <a:r>
              <a:rPr lang="ar-JO" sz="1400" dirty="0" smtClean="0">
                <a:latin typeface="Arial"/>
                <a:ea typeface="GE SS TV Bold" pitchFamily="18" charset="-78"/>
              </a:rPr>
              <a:t>سعة تخزينية تبلغ (</a:t>
            </a:r>
            <a:r>
              <a:rPr lang="ar-JO" sz="1400" u="sng" dirty="0" smtClean="0">
                <a:latin typeface="Arial"/>
                <a:ea typeface="GE SS TV Bold" pitchFamily="18" charset="-78"/>
              </a:rPr>
              <a:t>650</a:t>
            </a:r>
            <a:r>
              <a:rPr lang="ar-JO" sz="1400" dirty="0" smtClean="0">
                <a:latin typeface="Arial"/>
                <a:ea typeface="GE SS TV Bold" pitchFamily="18" charset="-78"/>
              </a:rPr>
              <a:t>) ميجابايت</a:t>
            </a:r>
            <a:r>
              <a:rPr lang="ar-JO" sz="1400" dirty="0"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400" dirty="0">
                <a:latin typeface="GE SS TV Bold" pitchFamily="18" charset="-78"/>
                <a:ea typeface="GE SS TV Bold" pitchFamily="18" charset="-78"/>
              </a:rPr>
            </a:br>
            <a:r>
              <a:rPr lang="ar-JO" sz="1400" dirty="0" smtClean="0">
                <a:latin typeface="Arial"/>
                <a:ea typeface="GE SS TV Bold" pitchFamily="18" charset="-78"/>
              </a:rPr>
              <a:t>جميع أنواع الوسائط المتعدّدة</a:t>
            </a:r>
            <a:br>
              <a:rPr lang="ar-JO" sz="1400" dirty="0" smtClean="0">
                <a:latin typeface="Arial"/>
                <a:ea typeface="GE SS TV Bold" pitchFamily="18" charset="-78"/>
              </a:rPr>
            </a:br>
            <a:r>
              <a:rPr lang="ar-JO" sz="1400" dirty="0" smtClean="0">
                <a:latin typeface="Arial"/>
                <a:ea typeface="GE SS TV Bold" pitchFamily="18" charset="-78"/>
              </a:rPr>
              <a:t>(</a:t>
            </a:r>
            <a:r>
              <a:rPr lang="en-US" sz="1400" dirty="0" smtClean="0">
                <a:latin typeface="Arial"/>
                <a:ea typeface="GE SS TV Bold" pitchFamily="18" charset="-78"/>
              </a:rPr>
              <a:t>CD-ROM</a:t>
            </a:r>
            <a:r>
              <a:rPr lang="ar-JO" sz="1400" dirty="0" smtClean="0">
                <a:latin typeface="Arial"/>
                <a:ea typeface="GE SS TV Bold" pitchFamily="18" charset="-78"/>
              </a:rPr>
              <a:t>) (</a:t>
            </a:r>
            <a:r>
              <a:rPr lang="en-US" sz="1400" dirty="0" smtClean="0">
                <a:latin typeface="Arial"/>
                <a:ea typeface="GE SS TV Bold" pitchFamily="18" charset="-78"/>
              </a:rPr>
              <a:t>CD-R</a:t>
            </a:r>
            <a:r>
              <a:rPr lang="ar-JO" sz="1400" dirty="0" smtClean="0">
                <a:latin typeface="Arial"/>
                <a:ea typeface="GE SS TV Bold" pitchFamily="18" charset="-78"/>
              </a:rPr>
              <a:t>) (</a:t>
            </a:r>
            <a:r>
              <a:rPr lang="en-US" sz="1400" dirty="0" smtClean="0">
                <a:latin typeface="Arial"/>
                <a:ea typeface="GE SS TV Bold" pitchFamily="18" charset="-78"/>
              </a:rPr>
              <a:t>CD-RW</a:t>
            </a:r>
            <a:r>
              <a:rPr lang="ar-JO" sz="1400" dirty="0" smtClean="0">
                <a:latin typeface="Arial"/>
                <a:ea typeface="GE SS TV Bold" pitchFamily="18" charset="-78"/>
              </a:rPr>
              <a:t>)</a:t>
            </a:r>
            <a:endParaRPr lang="ar-JO" sz="1400" dirty="0">
              <a:latin typeface="GE SS TV Bold" pitchFamily="18" charset="-78"/>
              <a:ea typeface="GE SS TV Bold" pitchFamily="18" charset="-78"/>
            </a:endParaRPr>
          </a:p>
        </p:txBody>
      </p:sp>
      <p:cxnSp>
        <p:nvCxnSpPr>
          <p:cNvPr id="4" name="رابط مستقيم 3"/>
          <p:cNvCxnSpPr/>
          <p:nvPr/>
        </p:nvCxnSpPr>
        <p:spPr>
          <a:xfrm>
            <a:off x="7297936" y="3985118"/>
            <a:ext cx="0" cy="118800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2" name="مستطيل 11"/>
          <p:cNvSpPr/>
          <p:nvPr/>
        </p:nvSpPr>
        <p:spPr>
          <a:xfrm>
            <a:off x="4932040" y="3913110"/>
            <a:ext cx="3867696" cy="1332000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2543" y="1484784"/>
            <a:ext cx="1481785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223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890743"/>
            <a:ext cx="1262017" cy="495345"/>
          </a:xfrm>
          <a:prstGeom prst="rect">
            <a:avLst/>
          </a:prstGeom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2420888"/>
            <a:ext cx="1044116" cy="1044116"/>
          </a:xfrm>
          <a:prstGeom prst="rect">
            <a:avLst/>
          </a:prstGeom>
        </p:spPr>
      </p:pic>
      <p:pic>
        <p:nvPicPr>
          <p:cNvPr id="10" name="صورة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cxnSp>
        <p:nvCxnSpPr>
          <p:cNvPr id="14" name="رابط مستقيم 13"/>
          <p:cNvCxnSpPr/>
          <p:nvPr/>
        </p:nvCxnSpPr>
        <p:spPr>
          <a:xfrm flipH="1">
            <a:off x="6012160" y="2852946"/>
            <a:ext cx="1224136" cy="0"/>
          </a:xfrm>
          <a:prstGeom prst="line">
            <a:avLst/>
          </a:prstGeom>
          <a:ln w="28575">
            <a:solidFill>
              <a:schemeClr val="bg1"/>
            </a:solidFill>
          </a:ln>
          <a:effectLst>
            <a:glow rad="63500">
              <a:schemeClr val="tx1">
                <a:alpha val="40000"/>
              </a:scheme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رابط مستقيم 14"/>
          <p:cNvCxnSpPr/>
          <p:nvPr/>
        </p:nvCxnSpPr>
        <p:spPr>
          <a:xfrm flipH="1">
            <a:off x="6012160" y="3386088"/>
            <a:ext cx="1224136" cy="0"/>
          </a:xfrm>
          <a:prstGeom prst="line">
            <a:avLst/>
          </a:prstGeom>
          <a:ln w="28575">
            <a:solidFill>
              <a:schemeClr val="bg1"/>
            </a:solidFill>
          </a:ln>
          <a:effectLst>
            <a:glow rad="63500">
              <a:schemeClr val="tx1">
                <a:alpha val="40000"/>
              </a:scheme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مربع نص 15"/>
          <p:cNvSpPr txBox="1"/>
          <p:nvPr/>
        </p:nvSpPr>
        <p:spPr>
          <a:xfrm>
            <a:off x="4716016" y="3881433"/>
            <a:ext cx="4248472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 SS TV Bold" pitchFamily="18" charset="-78"/>
                <a:ea typeface="GE SS TV Bold" pitchFamily="18" charset="-78"/>
                <a:cs typeface="+mj-cs"/>
              </a:rPr>
              <a:t>القرص المُدمج للقراءة فقط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تتمّ الكتابة عليه في أثناء عملية التصنيع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فلا يُمكن بعدها مسحها أو تعديلها ( </a:t>
            </a:r>
            <a:r>
              <a:rPr lang="ar-JO" sz="16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هو للقراءة فقط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)</a:t>
            </a:r>
            <a:endParaRPr lang="ar-JO" sz="1400" dirty="0">
              <a:solidFill>
                <a:srgbClr val="008000"/>
              </a:solidFill>
              <a:latin typeface="GE SS TV Bold" pitchFamily="18" charset="-78"/>
              <a:ea typeface="GE SS TV Bold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40435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2420888"/>
            <a:ext cx="1044116" cy="1044000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890743"/>
            <a:ext cx="1262017" cy="495345"/>
          </a:xfrm>
          <a:prstGeom prst="rect">
            <a:avLst/>
          </a:prstGeom>
        </p:spPr>
      </p:pic>
      <p:pic>
        <p:nvPicPr>
          <p:cNvPr id="10" name="صورة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cxnSp>
        <p:nvCxnSpPr>
          <p:cNvPr id="14" name="رابط مستقيم 13"/>
          <p:cNvCxnSpPr/>
          <p:nvPr/>
        </p:nvCxnSpPr>
        <p:spPr>
          <a:xfrm flipH="1">
            <a:off x="6012160" y="2852946"/>
            <a:ext cx="1224136" cy="0"/>
          </a:xfrm>
          <a:prstGeom prst="line">
            <a:avLst/>
          </a:prstGeom>
          <a:ln w="28575">
            <a:solidFill>
              <a:schemeClr val="bg1"/>
            </a:solidFill>
          </a:ln>
          <a:effectLst>
            <a:glow rad="63500">
              <a:schemeClr val="tx1">
                <a:alpha val="40000"/>
              </a:scheme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رابط مستقيم 14"/>
          <p:cNvCxnSpPr/>
          <p:nvPr/>
        </p:nvCxnSpPr>
        <p:spPr>
          <a:xfrm flipH="1">
            <a:off x="6012160" y="3386088"/>
            <a:ext cx="1224136" cy="0"/>
          </a:xfrm>
          <a:prstGeom prst="line">
            <a:avLst/>
          </a:prstGeom>
          <a:ln w="28575">
            <a:solidFill>
              <a:schemeClr val="bg1"/>
            </a:solidFill>
          </a:ln>
          <a:effectLst>
            <a:glow rad="63500">
              <a:schemeClr val="tx1">
                <a:alpha val="40000"/>
              </a:scheme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مربع نص 15"/>
          <p:cNvSpPr txBox="1"/>
          <p:nvPr/>
        </p:nvSpPr>
        <p:spPr>
          <a:xfrm>
            <a:off x="4716016" y="3881433"/>
            <a:ext cx="4248472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 SS TV Bold" pitchFamily="18" charset="-78"/>
                <a:ea typeface="GE SS TV Bold" pitchFamily="18" charset="-78"/>
                <a:cs typeface="+mj-cs"/>
              </a:rPr>
              <a:t>القرص المُدمج القابل للكتابة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يُمكن التخزين عليه </a:t>
            </a:r>
            <a:r>
              <a:rPr lang="ar-JO" sz="16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مرّة واحدة فقط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بشرط أن يكون مشغل الأقراص المدمجة قادراً على الكتابة إضافة إلى قراءته</a:t>
            </a:r>
            <a:endParaRPr lang="ar-JO" sz="1400" dirty="0">
              <a:solidFill>
                <a:srgbClr val="008000"/>
              </a:solidFill>
              <a:latin typeface="GE SS TV Bold" pitchFamily="18" charset="-78"/>
              <a:ea typeface="GE SS TV Bold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74149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مجموعة 5"/>
          <p:cNvGrpSpPr/>
          <p:nvPr/>
        </p:nvGrpSpPr>
        <p:grpSpPr>
          <a:xfrm>
            <a:off x="4284040" y="692696"/>
            <a:ext cx="648000" cy="5760568"/>
            <a:chOff x="4284040" y="692696"/>
            <a:chExt cx="648000" cy="5760568"/>
          </a:xfrm>
        </p:grpSpPr>
        <p:sp>
          <p:nvSpPr>
            <p:cNvPr id="5" name="مستطيل 4"/>
            <p:cNvSpPr/>
            <p:nvPr/>
          </p:nvSpPr>
          <p:spPr>
            <a:xfrm>
              <a:off x="4284040" y="1196752"/>
              <a:ext cx="648000" cy="48965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50" name="شكل بيضاوي 49"/>
            <p:cNvSpPr/>
            <p:nvPr/>
          </p:nvSpPr>
          <p:spPr>
            <a:xfrm>
              <a:off x="4284040" y="5805264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51" name="شكل بيضاوي 50"/>
            <p:cNvSpPr/>
            <p:nvPr/>
          </p:nvSpPr>
          <p:spPr>
            <a:xfrm>
              <a:off x="4284040" y="692696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  <p:pic>
        <p:nvPicPr>
          <p:cNvPr id="3" name="صورة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4221088"/>
            <a:ext cx="4338919" cy="779432"/>
          </a:xfrm>
          <a:prstGeom prst="rect">
            <a:avLst/>
          </a:prstGeom>
        </p:spPr>
      </p:pic>
      <p:pic>
        <p:nvPicPr>
          <p:cNvPr id="53" name="صورة 5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0242" y="1835119"/>
            <a:ext cx="2448942" cy="2378508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4699082"/>
            <a:ext cx="1800200" cy="674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683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2420888"/>
            <a:ext cx="1044116" cy="1044116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890743"/>
            <a:ext cx="1262017" cy="495345"/>
          </a:xfrm>
          <a:prstGeom prst="rect">
            <a:avLst/>
          </a:prstGeom>
        </p:spPr>
      </p:pic>
      <p:pic>
        <p:nvPicPr>
          <p:cNvPr id="10" name="صورة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cxnSp>
        <p:nvCxnSpPr>
          <p:cNvPr id="14" name="رابط مستقيم 13"/>
          <p:cNvCxnSpPr/>
          <p:nvPr/>
        </p:nvCxnSpPr>
        <p:spPr>
          <a:xfrm flipH="1">
            <a:off x="6012160" y="2852946"/>
            <a:ext cx="1224136" cy="0"/>
          </a:xfrm>
          <a:prstGeom prst="line">
            <a:avLst/>
          </a:prstGeom>
          <a:ln w="28575">
            <a:solidFill>
              <a:schemeClr val="bg1"/>
            </a:solidFill>
          </a:ln>
          <a:effectLst>
            <a:glow rad="63500">
              <a:schemeClr val="tx1">
                <a:alpha val="40000"/>
              </a:scheme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رابط مستقيم 14"/>
          <p:cNvCxnSpPr/>
          <p:nvPr/>
        </p:nvCxnSpPr>
        <p:spPr>
          <a:xfrm flipH="1">
            <a:off x="6012160" y="3386088"/>
            <a:ext cx="1224136" cy="0"/>
          </a:xfrm>
          <a:prstGeom prst="line">
            <a:avLst/>
          </a:prstGeom>
          <a:ln w="28575">
            <a:solidFill>
              <a:schemeClr val="bg1"/>
            </a:solidFill>
          </a:ln>
          <a:effectLst>
            <a:glow rad="63500">
              <a:schemeClr val="tx1">
                <a:alpha val="40000"/>
              </a:scheme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مربع نص 15"/>
          <p:cNvSpPr txBox="1"/>
          <p:nvPr/>
        </p:nvSpPr>
        <p:spPr>
          <a:xfrm>
            <a:off x="4716016" y="3881433"/>
            <a:ext cx="4248472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 SS TV Bold" pitchFamily="18" charset="-78"/>
                <a:ea typeface="GE SS TV Bold" pitchFamily="18" charset="-78"/>
                <a:cs typeface="+mj-cs"/>
              </a:rPr>
              <a:t>القرص المُدمج القابل لإعادة الكتابة والتخزين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يمتاز بإمكانية الكتابة والتسجيل عليه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وحذف المعلومات المخزّنة سابقاً وتعديلها</a:t>
            </a:r>
            <a:endParaRPr lang="ar-JO" sz="1400" dirty="0">
              <a:solidFill>
                <a:srgbClr val="008000"/>
              </a:solidFill>
              <a:latin typeface="GE SS TV Bold" pitchFamily="18" charset="-78"/>
              <a:ea typeface="GE SS TV Bold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0565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16" name="مربع نص 15"/>
          <p:cNvSpPr txBox="1"/>
          <p:nvPr/>
        </p:nvSpPr>
        <p:spPr>
          <a:xfrm>
            <a:off x="4683540" y="3617729"/>
            <a:ext cx="4256733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تعاون مع أفراد مجموعتك لمناقشة :</a:t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الأمور التي تعتمد عليها عند رغبتك بشراء أحد أنواع الأقراص المدمجة !!!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grpSp>
        <p:nvGrpSpPr>
          <p:cNvPr id="12" name="مجموعة 11"/>
          <p:cNvGrpSpPr/>
          <p:nvPr/>
        </p:nvGrpSpPr>
        <p:grpSpPr>
          <a:xfrm>
            <a:off x="5993705" y="2177533"/>
            <a:ext cx="1636400" cy="1205440"/>
            <a:chOff x="5993705" y="1690496"/>
            <a:chExt cx="1636400" cy="1205440"/>
          </a:xfrm>
        </p:grpSpPr>
        <p:pic>
          <p:nvPicPr>
            <p:cNvPr id="6" name="صورة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93705" y="1690496"/>
              <a:ext cx="1636400" cy="1205440"/>
            </a:xfrm>
            <a:prstGeom prst="rect">
              <a:avLst/>
            </a:prstGeom>
          </p:spPr>
        </p:pic>
        <p:pic>
          <p:nvPicPr>
            <p:cNvPr id="11" name="صورة 1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81264">
              <a:off x="6584222" y="2044941"/>
              <a:ext cx="545369" cy="309534"/>
            </a:xfrm>
            <a:prstGeom prst="rect">
              <a:avLst/>
            </a:prstGeom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</p:pic>
      </p:grpSp>
    </p:spTree>
    <p:extLst>
      <p:ext uri="{BB962C8B-B14F-4D97-AF65-F5344CB8AC3E}">
        <p14:creationId xmlns:p14="http://schemas.microsoft.com/office/powerpoint/2010/main" val="3790992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صورة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19" y="4146768"/>
            <a:ext cx="2304257" cy="722392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058" y="2385851"/>
            <a:ext cx="1743217" cy="1606665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478032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صورة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5" name="مربع نص 4"/>
          <p:cNvSpPr txBox="1"/>
          <p:nvPr/>
        </p:nvSpPr>
        <p:spPr>
          <a:xfrm>
            <a:off x="4572000" y="3534107"/>
            <a:ext cx="4536504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الحاجة لتخزين كم هائل من المعلومات التي تتضاعف بسرعة كبيرة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</a:t>
            </a:r>
            <a:r>
              <a:rPr lang="ar-JO" sz="16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أدّى إلى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...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ظهور وسائط تخزين تتلاءم مع هذا القدر من المعلومات !!!</a:t>
            </a:r>
            <a:endParaRPr lang="ar-JO" sz="16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0735" y="2060848"/>
            <a:ext cx="1435601" cy="1109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49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2" name="مستطيل مستدير الزوايا 1"/>
          <p:cNvSpPr/>
          <p:nvPr/>
        </p:nvSpPr>
        <p:spPr>
          <a:xfrm>
            <a:off x="5796136" y="3284984"/>
            <a:ext cx="2016224" cy="468096"/>
          </a:xfrm>
          <a:prstGeom prst="roundRect">
            <a:avLst>
              <a:gd name="adj" fmla="val 35926"/>
            </a:avLst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JO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ميّزات القرص الرقمي</a:t>
            </a:r>
            <a:endParaRPr lang="ar-JO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6433840" y="3999634"/>
            <a:ext cx="236589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400" b="1" dirty="0" smtClean="0">
                <a:solidFill>
                  <a:schemeClr val="accent3">
                    <a:lumMod val="75000"/>
                  </a:schemeClr>
                </a:solidFill>
                <a:latin typeface="Arial"/>
                <a:ea typeface="GE SS TV Bold" pitchFamily="18" charset="-78"/>
                <a:cs typeface="Arial"/>
              </a:rPr>
              <a:t>☼ </a:t>
            </a:r>
            <a:r>
              <a:rPr lang="ar-JO" sz="1400" b="1" dirty="0" smtClean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داخلي / خارجي</a:t>
            </a:r>
            <a:br>
              <a:rPr lang="ar-JO" sz="1400" b="1" dirty="0" smtClean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Arial"/>
                <a:ea typeface="GE SS TV Bold" pitchFamily="18" charset="-78"/>
              </a:rPr>
              <a:t>☼ </a:t>
            </a:r>
            <a:r>
              <a:rPr lang="ar-JO" sz="1400" b="1" dirty="0" smtClean="0">
                <a:solidFill>
                  <a:schemeClr val="accent3">
                    <a:lumMod val="75000"/>
                  </a:schemeClr>
                </a:solidFill>
                <a:latin typeface="Arial"/>
                <a:ea typeface="GE SS TV Bold" pitchFamily="18" charset="-78"/>
              </a:rPr>
              <a:t>الحجم والشكل</a:t>
            </a:r>
            <a: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</a:br>
            <a: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Arial"/>
                <a:ea typeface="GE SS TV Bold" pitchFamily="18" charset="-78"/>
              </a:rPr>
              <a:t>☼ </a:t>
            </a:r>
            <a:r>
              <a:rPr lang="ar-JO" sz="1400" b="1" dirty="0" smtClean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  <a:t>السعة التخزينية</a:t>
            </a:r>
            <a: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</a:br>
            <a: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Arial"/>
                <a:ea typeface="GE SS TV Bold" pitchFamily="18" charset="-78"/>
              </a:rPr>
              <a:t>☼ </a:t>
            </a:r>
            <a:r>
              <a:rPr lang="ar-JO" sz="1400" b="1" dirty="0" smtClean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  <a:t>المادة المخزّنة</a:t>
            </a:r>
          </a:p>
        </p:txBody>
      </p:sp>
      <p:sp>
        <p:nvSpPr>
          <p:cNvPr id="29" name="مربع نص 28"/>
          <p:cNvSpPr txBox="1"/>
          <p:nvPr/>
        </p:nvSpPr>
        <p:spPr>
          <a:xfrm>
            <a:off x="4788024" y="3999634"/>
            <a:ext cx="2509912" cy="116955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400" b="1" dirty="0" smtClean="0">
                <a:latin typeface="Arial"/>
                <a:ea typeface="GE SS TV Bold" pitchFamily="18" charset="-78"/>
                <a:cs typeface="Arial"/>
              </a:rPr>
              <a:t>خارجي</a:t>
            </a:r>
            <a:r>
              <a:rPr lang="en-US" sz="1400" dirty="0" smtClean="0">
                <a:latin typeface="Arial"/>
                <a:ea typeface="GE SS TV Bold" pitchFamily="18" charset="-78"/>
                <a:cs typeface="Arial"/>
              </a:rPr>
              <a:t/>
            </a:r>
            <a:br>
              <a:rPr lang="en-US" sz="1400" dirty="0" smtClean="0">
                <a:latin typeface="Arial"/>
                <a:ea typeface="GE SS TV Bold" pitchFamily="18" charset="-78"/>
                <a:cs typeface="Arial"/>
              </a:rPr>
            </a:br>
            <a:r>
              <a:rPr lang="ar-JO" sz="1400" b="1" dirty="0" smtClean="0">
                <a:latin typeface="Arial"/>
                <a:ea typeface="GE SS TV Bold" pitchFamily="18" charset="-78"/>
                <a:cs typeface="Arial"/>
              </a:rPr>
              <a:t>يُشبه</a:t>
            </a:r>
            <a:r>
              <a:rPr lang="ar-JO" sz="1400" dirty="0" smtClean="0">
                <a:latin typeface="Arial"/>
                <a:ea typeface="GE SS TV Bold" pitchFamily="18" charset="-78"/>
                <a:cs typeface="Arial"/>
              </a:rPr>
              <a:t> تماماً القرص المدمج</a:t>
            </a:r>
            <a:r>
              <a:rPr lang="ar-JO" sz="1400" dirty="0"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400" dirty="0">
                <a:latin typeface="GE SS TV Bold" pitchFamily="18" charset="-78"/>
                <a:ea typeface="GE SS TV Bold" pitchFamily="18" charset="-78"/>
              </a:rPr>
            </a:br>
            <a:r>
              <a:rPr lang="ar-JO" sz="1400" dirty="0" smtClean="0">
                <a:latin typeface="Arial"/>
                <a:ea typeface="GE SS TV Bold" pitchFamily="18" charset="-78"/>
              </a:rPr>
              <a:t>سعة هائلة تصل إلى (</a:t>
            </a:r>
            <a:r>
              <a:rPr lang="ar-JO" sz="1400" u="sng" dirty="0" smtClean="0">
                <a:latin typeface="Arial"/>
                <a:ea typeface="GE SS TV Bold" pitchFamily="18" charset="-78"/>
              </a:rPr>
              <a:t>16</a:t>
            </a:r>
            <a:r>
              <a:rPr lang="ar-JO" sz="1400" dirty="0" smtClean="0">
                <a:latin typeface="Arial"/>
                <a:ea typeface="GE SS TV Bold" pitchFamily="18" charset="-78"/>
              </a:rPr>
              <a:t>) جيجابايت</a:t>
            </a:r>
            <a:r>
              <a:rPr lang="ar-JO" sz="1400" dirty="0"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400" dirty="0">
                <a:latin typeface="GE SS TV Bold" pitchFamily="18" charset="-78"/>
                <a:ea typeface="GE SS TV Bold" pitchFamily="18" charset="-78"/>
              </a:rPr>
            </a:br>
            <a:r>
              <a:rPr lang="ar-JO" sz="1400" dirty="0" smtClean="0">
                <a:latin typeface="Arial"/>
                <a:ea typeface="GE SS TV Bold" pitchFamily="18" charset="-78"/>
              </a:rPr>
              <a:t>جميع أنواع الوسائط المتعدّدة</a:t>
            </a:r>
            <a:br>
              <a:rPr lang="ar-JO" sz="1400" dirty="0" smtClean="0">
                <a:latin typeface="Arial"/>
                <a:ea typeface="GE SS TV Bold" pitchFamily="18" charset="-78"/>
              </a:rPr>
            </a:br>
            <a:r>
              <a:rPr lang="ar-JO" sz="1400" dirty="0">
                <a:latin typeface="Arial"/>
                <a:ea typeface="GE SS TV Bold" pitchFamily="18" charset="-78"/>
              </a:rPr>
              <a:t> </a:t>
            </a:r>
            <a:r>
              <a:rPr lang="ar-JO" sz="1400" dirty="0" smtClean="0">
                <a:latin typeface="Arial"/>
                <a:ea typeface="GE SS TV Bold" pitchFamily="18" charset="-78"/>
              </a:rPr>
              <a:t> - وعادةً لتخزين أفلام الفيديو</a:t>
            </a:r>
            <a:endParaRPr lang="ar-JO" sz="1400" dirty="0">
              <a:latin typeface="GE SS TV Bold" pitchFamily="18" charset="-78"/>
              <a:ea typeface="GE SS TV Bold" pitchFamily="18" charset="-78"/>
            </a:endParaRPr>
          </a:p>
        </p:txBody>
      </p:sp>
      <p:cxnSp>
        <p:nvCxnSpPr>
          <p:cNvPr id="4" name="رابط مستقيم 3"/>
          <p:cNvCxnSpPr/>
          <p:nvPr/>
        </p:nvCxnSpPr>
        <p:spPr>
          <a:xfrm>
            <a:off x="7297936" y="3985118"/>
            <a:ext cx="0" cy="118800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2" name="مستطيل 11"/>
          <p:cNvSpPr/>
          <p:nvPr/>
        </p:nvSpPr>
        <p:spPr>
          <a:xfrm>
            <a:off x="4932040" y="3913110"/>
            <a:ext cx="3867696" cy="1332000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2543" y="1484784"/>
            <a:ext cx="1481785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499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صورة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12" name="صورة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2564904"/>
            <a:ext cx="892100" cy="467580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128" y="1845768"/>
            <a:ext cx="1367208" cy="1367208"/>
          </a:xfrm>
          <a:prstGeom prst="rect">
            <a:avLst/>
          </a:prstGeom>
        </p:spPr>
      </p:pic>
      <p:sp>
        <p:nvSpPr>
          <p:cNvPr id="8" name="مربع نص 7"/>
          <p:cNvSpPr txBox="1"/>
          <p:nvPr/>
        </p:nvSpPr>
        <p:spPr>
          <a:xfrm>
            <a:off x="4860032" y="3379930"/>
            <a:ext cx="38884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حاول جمع المعلومات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حول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أنواع الأقراص الرقمية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ومزايا كل منها !!!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11" name="صورة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5847" y="5419401"/>
            <a:ext cx="1354955" cy="372613"/>
          </a:xfrm>
          <a:prstGeom prst="rect">
            <a:avLst/>
          </a:prstGeom>
        </p:spPr>
      </p:pic>
      <p:pic>
        <p:nvPicPr>
          <p:cNvPr id="14" name="صورة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537" y="4077072"/>
            <a:ext cx="1564520" cy="1564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454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صورة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5212" y="4149080"/>
            <a:ext cx="2099156" cy="792088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225" y="2385851"/>
            <a:ext cx="1872050" cy="1733032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36456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صورة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5" name="مربع نص 4"/>
          <p:cNvSpPr txBox="1"/>
          <p:nvPr/>
        </p:nvSpPr>
        <p:spPr>
          <a:xfrm>
            <a:off x="4572000" y="3534107"/>
            <a:ext cx="453650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تُعتبر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مكان دائم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للاحتفاظ بالمعلومات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ويُمكن مسحها وتعديلها !!!</a:t>
            </a:r>
            <a:endParaRPr lang="ar-JO" sz="16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0735" y="2060848"/>
            <a:ext cx="1435601" cy="1109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991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2" name="مستطيل مستدير الزوايا 1"/>
          <p:cNvSpPr/>
          <p:nvPr/>
        </p:nvSpPr>
        <p:spPr>
          <a:xfrm>
            <a:off x="5796136" y="3284984"/>
            <a:ext cx="2016224" cy="468096"/>
          </a:xfrm>
          <a:prstGeom prst="roundRect">
            <a:avLst>
              <a:gd name="adj" fmla="val 35926"/>
            </a:avLst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JO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ميّزات ذاكرة الفلاش</a:t>
            </a:r>
            <a:endParaRPr lang="ar-JO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6433840" y="3999634"/>
            <a:ext cx="2365896" cy="116955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400" b="1" dirty="0" smtClean="0">
                <a:solidFill>
                  <a:schemeClr val="accent3">
                    <a:lumMod val="75000"/>
                  </a:schemeClr>
                </a:solidFill>
                <a:latin typeface="Arial"/>
                <a:ea typeface="GE SS TV Bold" pitchFamily="18" charset="-78"/>
                <a:cs typeface="Arial"/>
              </a:rPr>
              <a:t>☼ </a:t>
            </a:r>
            <a:r>
              <a:rPr lang="ar-JO" sz="1400" b="1" dirty="0" smtClean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داخلي / خارجي</a:t>
            </a:r>
            <a:br>
              <a:rPr lang="ar-JO" sz="1400" b="1" dirty="0" smtClean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Arial"/>
                <a:ea typeface="GE SS TV Bold" pitchFamily="18" charset="-78"/>
              </a:rPr>
              <a:t>☼ </a:t>
            </a:r>
            <a:r>
              <a:rPr lang="ar-JO" sz="1400" b="1" dirty="0" smtClean="0">
                <a:solidFill>
                  <a:schemeClr val="accent3">
                    <a:lumMod val="75000"/>
                  </a:schemeClr>
                </a:solidFill>
                <a:latin typeface="Arial"/>
                <a:ea typeface="GE SS TV Bold" pitchFamily="18" charset="-78"/>
              </a:rPr>
              <a:t>الحجم والوزن</a:t>
            </a:r>
            <a: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</a:br>
            <a: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Arial"/>
                <a:ea typeface="GE SS TV Bold" pitchFamily="18" charset="-78"/>
              </a:rPr>
              <a:t>☼ </a:t>
            </a:r>
            <a:r>
              <a:rPr lang="ar-JO" sz="1400" b="1" dirty="0" smtClean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  <a:t>السعة التخزينية</a:t>
            </a:r>
            <a: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</a:br>
            <a: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Arial"/>
                <a:ea typeface="GE SS TV Bold" pitchFamily="18" charset="-78"/>
              </a:rPr>
              <a:t>☼ </a:t>
            </a:r>
            <a:r>
              <a:rPr lang="ar-JO" sz="1400" b="1" dirty="0" smtClean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  <a:t>إمكانية التلف</a:t>
            </a:r>
            <a:br>
              <a:rPr lang="ar-JO" sz="1400" b="1" dirty="0" smtClean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</a:br>
            <a: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Arial"/>
                <a:ea typeface="GE SS TV Bold" pitchFamily="18" charset="-78"/>
              </a:rPr>
              <a:t>☼ </a:t>
            </a:r>
            <a:r>
              <a:rPr lang="ar-JO" sz="1400" b="1" dirty="0" smtClean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  <a:t>طريقة الاستخدام</a:t>
            </a:r>
          </a:p>
        </p:txBody>
      </p:sp>
      <p:sp>
        <p:nvSpPr>
          <p:cNvPr id="29" name="مربع نص 28"/>
          <p:cNvSpPr txBox="1"/>
          <p:nvPr/>
        </p:nvSpPr>
        <p:spPr>
          <a:xfrm>
            <a:off x="4788024" y="3999634"/>
            <a:ext cx="2509912" cy="116955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400" b="1" dirty="0" smtClean="0">
                <a:latin typeface="Arial"/>
                <a:ea typeface="GE SS TV Bold" pitchFamily="18" charset="-78"/>
                <a:cs typeface="Arial"/>
              </a:rPr>
              <a:t>خارجي</a:t>
            </a:r>
            <a:r>
              <a:rPr lang="en-US" sz="1400" dirty="0" smtClean="0">
                <a:latin typeface="Arial"/>
                <a:ea typeface="GE SS TV Bold" pitchFamily="18" charset="-78"/>
                <a:cs typeface="Arial"/>
              </a:rPr>
              <a:t/>
            </a:r>
            <a:br>
              <a:rPr lang="en-US" sz="1400" dirty="0" smtClean="0">
                <a:latin typeface="Arial"/>
                <a:ea typeface="GE SS TV Bold" pitchFamily="18" charset="-78"/>
                <a:cs typeface="Arial"/>
              </a:rPr>
            </a:br>
            <a:r>
              <a:rPr lang="ar-JO" sz="1400" dirty="0" smtClean="0">
                <a:latin typeface="Arial"/>
                <a:ea typeface="GE SS TV Bold" pitchFamily="18" charset="-78"/>
                <a:cs typeface="Arial"/>
              </a:rPr>
              <a:t>صغيرة الحجم ، خفيفة الوزن</a:t>
            </a:r>
            <a:r>
              <a:rPr lang="ar-JO" sz="1400" dirty="0"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400" dirty="0">
                <a:latin typeface="GE SS TV Bold" pitchFamily="18" charset="-78"/>
                <a:ea typeface="GE SS TV Bold" pitchFamily="18" charset="-78"/>
              </a:rPr>
            </a:br>
            <a:r>
              <a:rPr lang="ar-JO" sz="1400" dirty="0" smtClean="0">
                <a:latin typeface="Arial"/>
                <a:ea typeface="GE SS TV Bold" pitchFamily="18" charset="-78"/>
              </a:rPr>
              <a:t>سعة كبيرة جداً</a:t>
            </a:r>
            <a:r>
              <a:rPr lang="ar-JO" sz="1400" dirty="0"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400" dirty="0">
                <a:latin typeface="GE SS TV Bold" pitchFamily="18" charset="-78"/>
                <a:ea typeface="GE SS TV Bold" pitchFamily="18" charset="-78"/>
              </a:rPr>
            </a:br>
            <a:r>
              <a:rPr lang="ar-JO" sz="1400" dirty="0" smtClean="0">
                <a:latin typeface="Arial"/>
                <a:ea typeface="GE SS TV Bold" pitchFamily="18" charset="-78"/>
              </a:rPr>
              <a:t>لا تتلف بسهولة</a:t>
            </a:r>
            <a:br>
              <a:rPr lang="ar-JO" sz="1400" dirty="0" smtClean="0">
                <a:latin typeface="Arial"/>
                <a:ea typeface="GE SS TV Bold" pitchFamily="18" charset="-78"/>
              </a:rPr>
            </a:br>
            <a:r>
              <a:rPr lang="ar-JO" sz="1400" u="sng" dirty="0" smtClean="0">
                <a:latin typeface="Arial"/>
                <a:ea typeface="GE SS TV Bold" pitchFamily="18" charset="-78"/>
              </a:rPr>
              <a:t>سهلة</a:t>
            </a:r>
            <a:r>
              <a:rPr lang="ar-JO" sz="1400" dirty="0" smtClean="0">
                <a:latin typeface="Arial"/>
                <a:ea typeface="GE SS TV Bold" pitchFamily="18" charset="-78"/>
              </a:rPr>
              <a:t> ، فقط أدخلها بمنفذ الـ (</a:t>
            </a:r>
            <a:r>
              <a:rPr lang="en-US" sz="1400" dirty="0" smtClean="0">
                <a:latin typeface="Arial"/>
                <a:ea typeface="GE SS TV Bold" pitchFamily="18" charset="-78"/>
              </a:rPr>
              <a:t>USB</a:t>
            </a:r>
            <a:r>
              <a:rPr lang="ar-JO" sz="1400" dirty="0" smtClean="0">
                <a:latin typeface="Arial"/>
                <a:ea typeface="GE SS TV Bold" pitchFamily="18" charset="-78"/>
              </a:rPr>
              <a:t>)</a:t>
            </a:r>
            <a:endParaRPr lang="ar-JO" sz="1400" dirty="0">
              <a:latin typeface="GE SS TV Bold" pitchFamily="18" charset="-78"/>
              <a:ea typeface="GE SS TV Bold" pitchFamily="18" charset="-78"/>
            </a:endParaRPr>
          </a:p>
        </p:txBody>
      </p:sp>
      <p:cxnSp>
        <p:nvCxnSpPr>
          <p:cNvPr id="4" name="رابط مستقيم 3"/>
          <p:cNvCxnSpPr/>
          <p:nvPr/>
        </p:nvCxnSpPr>
        <p:spPr>
          <a:xfrm>
            <a:off x="7297936" y="3985118"/>
            <a:ext cx="0" cy="118800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2" name="مستطيل 11"/>
          <p:cNvSpPr/>
          <p:nvPr/>
        </p:nvSpPr>
        <p:spPr>
          <a:xfrm>
            <a:off x="4932040" y="3913110"/>
            <a:ext cx="3867696" cy="1332000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2543" y="1484784"/>
            <a:ext cx="1481785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85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صورة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0701" y="2385851"/>
            <a:ext cx="1349098" cy="1907036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4176726"/>
            <a:ext cx="2088232" cy="764442"/>
          </a:xfrm>
          <a:prstGeom prst="rect">
            <a:avLst/>
          </a:prstGeom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8815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مستطيل 46"/>
          <p:cNvSpPr>
            <a:spLocks noChangeAspect="1"/>
          </p:cNvSpPr>
          <p:nvPr/>
        </p:nvSpPr>
        <p:spPr>
          <a:xfrm>
            <a:off x="539552" y="1340768"/>
            <a:ext cx="3528392" cy="4550360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48" name="مربع نص 47"/>
          <p:cNvSpPr txBox="1"/>
          <p:nvPr/>
        </p:nvSpPr>
        <p:spPr>
          <a:xfrm>
            <a:off x="539552" y="2060848"/>
            <a:ext cx="352839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2000" b="1" dirty="0" smtClean="0">
                <a:latin typeface="Arial"/>
                <a:cs typeface="Arial"/>
              </a:rPr>
              <a:t>☼</a:t>
            </a:r>
            <a:r>
              <a:rPr lang="ar-JO" sz="2000" dirty="0" smtClean="0"/>
              <a:t> </a:t>
            </a:r>
            <a:r>
              <a:rPr lang="ar-JO" sz="2000" dirty="0">
                <a:latin typeface="Adobe Arabic" pitchFamily="18" charset="-78"/>
                <a:cs typeface="Adobe Arabic" pitchFamily="18" charset="-78"/>
              </a:rPr>
              <a:t>يتعرّف الطالب على بعض </a:t>
            </a:r>
            <a:r>
              <a:rPr lang="ar-JO" sz="2000" dirty="0">
                <a:solidFill>
                  <a:srgbClr val="3333FF"/>
                </a:solidFill>
                <a:latin typeface="Adobe Arabic" pitchFamily="18" charset="-78"/>
                <a:cs typeface="Adobe Arabic" pitchFamily="18" charset="-78"/>
              </a:rPr>
              <a:t>وحدات التخزين </a:t>
            </a:r>
            <a:r>
              <a:rPr lang="ar-JO" sz="2000" dirty="0" smtClean="0">
                <a:solidFill>
                  <a:srgbClr val="3333FF"/>
                </a:solidFill>
                <a:latin typeface="Adobe Arabic" pitchFamily="18" charset="-78"/>
                <a:cs typeface="Adobe Arabic" pitchFamily="18" charset="-78"/>
              </a:rPr>
              <a:t/>
            </a:r>
            <a:br>
              <a:rPr lang="ar-JO" sz="2000" dirty="0" smtClean="0">
                <a:solidFill>
                  <a:srgbClr val="3333FF"/>
                </a:solidFill>
                <a:latin typeface="Adobe Arabic" pitchFamily="18" charset="-78"/>
                <a:cs typeface="Adobe Arabic" pitchFamily="18" charset="-78"/>
              </a:rPr>
            </a:br>
            <a:r>
              <a:rPr lang="ar-JO" sz="2000" dirty="0" smtClean="0">
                <a:solidFill>
                  <a:srgbClr val="3333FF"/>
                </a:solidFill>
                <a:latin typeface="Adobe Arabic" pitchFamily="18" charset="-78"/>
                <a:cs typeface="Adobe Arabic" pitchFamily="18" charset="-78"/>
              </a:rPr>
              <a:t>      المساندة ...</a:t>
            </a:r>
            <a:endParaRPr lang="ar-JO" sz="2000" dirty="0">
              <a:solidFill>
                <a:srgbClr val="3333FF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50" name="مربع نص 49"/>
          <p:cNvSpPr txBox="1"/>
          <p:nvPr/>
        </p:nvSpPr>
        <p:spPr>
          <a:xfrm>
            <a:off x="539552" y="2708920"/>
            <a:ext cx="352839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2000" dirty="0" smtClean="0">
                <a:latin typeface="Adobe Arabic" pitchFamily="18" charset="-78"/>
                <a:cs typeface="Adobe Arabic" pitchFamily="18" charset="-78"/>
              </a:rPr>
              <a:t>        </a:t>
            </a:r>
            <a:r>
              <a:rPr lang="ar-JO" sz="20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* </a:t>
            </a:r>
            <a:r>
              <a:rPr lang="ar-JO" sz="2000" dirty="0" smtClean="0">
                <a:latin typeface="Adobe Arabic" pitchFamily="18" charset="-78"/>
                <a:cs typeface="Adobe Arabic" pitchFamily="18" charset="-78"/>
              </a:rPr>
              <a:t>يُميّز </a:t>
            </a:r>
            <a:r>
              <a:rPr lang="ar-JO" sz="2000" dirty="0">
                <a:latin typeface="Adobe Arabic" pitchFamily="18" charset="-78"/>
                <a:cs typeface="Adobe Arabic" pitchFamily="18" charset="-78"/>
              </a:rPr>
              <a:t>بين وحدات التخزين المساندة المختلفة.</a:t>
            </a:r>
            <a:endParaRPr lang="en-US" sz="2000" dirty="0">
              <a:latin typeface="Adobe Arabic" pitchFamily="18" charset="-78"/>
              <a:cs typeface="Adobe Arabic" pitchFamily="18" charset="-78"/>
            </a:endParaRPr>
          </a:p>
          <a:p>
            <a:r>
              <a:rPr lang="ar-JO" sz="2000" dirty="0" smtClean="0">
                <a:latin typeface="Adobe Arabic" pitchFamily="18" charset="-78"/>
                <a:cs typeface="Adobe Arabic" pitchFamily="18" charset="-78"/>
              </a:rPr>
              <a:t>        </a:t>
            </a:r>
            <a:r>
              <a:rPr lang="ar-JO" sz="20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* </a:t>
            </a:r>
            <a:r>
              <a:rPr lang="ar-JO" sz="2000" dirty="0" smtClean="0">
                <a:latin typeface="Adobe Arabic" pitchFamily="18" charset="-78"/>
                <a:cs typeface="Adobe Arabic" pitchFamily="18" charset="-78"/>
              </a:rPr>
              <a:t>يميّز </a:t>
            </a:r>
            <a:r>
              <a:rPr lang="ar-JO" sz="2000" dirty="0">
                <a:latin typeface="Adobe Arabic" pitchFamily="18" charset="-78"/>
                <a:cs typeface="Adobe Arabic" pitchFamily="18" charset="-78"/>
              </a:rPr>
              <a:t>بين أنواع الأقراص المدمجة</a:t>
            </a:r>
            <a:r>
              <a:rPr lang="ar-JO" sz="2000" dirty="0" smtClean="0">
                <a:latin typeface="Adobe Arabic" pitchFamily="18" charset="-78"/>
                <a:cs typeface="Adobe Arabic" pitchFamily="18" charset="-78"/>
              </a:rPr>
              <a:t>.</a:t>
            </a:r>
            <a:endParaRPr lang="en-US" sz="2000" dirty="0"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0087" y="2318317"/>
            <a:ext cx="4348457" cy="2550843"/>
          </a:xfrm>
          <a:prstGeom prst="rect">
            <a:avLst/>
          </a:prstGeom>
        </p:spPr>
      </p:pic>
      <p:pic>
        <p:nvPicPr>
          <p:cNvPr id="7" name="صورة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4005064"/>
            <a:ext cx="2088232" cy="1692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13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صورة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2" name="مستطيل مستدير الزوايا 1"/>
          <p:cNvSpPr/>
          <p:nvPr/>
        </p:nvSpPr>
        <p:spPr>
          <a:xfrm>
            <a:off x="5796136" y="3284984"/>
            <a:ext cx="2016224" cy="468096"/>
          </a:xfrm>
          <a:prstGeom prst="roundRect">
            <a:avLst>
              <a:gd name="adj" fmla="val 35926"/>
            </a:avLst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JO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ميّزات بطاقات الذاكرة</a:t>
            </a:r>
            <a:endParaRPr lang="ar-JO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6433840" y="3999634"/>
            <a:ext cx="236589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400" b="1" dirty="0" smtClean="0">
                <a:solidFill>
                  <a:schemeClr val="accent3">
                    <a:lumMod val="75000"/>
                  </a:schemeClr>
                </a:solidFill>
                <a:latin typeface="Arial"/>
                <a:ea typeface="GE SS TV Bold" pitchFamily="18" charset="-78"/>
                <a:cs typeface="Arial"/>
              </a:rPr>
              <a:t>☼ </a:t>
            </a:r>
            <a:r>
              <a:rPr lang="ar-JO" sz="1400" b="1" dirty="0" smtClean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داخلي / خارجي</a:t>
            </a:r>
            <a:br>
              <a:rPr lang="ar-JO" sz="1400" b="1" dirty="0" smtClean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Arial"/>
                <a:ea typeface="GE SS TV Bold" pitchFamily="18" charset="-78"/>
              </a:rPr>
              <a:t>☼ </a:t>
            </a:r>
            <a:r>
              <a:rPr lang="ar-JO" sz="1400" b="1" dirty="0" smtClean="0">
                <a:solidFill>
                  <a:schemeClr val="accent3">
                    <a:lumMod val="75000"/>
                  </a:schemeClr>
                </a:solidFill>
                <a:latin typeface="Arial"/>
                <a:ea typeface="GE SS TV Bold" pitchFamily="18" charset="-78"/>
              </a:rPr>
              <a:t>الحجم والوزن</a:t>
            </a:r>
            <a: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</a:br>
            <a: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Arial"/>
                <a:ea typeface="GE SS TV Bold" pitchFamily="18" charset="-78"/>
              </a:rPr>
              <a:t>☼ </a:t>
            </a:r>
            <a:r>
              <a:rPr lang="ar-JO" sz="1400" b="1" dirty="0" smtClean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  <a:t>السعة التخزينية</a:t>
            </a:r>
            <a: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</a:br>
            <a: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Arial"/>
                <a:ea typeface="GE SS TV Bold" pitchFamily="18" charset="-78"/>
              </a:rPr>
              <a:t>☼ </a:t>
            </a:r>
            <a:r>
              <a:rPr lang="ar-JO" sz="1400" b="1" dirty="0" smtClean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  <a:t>استخداماتها</a:t>
            </a:r>
          </a:p>
        </p:txBody>
      </p:sp>
      <p:sp>
        <p:nvSpPr>
          <p:cNvPr id="29" name="مربع نص 28"/>
          <p:cNvSpPr txBox="1"/>
          <p:nvPr/>
        </p:nvSpPr>
        <p:spPr>
          <a:xfrm>
            <a:off x="4788024" y="3999634"/>
            <a:ext cx="2509912" cy="116955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400" b="1" dirty="0" smtClean="0">
                <a:latin typeface="Arial"/>
                <a:ea typeface="GE SS TV Bold" pitchFamily="18" charset="-78"/>
                <a:cs typeface="Arial"/>
              </a:rPr>
              <a:t>خارجي</a:t>
            </a:r>
            <a:r>
              <a:rPr lang="en-US" sz="1400" dirty="0" smtClean="0">
                <a:latin typeface="Arial"/>
                <a:ea typeface="GE SS TV Bold" pitchFamily="18" charset="-78"/>
                <a:cs typeface="Arial"/>
              </a:rPr>
              <a:t/>
            </a:r>
            <a:br>
              <a:rPr lang="en-US" sz="1400" dirty="0" smtClean="0">
                <a:latin typeface="Arial"/>
                <a:ea typeface="GE SS TV Bold" pitchFamily="18" charset="-78"/>
                <a:cs typeface="Arial"/>
              </a:rPr>
            </a:br>
            <a:r>
              <a:rPr lang="ar-JO" sz="1400" dirty="0" smtClean="0">
                <a:latin typeface="Arial"/>
                <a:ea typeface="GE SS TV Bold" pitchFamily="18" charset="-78"/>
                <a:cs typeface="Arial"/>
              </a:rPr>
              <a:t>صغيرة الحجم ، خفيفة الوزن</a:t>
            </a:r>
            <a:r>
              <a:rPr lang="ar-JO" sz="1400" dirty="0"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400" dirty="0">
                <a:latin typeface="GE SS TV Bold" pitchFamily="18" charset="-78"/>
                <a:ea typeface="GE SS TV Bold" pitchFamily="18" charset="-78"/>
              </a:rPr>
            </a:br>
            <a:r>
              <a:rPr lang="ar-JO" sz="1400" dirty="0" smtClean="0">
                <a:latin typeface="Arial"/>
                <a:ea typeface="GE SS TV Bold" pitchFamily="18" charset="-78"/>
              </a:rPr>
              <a:t>سعة كبيرة جداً</a:t>
            </a:r>
            <a:r>
              <a:rPr lang="ar-JO" sz="1400" dirty="0"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400" dirty="0">
                <a:latin typeface="GE SS TV Bold" pitchFamily="18" charset="-78"/>
                <a:ea typeface="GE SS TV Bold" pitchFamily="18" charset="-78"/>
              </a:rPr>
            </a:br>
            <a:r>
              <a:rPr lang="ar-JO" sz="1400" dirty="0" smtClean="0">
                <a:latin typeface="Arial"/>
                <a:ea typeface="GE SS TV Bold" pitchFamily="18" charset="-78"/>
              </a:rPr>
              <a:t>تستخدم في الكاميرات الرقمية ومشغلات </a:t>
            </a:r>
            <a:br>
              <a:rPr lang="ar-JO" sz="1400" dirty="0" smtClean="0">
                <a:latin typeface="Arial"/>
                <a:ea typeface="GE SS TV Bold" pitchFamily="18" charset="-78"/>
              </a:rPr>
            </a:br>
            <a:r>
              <a:rPr lang="ar-JO" sz="1400" dirty="0" smtClean="0">
                <a:latin typeface="Arial"/>
                <a:ea typeface="GE SS TV Bold" pitchFamily="18" charset="-78"/>
              </a:rPr>
              <a:t>   الصوتيات وأجهزة الهواتف الخلوية</a:t>
            </a:r>
            <a:endParaRPr lang="ar-JO" sz="1400" dirty="0">
              <a:latin typeface="GE SS TV Bold" pitchFamily="18" charset="-78"/>
              <a:ea typeface="GE SS TV Bold" pitchFamily="18" charset="-78"/>
            </a:endParaRPr>
          </a:p>
        </p:txBody>
      </p:sp>
      <p:cxnSp>
        <p:nvCxnSpPr>
          <p:cNvPr id="4" name="رابط مستقيم 3"/>
          <p:cNvCxnSpPr/>
          <p:nvPr/>
        </p:nvCxnSpPr>
        <p:spPr>
          <a:xfrm>
            <a:off x="7297936" y="3985118"/>
            <a:ext cx="0" cy="118800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2" name="مستطيل 11"/>
          <p:cNvSpPr/>
          <p:nvPr/>
        </p:nvSpPr>
        <p:spPr>
          <a:xfrm>
            <a:off x="4932040" y="3913110"/>
            <a:ext cx="3867696" cy="1332000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2543" y="1484784"/>
            <a:ext cx="1481785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461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صورة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4876" y="1844824"/>
            <a:ext cx="1260000" cy="1295688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4683540" y="3418724"/>
            <a:ext cx="4256733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لتوصيل بطاقة الذاكرة بجهاز الحاسوب نحتاج إلى قطعة إلكترونية تُسمّى ...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قارئ البطاقات </a:t>
            </a:r>
            <a:r>
              <a:rPr lang="ar-JO" sz="1600" b="1" dirty="0">
                <a:latin typeface="GE SS TV Bold" pitchFamily="18" charset="-78"/>
                <a:ea typeface="GE SS TV Bold" pitchFamily="18" charset="-78"/>
                <a:cs typeface="+mj-cs"/>
              </a:rPr>
              <a:t>( </a:t>
            </a:r>
            <a:r>
              <a:rPr lang="en-US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Card Reader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</a:t>
            </a:r>
            <a:r>
              <a:rPr lang="ar-JO" sz="1600" b="1" dirty="0">
                <a:latin typeface="GE SS TV Bold" pitchFamily="18" charset="-78"/>
                <a:ea typeface="GE SS TV Bold" pitchFamily="18" charset="-78"/>
                <a:cs typeface="+mj-cs"/>
              </a:rPr>
              <a:t>)</a:t>
            </a:r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6797" y="4605987"/>
            <a:ext cx="1630218" cy="1415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80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12" name="صورة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2564904"/>
            <a:ext cx="892100" cy="467580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128" y="1845768"/>
            <a:ext cx="1367208" cy="1367208"/>
          </a:xfrm>
          <a:prstGeom prst="rect">
            <a:avLst/>
          </a:prstGeom>
        </p:spPr>
      </p:pic>
      <p:sp>
        <p:nvSpPr>
          <p:cNvPr id="8" name="مربع نص 7"/>
          <p:cNvSpPr txBox="1"/>
          <p:nvPr/>
        </p:nvSpPr>
        <p:spPr>
          <a:xfrm>
            <a:off x="4860032" y="3379930"/>
            <a:ext cx="3888432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حاول جمع المعلومات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حول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سعة أدوات التخزين الآتية حالياً  في الأسواق </a:t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( القرص الصلب ، ذاكرة الفلاش ، بطاقات الذاكرة )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11" name="صورة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5847" y="5576667"/>
            <a:ext cx="1354955" cy="372613"/>
          </a:xfrm>
          <a:prstGeom prst="rect">
            <a:avLst/>
          </a:prstGeom>
        </p:spPr>
      </p:pic>
      <p:pic>
        <p:nvPicPr>
          <p:cNvPr id="14" name="صورة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537" y="4234338"/>
            <a:ext cx="1564520" cy="1564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599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صورة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4" name="مربع نص 3"/>
          <p:cNvSpPr txBox="1"/>
          <p:nvPr/>
        </p:nvSpPr>
        <p:spPr>
          <a:xfrm>
            <a:off x="4860032" y="3379930"/>
            <a:ext cx="38884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نفّذ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النشاط (1-4)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وحدات التخزين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على دفتر الواجبات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7366" y="2375248"/>
            <a:ext cx="837728" cy="837728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2681518"/>
            <a:ext cx="868403" cy="387441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7" y="4225370"/>
            <a:ext cx="1730345" cy="1691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612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6133" y="1988840"/>
            <a:ext cx="2460094" cy="2774893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5724128" y="4725144"/>
            <a:ext cx="220092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2800" b="1" dirty="0" smtClean="0">
                <a:solidFill>
                  <a:srgbClr val="008000"/>
                </a:solidFill>
                <a:cs typeface="DecoType Thuluth" panose="02010000000000000000" pitchFamily="2" charset="-78"/>
              </a:rPr>
              <a:t>أسئلة الدرس</a:t>
            </a:r>
            <a:endParaRPr lang="ar-JO" sz="2800" b="1" dirty="0">
              <a:solidFill>
                <a:srgbClr val="008000"/>
              </a:solidFill>
              <a:cs typeface="DecoType Thuluth" panose="0201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34718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صورة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2184" y="2086356"/>
            <a:ext cx="616495" cy="616495"/>
          </a:xfrm>
          <a:prstGeom prst="rect">
            <a:avLst/>
          </a:prstGeom>
        </p:spPr>
      </p:pic>
      <p:sp>
        <p:nvSpPr>
          <p:cNvPr id="6" name="مربع نص 5"/>
          <p:cNvSpPr txBox="1"/>
          <p:nvPr/>
        </p:nvSpPr>
        <p:spPr>
          <a:xfrm>
            <a:off x="4499992" y="2780928"/>
            <a:ext cx="397473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- لأنّ ذاكرة الوصول العشوائي (</a:t>
            </a:r>
            <a:r>
              <a:rPr lang="en-US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RAM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) لا تستطيع الاحتفاظ </a:t>
            </a:r>
            <a:b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   بالبيانات بعد انقطاع التيار الكهربائي عن الحاسوب.</a:t>
            </a:r>
            <a:endParaRPr lang="ar-JO" sz="14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4572000" y="2420888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السؤال الأول /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10" name="صورة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2184" y="3724537"/>
            <a:ext cx="616495" cy="616495"/>
          </a:xfrm>
          <a:prstGeom prst="rect">
            <a:avLst/>
          </a:prstGeom>
        </p:spPr>
      </p:pic>
      <p:sp>
        <p:nvSpPr>
          <p:cNvPr id="11" name="مربع نص 10"/>
          <p:cNvSpPr txBox="1"/>
          <p:nvPr/>
        </p:nvSpPr>
        <p:spPr>
          <a:xfrm>
            <a:off x="4485694" y="4419109"/>
            <a:ext cx="3974738" cy="73866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4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1. 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صغيرة الحجم ، سهلة الحمل</a:t>
            </a:r>
            <a:b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400" b="1" dirty="0">
                <a:latin typeface="GE SS TV Bold" pitchFamily="18" charset="-78"/>
                <a:ea typeface="GE SS TV Bold" pitchFamily="18" charset="-78"/>
                <a:cs typeface="+mj-cs"/>
              </a:rPr>
              <a:t>2. 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ذات سعة تخزينية كبيرة</a:t>
            </a:r>
          </a:p>
          <a:p>
            <a:r>
              <a:rPr lang="ar-JO" sz="1400" b="1" dirty="0">
                <a:latin typeface="GE SS TV Bold" pitchFamily="18" charset="-78"/>
                <a:ea typeface="GE SS TV Bold" pitchFamily="18" charset="-78"/>
                <a:cs typeface="+mj-cs"/>
              </a:rPr>
              <a:t>3. 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سهلة الاستخدام ولا تتلف بسهولة</a:t>
            </a:r>
            <a:endParaRPr lang="ar-JO" sz="14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4572000" y="4059069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السؤال الثاني /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مزايا ذاكرة الفلاش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99206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مربع نص 13"/>
          <p:cNvSpPr txBox="1"/>
          <p:nvPr/>
        </p:nvSpPr>
        <p:spPr>
          <a:xfrm>
            <a:off x="4485694" y="2780928"/>
            <a:ext cx="397473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4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1. 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سريع جداً في نقل البيانات</a:t>
            </a:r>
            <a:b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400" b="1" dirty="0">
                <a:latin typeface="GE SS TV Bold" pitchFamily="18" charset="-78"/>
                <a:ea typeface="GE SS TV Bold" pitchFamily="18" charset="-78"/>
                <a:cs typeface="+mj-cs"/>
              </a:rPr>
              <a:t>2. 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سعته التخزينية كبيرة تُقاس بالجيجابايت </a:t>
            </a:r>
            <a:r>
              <a:rPr lang="ar-JO" sz="1400" dirty="0">
                <a:latin typeface="GE SS TV Bold" pitchFamily="18" charset="-78"/>
                <a:ea typeface="GE SS TV Bold" pitchFamily="18" charset="-78"/>
                <a:cs typeface="+mj-cs"/>
              </a:rPr>
              <a:t>(</a:t>
            </a:r>
            <a:r>
              <a:rPr lang="en-US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GB 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)</a:t>
            </a:r>
          </a:p>
        </p:txBody>
      </p:sp>
      <p:pic>
        <p:nvPicPr>
          <p:cNvPr id="13" name="صورة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2184" y="2086356"/>
            <a:ext cx="616495" cy="616495"/>
          </a:xfrm>
          <a:prstGeom prst="rect">
            <a:avLst/>
          </a:prstGeom>
        </p:spPr>
      </p:pic>
      <p:sp>
        <p:nvSpPr>
          <p:cNvPr id="9" name="مربع نص 8"/>
          <p:cNvSpPr txBox="1"/>
          <p:nvPr/>
        </p:nvSpPr>
        <p:spPr>
          <a:xfrm>
            <a:off x="4572000" y="2420888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السؤال الثالث /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مزايا القرص الصلب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10" name="صورة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2184" y="3724537"/>
            <a:ext cx="616495" cy="616495"/>
          </a:xfrm>
          <a:prstGeom prst="rect">
            <a:avLst/>
          </a:prstGeom>
        </p:spPr>
      </p:pic>
      <p:sp>
        <p:nvSpPr>
          <p:cNvPr id="11" name="مربع نص 10"/>
          <p:cNvSpPr txBox="1"/>
          <p:nvPr/>
        </p:nvSpPr>
        <p:spPr>
          <a:xfrm>
            <a:off x="4485694" y="4419109"/>
            <a:ext cx="3974738" cy="73866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4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1. 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القرص المدمج للقراءة فقط ( </a:t>
            </a:r>
            <a:r>
              <a:rPr lang="en-US" sz="1400" dirty="0" smtClean="0">
                <a:ea typeface="GE SS TV Bold" pitchFamily="18" charset="-78"/>
                <a:cs typeface="+mj-cs"/>
              </a:rPr>
              <a:t>CD-ROM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 )</a:t>
            </a:r>
            <a:b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400" b="1" dirty="0">
                <a:latin typeface="GE SS TV Bold" pitchFamily="18" charset="-78"/>
                <a:ea typeface="GE SS TV Bold" pitchFamily="18" charset="-78"/>
                <a:cs typeface="+mj-cs"/>
              </a:rPr>
              <a:t>2. </a:t>
            </a:r>
            <a:r>
              <a:rPr lang="ar-JO" sz="1400" dirty="0">
                <a:latin typeface="GE SS TV Bold" pitchFamily="18" charset="-78"/>
                <a:ea typeface="GE SS TV Bold" pitchFamily="18" charset="-78"/>
              </a:rPr>
              <a:t>القرص المدمج 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القابل للكتابة ( </a:t>
            </a:r>
            <a:r>
              <a:rPr lang="en-US" sz="1400" dirty="0" smtClean="0">
                <a:ea typeface="GE SS TV Bold" pitchFamily="18" charset="-78"/>
              </a:rPr>
              <a:t>CD-R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 </a:t>
            </a:r>
            <a:r>
              <a:rPr lang="ar-JO" sz="1400" dirty="0">
                <a:latin typeface="GE SS TV Bold" pitchFamily="18" charset="-78"/>
                <a:ea typeface="GE SS TV Bold" pitchFamily="18" charset="-78"/>
              </a:rPr>
              <a:t>)</a:t>
            </a:r>
            <a:endParaRPr lang="ar-JO" sz="1400" dirty="0" smtClean="0">
              <a:latin typeface="GE SS TV Bold" pitchFamily="18" charset="-78"/>
              <a:ea typeface="GE SS TV Bold" pitchFamily="18" charset="-78"/>
              <a:cs typeface="+mj-cs"/>
            </a:endParaRPr>
          </a:p>
          <a:p>
            <a:r>
              <a:rPr lang="ar-JO" sz="1400" b="1" dirty="0">
                <a:latin typeface="GE SS TV Bold" pitchFamily="18" charset="-78"/>
                <a:ea typeface="GE SS TV Bold" pitchFamily="18" charset="-78"/>
                <a:cs typeface="+mj-cs"/>
              </a:rPr>
              <a:t>3. </a:t>
            </a:r>
            <a:r>
              <a:rPr lang="ar-JO" sz="1400" dirty="0">
                <a:latin typeface="GE SS TV Bold" pitchFamily="18" charset="-78"/>
                <a:ea typeface="GE SS TV Bold" pitchFamily="18" charset="-78"/>
              </a:rPr>
              <a:t>القرص المدمج 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القابل لإعادة الكتابة والتخزين ( </a:t>
            </a:r>
            <a:r>
              <a:rPr lang="en-US" sz="1400" dirty="0" smtClean="0">
                <a:ea typeface="GE SS TV Bold" pitchFamily="18" charset="-78"/>
              </a:rPr>
              <a:t>CD-RW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 </a:t>
            </a:r>
            <a:r>
              <a:rPr lang="ar-JO" sz="1400" dirty="0">
                <a:latin typeface="GE SS TV Bold" pitchFamily="18" charset="-78"/>
                <a:ea typeface="GE SS TV Bold" pitchFamily="18" charset="-78"/>
              </a:rPr>
              <a:t>)</a:t>
            </a:r>
            <a:endParaRPr lang="ar-JO" sz="14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4572000" y="4059069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السؤال الرابع /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أنواع الأقراص المدمجة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168718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مربع نص 13"/>
          <p:cNvSpPr txBox="1"/>
          <p:nvPr/>
        </p:nvSpPr>
        <p:spPr>
          <a:xfrm>
            <a:off x="4485694" y="2780928"/>
            <a:ext cx="3974738" cy="73866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يتميّز القرص المدمج ( </a:t>
            </a:r>
            <a:r>
              <a:rPr lang="en-US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CD-RW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) عن الأنواع الأخرى بإمكانية الكتابة والتسجيل عليه وإمكانية حذف المعلومات المخزنـة سابـقــاً وتعديلها</a:t>
            </a:r>
          </a:p>
        </p:txBody>
      </p:sp>
      <p:pic>
        <p:nvPicPr>
          <p:cNvPr id="13" name="صورة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2184" y="2086356"/>
            <a:ext cx="616495" cy="616495"/>
          </a:xfrm>
          <a:prstGeom prst="rect">
            <a:avLst/>
          </a:prstGeom>
        </p:spPr>
      </p:pic>
      <p:sp>
        <p:nvSpPr>
          <p:cNvPr id="9" name="مربع نص 8"/>
          <p:cNvSpPr txBox="1"/>
          <p:nvPr/>
        </p:nvSpPr>
        <p:spPr>
          <a:xfrm>
            <a:off x="4572000" y="2420888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السؤال الخامس /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10" name="صورة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2184" y="3724537"/>
            <a:ext cx="616495" cy="616495"/>
          </a:xfrm>
          <a:prstGeom prst="rect">
            <a:avLst/>
          </a:prstGeom>
        </p:spPr>
      </p:pic>
      <p:sp>
        <p:nvSpPr>
          <p:cNvPr id="12" name="مربع نص 11"/>
          <p:cNvSpPr txBox="1"/>
          <p:nvPr/>
        </p:nvSpPr>
        <p:spPr>
          <a:xfrm>
            <a:off x="4572000" y="4059069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السؤال السادس /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15" name="مخطط انسيابي: محطة طرفية 14"/>
          <p:cNvSpPr/>
          <p:nvPr/>
        </p:nvSpPr>
        <p:spPr>
          <a:xfrm>
            <a:off x="5651794" y="4437112"/>
            <a:ext cx="2232574" cy="432048"/>
          </a:xfrm>
          <a:prstGeom prst="flowChartTerminator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JO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يتطلب التنفيذ العملي !!!</a:t>
            </a:r>
            <a:endParaRPr lang="ar-JO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" name="صورة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4869160"/>
            <a:ext cx="1026683" cy="936104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83998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مجموعة 3"/>
          <p:cNvGrpSpPr/>
          <p:nvPr/>
        </p:nvGrpSpPr>
        <p:grpSpPr>
          <a:xfrm>
            <a:off x="4284040" y="692696"/>
            <a:ext cx="648000" cy="5760568"/>
            <a:chOff x="4284040" y="692696"/>
            <a:chExt cx="648000" cy="5760568"/>
          </a:xfrm>
        </p:grpSpPr>
        <p:sp>
          <p:nvSpPr>
            <p:cNvPr id="6" name="مستطيل 5"/>
            <p:cNvSpPr/>
            <p:nvPr/>
          </p:nvSpPr>
          <p:spPr>
            <a:xfrm>
              <a:off x="4284040" y="1196752"/>
              <a:ext cx="648000" cy="48965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7" name="شكل بيضاوي 6"/>
            <p:cNvSpPr/>
            <p:nvPr/>
          </p:nvSpPr>
          <p:spPr>
            <a:xfrm>
              <a:off x="4284040" y="5805264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8" name="شكل بيضاوي 7"/>
            <p:cNvSpPr/>
            <p:nvPr/>
          </p:nvSpPr>
          <p:spPr>
            <a:xfrm>
              <a:off x="4284040" y="692696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5454" y="1393471"/>
            <a:ext cx="2645172" cy="3259665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4653136"/>
            <a:ext cx="448895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67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3397610"/>
            <a:ext cx="2880320" cy="463438"/>
          </a:xfrm>
          <a:prstGeom prst="rect">
            <a:avLst/>
          </a:prstGeom>
        </p:spPr>
      </p:pic>
      <p:pic>
        <p:nvPicPr>
          <p:cNvPr id="8" name="صورة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964" y="2348880"/>
            <a:ext cx="958311" cy="958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141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5" name="مربع نص 4"/>
          <p:cNvSpPr txBox="1"/>
          <p:nvPr/>
        </p:nvSpPr>
        <p:spPr>
          <a:xfrm>
            <a:off x="4716016" y="3055280"/>
            <a:ext cx="425673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لماذا تمّ الاستعانة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بوحدات التخزين المساندة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للاحتفاظ بالبيانات  بالرغم من وجود ذاكرة الوصول العشوائي (</a:t>
            </a:r>
            <a:r>
              <a:rPr lang="en-US" sz="16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RAM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) ؟!!!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10" name="صورة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9751" y="2204864"/>
            <a:ext cx="1120561" cy="629375"/>
          </a:xfrm>
          <a:prstGeom prst="rect">
            <a:avLst/>
          </a:prstGeom>
        </p:spPr>
      </p:pic>
      <p:grpSp>
        <p:nvGrpSpPr>
          <p:cNvPr id="2" name="مجموعة 1"/>
          <p:cNvGrpSpPr/>
          <p:nvPr/>
        </p:nvGrpSpPr>
        <p:grpSpPr>
          <a:xfrm>
            <a:off x="5076056" y="4293094"/>
            <a:ext cx="3600400" cy="1071506"/>
            <a:chOff x="5076056" y="4293094"/>
            <a:chExt cx="3600400" cy="1071506"/>
          </a:xfrm>
        </p:grpSpPr>
        <p:grpSp>
          <p:nvGrpSpPr>
            <p:cNvPr id="6" name="مجموعة 5"/>
            <p:cNvGrpSpPr/>
            <p:nvPr/>
          </p:nvGrpSpPr>
          <p:grpSpPr>
            <a:xfrm>
              <a:off x="5076056" y="4293094"/>
              <a:ext cx="3600400" cy="1071506"/>
              <a:chOff x="5613937" y="2785284"/>
              <a:chExt cx="2486455" cy="377653"/>
            </a:xfrm>
          </p:grpSpPr>
          <p:sp>
            <p:nvSpPr>
              <p:cNvPr id="7" name="مستطيل مستدير الزوايا 6"/>
              <p:cNvSpPr/>
              <p:nvPr/>
            </p:nvSpPr>
            <p:spPr>
              <a:xfrm>
                <a:off x="5613937" y="2785284"/>
                <a:ext cx="2486455" cy="36004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JO"/>
              </a:p>
            </p:txBody>
          </p:sp>
          <p:cxnSp>
            <p:nvCxnSpPr>
              <p:cNvPr id="9" name="رابط مستقيم 8"/>
              <p:cNvCxnSpPr/>
              <p:nvPr/>
            </p:nvCxnSpPr>
            <p:spPr>
              <a:xfrm flipH="1">
                <a:off x="5757953" y="3162937"/>
                <a:ext cx="2232248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مربع نص 10"/>
            <p:cNvSpPr txBox="1"/>
            <p:nvPr/>
          </p:nvSpPr>
          <p:spPr>
            <a:xfrm>
              <a:off x="5076056" y="4413492"/>
              <a:ext cx="3600400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1">
              <a:spAutoFit/>
            </a:bodyPr>
            <a:lstStyle/>
            <a:p>
              <a:pPr algn="ctr"/>
              <a:r>
                <a:rPr lang="ar-JO" sz="1400" dirty="0">
                  <a:cs typeface="+mj-cs"/>
                </a:rPr>
                <a:t>لأّن الـ ( </a:t>
              </a:r>
              <a:r>
                <a:rPr lang="en-US" sz="1400" dirty="0">
                  <a:cs typeface="+mj-cs"/>
                </a:rPr>
                <a:t>RAM</a:t>
              </a:r>
              <a:r>
                <a:rPr lang="ar-JO" sz="1400" dirty="0">
                  <a:cs typeface="+mj-cs"/>
                </a:rPr>
                <a:t> ) تفقد محتويتها عند انقطاع التيار الكهربائي وبذلك لا يمكن استرجاعها عند الحاجة ؛</a:t>
              </a:r>
              <a:br>
                <a:rPr lang="ar-JO" sz="1400" dirty="0">
                  <a:cs typeface="+mj-cs"/>
                </a:rPr>
              </a:br>
              <a:r>
                <a:rPr lang="ar-JO" sz="1400" dirty="0" smtClean="0">
                  <a:cs typeface="+mj-cs"/>
                </a:rPr>
                <a:t>لذلك </a:t>
              </a:r>
              <a:r>
                <a:rPr lang="ar-JO" sz="1400" dirty="0">
                  <a:cs typeface="+mj-cs"/>
                </a:rPr>
                <a:t>فنحن بحاجة إلى </a:t>
              </a:r>
              <a:r>
                <a:rPr lang="ar-JO" sz="1400" b="1" dirty="0">
                  <a:cs typeface="+mj-cs"/>
                </a:rPr>
                <a:t>مكان تخزين دائم</a:t>
              </a:r>
              <a:r>
                <a:rPr lang="ar-JO" sz="1400" dirty="0">
                  <a:cs typeface="+mj-cs"/>
                </a:rPr>
                <a:t> لحفظ تلك البيانات.</a:t>
              </a:r>
              <a:endParaRPr lang="ar-JO" sz="1400" b="1" u="sng" dirty="0">
                <a:latin typeface="GE SS TV Bold" pitchFamily="18" charset="-78"/>
                <a:ea typeface="GE SS TV Bold" pitchFamily="18" charset="-78"/>
                <a:cs typeface="+mj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1576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صورة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7" name="مربع نص 6"/>
          <p:cNvSpPr txBox="1"/>
          <p:nvPr/>
        </p:nvSpPr>
        <p:spPr>
          <a:xfrm>
            <a:off x="4788024" y="3091898"/>
            <a:ext cx="410445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أيّهما أسرع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، الـ (</a:t>
            </a:r>
            <a:r>
              <a:rPr lang="en-US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RAM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) أم وحدات التخزين المساندة ؟!!!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10" name="صورة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777" y="1851284"/>
            <a:ext cx="1014572" cy="1014572"/>
          </a:xfrm>
          <a:prstGeom prst="rect">
            <a:avLst/>
          </a:prstGeom>
        </p:spPr>
      </p:pic>
      <p:sp>
        <p:nvSpPr>
          <p:cNvPr id="9" name="مستطيل مستدير الزوايا 8"/>
          <p:cNvSpPr/>
          <p:nvPr/>
        </p:nvSpPr>
        <p:spPr>
          <a:xfrm>
            <a:off x="5251703" y="3834152"/>
            <a:ext cx="3136721" cy="64807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cxnSp>
        <p:nvCxnSpPr>
          <p:cNvPr id="12" name="رابط مستقيم 11"/>
          <p:cNvCxnSpPr/>
          <p:nvPr/>
        </p:nvCxnSpPr>
        <p:spPr>
          <a:xfrm flipH="1">
            <a:off x="5364088" y="4509120"/>
            <a:ext cx="28964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مربع نص 12"/>
          <p:cNvSpPr txBox="1"/>
          <p:nvPr/>
        </p:nvSpPr>
        <p:spPr>
          <a:xfrm>
            <a:off x="5263966" y="3978168"/>
            <a:ext cx="3080564" cy="3231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500" dirty="0" smtClean="0">
                <a:latin typeface="GE SS TV Bold" pitchFamily="18" charset="-78"/>
                <a:ea typeface="GE SS TV Bold" pitchFamily="18" charset="-78"/>
                <a:cs typeface="+mj-cs"/>
              </a:rPr>
              <a:t>ذاكرة الوصول العشوائي (</a:t>
            </a:r>
            <a:r>
              <a:rPr lang="en-US" sz="1500" dirty="0" smtClean="0">
                <a:latin typeface="GE SS TV Bold" pitchFamily="18" charset="-78"/>
                <a:ea typeface="GE SS TV Bold" pitchFamily="18" charset="-78"/>
                <a:cs typeface="+mj-cs"/>
              </a:rPr>
              <a:t>RAM</a:t>
            </a:r>
            <a:r>
              <a:rPr lang="ar-JO" sz="1500" dirty="0" smtClean="0">
                <a:latin typeface="GE SS TV Bold" pitchFamily="18" charset="-78"/>
                <a:ea typeface="GE SS TV Bold" pitchFamily="18" charset="-78"/>
                <a:cs typeface="+mj-cs"/>
              </a:rPr>
              <a:t>)</a:t>
            </a:r>
            <a:endParaRPr lang="ar-JO" sz="15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188399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صورة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5" name="مستطيل مستدير الزوايا 4"/>
          <p:cNvSpPr/>
          <p:nvPr/>
        </p:nvSpPr>
        <p:spPr>
          <a:xfrm>
            <a:off x="5251703" y="3834152"/>
            <a:ext cx="3136721" cy="64807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cxnSp>
        <p:nvCxnSpPr>
          <p:cNvPr id="6" name="رابط مستقيم 5"/>
          <p:cNvCxnSpPr/>
          <p:nvPr/>
        </p:nvCxnSpPr>
        <p:spPr>
          <a:xfrm flipH="1">
            <a:off x="5364088" y="4509120"/>
            <a:ext cx="28964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مربع نص 6"/>
          <p:cNvSpPr txBox="1"/>
          <p:nvPr/>
        </p:nvSpPr>
        <p:spPr>
          <a:xfrm>
            <a:off x="4788024" y="3091898"/>
            <a:ext cx="410445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أيّهما ذات سعة تخزينية أكبر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،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الـ (</a:t>
            </a:r>
            <a:r>
              <a:rPr lang="en-US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RAM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) أم وحدات التخزين المساندة ؟!!!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5263966" y="3978168"/>
            <a:ext cx="3080564" cy="3231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500" dirty="0" smtClean="0">
                <a:latin typeface="GE SS TV Bold" pitchFamily="18" charset="-78"/>
                <a:ea typeface="GE SS TV Bold" pitchFamily="18" charset="-78"/>
                <a:cs typeface="+mj-cs"/>
              </a:rPr>
              <a:t>وحدات التخزين المساندة</a:t>
            </a:r>
            <a:endParaRPr lang="ar-JO" sz="15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9" name="صورة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777" y="1851284"/>
            <a:ext cx="1014572" cy="101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742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714" y="1947270"/>
            <a:ext cx="1605638" cy="1265706"/>
          </a:xfrm>
          <a:prstGeom prst="rect">
            <a:avLst/>
          </a:prstGeom>
        </p:spPr>
      </p:pic>
      <p:pic>
        <p:nvPicPr>
          <p:cNvPr id="15" name="صورة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5" name="مربع نص 4"/>
          <p:cNvSpPr txBox="1"/>
          <p:nvPr/>
        </p:nvSpPr>
        <p:spPr>
          <a:xfrm>
            <a:off x="4683540" y="3418724"/>
            <a:ext cx="425673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انظر المخطط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الذي يوضّح كيفية انتقال البيانات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بين المعالج ووحدات التخزين المساندة مروراً بالذاكرة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grpSp>
        <p:nvGrpSpPr>
          <p:cNvPr id="2" name="مجموعة 1"/>
          <p:cNvGrpSpPr/>
          <p:nvPr/>
        </p:nvGrpSpPr>
        <p:grpSpPr>
          <a:xfrm>
            <a:off x="5220072" y="4486275"/>
            <a:ext cx="3202605" cy="814933"/>
            <a:chOff x="5220072" y="4486275"/>
            <a:chExt cx="3202605" cy="814933"/>
          </a:xfrm>
        </p:grpSpPr>
        <p:pic>
          <p:nvPicPr>
            <p:cNvPr id="6" name="صورة 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02595" y="4581126"/>
              <a:ext cx="720082" cy="720082"/>
            </a:xfrm>
            <a:prstGeom prst="rect">
              <a:avLst/>
            </a:prstGeom>
          </p:spPr>
        </p:pic>
        <p:pic>
          <p:nvPicPr>
            <p:cNvPr id="7" name="صورة 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0072" y="4585081"/>
              <a:ext cx="669195" cy="644119"/>
            </a:xfrm>
            <a:prstGeom prst="rect">
              <a:avLst/>
            </a:prstGeom>
          </p:spPr>
        </p:pic>
        <p:pic>
          <p:nvPicPr>
            <p:cNvPr id="8" name="صورة 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72200" y="4486275"/>
              <a:ext cx="814933" cy="814933"/>
            </a:xfrm>
            <a:prstGeom prst="rect">
              <a:avLst/>
            </a:prstGeom>
          </p:spPr>
        </p:pic>
        <p:pic>
          <p:nvPicPr>
            <p:cNvPr id="9" name="صورة 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87133" y="4725144"/>
              <a:ext cx="464820" cy="413186"/>
            </a:xfrm>
            <a:prstGeom prst="rect">
              <a:avLst/>
            </a:prstGeom>
          </p:spPr>
        </p:pic>
        <p:pic>
          <p:nvPicPr>
            <p:cNvPr id="19" name="صورة 1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68144" y="4725144"/>
              <a:ext cx="464820" cy="413186"/>
            </a:xfrm>
            <a:prstGeom prst="rect">
              <a:avLst/>
            </a:prstGeom>
          </p:spPr>
        </p:pic>
      </p:grpSp>
      <p:sp>
        <p:nvSpPr>
          <p:cNvPr id="16" name="مربع نص 15"/>
          <p:cNvSpPr txBox="1"/>
          <p:nvPr/>
        </p:nvSpPr>
        <p:spPr>
          <a:xfrm>
            <a:off x="4982925" y="5229200"/>
            <a:ext cx="1173251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100" dirty="0" smtClean="0">
                <a:latin typeface="GE SS TV Bold" pitchFamily="18" charset="-78"/>
                <a:ea typeface="GE SS TV Bold" pitchFamily="18" charset="-78"/>
                <a:cs typeface="+mj-cs"/>
              </a:rPr>
              <a:t>وحدة التخزين المساندة</a:t>
            </a:r>
            <a:endParaRPr lang="ar-JO" sz="11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6207061" y="5229200"/>
            <a:ext cx="1173251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100" dirty="0" smtClean="0">
                <a:latin typeface="GE SS TV Bold" pitchFamily="18" charset="-78"/>
                <a:ea typeface="GE SS TV Bold" pitchFamily="18" charset="-78"/>
                <a:cs typeface="+mj-cs"/>
              </a:rPr>
              <a:t>الذاكرة</a:t>
            </a:r>
            <a:endParaRPr lang="ar-JO" sz="11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7503205" y="5229200"/>
            <a:ext cx="1173251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100" dirty="0" smtClean="0">
                <a:latin typeface="GE SS TV Bold" pitchFamily="18" charset="-78"/>
                <a:ea typeface="GE SS TV Bold" pitchFamily="18" charset="-78"/>
                <a:cs typeface="+mj-cs"/>
              </a:rPr>
              <a:t>المعالج</a:t>
            </a:r>
            <a:endParaRPr lang="ar-JO" sz="11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54456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صورة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5" name="مربع نص 4"/>
          <p:cNvSpPr txBox="1"/>
          <p:nvPr/>
        </p:nvSpPr>
        <p:spPr>
          <a:xfrm>
            <a:off x="4683540" y="3418724"/>
            <a:ext cx="4256733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تُقسم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وحدات التخزين المساندة إلى :-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4" name="دمعة 3"/>
          <p:cNvSpPr/>
          <p:nvPr/>
        </p:nvSpPr>
        <p:spPr>
          <a:xfrm>
            <a:off x="6902149" y="3933056"/>
            <a:ext cx="956325" cy="792088"/>
          </a:xfrm>
          <a:prstGeom prst="teardrop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47" name="دمعة 46"/>
          <p:cNvSpPr/>
          <p:nvPr/>
        </p:nvSpPr>
        <p:spPr>
          <a:xfrm flipH="1">
            <a:off x="5906704" y="3933056"/>
            <a:ext cx="918280" cy="792088"/>
          </a:xfrm>
          <a:prstGeom prst="teardrop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48" name="مربع نص 47"/>
          <p:cNvSpPr txBox="1"/>
          <p:nvPr/>
        </p:nvSpPr>
        <p:spPr>
          <a:xfrm>
            <a:off x="6967319" y="4077072"/>
            <a:ext cx="8450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400" b="1" dirty="0" smtClean="0">
                <a:solidFill>
                  <a:schemeClr val="bg1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وحدات داخلـيــــة</a:t>
            </a:r>
            <a:endParaRPr lang="ar-JO" sz="1400" b="1" dirty="0">
              <a:solidFill>
                <a:schemeClr val="bg1"/>
              </a:solidFill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49" name="مربع نص 48"/>
          <p:cNvSpPr txBox="1"/>
          <p:nvPr/>
        </p:nvSpPr>
        <p:spPr>
          <a:xfrm>
            <a:off x="5943323" y="4077072"/>
            <a:ext cx="8450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400" b="1" dirty="0" smtClean="0">
                <a:solidFill>
                  <a:schemeClr val="bg1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وحدات خارجـيــــة</a:t>
            </a:r>
            <a:endParaRPr lang="ar-JO" sz="1400" b="1" dirty="0">
              <a:solidFill>
                <a:schemeClr val="bg1"/>
              </a:solidFill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50" name="مربع نص 49"/>
          <p:cNvSpPr txBox="1"/>
          <p:nvPr/>
        </p:nvSpPr>
        <p:spPr>
          <a:xfrm>
            <a:off x="7118993" y="5096797"/>
            <a:ext cx="1773487" cy="29238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  <a:t>ثابتة داخل صندوق النظام</a:t>
            </a:r>
            <a:endParaRPr lang="ar-JO" sz="13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16" name="شكل حر 15"/>
          <p:cNvSpPr/>
          <p:nvPr/>
        </p:nvSpPr>
        <p:spPr>
          <a:xfrm>
            <a:off x="7351309" y="4800600"/>
            <a:ext cx="625628" cy="252663"/>
          </a:xfrm>
          <a:custGeom>
            <a:avLst/>
            <a:gdLst>
              <a:gd name="connsiteX0" fmla="*/ 36080 w 625628"/>
              <a:gd name="connsiteY0" fmla="*/ 0 h 252663"/>
              <a:gd name="connsiteX1" fmla="*/ 48112 w 625628"/>
              <a:gd name="connsiteY1" fmla="*/ 120316 h 252663"/>
              <a:gd name="connsiteX2" fmla="*/ 505312 w 625628"/>
              <a:gd name="connsiteY2" fmla="*/ 156411 h 252663"/>
              <a:gd name="connsiteX3" fmla="*/ 625628 w 625628"/>
              <a:gd name="connsiteY3" fmla="*/ 252663 h 252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5628" h="252663">
                <a:moveTo>
                  <a:pt x="36080" y="0"/>
                </a:moveTo>
                <a:cubicBezTo>
                  <a:pt x="2993" y="47124"/>
                  <a:pt x="-30093" y="94248"/>
                  <a:pt x="48112" y="120316"/>
                </a:cubicBezTo>
                <a:cubicBezTo>
                  <a:pt x="126317" y="146385"/>
                  <a:pt x="409059" y="134353"/>
                  <a:pt x="505312" y="156411"/>
                </a:cubicBezTo>
                <a:cubicBezTo>
                  <a:pt x="601565" y="178469"/>
                  <a:pt x="613596" y="215566"/>
                  <a:pt x="625628" y="252663"/>
                </a:cubicBezTo>
              </a:path>
            </a:pathLst>
          </a:cu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52" name="شكل حر 51"/>
          <p:cNvSpPr/>
          <p:nvPr/>
        </p:nvSpPr>
        <p:spPr>
          <a:xfrm flipH="1">
            <a:off x="5683443" y="4826668"/>
            <a:ext cx="658247" cy="226595"/>
          </a:xfrm>
          <a:custGeom>
            <a:avLst/>
            <a:gdLst>
              <a:gd name="connsiteX0" fmla="*/ 36080 w 625628"/>
              <a:gd name="connsiteY0" fmla="*/ 0 h 252663"/>
              <a:gd name="connsiteX1" fmla="*/ 48112 w 625628"/>
              <a:gd name="connsiteY1" fmla="*/ 120316 h 252663"/>
              <a:gd name="connsiteX2" fmla="*/ 505312 w 625628"/>
              <a:gd name="connsiteY2" fmla="*/ 156411 h 252663"/>
              <a:gd name="connsiteX3" fmla="*/ 625628 w 625628"/>
              <a:gd name="connsiteY3" fmla="*/ 252663 h 252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5628" h="252663">
                <a:moveTo>
                  <a:pt x="36080" y="0"/>
                </a:moveTo>
                <a:cubicBezTo>
                  <a:pt x="2993" y="47124"/>
                  <a:pt x="-30093" y="94248"/>
                  <a:pt x="48112" y="120316"/>
                </a:cubicBezTo>
                <a:cubicBezTo>
                  <a:pt x="126317" y="146385"/>
                  <a:pt x="409059" y="134353"/>
                  <a:pt x="505312" y="156411"/>
                </a:cubicBezTo>
                <a:cubicBezTo>
                  <a:pt x="601565" y="178469"/>
                  <a:pt x="613596" y="215566"/>
                  <a:pt x="625628" y="252663"/>
                </a:cubicBezTo>
              </a:path>
            </a:pathLst>
          </a:cu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0735" y="2060848"/>
            <a:ext cx="1435601" cy="1109856"/>
          </a:xfrm>
          <a:prstGeom prst="rect">
            <a:avLst/>
          </a:prstGeom>
        </p:spPr>
      </p:pic>
      <p:sp>
        <p:nvSpPr>
          <p:cNvPr id="14" name="مربع نص 13"/>
          <p:cNvSpPr txBox="1"/>
          <p:nvPr/>
        </p:nvSpPr>
        <p:spPr>
          <a:xfrm>
            <a:off x="4788024" y="5085184"/>
            <a:ext cx="1773487" cy="29238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  <a:t>يُمكن تركيبها وإزالتها </a:t>
            </a:r>
            <a:endParaRPr lang="ar-JO" sz="1300" u="sng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636849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2810</TotalTime>
  <Words>372</Words>
  <Application>Microsoft Office PowerPoint</Application>
  <PresentationFormat>عرض على الشاشة (3:4)‏</PresentationFormat>
  <Paragraphs>98</Paragraphs>
  <Slides>38</Slides>
  <Notes>32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6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38</vt:i4>
      </vt:variant>
    </vt:vector>
  </HeadingPairs>
  <TitlesOfParts>
    <vt:vector size="45" baseType="lpstr">
      <vt:lpstr>Arial</vt:lpstr>
      <vt:lpstr>DecoType Thuluth</vt:lpstr>
      <vt:lpstr>Times New Roman</vt:lpstr>
      <vt:lpstr>Calibri</vt:lpstr>
      <vt:lpstr>GE SS TV Bold</vt:lpstr>
      <vt:lpstr>Adobe Arabic</vt:lpstr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Sameer</dc:creator>
  <cp:lastModifiedBy>Sameer</cp:lastModifiedBy>
  <cp:revision>301</cp:revision>
  <dcterms:created xsi:type="dcterms:W3CDTF">2020-03-23T07:50:42Z</dcterms:created>
  <dcterms:modified xsi:type="dcterms:W3CDTF">2020-08-25T08:07:18Z</dcterms:modified>
</cp:coreProperties>
</file>