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36"/>
  </p:notesMasterIdLst>
  <p:sldIdLst>
    <p:sldId id="469" r:id="rId2"/>
    <p:sldId id="259" r:id="rId3"/>
    <p:sldId id="260" r:id="rId4"/>
    <p:sldId id="261" r:id="rId5"/>
    <p:sldId id="434" r:id="rId6"/>
    <p:sldId id="436" r:id="rId7"/>
    <p:sldId id="435" r:id="rId8"/>
    <p:sldId id="440" r:id="rId9"/>
    <p:sldId id="441" r:id="rId10"/>
    <p:sldId id="443" r:id="rId11"/>
    <p:sldId id="442" r:id="rId12"/>
    <p:sldId id="444" r:id="rId13"/>
    <p:sldId id="445" r:id="rId14"/>
    <p:sldId id="446" r:id="rId15"/>
    <p:sldId id="438" r:id="rId16"/>
    <p:sldId id="447" r:id="rId17"/>
    <p:sldId id="448" r:id="rId18"/>
    <p:sldId id="449" r:id="rId19"/>
    <p:sldId id="453" r:id="rId20"/>
    <p:sldId id="451" r:id="rId21"/>
    <p:sldId id="452" r:id="rId22"/>
    <p:sldId id="439" r:id="rId23"/>
    <p:sldId id="454" r:id="rId24"/>
    <p:sldId id="455" r:id="rId25"/>
    <p:sldId id="456" r:id="rId26"/>
    <p:sldId id="457" r:id="rId27"/>
    <p:sldId id="461" r:id="rId28"/>
    <p:sldId id="462" r:id="rId29"/>
    <p:sldId id="464" r:id="rId30"/>
    <p:sldId id="465" r:id="rId31"/>
    <p:sldId id="463" r:id="rId32"/>
    <p:sldId id="286" r:id="rId33"/>
    <p:sldId id="468" r:id="rId34"/>
    <p:sldId id="257" r:id="rId35"/>
  </p:sldIdLst>
  <p:sldSz cx="9144000" cy="6858000" type="screen4x3"/>
  <p:notesSz cx="6858000" cy="9144000"/>
  <p:embeddedFontLst>
    <p:embeddedFont>
      <p:font typeface="DecoType Thuluth" panose="02010000000000000000" pitchFamily="2" charset="-78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Arabic Typesetting" panose="03020402040406030203" pitchFamily="66" charset="-78"/>
      <p:regular r:id="rId42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1CC00"/>
    <a:srgbClr val="FF6600"/>
    <a:srgbClr val="FF9900"/>
    <a:srgbClr val="3333FF"/>
    <a:srgbClr val="FFB13F"/>
    <a:srgbClr val="8A4F00"/>
    <a:srgbClr val="DCA24C"/>
    <a:srgbClr val="0033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9" d="100"/>
          <a:sy n="59" d="100"/>
        </p:scale>
        <p:origin x="-1003" y="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43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صورة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9" name="مربع نص 18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شغّل برنامج </a:t>
            </a:r>
            <a: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سكراتش</a:t>
            </a:r>
            <a:b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ونفّذ المطلوب من المهمّة المجاورة !!!</a:t>
            </a:r>
            <a:endParaRPr lang="ar-JO" sz="1600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08" y="2132856"/>
            <a:ext cx="968660" cy="1017348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74" y="2562434"/>
            <a:ext cx="1383496" cy="6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396" y="1800000"/>
            <a:ext cx="2243361" cy="495383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683540" y="2636912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يظهر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dirty="0">
                <a:latin typeface="GE SS TV Bold" pitchFamily="18" charset="-78"/>
                <a:ea typeface="GE SS TV Bold" pitchFamily="18" charset="-78"/>
                <a:cs typeface="+mj-cs"/>
              </a:rPr>
              <a:t>م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نخفضاً قليلاً عن شريط الأدوات الأساسي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في الزاوية اليُسرى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فوق منطقة المنصّة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 flipH="1">
            <a:off x="6066048" y="2267559"/>
            <a:ext cx="16022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صورة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776" y="3615948"/>
            <a:ext cx="2842260" cy="73914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4707755" y="4716433"/>
            <a:ext cx="42567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المؤشر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يُستخدم لالتقاط الكائنات واللبنات وتحريكها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716016" y="4725144"/>
            <a:ext cx="42567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المضاعفة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لعمل نسخ أخرى من الكائنات أو المظاهر أو الأصوات  أو المقاطع البرمجية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738829" y="4736757"/>
            <a:ext cx="42567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الحذف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</a:rPr>
              <a:t>لحذف الكائنات </a:t>
            </a:r>
            <a:r>
              <a:rPr lang="ar-JO" sz="1300" dirty="0">
                <a:latin typeface="GE SS TV Bold" pitchFamily="18" charset="-78"/>
                <a:ea typeface="GE SS TV Bold" pitchFamily="18" charset="-78"/>
              </a:rPr>
              <a:t>أو المظاهر أو 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</a:rPr>
              <a:t>الأصوات أو اللبنات أو </a:t>
            </a:r>
            <a:r>
              <a:rPr lang="ar-JO" sz="1300" dirty="0">
                <a:latin typeface="GE SS TV Bold" pitchFamily="18" charset="-78"/>
                <a:ea typeface="GE SS TV Bold" pitchFamily="18" charset="-78"/>
              </a:rPr>
              <a:t>المقاطع 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</a:rPr>
              <a:t>البرمجية</a:t>
            </a:r>
            <a:endParaRPr lang="ar-JO" sz="1300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738829" y="4725144"/>
            <a:ext cx="42567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التكبير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جعل الكائنات أكبر حجماً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738829" y="4736757"/>
            <a:ext cx="42567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التصغير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جعل الكائنات أصغر حجماً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6" name="شكل حر 5"/>
          <p:cNvSpPr/>
          <p:nvPr/>
        </p:nvSpPr>
        <p:spPr>
          <a:xfrm>
            <a:off x="5875932" y="4294142"/>
            <a:ext cx="1123651" cy="425003"/>
          </a:xfrm>
          <a:custGeom>
            <a:avLst/>
            <a:gdLst>
              <a:gd name="connsiteX0" fmla="*/ 170 w 1123651"/>
              <a:gd name="connsiteY0" fmla="*/ 0 h 425003"/>
              <a:gd name="connsiteX1" fmla="*/ 167595 w 1123651"/>
              <a:gd name="connsiteY1" fmla="*/ 128789 h 425003"/>
              <a:gd name="connsiteX2" fmla="*/ 1017601 w 1123651"/>
              <a:gd name="connsiteY2" fmla="*/ 270456 h 425003"/>
              <a:gd name="connsiteX3" fmla="*/ 1081995 w 1123651"/>
              <a:gd name="connsiteY3" fmla="*/ 425003 h 42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651" h="425003">
                <a:moveTo>
                  <a:pt x="170" y="0"/>
                </a:moveTo>
                <a:cubicBezTo>
                  <a:pt x="-904" y="41856"/>
                  <a:pt x="-1977" y="83713"/>
                  <a:pt x="167595" y="128789"/>
                </a:cubicBezTo>
                <a:cubicBezTo>
                  <a:pt x="337167" y="173865"/>
                  <a:pt x="865201" y="221087"/>
                  <a:pt x="1017601" y="270456"/>
                </a:cubicBezTo>
                <a:cubicBezTo>
                  <a:pt x="1170001" y="319825"/>
                  <a:pt x="1125998" y="372414"/>
                  <a:pt x="1081995" y="42500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7" name="شكل حر 16"/>
          <p:cNvSpPr/>
          <p:nvPr/>
        </p:nvSpPr>
        <p:spPr>
          <a:xfrm>
            <a:off x="6296954" y="4278551"/>
            <a:ext cx="570241" cy="437882"/>
          </a:xfrm>
          <a:custGeom>
            <a:avLst/>
            <a:gdLst>
              <a:gd name="connsiteX0" fmla="*/ 0 w 570241"/>
              <a:gd name="connsiteY0" fmla="*/ 0 h 437882"/>
              <a:gd name="connsiteX1" fmla="*/ 103031 w 570241"/>
              <a:gd name="connsiteY1" fmla="*/ 218941 h 437882"/>
              <a:gd name="connsiteX2" fmla="*/ 502276 w 570241"/>
              <a:gd name="connsiteY2" fmla="*/ 270456 h 437882"/>
              <a:gd name="connsiteX3" fmla="*/ 566670 w 570241"/>
              <a:gd name="connsiteY3" fmla="*/ 437882 h 4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241" h="437882">
                <a:moveTo>
                  <a:pt x="0" y="0"/>
                </a:moveTo>
                <a:cubicBezTo>
                  <a:pt x="9659" y="86932"/>
                  <a:pt x="19318" y="173865"/>
                  <a:pt x="103031" y="218941"/>
                </a:cubicBezTo>
                <a:cubicBezTo>
                  <a:pt x="186744" y="264017"/>
                  <a:pt x="425003" y="233966"/>
                  <a:pt x="502276" y="270456"/>
                </a:cubicBezTo>
                <a:cubicBezTo>
                  <a:pt x="579549" y="306946"/>
                  <a:pt x="573109" y="372414"/>
                  <a:pt x="566670" y="437882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9" name="رابط كسهم مستقيم 18"/>
          <p:cNvCxnSpPr/>
          <p:nvPr/>
        </p:nvCxnSpPr>
        <p:spPr>
          <a:xfrm>
            <a:off x="6811906" y="4291429"/>
            <a:ext cx="0" cy="43200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شكل حر 29"/>
          <p:cNvSpPr/>
          <p:nvPr/>
        </p:nvSpPr>
        <p:spPr>
          <a:xfrm flipH="1">
            <a:off x="6660232" y="4291429"/>
            <a:ext cx="1185684" cy="425003"/>
          </a:xfrm>
          <a:custGeom>
            <a:avLst/>
            <a:gdLst>
              <a:gd name="connsiteX0" fmla="*/ 170 w 1123651"/>
              <a:gd name="connsiteY0" fmla="*/ 0 h 425003"/>
              <a:gd name="connsiteX1" fmla="*/ 167595 w 1123651"/>
              <a:gd name="connsiteY1" fmla="*/ 128789 h 425003"/>
              <a:gd name="connsiteX2" fmla="*/ 1017601 w 1123651"/>
              <a:gd name="connsiteY2" fmla="*/ 270456 h 425003"/>
              <a:gd name="connsiteX3" fmla="*/ 1081995 w 1123651"/>
              <a:gd name="connsiteY3" fmla="*/ 425003 h 42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651" h="425003">
                <a:moveTo>
                  <a:pt x="170" y="0"/>
                </a:moveTo>
                <a:cubicBezTo>
                  <a:pt x="-904" y="41856"/>
                  <a:pt x="-1977" y="83713"/>
                  <a:pt x="167595" y="128789"/>
                </a:cubicBezTo>
                <a:cubicBezTo>
                  <a:pt x="337167" y="173865"/>
                  <a:pt x="865201" y="221087"/>
                  <a:pt x="1017601" y="270456"/>
                </a:cubicBezTo>
                <a:cubicBezTo>
                  <a:pt x="1170001" y="319825"/>
                  <a:pt x="1125998" y="372414"/>
                  <a:pt x="1081995" y="42500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1" name="شكل حر 30"/>
          <p:cNvSpPr/>
          <p:nvPr/>
        </p:nvSpPr>
        <p:spPr>
          <a:xfrm flipH="1">
            <a:off x="6690829" y="4278551"/>
            <a:ext cx="641499" cy="425003"/>
          </a:xfrm>
          <a:custGeom>
            <a:avLst/>
            <a:gdLst>
              <a:gd name="connsiteX0" fmla="*/ 170 w 1123651"/>
              <a:gd name="connsiteY0" fmla="*/ 0 h 425003"/>
              <a:gd name="connsiteX1" fmla="*/ 167595 w 1123651"/>
              <a:gd name="connsiteY1" fmla="*/ 128789 h 425003"/>
              <a:gd name="connsiteX2" fmla="*/ 1017601 w 1123651"/>
              <a:gd name="connsiteY2" fmla="*/ 270456 h 425003"/>
              <a:gd name="connsiteX3" fmla="*/ 1081995 w 1123651"/>
              <a:gd name="connsiteY3" fmla="*/ 425003 h 42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651" h="425003">
                <a:moveTo>
                  <a:pt x="170" y="0"/>
                </a:moveTo>
                <a:cubicBezTo>
                  <a:pt x="-904" y="41856"/>
                  <a:pt x="-1977" y="83713"/>
                  <a:pt x="167595" y="128789"/>
                </a:cubicBezTo>
                <a:cubicBezTo>
                  <a:pt x="337167" y="173865"/>
                  <a:pt x="865201" y="221087"/>
                  <a:pt x="1017601" y="270456"/>
                </a:cubicBezTo>
                <a:cubicBezTo>
                  <a:pt x="1170001" y="319825"/>
                  <a:pt x="1125998" y="372414"/>
                  <a:pt x="1081995" y="42500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93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6" grpId="0" animBg="1"/>
      <p:bldP spid="6" grpId="1" animBg="1"/>
      <p:bldP spid="17" grpId="0" animBg="1"/>
      <p:bldP spid="17" grpId="1" animBg="1"/>
      <p:bldP spid="30" grpId="0" animBg="1"/>
      <p:bldP spid="31" grpId="0" animBg="1"/>
      <p:bldP spid="3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لبيان كيفية استخدام أدوات المنصة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48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كيفية استخدام أدوات المنصة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361327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88024" y="3996353"/>
            <a:ext cx="41764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(2-4)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وظائف الأدوات في برنامج سكراتش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4541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873900"/>
            <a:ext cx="916535" cy="1699116"/>
          </a:xfrm>
          <a:prstGeom prst="rect">
            <a:avLst/>
          </a:prstGeom>
        </p:spPr>
      </p:pic>
      <p:grpSp>
        <p:nvGrpSpPr>
          <p:cNvPr id="7" name="مجموعة 6"/>
          <p:cNvGrpSpPr/>
          <p:nvPr/>
        </p:nvGrpSpPr>
        <p:grpSpPr>
          <a:xfrm>
            <a:off x="5580112" y="3717032"/>
            <a:ext cx="2564904" cy="465799"/>
            <a:chOff x="5580112" y="3717032"/>
            <a:chExt cx="2564904" cy="465799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3717032"/>
              <a:ext cx="2088232" cy="465799"/>
            </a:xfrm>
            <a:prstGeom prst="rect">
              <a:avLst/>
            </a:prstGeom>
          </p:spPr>
        </p:pic>
        <p:cxnSp>
          <p:nvCxnSpPr>
            <p:cNvPr id="10" name="رابط مستقيم 9"/>
            <p:cNvCxnSpPr/>
            <p:nvPr/>
          </p:nvCxnSpPr>
          <p:spPr>
            <a:xfrm flipH="1">
              <a:off x="5580112" y="4182831"/>
              <a:ext cx="25649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flipH="1">
              <a:off x="5580112" y="3717032"/>
              <a:ext cx="25649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454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مربع نص 21"/>
          <p:cNvSpPr txBox="1"/>
          <p:nvPr/>
        </p:nvSpPr>
        <p:spPr>
          <a:xfrm>
            <a:off x="4644008" y="3410997"/>
            <a:ext cx="43924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هي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الحيّز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الذي تُدرج فيه الكائنات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 ويُشاهد فيه تنفيذ المشروع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1" name="صورة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0" name="صورة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0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284984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سبب تسمية المنصّة بهذا الاسم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لأنّها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تُشبه منصّة المسرح التي يتحرك عليها الممثلون لأداء أدوارهم بتوجيه من مُخرج المقطع المسرحي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472" y="4509120"/>
            <a:ext cx="1712867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3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26" name="مجموعة 25"/>
          <p:cNvGrpSpPr/>
          <p:nvPr/>
        </p:nvGrpSpPr>
        <p:grpSpPr>
          <a:xfrm>
            <a:off x="5076056" y="1635694"/>
            <a:ext cx="3591446" cy="3593506"/>
            <a:chOff x="5076056" y="1491678"/>
            <a:chExt cx="3591446" cy="3593506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6773" y="1853896"/>
              <a:ext cx="2991651" cy="2221870"/>
            </a:xfrm>
            <a:prstGeom prst="rect">
              <a:avLst/>
            </a:prstGeom>
          </p:spPr>
        </p:pic>
        <p:sp>
          <p:nvSpPr>
            <p:cNvPr id="11" name="مربع نص 10"/>
            <p:cNvSpPr txBox="1"/>
            <p:nvPr/>
          </p:nvSpPr>
          <p:spPr>
            <a:xfrm>
              <a:off x="7362435" y="1491678"/>
              <a:ext cx="1040797" cy="292388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300" u="sng" dirty="0" smtClean="0">
                  <a:solidFill>
                    <a:srgbClr val="C00000"/>
                  </a:solidFill>
                  <a:latin typeface="Arial"/>
                  <a:ea typeface="GE SS TV Bold" pitchFamily="18" charset="-78"/>
                  <a:cs typeface="Arial"/>
                </a:rPr>
                <a:t>مركز المنصّة</a:t>
              </a:r>
              <a:endParaRPr lang="ar-JO" sz="1300" u="sng" dirty="0">
                <a:solidFill>
                  <a:srgbClr val="C00000"/>
                </a:solidFill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grpSp>
          <p:nvGrpSpPr>
            <p:cNvPr id="15" name="مجموعة 14"/>
            <p:cNvGrpSpPr/>
            <p:nvPr/>
          </p:nvGrpSpPr>
          <p:grpSpPr>
            <a:xfrm>
              <a:off x="7626705" y="4362562"/>
              <a:ext cx="1040797" cy="720080"/>
              <a:chOff x="7578000" y="4653136"/>
              <a:chExt cx="1040797" cy="720080"/>
            </a:xfrm>
          </p:grpSpPr>
          <p:sp>
            <p:nvSpPr>
              <p:cNvPr id="12" name="شكل بيضاوي 11"/>
              <p:cNvSpPr/>
              <p:nvPr/>
            </p:nvSpPr>
            <p:spPr>
              <a:xfrm>
                <a:off x="7740352" y="4653136"/>
                <a:ext cx="720000" cy="720080"/>
              </a:xfrm>
              <a:prstGeom prst="ellipse">
                <a:avLst/>
              </a:prstGeom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13" name="مربع نص 12"/>
              <p:cNvSpPr txBox="1"/>
              <p:nvPr/>
            </p:nvSpPr>
            <p:spPr>
              <a:xfrm>
                <a:off x="7578000" y="4725144"/>
                <a:ext cx="1040797" cy="49244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300" dirty="0" smtClean="0">
                    <a:latin typeface="Arial"/>
                    <a:ea typeface="GE SS TV Bold" pitchFamily="18" charset="-78"/>
                    <a:cs typeface="Arial"/>
                  </a:rPr>
                  <a:t>(</a:t>
                </a:r>
                <a:r>
                  <a:rPr lang="ar-JO" sz="1300" b="1" dirty="0" smtClean="0">
                    <a:latin typeface="Arial"/>
                    <a:ea typeface="GE SS TV Bold" pitchFamily="18" charset="-78"/>
                    <a:cs typeface="Arial"/>
                  </a:rPr>
                  <a:t>480</a:t>
                </a:r>
                <a:r>
                  <a:rPr lang="ar-JO" sz="1300" dirty="0" smtClean="0">
                    <a:latin typeface="Arial"/>
                    <a:ea typeface="GE SS TV Bold" pitchFamily="18" charset="-78"/>
                    <a:cs typeface="Arial"/>
                  </a:rPr>
                  <a:t>)</a:t>
                </a:r>
                <a:br>
                  <a:rPr lang="ar-JO" sz="1300" dirty="0" smtClean="0">
                    <a:latin typeface="Arial"/>
                    <a:ea typeface="GE SS TV Bold" pitchFamily="18" charset="-78"/>
                    <a:cs typeface="Arial"/>
                  </a:rPr>
                </a:br>
                <a:r>
                  <a:rPr lang="ar-JO" sz="1200" dirty="0" smtClean="0">
                    <a:latin typeface="Arial"/>
                    <a:ea typeface="GE SS TV Bold" pitchFamily="18" charset="-78"/>
                    <a:cs typeface="Arial"/>
                  </a:rPr>
                  <a:t>وحدة طول</a:t>
                </a:r>
                <a:endParaRPr lang="ar-JO" sz="1200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</p:grpSp>
        <p:grpSp>
          <p:nvGrpSpPr>
            <p:cNvPr id="18" name="مجموعة 17"/>
            <p:cNvGrpSpPr/>
            <p:nvPr/>
          </p:nvGrpSpPr>
          <p:grpSpPr>
            <a:xfrm>
              <a:off x="5076056" y="4365104"/>
              <a:ext cx="1040797" cy="720080"/>
              <a:chOff x="7578000" y="4653136"/>
              <a:chExt cx="1040797" cy="720080"/>
            </a:xfrm>
          </p:grpSpPr>
          <p:sp>
            <p:nvSpPr>
              <p:cNvPr id="19" name="شكل بيضاوي 18"/>
              <p:cNvSpPr/>
              <p:nvPr/>
            </p:nvSpPr>
            <p:spPr>
              <a:xfrm>
                <a:off x="7740352" y="4653136"/>
                <a:ext cx="720000" cy="720080"/>
              </a:xfrm>
              <a:prstGeom prst="ellipse">
                <a:avLst/>
              </a:prstGeom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20" name="مربع نص 19"/>
              <p:cNvSpPr txBox="1"/>
              <p:nvPr/>
            </p:nvSpPr>
            <p:spPr>
              <a:xfrm>
                <a:off x="7578000" y="4725144"/>
                <a:ext cx="1040797" cy="49244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ar-JO" sz="1300" dirty="0" smtClean="0">
                    <a:latin typeface="Arial"/>
                    <a:ea typeface="GE SS TV Bold" pitchFamily="18" charset="-78"/>
                    <a:cs typeface="Arial"/>
                  </a:rPr>
                  <a:t>(</a:t>
                </a:r>
                <a:r>
                  <a:rPr lang="ar-JO" sz="1300" b="1" dirty="0" smtClean="0">
                    <a:latin typeface="Arial"/>
                    <a:ea typeface="GE SS TV Bold" pitchFamily="18" charset="-78"/>
                    <a:cs typeface="Arial"/>
                  </a:rPr>
                  <a:t>360</a:t>
                </a:r>
                <a:r>
                  <a:rPr lang="ar-JO" sz="1300" dirty="0" smtClean="0">
                    <a:latin typeface="Arial"/>
                    <a:ea typeface="GE SS TV Bold" pitchFamily="18" charset="-78"/>
                    <a:cs typeface="Arial"/>
                  </a:rPr>
                  <a:t>)</a:t>
                </a:r>
                <a:br>
                  <a:rPr lang="ar-JO" sz="1300" dirty="0" smtClean="0">
                    <a:latin typeface="Arial"/>
                    <a:ea typeface="GE SS TV Bold" pitchFamily="18" charset="-78"/>
                    <a:cs typeface="Arial"/>
                  </a:rPr>
                </a:br>
                <a:r>
                  <a:rPr lang="ar-JO" sz="1200" dirty="0" smtClean="0">
                    <a:latin typeface="Arial"/>
                    <a:ea typeface="GE SS TV Bold" pitchFamily="18" charset="-78"/>
                    <a:cs typeface="Arial"/>
                  </a:rPr>
                  <a:t>وحدة عرض</a:t>
                </a:r>
                <a:endParaRPr lang="ar-JO" sz="1200" dirty="0">
                  <a:latin typeface="GE SS TV Bold" pitchFamily="18" charset="-78"/>
                  <a:ea typeface="GE SS TV Bold" pitchFamily="18" charset="-78"/>
                  <a:cs typeface="+mj-cs"/>
                </a:endParaRPr>
              </a:p>
            </p:txBody>
          </p:sp>
        </p:grpSp>
        <p:sp>
          <p:nvSpPr>
            <p:cNvPr id="23" name="شكل حر 22"/>
            <p:cNvSpPr/>
            <p:nvPr/>
          </p:nvSpPr>
          <p:spPr>
            <a:xfrm>
              <a:off x="6903076" y="1752417"/>
              <a:ext cx="901521" cy="1094704"/>
            </a:xfrm>
            <a:custGeom>
              <a:avLst/>
              <a:gdLst>
                <a:gd name="connsiteX0" fmla="*/ 0 w 901521"/>
                <a:gd name="connsiteY0" fmla="*/ 1094704 h 1094704"/>
                <a:gd name="connsiteX1" fmla="*/ 206062 w 901521"/>
                <a:gd name="connsiteY1" fmla="*/ 502276 h 1094704"/>
                <a:gd name="connsiteX2" fmla="*/ 901521 w 901521"/>
                <a:gd name="connsiteY2" fmla="*/ 0 h 109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1521" h="1094704">
                  <a:moveTo>
                    <a:pt x="0" y="1094704"/>
                  </a:moveTo>
                  <a:cubicBezTo>
                    <a:pt x="27904" y="889715"/>
                    <a:pt x="55809" y="684727"/>
                    <a:pt x="206062" y="502276"/>
                  </a:cubicBezTo>
                  <a:cubicBezTo>
                    <a:pt x="356316" y="319825"/>
                    <a:pt x="628918" y="159912"/>
                    <a:pt x="901521" y="0"/>
                  </a:cubicBezTo>
                </a:path>
              </a:pathLst>
            </a:custGeom>
            <a:ln>
              <a:headEnd type="arrow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24" name="شكل حر 23"/>
            <p:cNvSpPr/>
            <p:nvPr/>
          </p:nvSpPr>
          <p:spPr>
            <a:xfrm>
              <a:off x="8113690" y="3078941"/>
              <a:ext cx="361334" cy="1081825"/>
            </a:xfrm>
            <a:custGeom>
              <a:avLst/>
              <a:gdLst>
                <a:gd name="connsiteX0" fmla="*/ 0 w 361334"/>
                <a:gd name="connsiteY0" fmla="*/ 1081825 h 1081825"/>
                <a:gd name="connsiteX1" fmla="*/ 347730 w 361334"/>
                <a:gd name="connsiteY1" fmla="*/ 463639 h 1081825"/>
                <a:gd name="connsiteX2" fmla="*/ 257578 w 361334"/>
                <a:gd name="connsiteY2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334" h="1081825">
                  <a:moveTo>
                    <a:pt x="0" y="1081825"/>
                  </a:moveTo>
                  <a:cubicBezTo>
                    <a:pt x="152400" y="862884"/>
                    <a:pt x="304800" y="643943"/>
                    <a:pt x="347730" y="463639"/>
                  </a:cubicBezTo>
                  <a:cubicBezTo>
                    <a:pt x="390660" y="283335"/>
                    <a:pt x="324119" y="141667"/>
                    <a:pt x="257578" y="0"/>
                  </a:cubicBezTo>
                </a:path>
              </a:pathLst>
            </a:custGeom>
            <a:ln>
              <a:headEnd type="none" w="med" len="med"/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25" name="شكل حر 24"/>
            <p:cNvSpPr/>
            <p:nvPr/>
          </p:nvSpPr>
          <p:spPr>
            <a:xfrm>
              <a:off x="5599832" y="4040799"/>
              <a:ext cx="1213092" cy="480829"/>
            </a:xfrm>
            <a:custGeom>
              <a:avLst/>
              <a:gdLst>
                <a:gd name="connsiteX0" fmla="*/ 1213092 w 1213092"/>
                <a:gd name="connsiteY0" fmla="*/ 68451 h 480829"/>
                <a:gd name="connsiteX1" fmla="*/ 1007030 w 1213092"/>
                <a:gd name="connsiteY1" fmla="*/ 480575 h 480829"/>
                <a:gd name="connsiteX2" fmla="*/ 157024 w 1213092"/>
                <a:gd name="connsiteY2" fmla="*/ 16936 h 480829"/>
                <a:gd name="connsiteX3" fmla="*/ 2478 w 1213092"/>
                <a:gd name="connsiteY3" fmla="*/ 145725 h 4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3092" h="480829">
                  <a:moveTo>
                    <a:pt x="1213092" y="68451"/>
                  </a:moveTo>
                  <a:cubicBezTo>
                    <a:pt x="1198066" y="278806"/>
                    <a:pt x="1183041" y="489161"/>
                    <a:pt x="1007030" y="480575"/>
                  </a:cubicBezTo>
                  <a:cubicBezTo>
                    <a:pt x="831019" y="471989"/>
                    <a:pt x="324449" y="72744"/>
                    <a:pt x="157024" y="16936"/>
                  </a:cubicBezTo>
                  <a:cubicBezTo>
                    <a:pt x="-10401" y="-38872"/>
                    <a:pt x="-3962" y="53426"/>
                    <a:pt x="2478" y="145725"/>
                  </a:cubicBezTo>
                </a:path>
              </a:pathLst>
            </a:custGeom>
            <a:ln>
              <a:headEnd type="arrow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160859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6" name="مربع نص 15"/>
          <p:cNvSpPr txBox="1"/>
          <p:nvPr/>
        </p:nvSpPr>
        <p:spPr>
          <a:xfrm>
            <a:off x="4932040" y="2312741"/>
            <a:ext cx="247231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يُستخدم لتشغيل المقاطع البرمجية</a:t>
            </a:r>
            <a:endParaRPr lang="ar-JO" sz="14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091" y="2699551"/>
            <a:ext cx="2839934" cy="195358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5292080" y="3104829"/>
            <a:ext cx="247231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تُستخدم لإيقاف التشغيل</a:t>
            </a:r>
            <a:endParaRPr lang="ar-JO" sz="14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" name="شكل حر 1"/>
          <p:cNvSpPr/>
          <p:nvPr/>
        </p:nvSpPr>
        <p:spPr>
          <a:xfrm>
            <a:off x="7418231" y="2468839"/>
            <a:ext cx="489397" cy="231820"/>
          </a:xfrm>
          <a:custGeom>
            <a:avLst/>
            <a:gdLst>
              <a:gd name="connsiteX0" fmla="*/ 489397 w 489397"/>
              <a:gd name="connsiteY0" fmla="*/ 231820 h 231820"/>
              <a:gd name="connsiteX1" fmla="*/ 373487 w 489397"/>
              <a:gd name="connsiteY1" fmla="*/ 103031 h 231820"/>
              <a:gd name="connsiteX2" fmla="*/ 0 w 489397"/>
              <a:gd name="connsiteY2" fmla="*/ 0 h 2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397" h="231820">
                <a:moveTo>
                  <a:pt x="489397" y="231820"/>
                </a:moveTo>
                <a:cubicBezTo>
                  <a:pt x="472225" y="186744"/>
                  <a:pt x="455053" y="141668"/>
                  <a:pt x="373487" y="103031"/>
                </a:cubicBezTo>
                <a:cubicBezTo>
                  <a:pt x="291921" y="64394"/>
                  <a:pt x="145960" y="32197"/>
                  <a:pt x="0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" name="شكل حر 3"/>
          <p:cNvSpPr/>
          <p:nvPr/>
        </p:nvSpPr>
        <p:spPr>
          <a:xfrm>
            <a:off x="7753082" y="2932479"/>
            <a:ext cx="373487" cy="334850"/>
          </a:xfrm>
          <a:custGeom>
            <a:avLst/>
            <a:gdLst>
              <a:gd name="connsiteX0" fmla="*/ 373487 w 373487"/>
              <a:gd name="connsiteY0" fmla="*/ 0 h 334850"/>
              <a:gd name="connsiteX1" fmla="*/ 283335 w 373487"/>
              <a:gd name="connsiteY1" fmla="*/ 218940 h 334850"/>
              <a:gd name="connsiteX2" fmla="*/ 0 w 373487"/>
              <a:gd name="connsiteY2" fmla="*/ 334850 h 33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487" h="334850">
                <a:moveTo>
                  <a:pt x="373487" y="0"/>
                </a:moveTo>
                <a:cubicBezTo>
                  <a:pt x="359535" y="81566"/>
                  <a:pt x="345583" y="163132"/>
                  <a:pt x="283335" y="218940"/>
                </a:cubicBezTo>
                <a:cubicBezTo>
                  <a:pt x="221087" y="274748"/>
                  <a:pt x="110543" y="304799"/>
                  <a:pt x="0" y="33485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5415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04" y="4077072"/>
            <a:ext cx="2686418" cy="822713"/>
          </a:xfrm>
          <a:prstGeom prst="rect">
            <a:avLst/>
          </a:prstGeom>
        </p:spPr>
      </p:pic>
      <p:pic>
        <p:nvPicPr>
          <p:cNvPr id="53" name="صورة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013" y="4694579"/>
            <a:ext cx="1867043" cy="46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9" name="مربع نص 18"/>
          <p:cNvSpPr txBox="1"/>
          <p:nvPr/>
        </p:nvSpPr>
        <p:spPr>
          <a:xfrm>
            <a:off x="4860032" y="3708321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شغّل برنامج </a:t>
            </a:r>
            <a: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سكراتش</a:t>
            </a:r>
            <a:br>
              <a:rPr lang="ar-JO" sz="1600" b="1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Times New Roman"/>
              </a:rPr>
              <a:t>ونفّذ المطلوب من المهمّة المجاورة !!!</a:t>
            </a:r>
            <a:endParaRPr lang="ar-JO" sz="1600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08" y="2461247"/>
            <a:ext cx="968660" cy="1017348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74" y="2890825"/>
            <a:ext cx="1383496" cy="6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35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567" y="1916832"/>
            <a:ext cx="1668678" cy="1558431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617729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تعاون مع أفراد مجموعتك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(2-5)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تعرُّف المنصّة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417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639" y="1837547"/>
            <a:ext cx="864000" cy="1735469"/>
          </a:xfrm>
          <a:prstGeom prst="rect">
            <a:avLst/>
          </a:prstGeom>
        </p:spPr>
      </p:pic>
      <p:grpSp>
        <p:nvGrpSpPr>
          <p:cNvPr id="7" name="مجموعة 6"/>
          <p:cNvGrpSpPr/>
          <p:nvPr/>
        </p:nvGrpSpPr>
        <p:grpSpPr>
          <a:xfrm>
            <a:off x="5580112" y="3717032"/>
            <a:ext cx="2564904" cy="465799"/>
            <a:chOff x="5580112" y="3717032"/>
            <a:chExt cx="2564904" cy="465799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2503" y="3772446"/>
              <a:ext cx="2448272" cy="398106"/>
            </a:xfrm>
            <a:prstGeom prst="rect">
              <a:avLst/>
            </a:prstGeom>
          </p:spPr>
        </p:pic>
        <p:cxnSp>
          <p:nvCxnSpPr>
            <p:cNvPr id="10" name="رابط مستقيم 9"/>
            <p:cNvCxnSpPr/>
            <p:nvPr/>
          </p:nvCxnSpPr>
          <p:spPr>
            <a:xfrm flipH="1">
              <a:off x="5580112" y="4182831"/>
              <a:ext cx="25649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flipH="1">
              <a:off x="5580112" y="3717032"/>
              <a:ext cx="25649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54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صورة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مربع نص 7"/>
          <p:cNvSpPr txBox="1"/>
          <p:nvPr/>
        </p:nvSpPr>
        <p:spPr>
          <a:xfrm>
            <a:off x="4683540" y="3418724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تتكوّن هذه المنطقة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من جزأين :-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دمعة 8"/>
          <p:cNvSpPr/>
          <p:nvPr/>
        </p:nvSpPr>
        <p:spPr>
          <a:xfrm>
            <a:off x="6902149" y="3933056"/>
            <a:ext cx="956325" cy="792088"/>
          </a:xfrm>
          <a:prstGeom prst="teardrop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دمعة 12"/>
          <p:cNvSpPr/>
          <p:nvPr/>
        </p:nvSpPr>
        <p:spPr>
          <a:xfrm flipH="1">
            <a:off x="5906704" y="3933056"/>
            <a:ext cx="918280" cy="792088"/>
          </a:xfrm>
          <a:prstGeom prst="teardrop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مربع نص 13"/>
          <p:cNvSpPr txBox="1"/>
          <p:nvPr/>
        </p:nvSpPr>
        <p:spPr>
          <a:xfrm>
            <a:off x="7020272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مصغّرة المنصّة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943323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الكائنات المصغّرة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7236296" y="5096797"/>
            <a:ext cx="158417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تمثّل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خلفية ( </a:t>
            </a:r>
            <a:r>
              <a:rPr lang="ar-JO" sz="13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أرضية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 ) المشروع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8" name="شكل حر 17"/>
          <p:cNvSpPr/>
          <p:nvPr/>
        </p:nvSpPr>
        <p:spPr>
          <a:xfrm>
            <a:off x="7351309" y="4800600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9" name="شكل حر 18"/>
          <p:cNvSpPr/>
          <p:nvPr/>
        </p:nvSpPr>
        <p:spPr>
          <a:xfrm flipH="1">
            <a:off x="5683443" y="4826668"/>
            <a:ext cx="658247" cy="226595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644008" y="5123630"/>
            <a:ext cx="192833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تظهر فيه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الكائنات الموجودة على المنصّة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430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مجموعة 10"/>
          <p:cNvGrpSpPr/>
          <p:nvPr/>
        </p:nvGrpSpPr>
        <p:grpSpPr>
          <a:xfrm>
            <a:off x="5706076" y="2148530"/>
            <a:ext cx="2754356" cy="2534223"/>
            <a:chOff x="5706076" y="1716482"/>
            <a:chExt cx="2754356" cy="2534223"/>
          </a:xfrm>
        </p:grpSpPr>
        <p:pic>
          <p:nvPicPr>
            <p:cNvPr id="7" name="صورة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076" y="1716482"/>
              <a:ext cx="2250300" cy="1522262"/>
            </a:xfrm>
            <a:prstGeom prst="rect">
              <a:avLst/>
            </a:prstGeom>
          </p:spPr>
        </p:pic>
        <p:sp>
          <p:nvSpPr>
            <p:cNvPr id="10" name="مستطيل 9"/>
            <p:cNvSpPr/>
            <p:nvPr/>
          </p:nvSpPr>
          <p:spPr>
            <a:xfrm>
              <a:off x="6470831" y="1772816"/>
              <a:ext cx="1989601" cy="247788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ar-JO" sz="16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تذكّر دائماً</a:t>
              </a:r>
              <a:endParaRPr lang="ar-SA" sz="1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pic>
        <p:nvPicPr>
          <p:cNvPr id="21" name="صورة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مربع نص 7"/>
          <p:cNvSpPr txBox="1"/>
          <p:nvPr/>
        </p:nvSpPr>
        <p:spPr>
          <a:xfrm>
            <a:off x="4683540" y="4069284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بدء أي مشروع فإنّه يحتوي كائناً افتراضياً واحداً هو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( هرّة سكراتش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3" name="صورة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831" y="4726068"/>
            <a:ext cx="761960" cy="79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45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093" y="2780928"/>
            <a:ext cx="3729371" cy="1943581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6516216" y="4936812"/>
            <a:ext cx="129614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مصغّرة الكائنات</a:t>
            </a:r>
            <a:endParaRPr lang="ar-JO" sz="13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4048" y="4936812"/>
            <a:ext cx="129614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مصغّرة المنصّة</a:t>
            </a:r>
            <a:endParaRPr lang="ar-JO" sz="13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7" name="قوس متوسط أيمن 6"/>
          <p:cNvSpPr/>
          <p:nvPr/>
        </p:nvSpPr>
        <p:spPr>
          <a:xfrm rot="5400000">
            <a:off x="7074278" y="3699086"/>
            <a:ext cx="180020" cy="1584176"/>
          </a:xfrm>
          <a:prstGeom prst="rightBracket">
            <a:avLst>
              <a:gd name="adj" fmla="val 29796"/>
            </a:avLst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5" name="قوس متوسط أيمن 24"/>
          <p:cNvSpPr/>
          <p:nvPr/>
        </p:nvSpPr>
        <p:spPr>
          <a:xfrm rot="5400000">
            <a:off x="5526078" y="4095102"/>
            <a:ext cx="180076" cy="792088"/>
          </a:xfrm>
          <a:prstGeom prst="rightBracket">
            <a:avLst>
              <a:gd name="adj" fmla="val 29796"/>
            </a:avLst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26" name="رابط كسهم مستقيم 25"/>
          <p:cNvCxnSpPr/>
          <p:nvPr/>
        </p:nvCxnSpPr>
        <p:spPr>
          <a:xfrm flipV="1">
            <a:off x="5616008" y="4644008"/>
            <a:ext cx="0" cy="252000"/>
          </a:xfrm>
          <a:prstGeom prst="straightConnector1">
            <a:avLst/>
          </a:prstGeom>
          <a:ln>
            <a:solidFill>
              <a:srgbClr val="008000"/>
            </a:solidFill>
            <a:headEnd type="none" w="med" len="med"/>
            <a:tailEnd type="arrow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7" name="رابط كسهم مستقيم 26"/>
          <p:cNvCxnSpPr/>
          <p:nvPr/>
        </p:nvCxnSpPr>
        <p:spPr>
          <a:xfrm flipV="1">
            <a:off x="7164008" y="4644008"/>
            <a:ext cx="0" cy="252000"/>
          </a:xfrm>
          <a:prstGeom prst="straightConnector1">
            <a:avLst/>
          </a:prstGeom>
          <a:ln>
            <a:solidFill>
              <a:srgbClr val="008000"/>
            </a:solidFill>
            <a:headEnd type="none" w="med" len="med"/>
            <a:tailEnd type="arrow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8" name="مربع نص 27"/>
          <p:cNvSpPr txBox="1"/>
          <p:nvPr/>
        </p:nvSpPr>
        <p:spPr>
          <a:xfrm>
            <a:off x="6444208" y="2075224"/>
            <a:ext cx="129614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كائن عشوائي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5436096" y="2416532"/>
            <a:ext cx="129614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كائن جديد من ملف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499992" y="2075224"/>
            <a:ext cx="129614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رسم كائن جديد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cxnSp>
        <p:nvCxnSpPr>
          <p:cNvPr id="31" name="رابط كسهم مستقيم 30"/>
          <p:cNvCxnSpPr/>
          <p:nvPr/>
        </p:nvCxnSpPr>
        <p:spPr>
          <a:xfrm>
            <a:off x="6084168" y="2672936"/>
            <a:ext cx="0" cy="18000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شكل حر 32"/>
          <p:cNvSpPr/>
          <p:nvPr/>
        </p:nvSpPr>
        <p:spPr>
          <a:xfrm>
            <a:off x="6728362" y="2351569"/>
            <a:ext cx="493827" cy="489397"/>
          </a:xfrm>
          <a:custGeom>
            <a:avLst/>
            <a:gdLst>
              <a:gd name="connsiteX0" fmla="*/ 2023 w 493827"/>
              <a:gd name="connsiteY0" fmla="*/ 489397 h 489397"/>
              <a:gd name="connsiteX1" fmla="*/ 66418 w 493827"/>
              <a:gd name="connsiteY1" fmla="*/ 373487 h 489397"/>
              <a:gd name="connsiteX2" fmla="*/ 439905 w 493827"/>
              <a:gd name="connsiteY2" fmla="*/ 141667 h 489397"/>
              <a:gd name="connsiteX3" fmla="*/ 491421 w 493827"/>
              <a:gd name="connsiteY3" fmla="*/ 0 h 489397"/>
              <a:gd name="connsiteX4" fmla="*/ 491421 w 493827"/>
              <a:gd name="connsiteY4" fmla="*/ 0 h 489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827" h="489397">
                <a:moveTo>
                  <a:pt x="2023" y="489397"/>
                </a:moveTo>
                <a:cubicBezTo>
                  <a:pt x="-2270" y="460419"/>
                  <a:pt x="-6562" y="431442"/>
                  <a:pt x="66418" y="373487"/>
                </a:cubicBezTo>
                <a:cubicBezTo>
                  <a:pt x="139398" y="315532"/>
                  <a:pt x="369071" y="203915"/>
                  <a:pt x="439905" y="141667"/>
                </a:cubicBezTo>
                <a:cubicBezTo>
                  <a:pt x="510739" y="79419"/>
                  <a:pt x="491421" y="0"/>
                  <a:pt x="491421" y="0"/>
                </a:cubicBezTo>
                <a:lnTo>
                  <a:pt x="491421" y="0"/>
                </a:lnTo>
              </a:path>
            </a:pathLst>
          </a:cu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4" name="شكل حر 33"/>
          <p:cNvSpPr/>
          <p:nvPr/>
        </p:nvSpPr>
        <p:spPr>
          <a:xfrm flipH="1">
            <a:off x="5004048" y="2363539"/>
            <a:ext cx="515275" cy="489397"/>
          </a:xfrm>
          <a:custGeom>
            <a:avLst/>
            <a:gdLst>
              <a:gd name="connsiteX0" fmla="*/ 2023 w 493827"/>
              <a:gd name="connsiteY0" fmla="*/ 489397 h 489397"/>
              <a:gd name="connsiteX1" fmla="*/ 66418 w 493827"/>
              <a:gd name="connsiteY1" fmla="*/ 373487 h 489397"/>
              <a:gd name="connsiteX2" fmla="*/ 439905 w 493827"/>
              <a:gd name="connsiteY2" fmla="*/ 141667 h 489397"/>
              <a:gd name="connsiteX3" fmla="*/ 491421 w 493827"/>
              <a:gd name="connsiteY3" fmla="*/ 0 h 489397"/>
              <a:gd name="connsiteX4" fmla="*/ 491421 w 493827"/>
              <a:gd name="connsiteY4" fmla="*/ 0 h 489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827" h="489397">
                <a:moveTo>
                  <a:pt x="2023" y="489397"/>
                </a:moveTo>
                <a:cubicBezTo>
                  <a:pt x="-2270" y="460419"/>
                  <a:pt x="-6562" y="431442"/>
                  <a:pt x="66418" y="373487"/>
                </a:cubicBezTo>
                <a:cubicBezTo>
                  <a:pt x="139398" y="315532"/>
                  <a:pt x="369071" y="203915"/>
                  <a:pt x="439905" y="141667"/>
                </a:cubicBezTo>
                <a:cubicBezTo>
                  <a:pt x="510739" y="79419"/>
                  <a:pt x="491421" y="0"/>
                  <a:pt x="491421" y="0"/>
                </a:cubicBezTo>
                <a:lnTo>
                  <a:pt x="491421" y="0"/>
                </a:lnTo>
              </a:path>
            </a:pathLst>
          </a:cu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3896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746727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70893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242072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737417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رسم كائن جديد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تستخدم الأداة لرسم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شكل غير متوافر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مكتبة البرنامج باستخدام محرّر الرسم، انظر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الشكل (2-12)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grpSp>
        <p:nvGrpSpPr>
          <p:cNvPr id="11" name="مجموعة 10"/>
          <p:cNvGrpSpPr/>
          <p:nvPr/>
        </p:nvGrpSpPr>
        <p:grpSpPr>
          <a:xfrm>
            <a:off x="7236296" y="2492896"/>
            <a:ext cx="1260000" cy="918000"/>
            <a:chOff x="5592562" y="1188000"/>
            <a:chExt cx="1260000" cy="918000"/>
          </a:xfrm>
        </p:grpSpPr>
        <p:pic>
          <p:nvPicPr>
            <p:cNvPr id="6" name="صورة 5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2562" y="1188000"/>
              <a:ext cx="1260000" cy="918000"/>
            </a:xfrm>
            <a:prstGeom prst="rect">
              <a:avLst/>
            </a:prstGeom>
          </p:spPr>
        </p:pic>
        <p:sp>
          <p:nvSpPr>
            <p:cNvPr id="13" name="مستطيل مستدير الزوايا 12"/>
            <p:cNvSpPr/>
            <p:nvPr/>
          </p:nvSpPr>
          <p:spPr>
            <a:xfrm>
              <a:off x="5717556" y="1296000"/>
              <a:ext cx="936104" cy="684000"/>
            </a:xfrm>
            <a:prstGeom prst="roundRect">
              <a:avLst/>
            </a:prstGeom>
            <a:noFill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2230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مجموعة 9"/>
          <p:cNvGrpSpPr/>
          <p:nvPr/>
        </p:nvGrpSpPr>
        <p:grpSpPr>
          <a:xfrm>
            <a:off x="7274177" y="2464318"/>
            <a:ext cx="1129873" cy="975156"/>
            <a:chOff x="4462689" y="1188000"/>
            <a:chExt cx="1129873" cy="975156"/>
          </a:xfrm>
        </p:grpSpPr>
        <p:pic>
          <p:nvPicPr>
            <p:cNvPr id="12" name="صورة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2689" y="1188000"/>
              <a:ext cx="1129873" cy="975156"/>
            </a:xfrm>
            <a:prstGeom prst="rect">
              <a:avLst/>
            </a:prstGeom>
          </p:spPr>
        </p:pic>
        <p:sp>
          <p:nvSpPr>
            <p:cNvPr id="17" name="مستطيل مستدير الزوايا 16"/>
            <p:cNvSpPr/>
            <p:nvPr/>
          </p:nvSpPr>
          <p:spPr>
            <a:xfrm>
              <a:off x="4559573" y="1333578"/>
              <a:ext cx="936104" cy="684000"/>
            </a:xfrm>
            <a:prstGeom prst="roundRect">
              <a:avLst/>
            </a:prstGeom>
            <a:noFill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746727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70893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242072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737417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</a:rPr>
              <a:t>كائن جديد من ملف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600" b="1" dirty="0">
                <a:latin typeface="GE SS TV Bold" pitchFamily="18" charset="-78"/>
                <a:ea typeface="GE SS TV Bold" pitchFamily="18" charset="-78"/>
              </a:rPr>
            </a:b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600" dirty="0">
                <a:latin typeface="GE SS TV Bold" pitchFamily="18" charset="-78"/>
                <a:ea typeface="GE SS TV Bold" pitchFamily="18" charset="-78"/>
              </a:rPr>
            </a:b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>تستخدم الأداة لاختيار كائن جديد من أحد مجلدات </a:t>
            </a:r>
            <a:r>
              <a:rPr lang="ar-JO" sz="1600" u="sng" dirty="0">
                <a:latin typeface="GE SS TV Bold" pitchFamily="18" charset="-78"/>
                <a:ea typeface="GE SS TV Bold" pitchFamily="18" charset="-78"/>
              </a:rPr>
              <a:t>مكتبة سكراتش </a:t>
            </a: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>أو أحد </a:t>
            </a:r>
            <a:r>
              <a:rPr lang="ar-JO" sz="1600" u="sng" dirty="0">
                <a:latin typeface="GE SS TV Bold" pitchFamily="18" charset="-78"/>
                <a:ea typeface="GE SS TV Bold" pitchFamily="18" charset="-78"/>
              </a:rPr>
              <a:t>وسائط التخزين</a:t>
            </a:r>
            <a:endParaRPr lang="ar-JO" sz="1400" b="1" u="sng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441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مجموعة 17"/>
          <p:cNvGrpSpPr/>
          <p:nvPr/>
        </p:nvGrpSpPr>
        <p:grpSpPr>
          <a:xfrm>
            <a:off x="7056000" y="2350364"/>
            <a:ext cx="1527484" cy="1165031"/>
            <a:chOff x="6472554" y="1013733"/>
            <a:chExt cx="1527484" cy="1165031"/>
          </a:xfrm>
        </p:grpSpPr>
        <p:pic>
          <p:nvPicPr>
            <p:cNvPr id="19" name="صورة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2554" y="1013733"/>
              <a:ext cx="1527484" cy="1165031"/>
            </a:xfrm>
            <a:prstGeom prst="rect">
              <a:avLst/>
            </a:prstGeom>
          </p:spPr>
        </p:pic>
        <p:sp>
          <p:nvSpPr>
            <p:cNvPr id="20" name="مستطيل مستدير الزوايا 19"/>
            <p:cNvSpPr/>
            <p:nvPr/>
          </p:nvSpPr>
          <p:spPr>
            <a:xfrm>
              <a:off x="6806125" y="1260000"/>
              <a:ext cx="936104" cy="684000"/>
            </a:xfrm>
            <a:prstGeom prst="roundRect">
              <a:avLst/>
            </a:prstGeom>
            <a:noFill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746727"/>
            <a:ext cx="1262017" cy="495345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708930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242072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737417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</a:rPr>
              <a:t>كائن عشوائي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600" b="1" dirty="0">
                <a:latin typeface="GE SS TV Bold" pitchFamily="18" charset="-78"/>
                <a:ea typeface="GE SS TV Bold" pitchFamily="18" charset="-78"/>
              </a:rPr>
            </a:b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600" dirty="0">
                <a:latin typeface="GE SS TV Bold" pitchFamily="18" charset="-78"/>
                <a:ea typeface="GE SS TV Bold" pitchFamily="18" charset="-78"/>
              </a:rPr>
            </a:b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>عند النقر عليها فإنّ البرنامج يختار كائناً جديداً </a:t>
            </a:r>
            <a:r>
              <a:rPr lang="ar-JO" sz="1600" u="sng" dirty="0">
                <a:latin typeface="GE SS TV Bold" pitchFamily="18" charset="-78"/>
                <a:ea typeface="GE SS TV Bold" pitchFamily="18" charset="-78"/>
              </a:rPr>
              <a:t>بطريقة عشوائية </a:t>
            </a: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>من مجلدات مكتبة سكراتش</a:t>
            </a:r>
            <a:endParaRPr lang="ar-JO" sz="1400" b="1" u="sng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877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لبيان كيفية إضافة كائن جديد إلى المشروع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110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يتعرّف الطالب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المناطق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 التي تتكوّن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منها</a:t>
            </a:r>
            <a:br>
              <a:rPr lang="ar-JO" sz="2000" dirty="0" smtClean="0"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الشاشة الرئيسة لبرنامج سكراتش</a:t>
            </a: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pic>
        <p:nvPicPr>
          <p:cNvPr id="14" name="صورة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21089"/>
            <a:ext cx="3456384" cy="16561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كيفية اضافة كائن جديد إلى المشروع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306643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567" y="1916832"/>
            <a:ext cx="1668678" cy="1558431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617729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تعاون مع أفراد مجموعتك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(2-6)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التعامل مع الكائنات في سكراتش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8119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48880"/>
            <a:ext cx="3408384" cy="96248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501008"/>
            <a:ext cx="1872208" cy="173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716016" y="3573016"/>
            <a:ext cx="4256733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cs typeface="+mj-cs"/>
              </a:rPr>
              <a:t>تناولنا في الدرس السابق خطوات تشغيل برنامج سكراتش</a:t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وشاهدنا الشاشة الرئيسة للبرنامج</a:t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/>
            </a:r>
            <a:br>
              <a:rPr lang="ar-JO" sz="1600" dirty="0" smtClean="0">
                <a:cs typeface="+mj-cs"/>
              </a:rPr>
            </a:br>
            <a:r>
              <a:rPr lang="ar-JO" sz="1600" b="1" dirty="0" smtClean="0">
                <a:cs typeface="+mj-cs"/>
              </a:rPr>
              <a:t>الشاشة مقسّمة إلى مجموعة مناطق</a:t>
            </a:r>
            <a:r>
              <a:rPr lang="ar-JO" sz="1600" dirty="0" smtClean="0">
                <a:cs typeface="+mj-cs"/>
              </a:rPr>
              <a:t/>
            </a:r>
            <a:br>
              <a:rPr lang="ar-JO" sz="1600" dirty="0" smtClean="0">
                <a:cs typeface="+mj-cs"/>
              </a:rPr>
            </a:br>
            <a:r>
              <a:rPr lang="ar-JO" sz="1600" u="sng" dirty="0" smtClean="0">
                <a:cs typeface="+mj-cs"/>
              </a:rPr>
              <a:t>سوف نتعرّف عليها الآن</a:t>
            </a:r>
            <a:r>
              <a:rPr lang="ar-JO" sz="1600" dirty="0" smtClean="0">
                <a:cs typeface="+mj-cs"/>
              </a:rPr>
              <a:t>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28" y="1389780"/>
            <a:ext cx="3294112" cy="219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مربع نص 8"/>
          <p:cNvSpPr txBox="1"/>
          <p:nvPr/>
        </p:nvSpPr>
        <p:spPr>
          <a:xfrm>
            <a:off x="4716016" y="3573016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cs typeface="+mj-cs"/>
              </a:rPr>
              <a:t>انظر إلى الشاشة الرئيسة للبرنامج </a:t>
            </a:r>
            <a:br>
              <a:rPr lang="ar-JO" sz="1600" dirty="0" smtClean="0">
                <a:cs typeface="+mj-cs"/>
              </a:rPr>
            </a:br>
            <a:r>
              <a:rPr lang="ar-JO" sz="1600" b="1" dirty="0" smtClean="0">
                <a:cs typeface="+mj-cs"/>
              </a:rPr>
              <a:t>وتعرّف المناطق الأساسية فيها ...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17" y="1844824"/>
            <a:ext cx="1114329" cy="1418878"/>
          </a:xfrm>
          <a:prstGeom prst="rect">
            <a:avLst/>
          </a:prstGeom>
        </p:spPr>
      </p:pic>
      <p:grpSp>
        <p:nvGrpSpPr>
          <p:cNvPr id="10" name="مجموعة 9"/>
          <p:cNvGrpSpPr/>
          <p:nvPr/>
        </p:nvGrpSpPr>
        <p:grpSpPr>
          <a:xfrm>
            <a:off x="6242112" y="4509120"/>
            <a:ext cx="1032194" cy="425632"/>
            <a:chOff x="6227299" y="5373216"/>
            <a:chExt cx="1032194" cy="425632"/>
          </a:xfrm>
        </p:grpSpPr>
        <p:sp>
          <p:nvSpPr>
            <p:cNvPr id="11" name="مستطيل مستدير الزوايا 10"/>
            <p:cNvSpPr/>
            <p:nvPr/>
          </p:nvSpPr>
          <p:spPr>
            <a:xfrm>
              <a:off x="6227299" y="5373216"/>
              <a:ext cx="1032194" cy="42563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2" name="سهم مسنن إلى اليمين 11"/>
            <p:cNvSpPr/>
            <p:nvPr/>
          </p:nvSpPr>
          <p:spPr>
            <a:xfrm flipH="1">
              <a:off x="6444000" y="5405932"/>
              <a:ext cx="612000" cy="324000"/>
            </a:xfrm>
            <a:prstGeom prst="notchedRightArrow">
              <a:avLst>
                <a:gd name="adj1" fmla="val 34670"/>
                <a:gd name="adj2" fmla="val 75552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13" name="مربع نص 12"/>
          <p:cNvSpPr txBox="1"/>
          <p:nvPr/>
        </p:nvSpPr>
        <p:spPr>
          <a:xfrm>
            <a:off x="6026973" y="4941168"/>
            <a:ext cx="1569363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0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انظر الشريحة التالية</a:t>
            </a:r>
            <a:endParaRPr lang="ar-JO" sz="1000" b="1" dirty="0">
              <a:solidFill>
                <a:schemeClr val="accent3">
                  <a:lumMod val="75000"/>
                </a:schemeClr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3040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صورة 2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50000"/>
            <a:ext cx="7272808" cy="4536000"/>
          </a:xfrm>
          <a:prstGeom prst="rect">
            <a:avLst/>
          </a:prstGeom>
        </p:spPr>
      </p:pic>
      <p:sp>
        <p:nvSpPr>
          <p:cNvPr id="27" name="مستطيل مستدير الزوايا 26"/>
          <p:cNvSpPr/>
          <p:nvPr/>
        </p:nvSpPr>
        <p:spPr>
          <a:xfrm>
            <a:off x="2267744" y="1692548"/>
            <a:ext cx="4392488" cy="306000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4914436" y="1268760"/>
            <a:ext cx="684000" cy="58991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5652120" y="2261860"/>
            <a:ext cx="2304256" cy="1356140"/>
          </a:xfrm>
          <a:prstGeom prst="roundRect">
            <a:avLst>
              <a:gd name="adj" fmla="val 10969"/>
            </a:avLst>
          </a:prstGeom>
          <a:noFill/>
          <a:ln>
            <a:solidFill>
              <a:srgbClr val="3366FF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7164288" y="2350015"/>
            <a:ext cx="684000" cy="58991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5652120" y="3654000"/>
            <a:ext cx="2304256" cy="1908000"/>
          </a:xfrm>
          <a:prstGeom prst="roundRect">
            <a:avLst>
              <a:gd name="adj" fmla="val 9242"/>
            </a:avLst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7164288" y="4869160"/>
            <a:ext cx="684000" cy="589915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3150000" y="2016000"/>
            <a:ext cx="2448000" cy="864000"/>
          </a:xfrm>
          <a:prstGeom prst="roundRect">
            <a:avLst>
              <a:gd name="adj" fmla="val 8041"/>
            </a:avLst>
          </a:prstGeom>
          <a:noFill/>
          <a:ln>
            <a:solidFill>
              <a:srgbClr val="FF66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5" name="مستطيل مستدير الزوايا 34"/>
          <p:cNvSpPr/>
          <p:nvPr/>
        </p:nvSpPr>
        <p:spPr>
          <a:xfrm>
            <a:off x="4860032" y="2204864"/>
            <a:ext cx="684000" cy="589915"/>
          </a:xfrm>
          <a:prstGeom prst="round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3150000" y="2939930"/>
            <a:ext cx="2448436" cy="2622070"/>
          </a:xfrm>
          <a:prstGeom prst="roundRect">
            <a:avLst>
              <a:gd name="adj" fmla="val 5095"/>
            </a:avLst>
          </a:prstGeom>
          <a:noFill/>
          <a:ln>
            <a:solidFill>
              <a:srgbClr val="009900"/>
            </a:solidFill>
          </a:ln>
          <a:effectLst>
            <a:glow rad="63500">
              <a:srgbClr val="008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7" name="مستطيل مستدير الزوايا 36"/>
          <p:cNvSpPr/>
          <p:nvPr/>
        </p:nvSpPr>
        <p:spPr>
          <a:xfrm>
            <a:off x="4860032" y="3055109"/>
            <a:ext cx="684000" cy="589915"/>
          </a:xfrm>
          <a:prstGeom prst="round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1224000" y="2016000"/>
            <a:ext cx="1872000" cy="3564000"/>
          </a:xfrm>
          <a:prstGeom prst="roundRect">
            <a:avLst>
              <a:gd name="adj" fmla="val 7101"/>
            </a:avLst>
          </a:prstGeom>
          <a:noFill/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1259632" y="3068960"/>
            <a:ext cx="684000" cy="589915"/>
          </a:xfrm>
          <a:prstGeom prst="roundRect">
            <a:avLst/>
          </a:prstGeom>
          <a:solidFill>
            <a:schemeClr val="bg1"/>
          </a:solidFill>
          <a:ln>
            <a:solidFill>
              <a:srgbClr val="D1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ar-SA"/>
          </a:p>
        </p:txBody>
      </p:sp>
      <p:grpSp>
        <p:nvGrpSpPr>
          <p:cNvPr id="8" name="مجموعة 7"/>
          <p:cNvGrpSpPr/>
          <p:nvPr/>
        </p:nvGrpSpPr>
        <p:grpSpPr>
          <a:xfrm>
            <a:off x="5040412" y="1376772"/>
            <a:ext cx="432048" cy="396044"/>
            <a:chOff x="900000" y="6021288"/>
            <a:chExt cx="432048" cy="396044"/>
          </a:xfrm>
        </p:grpSpPr>
        <p:sp>
          <p:nvSpPr>
            <p:cNvPr id="6" name="شكل بيضاوي 5"/>
            <p:cNvSpPr/>
            <p:nvPr/>
          </p:nvSpPr>
          <p:spPr>
            <a:xfrm>
              <a:off x="942825" y="6021288"/>
              <a:ext cx="360000" cy="360000"/>
            </a:xfrm>
            <a:prstGeom prst="ellipse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endParaRPr lang="ar-JO" dirty="0">
                <a:solidFill>
                  <a:schemeClr val="tx1"/>
                </a:solidFill>
              </a:endParaRPr>
            </a:p>
          </p:txBody>
        </p:sp>
        <p:sp>
          <p:nvSpPr>
            <p:cNvPr id="7" name="مربع نص 6"/>
            <p:cNvSpPr txBox="1"/>
            <p:nvPr/>
          </p:nvSpPr>
          <p:spPr>
            <a:xfrm>
              <a:off x="900000" y="6048000"/>
              <a:ext cx="43204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dirty="0" smtClean="0">
                  <a:solidFill>
                    <a:schemeClr val="bg1"/>
                  </a:solidFill>
                </a:rPr>
                <a:t>1</a:t>
              </a:r>
              <a:endParaRPr lang="ar-JO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مجموعة 40"/>
          <p:cNvGrpSpPr/>
          <p:nvPr/>
        </p:nvGrpSpPr>
        <p:grpSpPr>
          <a:xfrm>
            <a:off x="7272000" y="2456892"/>
            <a:ext cx="432048" cy="396044"/>
            <a:chOff x="900000" y="6021288"/>
            <a:chExt cx="432048" cy="396044"/>
          </a:xfrm>
        </p:grpSpPr>
        <p:sp>
          <p:nvSpPr>
            <p:cNvPr id="42" name="شكل بيضاوي 41"/>
            <p:cNvSpPr/>
            <p:nvPr/>
          </p:nvSpPr>
          <p:spPr>
            <a:xfrm>
              <a:off x="942825" y="6021288"/>
              <a:ext cx="360000" cy="360000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endParaRPr lang="ar-JO" dirty="0">
                <a:solidFill>
                  <a:schemeClr val="tx1"/>
                </a:solidFill>
              </a:endParaRPr>
            </a:p>
          </p:txBody>
        </p:sp>
        <p:sp>
          <p:nvSpPr>
            <p:cNvPr id="43" name="مربع نص 42"/>
            <p:cNvSpPr txBox="1"/>
            <p:nvPr/>
          </p:nvSpPr>
          <p:spPr>
            <a:xfrm>
              <a:off x="900000" y="6048000"/>
              <a:ext cx="43204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dirty="0" smtClean="0">
                  <a:solidFill>
                    <a:schemeClr val="bg1"/>
                  </a:solidFill>
                </a:rPr>
                <a:t>2</a:t>
              </a:r>
              <a:endParaRPr lang="ar-JO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مجموعة 43"/>
          <p:cNvGrpSpPr/>
          <p:nvPr/>
        </p:nvGrpSpPr>
        <p:grpSpPr>
          <a:xfrm>
            <a:off x="7272000" y="4986000"/>
            <a:ext cx="432048" cy="396044"/>
            <a:chOff x="900000" y="6021288"/>
            <a:chExt cx="432048" cy="396044"/>
          </a:xfrm>
        </p:grpSpPr>
        <p:sp>
          <p:nvSpPr>
            <p:cNvPr id="45" name="شكل بيضاوي 44"/>
            <p:cNvSpPr/>
            <p:nvPr/>
          </p:nvSpPr>
          <p:spPr>
            <a:xfrm>
              <a:off x="942825" y="6021288"/>
              <a:ext cx="360000" cy="360000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endParaRPr lang="ar-JO" dirty="0">
                <a:solidFill>
                  <a:schemeClr val="tx1"/>
                </a:solidFill>
              </a:endParaRPr>
            </a:p>
          </p:txBody>
        </p:sp>
        <p:sp>
          <p:nvSpPr>
            <p:cNvPr id="46" name="مربع نص 45"/>
            <p:cNvSpPr txBox="1"/>
            <p:nvPr/>
          </p:nvSpPr>
          <p:spPr>
            <a:xfrm>
              <a:off x="900000" y="6048000"/>
              <a:ext cx="43204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dirty="0" smtClean="0">
                  <a:solidFill>
                    <a:schemeClr val="bg1"/>
                  </a:solidFill>
                </a:rPr>
                <a:t>3</a:t>
              </a:r>
              <a:endParaRPr lang="ar-JO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مجموعة 46"/>
          <p:cNvGrpSpPr/>
          <p:nvPr/>
        </p:nvGrpSpPr>
        <p:grpSpPr>
          <a:xfrm>
            <a:off x="4968000" y="3168000"/>
            <a:ext cx="432048" cy="396044"/>
            <a:chOff x="900000" y="6021288"/>
            <a:chExt cx="432048" cy="396044"/>
          </a:xfrm>
        </p:grpSpPr>
        <p:sp>
          <p:nvSpPr>
            <p:cNvPr id="48" name="شكل بيضاوي 47"/>
            <p:cNvSpPr/>
            <p:nvPr/>
          </p:nvSpPr>
          <p:spPr>
            <a:xfrm>
              <a:off x="942825" y="6021288"/>
              <a:ext cx="360000" cy="360000"/>
            </a:xfrm>
            <a:prstGeom prst="ellipse">
              <a:avLst/>
            </a:prstGeom>
            <a:solidFill>
              <a:srgbClr val="008000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endParaRPr lang="ar-JO" dirty="0">
                <a:solidFill>
                  <a:schemeClr val="tx1"/>
                </a:solidFill>
              </a:endParaRPr>
            </a:p>
          </p:txBody>
        </p:sp>
        <p:sp>
          <p:nvSpPr>
            <p:cNvPr id="49" name="مربع نص 48"/>
            <p:cNvSpPr txBox="1"/>
            <p:nvPr/>
          </p:nvSpPr>
          <p:spPr>
            <a:xfrm>
              <a:off x="900000" y="6048000"/>
              <a:ext cx="43204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dirty="0" smtClean="0">
                  <a:solidFill>
                    <a:schemeClr val="bg1"/>
                  </a:solidFill>
                </a:rPr>
                <a:t>5</a:t>
              </a:r>
              <a:endParaRPr lang="ar-JO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مجموعة 49"/>
          <p:cNvGrpSpPr/>
          <p:nvPr/>
        </p:nvGrpSpPr>
        <p:grpSpPr>
          <a:xfrm>
            <a:off x="4968000" y="2301799"/>
            <a:ext cx="432048" cy="396044"/>
            <a:chOff x="900000" y="6021288"/>
            <a:chExt cx="432048" cy="396044"/>
          </a:xfrm>
        </p:grpSpPr>
        <p:sp>
          <p:nvSpPr>
            <p:cNvPr id="51" name="شكل بيضاوي 50"/>
            <p:cNvSpPr/>
            <p:nvPr/>
          </p:nvSpPr>
          <p:spPr>
            <a:xfrm>
              <a:off x="942825" y="6021288"/>
              <a:ext cx="360000" cy="360000"/>
            </a:xfrm>
            <a:prstGeom prst="ellipse">
              <a:avLst/>
            </a:prstGeom>
            <a:solidFill>
              <a:srgbClr val="FF6600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endParaRPr lang="ar-JO" dirty="0">
                <a:solidFill>
                  <a:schemeClr val="tx1"/>
                </a:solidFill>
              </a:endParaRPr>
            </a:p>
          </p:txBody>
        </p:sp>
        <p:sp>
          <p:nvSpPr>
            <p:cNvPr id="52" name="مربع نص 51"/>
            <p:cNvSpPr txBox="1"/>
            <p:nvPr/>
          </p:nvSpPr>
          <p:spPr>
            <a:xfrm>
              <a:off x="900000" y="6048000"/>
              <a:ext cx="43204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dirty="0" smtClean="0">
                  <a:solidFill>
                    <a:schemeClr val="bg1"/>
                  </a:solidFill>
                </a:rPr>
                <a:t>4</a:t>
              </a:r>
              <a:endParaRPr lang="ar-JO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مجموعة 52"/>
          <p:cNvGrpSpPr/>
          <p:nvPr/>
        </p:nvGrpSpPr>
        <p:grpSpPr>
          <a:xfrm>
            <a:off x="1368000" y="3181356"/>
            <a:ext cx="432048" cy="396044"/>
            <a:chOff x="900000" y="6021288"/>
            <a:chExt cx="432048" cy="396044"/>
          </a:xfrm>
        </p:grpSpPr>
        <p:sp>
          <p:nvSpPr>
            <p:cNvPr id="54" name="شكل بيضاوي 53"/>
            <p:cNvSpPr/>
            <p:nvPr/>
          </p:nvSpPr>
          <p:spPr>
            <a:xfrm>
              <a:off x="942825" y="6021288"/>
              <a:ext cx="360000" cy="360000"/>
            </a:xfrm>
            <a:prstGeom prst="ellipse">
              <a:avLst/>
            </a:prstGeom>
            <a:solidFill>
              <a:srgbClr val="D1CC00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Ins="108000" rtlCol="1" anchor="ctr"/>
            <a:lstStyle/>
            <a:p>
              <a:pPr algn="ctr"/>
              <a:endParaRPr lang="ar-JO" dirty="0">
                <a:solidFill>
                  <a:schemeClr val="tx1"/>
                </a:solidFill>
              </a:endParaRPr>
            </a:p>
          </p:txBody>
        </p:sp>
        <p:sp>
          <p:nvSpPr>
            <p:cNvPr id="55" name="مربع نص 54"/>
            <p:cNvSpPr txBox="1"/>
            <p:nvPr/>
          </p:nvSpPr>
          <p:spPr>
            <a:xfrm>
              <a:off x="900000" y="6048000"/>
              <a:ext cx="43204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dirty="0" smtClean="0">
                  <a:solidFill>
                    <a:schemeClr val="bg1"/>
                  </a:solidFill>
                </a:rPr>
                <a:t>6</a:t>
              </a:r>
              <a:endParaRPr lang="ar-JO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مربع نص 39"/>
          <p:cNvSpPr txBox="1"/>
          <p:nvPr/>
        </p:nvSpPr>
        <p:spPr>
          <a:xfrm>
            <a:off x="7023784" y="2420888"/>
            <a:ext cx="9650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cs typeface="+mj-cs"/>
              </a:rPr>
              <a:t>منطقة </a:t>
            </a:r>
            <a:br>
              <a:rPr lang="ar-JO" sz="1200" dirty="0" smtClean="0">
                <a:cs typeface="+mj-cs"/>
              </a:rPr>
            </a:br>
            <a:r>
              <a:rPr lang="ar-JO" sz="1200" b="1" dirty="0" smtClean="0">
                <a:cs typeface="+mj-cs"/>
              </a:rPr>
              <a:t>المنصّة</a:t>
            </a:r>
            <a:endParaRPr lang="ar-JO" sz="12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7045069" y="4941168"/>
            <a:ext cx="9650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cs typeface="+mj-cs"/>
              </a:rPr>
              <a:t>منطقة </a:t>
            </a:r>
            <a:br>
              <a:rPr lang="ar-JO" sz="1200" dirty="0" smtClean="0">
                <a:cs typeface="+mj-cs"/>
              </a:rPr>
            </a:br>
            <a:r>
              <a:rPr lang="ar-JO" sz="1200" b="1" dirty="0" smtClean="0">
                <a:cs typeface="+mj-cs"/>
              </a:rPr>
              <a:t>الكائنات</a:t>
            </a:r>
            <a:endParaRPr lang="ar-JO" sz="12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4716016" y="2247255"/>
            <a:ext cx="9650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cs typeface="+mj-cs"/>
              </a:rPr>
              <a:t>منطقة </a:t>
            </a:r>
            <a:br>
              <a:rPr lang="ar-JO" sz="1200" dirty="0" smtClean="0">
                <a:cs typeface="+mj-cs"/>
              </a:rPr>
            </a:br>
            <a:r>
              <a:rPr lang="ar-JO" sz="1200" b="1" dirty="0" smtClean="0">
                <a:cs typeface="+mj-cs"/>
              </a:rPr>
              <a:t>التحكّم</a:t>
            </a:r>
            <a:endParaRPr lang="ar-JO" sz="12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8" name="مربع نص 57"/>
          <p:cNvSpPr txBox="1"/>
          <p:nvPr/>
        </p:nvSpPr>
        <p:spPr>
          <a:xfrm>
            <a:off x="4716016" y="3140968"/>
            <a:ext cx="9650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cs typeface="+mj-cs"/>
              </a:rPr>
              <a:t>منطقة</a:t>
            </a:r>
            <a:r>
              <a:rPr lang="ar-JO" sz="1000" dirty="0" smtClean="0">
                <a:cs typeface="+mj-cs"/>
              </a:rPr>
              <a:t> </a:t>
            </a:r>
            <a:br>
              <a:rPr lang="ar-JO" sz="1000" dirty="0" smtClean="0">
                <a:cs typeface="+mj-cs"/>
              </a:rPr>
            </a:br>
            <a:r>
              <a:rPr lang="ar-JO" sz="800" b="1" dirty="0" smtClean="0">
                <a:cs typeface="+mj-cs"/>
              </a:rPr>
              <a:t>المقاطع البرمجية</a:t>
            </a:r>
            <a:endParaRPr lang="ar-JO" sz="8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1119128" y="3140968"/>
            <a:ext cx="965008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cs typeface="+mj-cs"/>
              </a:rPr>
              <a:t>منطقة</a:t>
            </a:r>
            <a:r>
              <a:rPr lang="ar-JO" sz="1000" dirty="0" smtClean="0">
                <a:cs typeface="+mj-cs"/>
              </a:rPr>
              <a:t> </a:t>
            </a:r>
            <a:br>
              <a:rPr lang="ar-JO" sz="1000" dirty="0" smtClean="0">
                <a:cs typeface="+mj-cs"/>
              </a:rPr>
            </a:br>
            <a:r>
              <a:rPr lang="ar-JO" sz="1000" b="1" dirty="0" smtClean="0">
                <a:cs typeface="+mj-cs"/>
              </a:rPr>
              <a:t>أنواع اللبنات</a:t>
            </a:r>
            <a:endParaRPr lang="ar-JO" sz="10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60" name="مربع نص 59"/>
          <p:cNvSpPr txBox="1"/>
          <p:nvPr/>
        </p:nvSpPr>
        <p:spPr>
          <a:xfrm>
            <a:off x="4780733" y="1372706"/>
            <a:ext cx="9650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000" dirty="0" smtClean="0">
                <a:cs typeface="+mj-cs"/>
              </a:rPr>
              <a:t>منطقة </a:t>
            </a:r>
            <a:br>
              <a:rPr lang="ar-JO" sz="1000" dirty="0" smtClean="0">
                <a:cs typeface="+mj-cs"/>
              </a:rPr>
            </a:br>
            <a:r>
              <a:rPr lang="ar-JO" sz="1000" b="1" dirty="0" smtClean="0">
                <a:cs typeface="+mj-cs"/>
              </a:rPr>
              <a:t>أشرطة الأدوات</a:t>
            </a:r>
            <a:endParaRPr lang="ar-JO" sz="10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4497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56" grpId="0"/>
      <p:bldP spid="57" grpId="0"/>
      <p:bldP spid="58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639" y="1842684"/>
            <a:ext cx="875850" cy="1773264"/>
          </a:xfrm>
          <a:prstGeom prst="rect">
            <a:avLst/>
          </a:prstGeom>
        </p:spPr>
      </p:pic>
      <p:grpSp>
        <p:nvGrpSpPr>
          <p:cNvPr id="12" name="مجموعة 11"/>
          <p:cNvGrpSpPr/>
          <p:nvPr/>
        </p:nvGrpSpPr>
        <p:grpSpPr>
          <a:xfrm>
            <a:off x="5580112" y="3717032"/>
            <a:ext cx="2564904" cy="465799"/>
            <a:chOff x="5436096" y="3717032"/>
            <a:chExt cx="2564904" cy="465799"/>
          </a:xfrm>
        </p:grpSpPr>
        <p:pic>
          <p:nvPicPr>
            <p:cNvPr id="4" name="صورة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6096" y="3772446"/>
              <a:ext cx="2564904" cy="410385"/>
            </a:xfrm>
            <a:prstGeom prst="rect">
              <a:avLst/>
            </a:prstGeom>
          </p:spPr>
        </p:pic>
        <p:cxnSp>
          <p:nvCxnSpPr>
            <p:cNvPr id="10" name="رابط مستقيم 9"/>
            <p:cNvCxnSpPr/>
            <p:nvPr/>
          </p:nvCxnSpPr>
          <p:spPr>
            <a:xfrm flipH="1">
              <a:off x="5436096" y="4182831"/>
              <a:ext cx="25649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flipH="1">
              <a:off x="5436096" y="3717032"/>
              <a:ext cx="25649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588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مربع نص 7"/>
          <p:cNvSpPr txBox="1"/>
          <p:nvPr/>
        </p:nvSpPr>
        <p:spPr>
          <a:xfrm>
            <a:off x="4683540" y="3418724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تحتوي هذه المنطقة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أشرطة الأدوات الآتية :-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دمعة 8"/>
          <p:cNvSpPr/>
          <p:nvPr/>
        </p:nvSpPr>
        <p:spPr>
          <a:xfrm>
            <a:off x="6902149" y="3933056"/>
            <a:ext cx="956325" cy="792088"/>
          </a:xfrm>
          <a:prstGeom prst="teardrop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دمعة 12"/>
          <p:cNvSpPr/>
          <p:nvPr/>
        </p:nvSpPr>
        <p:spPr>
          <a:xfrm flipH="1">
            <a:off x="5906704" y="3933056"/>
            <a:ext cx="918280" cy="792088"/>
          </a:xfrm>
          <a:prstGeom prst="teardrop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مربع نص 13"/>
          <p:cNvSpPr txBox="1"/>
          <p:nvPr/>
        </p:nvSpPr>
        <p:spPr>
          <a:xfrm>
            <a:off x="7020272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الأدوات الأساسي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943323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أدوات المنصّة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7452320" y="5096797"/>
            <a:ext cx="1133073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Hardware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069813" y="5096797"/>
            <a:ext cx="1158372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Software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8" name="شكل حر 17"/>
          <p:cNvSpPr/>
          <p:nvPr/>
        </p:nvSpPr>
        <p:spPr>
          <a:xfrm>
            <a:off x="7351309" y="4800600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9" name="شكل حر 18"/>
          <p:cNvSpPr/>
          <p:nvPr/>
        </p:nvSpPr>
        <p:spPr>
          <a:xfrm flipH="1">
            <a:off x="5683443" y="4826668"/>
            <a:ext cx="658247" cy="226595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مربع نص 7"/>
          <p:cNvSpPr txBox="1"/>
          <p:nvPr/>
        </p:nvSpPr>
        <p:spPr>
          <a:xfrm>
            <a:off x="4683540" y="2636912"/>
            <a:ext cx="42567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يظهر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أعلى الشاشة الرئيسة.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8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8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Arial"/>
                <a:ea typeface="GE SS TV Bold" pitchFamily="18" charset="-78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يحتوي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مجموعة الأدوات الأساسية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،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مثل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: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( جديد / فتح / حفظ ) ولائحتي ( اللغة / إضافات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351" y="1853155"/>
            <a:ext cx="2590026" cy="414404"/>
          </a:xfrm>
          <a:prstGeom prst="rect">
            <a:avLst/>
          </a:prstGeom>
        </p:spPr>
      </p:pic>
      <p:cxnSp>
        <p:nvCxnSpPr>
          <p:cNvPr id="5" name="رابط مستقيم 4"/>
          <p:cNvCxnSpPr/>
          <p:nvPr/>
        </p:nvCxnSpPr>
        <p:spPr>
          <a:xfrm flipH="1">
            <a:off x="5750022" y="2267559"/>
            <a:ext cx="20623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مجموعة 40"/>
          <p:cNvGrpSpPr/>
          <p:nvPr/>
        </p:nvGrpSpPr>
        <p:grpSpPr>
          <a:xfrm>
            <a:off x="4956176" y="3933055"/>
            <a:ext cx="3792288" cy="1512169"/>
            <a:chOff x="4956176" y="3933055"/>
            <a:chExt cx="3792288" cy="1512169"/>
          </a:xfrm>
        </p:grpSpPr>
        <p:grpSp>
          <p:nvGrpSpPr>
            <p:cNvPr id="39" name="مجموعة 38"/>
            <p:cNvGrpSpPr/>
            <p:nvPr/>
          </p:nvGrpSpPr>
          <p:grpSpPr>
            <a:xfrm>
              <a:off x="4956176" y="4149080"/>
              <a:ext cx="3792288" cy="1052696"/>
              <a:chOff x="4956176" y="4149080"/>
              <a:chExt cx="3792288" cy="1052696"/>
            </a:xfrm>
          </p:grpSpPr>
          <p:grpSp>
            <p:nvGrpSpPr>
              <p:cNvPr id="38" name="مجموعة 37"/>
              <p:cNvGrpSpPr/>
              <p:nvPr/>
            </p:nvGrpSpPr>
            <p:grpSpPr>
              <a:xfrm>
                <a:off x="5796360" y="4653136"/>
                <a:ext cx="2016000" cy="548640"/>
                <a:chOff x="5238000" y="4986000"/>
                <a:chExt cx="2016000" cy="548640"/>
              </a:xfrm>
            </p:grpSpPr>
            <p:pic>
              <p:nvPicPr>
                <p:cNvPr id="6" name="صورة 5"/>
                <p:cNvPicPr>
                  <a:picLocks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56000" y="4986000"/>
                  <a:ext cx="1098000" cy="548640"/>
                </a:xfrm>
                <a:prstGeom prst="rect">
                  <a:avLst/>
                </a:prstGeom>
              </p:spPr>
            </p:pic>
            <p:pic>
              <p:nvPicPr>
                <p:cNvPr id="7" name="صورة 6"/>
                <p:cNvPicPr>
                  <a:picLocks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38000" y="5013176"/>
                  <a:ext cx="1080000" cy="502244"/>
                </a:xfrm>
                <a:prstGeom prst="rect">
                  <a:avLst/>
                </a:prstGeom>
              </p:spPr>
            </p:pic>
          </p:grpSp>
          <p:grpSp>
            <p:nvGrpSpPr>
              <p:cNvPr id="37" name="مجموعة 36"/>
              <p:cNvGrpSpPr/>
              <p:nvPr/>
            </p:nvGrpSpPr>
            <p:grpSpPr>
              <a:xfrm>
                <a:off x="4956176" y="4149080"/>
                <a:ext cx="3792288" cy="551520"/>
                <a:chOff x="5153712" y="4405680"/>
                <a:chExt cx="3792288" cy="551520"/>
              </a:xfrm>
            </p:grpSpPr>
            <p:pic>
              <p:nvPicPr>
                <p:cNvPr id="10" name="صورة 9"/>
                <p:cNvPicPr>
                  <a:picLocks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53712" y="4445999"/>
                  <a:ext cx="774000" cy="504000"/>
                </a:xfrm>
                <a:prstGeom prst="rect">
                  <a:avLst/>
                </a:prstGeom>
              </p:spPr>
            </p:pic>
            <p:pic>
              <p:nvPicPr>
                <p:cNvPr id="11" name="صورة 10"/>
                <p:cNvPicPr>
                  <a:picLocks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72000" y="4463999"/>
                  <a:ext cx="684000" cy="486000"/>
                </a:xfrm>
                <a:prstGeom prst="rect">
                  <a:avLst/>
                </a:prstGeom>
              </p:spPr>
            </p:pic>
            <p:pic>
              <p:nvPicPr>
                <p:cNvPr id="12" name="صورة 11"/>
                <p:cNvPicPr>
                  <a:picLocks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948000" y="4405680"/>
                  <a:ext cx="1043940" cy="522000"/>
                </a:xfrm>
                <a:prstGeom prst="rect">
                  <a:avLst/>
                </a:prstGeom>
              </p:spPr>
            </p:pic>
            <p:pic>
              <p:nvPicPr>
                <p:cNvPr id="21" name="صورة 20"/>
                <p:cNvPicPr>
                  <a:picLocks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50022" y="4446000"/>
                  <a:ext cx="792000" cy="486000"/>
                </a:xfrm>
                <a:prstGeom prst="rect">
                  <a:avLst/>
                </a:prstGeom>
              </p:spPr>
            </p:pic>
            <p:pic>
              <p:nvPicPr>
                <p:cNvPr id="22" name="صورة 21"/>
                <p:cNvPicPr>
                  <a:picLocks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84000" y="4453200"/>
                  <a:ext cx="1062000" cy="504000"/>
                </a:xfrm>
                <a:prstGeom prst="rect">
                  <a:avLst/>
                </a:prstGeom>
              </p:spPr>
            </p:pic>
          </p:grpSp>
        </p:grpSp>
        <p:sp>
          <p:nvSpPr>
            <p:cNvPr id="29" name="شكل حر 28"/>
            <p:cNvSpPr/>
            <p:nvPr/>
          </p:nvSpPr>
          <p:spPr>
            <a:xfrm rot="10800000">
              <a:off x="5076056" y="3933055"/>
              <a:ext cx="3526042" cy="143177"/>
            </a:xfrm>
            <a:custGeom>
              <a:avLst/>
              <a:gdLst>
                <a:gd name="connsiteX0" fmla="*/ 3322749 w 3322749"/>
                <a:gd name="connsiteY0" fmla="*/ 27241 h 143177"/>
                <a:gd name="connsiteX1" fmla="*/ 3181081 w 3322749"/>
                <a:gd name="connsiteY1" fmla="*/ 104514 h 143177"/>
                <a:gd name="connsiteX2" fmla="*/ 2871988 w 3322749"/>
                <a:gd name="connsiteY2" fmla="*/ 14362 h 143177"/>
                <a:gd name="connsiteX3" fmla="*/ 2228045 w 3322749"/>
                <a:gd name="connsiteY3" fmla="*/ 143150 h 143177"/>
                <a:gd name="connsiteX4" fmla="*/ 1365160 w 3322749"/>
                <a:gd name="connsiteY4" fmla="*/ 1483 h 143177"/>
                <a:gd name="connsiteX5" fmla="*/ 850005 w 3322749"/>
                <a:gd name="connsiteY5" fmla="*/ 65877 h 143177"/>
                <a:gd name="connsiteX6" fmla="*/ 334850 w 3322749"/>
                <a:gd name="connsiteY6" fmla="*/ 14362 h 143177"/>
                <a:gd name="connsiteX7" fmla="*/ 0 w 3322749"/>
                <a:gd name="connsiteY7" fmla="*/ 78756 h 14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22749" h="143177">
                  <a:moveTo>
                    <a:pt x="3322749" y="27241"/>
                  </a:moveTo>
                  <a:cubicBezTo>
                    <a:pt x="3289478" y="66950"/>
                    <a:pt x="3256208" y="106660"/>
                    <a:pt x="3181081" y="104514"/>
                  </a:cubicBezTo>
                  <a:cubicBezTo>
                    <a:pt x="3105954" y="102368"/>
                    <a:pt x="3030827" y="7923"/>
                    <a:pt x="2871988" y="14362"/>
                  </a:cubicBezTo>
                  <a:cubicBezTo>
                    <a:pt x="2713149" y="20801"/>
                    <a:pt x="2479183" y="145296"/>
                    <a:pt x="2228045" y="143150"/>
                  </a:cubicBezTo>
                  <a:cubicBezTo>
                    <a:pt x="1976907" y="141004"/>
                    <a:pt x="1594833" y="14362"/>
                    <a:pt x="1365160" y="1483"/>
                  </a:cubicBezTo>
                  <a:cubicBezTo>
                    <a:pt x="1135487" y="-11396"/>
                    <a:pt x="1021723" y="63731"/>
                    <a:pt x="850005" y="65877"/>
                  </a:cubicBezTo>
                  <a:cubicBezTo>
                    <a:pt x="678287" y="68024"/>
                    <a:pt x="476517" y="12216"/>
                    <a:pt x="334850" y="14362"/>
                  </a:cubicBezTo>
                  <a:cubicBezTo>
                    <a:pt x="193183" y="16508"/>
                    <a:pt x="96591" y="47632"/>
                    <a:pt x="0" y="78756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40" name="شكل حر 39"/>
            <p:cNvSpPr/>
            <p:nvPr/>
          </p:nvSpPr>
          <p:spPr>
            <a:xfrm>
              <a:off x="5018170" y="5302047"/>
              <a:ext cx="3526042" cy="143177"/>
            </a:xfrm>
            <a:custGeom>
              <a:avLst/>
              <a:gdLst>
                <a:gd name="connsiteX0" fmla="*/ 3322749 w 3322749"/>
                <a:gd name="connsiteY0" fmla="*/ 27241 h 143177"/>
                <a:gd name="connsiteX1" fmla="*/ 3181081 w 3322749"/>
                <a:gd name="connsiteY1" fmla="*/ 104514 h 143177"/>
                <a:gd name="connsiteX2" fmla="*/ 2871988 w 3322749"/>
                <a:gd name="connsiteY2" fmla="*/ 14362 h 143177"/>
                <a:gd name="connsiteX3" fmla="*/ 2228045 w 3322749"/>
                <a:gd name="connsiteY3" fmla="*/ 143150 h 143177"/>
                <a:gd name="connsiteX4" fmla="*/ 1365160 w 3322749"/>
                <a:gd name="connsiteY4" fmla="*/ 1483 h 143177"/>
                <a:gd name="connsiteX5" fmla="*/ 850005 w 3322749"/>
                <a:gd name="connsiteY5" fmla="*/ 65877 h 143177"/>
                <a:gd name="connsiteX6" fmla="*/ 334850 w 3322749"/>
                <a:gd name="connsiteY6" fmla="*/ 14362 h 143177"/>
                <a:gd name="connsiteX7" fmla="*/ 0 w 3322749"/>
                <a:gd name="connsiteY7" fmla="*/ 78756 h 14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22749" h="143177">
                  <a:moveTo>
                    <a:pt x="3322749" y="27241"/>
                  </a:moveTo>
                  <a:cubicBezTo>
                    <a:pt x="3289478" y="66950"/>
                    <a:pt x="3256208" y="106660"/>
                    <a:pt x="3181081" y="104514"/>
                  </a:cubicBezTo>
                  <a:cubicBezTo>
                    <a:pt x="3105954" y="102368"/>
                    <a:pt x="3030827" y="7923"/>
                    <a:pt x="2871988" y="14362"/>
                  </a:cubicBezTo>
                  <a:cubicBezTo>
                    <a:pt x="2713149" y="20801"/>
                    <a:pt x="2479183" y="145296"/>
                    <a:pt x="2228045" y="143150"/>
                  </a:cubicBezTo>
                  <a:cubicBezTo>
                    <a:pt x="1976907" y="141004"/>
                    <a:pt x="1594833" y="14362"/>
                    <a:pt x="1365160" y="1483"/>
                  </a:cubicBezTo>
                  <a:cubicBezTo>
                    <a:pt x="1135487" y="-11396"/>
                    <a:pt x="1021723" y="63731"/>
                    <a:pt x="850005" y="65877"/>
                  </a:cubicBezTo>
                  <a:cubicBezTo>
                    <a:pt x="678287" y="68024"/>
                    <a:pt x="476517" y="12216"/>
                    <a:pt x="334850" y="14362"/>
                  </a:cubicBezTo>
                  <a:cubicBezTo>
                    <a:pt x="193183" y="16508"/>
                    <a:pt x="96591" y="47632"/>
                    <a:pt x="0" y="78756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39352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4060</TotalTime>
  <Words>222</Words>
  <Application>Microsoft Office PowerPoint</Application>
  <PresentationFormat>عرض على الشاشة (3:4)‏</PresentationFormat>
  <Paragraphs>75</Paragraphs>
  <Slides>34</Slides>
  <Notes>13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42" baseType="lpstr">
      <vt:lpstr>Arial</vt:lpstr>
      <vt:lpstr>DecoType Thuluth</vt:lpstr>
      <vt:lpstr>Times New Roman</vt:lpstr>
      <vt:lpstr>Calibri</vt:lpstr>
      <vt:lpstr>Arabic Typesetting</vt:lpstr>
      <vt:lpstr>GE SS TV Bold</vt:lpstr>
      <vt:lpstr>Adobe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432</cp:revision>
  <dcterms:created xsi:type="dcterms:W3CDTF">2020-03-23T07:50:42Z</dcterms:created>
  <dcterms:modified xsi:type="dcterms:W3CDTF">2020-08-25T08:08:01Z</dcterms:modified>
</cp:coreProperties>
</file>