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  <p:sldMasterId id="2147483828" r:id="rId2"/>
    <p:sldMasterId id="2147483840" r:id="rId3"/>
  </p:sldMasterIdLst>
  <p:notesMasterIdLst>
    <p:notesMasterId r:id="rId19"/>
  </p:notesMasterIdLst>
  <p:sldIdLst>
    <p:sldId id="266" r:id="rId4"/>
    <p:sldId id="267" r:id="rId5"/>
    <p:sldId id="268" r:id="rId6"/>
    <p:sldId id="262" r:id="rId7"/>
    <p:sldId id="269" r:id="rId8"/>
    <p:sldId id="256" r:id="rId9"/>
    <p:sldId id="257" r:id="rId10"/>
    <p:sldId id="258" r:id="rId11"/>
    <p:sldId id="263" r:id="rId12"/>
    <p:sldId id="259" r:id="rId13"/>
    <p:sldId id="264" r:id="rId14"/>
    <p:sldId id="265" r:id="rId15"/>
    <p:sldId id="260" r:id="rId16"/>
    <p:sldId id="271" r:id="rId17"/>
    <p:sldId id="273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النمط المتوس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نمط ذو نسُق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41" autoAdjust="0"/>
    <p:restoredTop sz="94660"/>
  </p:normalViewPr>
  <p:slideViewPr>
    <p:cSldViewPr>
      <p:cViewPr>
        <p:scale>
          <a:sx n="60" d="100"/>
          <a:sy n="60" d="100"/>
        </p:scale>
        <p:origin x="-147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73318A-26BC-4F1D-9855-C45228861AEB}" type="datetimeFigureOut">
              <a:rPr lang="ar-JO" smtClean="0"/>
              <a:t>28/02/1442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C4C1F5-0E49-47FF-9161-0CE1780BDB7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71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288BD6A-A66C-4F32-AF0F-3903A9B17A3C}" type="slidenum">
              <a:rPr lang="ar-SA" altLang="ar-JO">
                <a:solidFill>
                  <a:prstClr val="black"/>
                </a:solidFill>
              </a:rPr>
              <a:pPr/>
              <a:t>2</a:t>
            </a:fld>
            <a:endParaRPr lang="en-US" altLang="ar-JO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متساوي الساقين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ADF882-6306-44C1-B7E2-571CA561248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9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E30E-C73B-4DDB-B1F3-4A596C2C6545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4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مثلث متساوي الساقين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6D0D-E465-41B4-B9E0-34868D2D3400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74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CBAB-2260-400A-B248-3C20D287F464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4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8AFE03A-A3D7-4D1B-94C6-ABFAE046EA9F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1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14AB-356F-4423-A64C-74AB0D07B31F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4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FE10-E680-4E62-B26F-4D2A93952F8E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3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97E37FC-7DB0-481F-927E-016CF7818FD8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71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0FCDDD9-1E7C-42CA-B8D0-AC366F0C4184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0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A9C7-410B-415F-813D-351A145750DE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7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altLang="en-US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BC39-A2A0-455F-B31F-EDC86895F3C6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0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2FD0-7A9F-4137-9428-CE1146BAEC21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42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DB03F-B79F-46DD-86D3-9A2F5D301CC1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81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8A219-E825-4692-ADA1-4B78E12C6064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0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1CA7-F314-4143-A39B-05A78D87D725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47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9B9F-AA43-4AFB-85C5-84A4FC09268D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235F-C1EA-413C-A593-BA81DAFF38A9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3CA3-AFEF-45AB-BBA3-89F74F61AAA1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5F8A-D797-42AE-9B02-A4CA9AE6652F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AE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8DA29-3E78-4F89-8B20-67517135D534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3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A998-79E9-406C-8638-C957597D1929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70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FEF2-E10A-4FFE-AF4E-3723EB09F081}" type="slidenum">
              <a:rPr lang="ar-AE" alt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الأيقونة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ar-SA" smtClean="0"/>
              <a:t>مدارس الأمم الإبداعية / قسم اللغة العربية / المعلم:  يوسف طالب الرفاعي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30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مدارس الأمم الإبداعية / قسم اللغة العربية / المعلم:  يوسف طالب الرفاعي</a:t>
            </a:r>
            <a:endParaRPr lang="en-US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7D5A5-8FE7-4661-BED8-2058EEACCC3B}" type="slidenum">
              <a:rPr lang="ar-SA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92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marL="484188" indent="-484188" algn="l" rtl="1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2pPr>
      <a:lvl3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3pPr>
      <a:lvl4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4pPr>
      <a:lvl5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5pPr>
      <a:lvl6pPr marL="9413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6pPr>
      <a:lvl7pPr marL="13985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7pPr>
      <a:lvl8pPr marL="18557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8pPr>
      <a:lvl9pPr marL="23129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9pPr>
    </p:titleStyle>
    <p:bodyStyle>
      <a:lvl1pPr marL="447675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r" rtl="1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نمط العنوان الرئيسي</a:t>
            </a:r>
            <a:endParaRPr lang="en-US" altLang="ar-JO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أنماط النص الرئيسي</a:t>
            </a:r>
            <a:endParaRPr lang="en-US" altLang="ar-JO" smtClean="0"/>
          </a:p>
          <a:p>
            <a:pPr lvl="1"/>
            <a:r>
              <a:rPr lang="ar-SA" altLang="ar-JO" smtClean="0"/>
              <a:t>المستوى الثاني</a:t>
            </a:r>
            <a:endParaRPr lang="en-US" altLang="ar-JO" smtClean="0"/>
          </a:p>
          <a:p>
            <a:pPr lvl="2"/>
            <a:r>
              <a:rPr lang="ar-SA" altLang="ar-JO" smtClean="0"/>
              <a:t>المستوى الثالث</a:t>
            </a:r>
            <a:endParaRPr lang="en-US" altLang="ar-JO" smtClean="0"/>
          </a:p>
          <a:p>
            <a:pPr lvl="3"/>
            <a:r>
              <a:rPr lang="ar-SA" altLang="ar-JO" smtClean="0"/>
              <a:t>المستوى الرابع</a:t>
            </a:r>
            <a:endParaRPr lang="en-US" altLang="ar-JO" smtClean="0"/>
          </a:p>
          <a:p>
            <a:pPr lvl="4"/>
            <a:r>
              <a:rPr lang="ar-SA" altLang="ar-JO" smtClean="0"/>
              <a:t>المستوى الخامس</a:t>
            </a:r>
            <a:endParaRPr lang="en-US" altLang="ar-JO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mtClean="0">
                <a:solidFill>
                  <a:srgbClr val="000000"/>
                </a:solidFill>
              </a:rPr>
              <a:t>مدارس الأمم الإبداعية / قسم اللغة العربية / المعلم:  يوسف طالب الرفاعي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5B15E56-FAAB-4C20-971F-6D01DFCE1581}" type="slidenum">
              <a:rPr lang="ar-AE" altLang="ar-JO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856984" cy="1584176"/>
          </a:xfrm>
        </p:spPr>
        <p:txBody>
          <a:bodyPr rtlCol="0"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ar-JO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مدارس الأمم الإبداعية</a:t>
            </a:r>
            <a:br>
              <a:rPr lang="ar-JO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ar-JO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بالقيم تحيا الأمم</a:t>
            </a:r>
            <a:endParaRPr lang="ar-JO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عنصر نائب للمحتوى 2"/>
          <p:cNvSpPr>
            <a:spLocks noGrp="1"/>
          </p:cNvSpPr>
          <p:nvPr>
            <p:ph idx="1"/>
          </p:nvPr>
        </p:nvSpPr>
        <p:spPr>
          <a:xfrm>
            <a:off x="539750" y="4763"/>
            <a:ext cx="8229600" cy="1624012"/>
          </a:xfrm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8196" name="عنصر نائب للتذييل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JO" altLang="en-US" dirty="0" smtClean="0"/>
              <a:t>مدارس الأمم الإبداعية / قسم اللغة العربية / المعلم:  يوسف طالب الرفاعي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9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1" name="عنصر نائب للمحتوى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1512168"/>
          </a:xfrm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539552" y="2996952"/>
            <a:ext cx="8147248" cy="3600400"/>
          </a:xfrm>
        </p:spPr>
        <p:txBody>
          <a:bodyPr>
            <a:normAutofit fontScale="92500" lnSpcReduction="10000"/>
          </a:bodyPr>
          <a:lstStyle/>
          <a:p>
            <a:pPr marL="457200">
              <a:lnSpc>
                <a:spcPct val="115000"/>
              </a:lnSpc>
            </a:pPr>
            <a:r>
              <a:rPr lang="ar-SA" sz="2800" dirty="0">
                <a:latin typeface="Calibri"/>
                <a:ea typeface="Calibri"/>
                <a:cs typeface="Calibri Light"/>
              </a:rPr>
              <a:t>بعض مظاهر أدعياء العلم: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cs"/>
              <a:buAutoNum type="arabic1Minus"/>
            </a:pPr>
            <a:r>
              <a:rPr lang="ar-SA" sz="2800" dirty="0">
                <a:latin typeface="Calibri"/>
                <a:ea typeface="Calibri"/>
                <a:cs typeface="Calibri Light"/>
              </a:rPr>
              <a:t>يشكو إليك سوء أحوال المثقفين ، وهوان الثقافة على الناس.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r>
              <a:rPr lang="ar-SA" sz="2800" dirty="0">
                <a:ea typeface="Calibri"/>
                <a:cs typeface="Calibri Light"/>
              </a:rPr>
              <a:t>يفرض على المحاور سماع رأيه </a:t>
            </a:r>
            <a:r>
              <a:rPr lang="ar-SA" sz="2800" dirty="0" smtClean="0">
                <a:ea typeface="Calibri"/>
                <a:cs typeface="Calibri Light"/>
              </a:rPr>
              <a:t>،</a:t>
            </a:r>
            <a:r>
              <a:rPr lang="ar-JO" sz="2800" dirty="0" smtClean="0">
                <a:ea typeface="Calibri"/>
                <a:cs typeface="Calibri Light"/>
              </a:rPr>
              <a:t> وان تكون مستمعا يقظا متأدبا .</a:t>
            </a:r>
          </a:p>
          <a:p>
            <a:r>
              <a:rPr lang="ar-JO" sz="2800" dirty="0" smtClean="0">
                <a:cs typeface="Calibri Light"/>
              </a:rPr>
              <a:t>فلا تتكلم أثناء كلامه .</a:t>
            </a:r>
          </a:p>
          <a:p>
            <a:pPr lvl="0"/>
            <a:r>
              <a:rPr lang="ar-SA" sz="2800" dirty="0">
                <a:ea typeface="Calibri"/>
                <a:cs typeface="Calibri Light"/>
              </a:rPr>
              <a:t>(حيكت لوأد موهبته) :- 1- صور المؤامرة بثوب يحاك بإحكام  2- صور موهبته بفتاة تدفن </a:t>
            </a:r>
            <a:r>
              <a:rPr lang="ar-SA" sz="2800" dirty="0" smtClean="0">
                <a:ea typeface="Calibri"/>
                <a:cs typeface="Calibri Light"/>
              </a:rPr>
              <a:t>حية</a:t>
            </a:r>
            <a:r>
              <a:rPr lang="ar-JO" sz="2800" dirty="0" smtClean="0">
                <a:ea typeface="Calibri"/>
                <a:cs typeface="Calibri Light"/>
              </a:rPr>
              <a:t>.</a:t>
            </a:r>
          </a:p>
          <a:p>
            <a:r>
              <a:rPr lang="ar-SA" sz="2800" dirty="0">
                <a:ea typeface="Calibri"/>
                <a:cs typeface="Calibri Light"/>
              </a:rPr>
              <a:t>(مؤامرات تلتها لمحاصرة إبداعه) :- 1- صور المؤامرات بجيش يستهدف إبداعه  2- صور الإبداع بعدو يحاصره جيش المؤامرات </a:t>
            </a:r>
            <a:endParaRPr lang="en-US" sz="2800" dirty="0">
              <a:ea typeface="Calibri"/>
              <a:cs typeface="Calibri Light"/>
            </a:endParaRPr>
          </a:p>
          <a:p>
            <a:pPr lvl="0"/>
            <a:endParaRPr lang="en-US" sz="2800" dirty="0">
              <a:ea typeface="Calibri"/>
              <a:cs typeface="Calibri Light"/>
            </a:endParaRPr>
          </a:p>
          <a:p>
            <a:endParaRPr lang="ar-JO" dirty="0"/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73672"/>
              </p:ext>
            </p:extLst>
          </p:nvPr>
        </p:nvGraphicFramePr>
        <p:xfrm>
          <a:off x="1043608" y="1844824"/>
          <a:ext cx="7416824" cy="1008112"/>
        </p:xfrm>
        <a:graphic>
          <a:graphicData uri="http://schemas.openxmlformats.org/drawingml/2006/table">
            <a:tbl>
              <a:tblPr rtl="1" firstRow="1" firstCol="1" bandRow="1">
                <a:tableStyleId>{18603FDC-E32A-4AB5-989C-0864C3EAD2B8}</a:tableStyleId>
              </a:tblPr>
              <a:tblGrid>
                <a:gridCol w="3708412"/>
                <a:gridCol w="370841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مِحْنَة</a:t>
                      </a:r>
                      <a:r>
                        <a:rPr kumimoji="0" lang="ar-JO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:  </a:t>
                      </a:r>
                      <a:r>
                        <a:rPr kumimoji="0" lang="ar-SA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بلاء وشدة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وأد : دفن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بدع : عادات جديدة مستحدثة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وهوان : ضعف 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>
          <a:xfrm>
            <a:off x="2339752" y="6416675"/>
            <a:ext cx="3680048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25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568952" cy="1872208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8075240" cy="381642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JO" sz="2800" dirty="0" smtClean="0">
                <a:latin typeface="Calibri"/>
                <a:ea typeface="Calibri"/>
                <a:cs typeface="Calibri Light"/>
              </a:rPr>
              <a:t>أ- </a:t>
            </a:r>
            <a:r>
              <a:rPr lang="ar-SA" sz="2800" dirty="0" smtClean="0">
                <a:latin typeface="Calibri"/>
                <a:ea typeface="Calibri"/>
                <a:cs typeface="Calibri Light"/>
              </a:rPr>
              <a:t>فإن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تحدث لا يسمع له ،وإن أبدى رأيا سفهه ، </a:t>
            </a:r>
            <a:endParaRPr lang="ar-JO" sz="2800" dirty="0">
              <a:latin typeface="Calibri"/>
              <a:ea typeface="Calibri"/>
              <a:cs typeface="Calibri Light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JO" sz="2800" dirty="0" smtClean="0">
                <a:latin typeface="Calibri"/>
                <a:ea typeface="Calibri"/>
                <a:cs typeface="Calibri Light"/>
              </a:rPr>
              <a:t>ب- </a:t>
            </a:r>
            <a:r>
              <a:rPr lang="ar-SA" sz="2800" dirty="0" smtClean="0">
                <a:latin typeface="Calibri"/>
                <a:ea typeface="Calibri"/>
                <a:cs typeface="Calibri Light"/>
              </a:rPr>
              <a:t>وإن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احتج عليه بشيء من التراث نعته بالرجعي القديم، وإن استعان برأي مفكر غربي عده مقلدا  لهم ويحاول رفع صوته حتى يغلب خصمه</a:t>
            </a:r>
            <a:endParaRPr lang="en-US" sz="2800" dirty="0">
              <a:latin typeface="Calibri"/>
              <a:ea typeface="Calibri"/>
              <a:cs typeface="Calibri Light"/>
            </a:endParaRPr>
          </a:p>
          <a:p>
            <a:pPr marL="3873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JO" sz="2800" dirty="0" smtClean="0">
                <a:latin typeface="Calibri"/>
                <a:ea typeface="Calibri"/>
                <a:cs typeface="Calibri Light"/>
              </a:rPr>
              <a:t>ج-</a:t>
            </a:r>
            <a:r>
              <a:rPr lang="ar-SA" sz="2800" dirty="0" smtClean="0">
                <a:latin typeface="Calibri"/>
                <a:ea typeface="Calibri"/>
                <a:cs typeface="Calibri Light"/>
              </a:rPr>
              <a:t>  من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يستعين بالتراث يعتبر رجعياً متخلفاً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873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JO" sz="2800" dirty="0" smtClean="0">
                <a:latin typeface="Calibri"/>
                <a:ea typeface="Calibri"/>
                <a:cs typeface="Calibri Light"/>
              </a:rPr>
              <a:t>د- </a:t>
            </a:r>
            <a:r>
              <a:rPr lang="ar-SA" sz="2800" dirty="0" smtClean="0">
                <a:latin typeface="Calibri"/>
                <a:ea typeface="Calibri"/>
                <a:cs typeface="Calibri Light"/>
              </a:rPr>
              <a:t> اتهام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من استعان بالفكر أنه من منسلخاَ مستلباَ من أصحاب البدع </a:t>
            </a:r>
            <a:endParaRPr lang="ar-JO" sz="2000" dirty="0" smtClean="0">
              <a:latin typeface="Calibri"/>
              <a:ea typeface="Calibri"/>
              <a:cs typeface="Arial"/>
            </a:endParaRPr>
          </a:p>
          <a:p>
            <a:pPr marL="553085" indent="-514350">
              <a:lnSpc>
                <a:spcPct val="115000"/>
              </a:lnSpc>
              <a:spcAft>
                <a:spcPts val="1000"/>
              </a:spcAft>
              <a:buAutoNum type="arabic1Minus" startAt="26"/>
            </a:pPr>
            <a:r>
              <a:rPr lang="ar-SA" sz="2800" dirty="0" smtClean="0">
                <a:latin typeface="Calibri"/>
                <a:ea typeface="Calibri"/>
                <a:cs typeface="Calibri Light"/>
              </a:rPr>
              <a:t>إذا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قدمت له الحجة :- احتجَّ عليك بعلو </a:t>
            </a:r>
            <a:r>
              <a:rPr lang="ar-SA" sz="2800" dirty="0" smtClean="0">
                <a:latin typeface="Calibri"/>
                <a:ea typeface="Calibri"/>
                <a:cs typeface="Calibri Light"/>
              </a:rPr>
              <a:t>صوته</a:t>
            </a:r>
            <a:endParaRPr lang="ar-JO" sz="2800" dirty="0" smtClean="0">
              <a:latin typeface="Calibri"/>
              <a:ea typeface="Calibri"/>
              <a:cs typeface="Calibri Light"/>
            </a:endParaRPr>
          </a:p>
          <a:p>
            <a:pPr marL="553085" indent="-514350">
              <a:lnSpc>
                <a:spcPct val="115000"/>
              </a:lnSpc>
              <a:spcAft>
                <a:spcPts val="1000"/>
              </a:spcAft>
              <a:buAutoNum type="arabic1Minus" startAt="26"/>
            </a:pPr>
            <a:r>
              <a:rPr lang="ar-SA" sz="2900" dirty="0">
                <a:latin typeface="Calibri"/>
                <a:ea typeface="Calibri"/>
                <a:cs typeface="Calibri Light"/>
              </a:rPr>
              <a:t>(وإذا استعنت عليه بالتراث نادى بك متحجرا) :- 1- صور التراث بإنسان يستعان به على خصم  2- شبه من يستعين بالتراث بالحجر </a:t>
            </a:r>
            <a:r>
              <a:rPr lang="ar-JO" sz="2900" dirty="0" smtClean="0">
                <a:latin typeface="Calibri"/>
                <a:ea typeface="Calibri"/>
                <a:cs typeface="Calibri Light"/>
              </a:rPr>
              <a:t>.</a:t>
            </a:r>
            <a:endParaRPr lang="en-US" sz="2900" dirty="0">
              <a:latin typeface="Calibri"/>
              <a:ea typeface="Calibri"/>
              <a:cs typeface="Calibri Light"/>
            </a:endParaRPr>
          </a:p>
          <a:p>
            <a:endParaRPr lang="ar-JO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73124"/>
              </p:ext>
            </p:extLst>
          </p:nvPr>
        </p:nvGraphicFramePr>
        <p:xfrm>
          <a:off x="899592" y="1916832"/>
          <a:ext cx="7056784" cy="864096"/>
        </p:xfrm>
        <a:graphic>
          <a:graphicData uri="http://schemas.openxmlformats.org/drawingml/2006/table">
            <a:tbl>
              <a:tblPr rtl="1" firstRow="1" firstCol="1" bandRow="1">
                <a:tableStyleId>{1E171933-4619-4E11-9A3F-F7608DF75F80}</a:tableStyleId>
              </a:tblPr>
              <a:tblGrid>
                <a:gridCol w="3528392"/>
                <a:gridCol w="3528392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kern="12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متفرنجا</a:t>
                      </a:r>
                      <a:r>
                        <a:rPr kumimoji="0" lang="ar-JO" sz="2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 : </a:t>
                      </a:r>
                      <a:r>
                        <a:rPr kumimoji="0" lang="ar-SA" sz="2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مقلدا الإفرنج</a:t>
                      </a:r>
                      <a:endParaRPr kumimoji="0" lang="en-US" sz="22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نادى بك : أعلنك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مستلباً</a:t>
                      </a:r>
                      <a:r>
                        <a:rPr kumimoji="0" lang="ar-JO" sz="2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 : </a:t>
                      </a:r>
                      <a:r>
                        <a:rPr kumimoji="0" lang="ar-SA" sz="2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متنكراً لهويته وتراثه</a:t>
                      </a:r>
                      <a:endParaRPr kumimoji="0" lang="en-US" sz="22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البدع : كل ما هو جديد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619672" y="6416675"/>
            <a:ext cx="4400128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65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621"/>
            <a:ext cx="8640960" cy="1224136"/>
          </a:xfrm>
        </p:spPr>
      </p:pic>
      <p:pic>
        <p:nvPicPr>
          <p:cNvPr id="6" name="عنصر نائب للمحتوى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640960" cy="1319533"/>
          </a:xfr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51814"/>
              </p:ext>
            </p:extLst>
          </p:nvPr>
        </p:nvGraphicFramePr>
        <p:xfrm>
          <a:off x="359532" y="2532101"/>
          <a:ext cx="8280920" cy="1187769"/>
        </p:xfrm>
        <a:graphic>
          <a:graphicData uri="http://schemas.openxmlformats.org/drawingml/2006/table">
            <a:tbl>
              <a:tblPr rtl="1" firstRow="1" firstCol="1" bandRow="1">
                <a:tableStyleId>{3C2FFA5D-87B4-456A-9821-1D502468CF0F}</a:tableStyleId>
              </a:tblPr>
              <a:tblGrid>
                <a:gridCol w="4140460"/>
                <a:gridCol w="4140460"/>
              </a:tblGrid>
              <a:tr h="2736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تناوب</a:t>
                      </a:r>
                      <a:r>
                        <a:rPr lang="ar-JO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  : تعاقب</a:t>
                      </a:r>
                      <a:endParaRPr lang="en-US" sz="24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وقار : رزانه</a:t>
                      </a:r>
                      <a:endParaRPr lang="en-US" sz="24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أفحم : أسكت بالحجة</a:t>
                      </a:r>
                      <a:endParaRPr lang="en-US" sz="24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 اعتدل: </a:t>
                      </a:r>
                      <a:r>
                        <a:rPr lang="ar-SA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توسط </a:t>
                      </a:r>
                      <a:r>
                        <a:rPr lang="ar-SA" sz="2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واستقم</a:t>
                      </a:r>
                      <a:endParaRPr lang="en-US" sz="24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وقار</a:t>
                      </a:r>
                      <a:r>
                        <a:rPr lang="ar-JO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 : رزانة</a:t>
                      </a:r>
                      <a:endParaRPr lang="en-US" sz="24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ألقم : أسكت</a:t>
                      </a:r>
                      <a:endParaRPr lang="en-US" sz="24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251520" y="3691378"/>
            <a:ext cx="8496944" cy="316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ar-JO" sz="2400" dirty="0" smtClean="0">
                <a:latin typeface="Calibri"/>
                <a:ea typeface="Calibri"/>
                <a:cs typeface="Calibri Light"/>
              </a:rPr>
              <a:t>- </a:t>
            </a:r>
            <a:r>
              <a:rPr lang="ar-SA" sz="2400" dirty="0" smtClean="0">
                <a:latin typeface="Calibri"/>
                <a:ea typeface="Calibri"/>
                <a:cs typeface="Calibri Light"/>
              </a:rPr>
              <a:t>إذا </a:t>
            </a:r>
            <a:r>
              <a:rPr lang="ar-SA" sz="2400" dirty="0">
                <a:latin typeface="Calibri"/>
                <a:ea typeface="Calibri"/>
                <a:cs typeface="Calibri Light"/>
              </a:rPr>
              <a:t>قدمت له الحجة :- احتجَّ عليك بعلو صوته </a:t>
            </a:r>
            <a:r>
              <a:rPr lang="ar-JO" sz="2400" dirty="0">
                <a:latin typeface="Calibri"/>
                <a:ea typeface="Calibri"/>
                <a:cs typeface="Calibri Light"/>
              </a:rPr>
              <a:t> ، وأخذ يلهي من حوله بحركات يديه والتي لا تتفق مع رزانته.</a:t>
            </a: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ar-JO" sz="2400" dirty="0" smtClean="0">
                <a:latin typeface="Calibri"/>
                <a:ea typeface="Calibri"/>
                <a:cs typeface="Calibri Light"/>
              </a:rPr>
              <a:t>- وإن </a:t>
            </a:r>
            <a:r>
              <a:rPr lang="ar-JO" sz="2400" dirty="0">
                <a:latin typeface="Calibri"/>
                <a:ea typeface="Calibri"/>
                <a:cs typeface="Calibri Light"/>
              </a:rPr>
              <a:t>صمت من أجل المحافظة على أدبك </a:t>
            </a:r>
            <a:r>
              <a:rPr lang="ar-JO" sz="2400" dirty="0" err="1">
                <a:latin typeface="Calibri"/>
                <a:ea typeface="Calibri"/>
                <a:cs typeface="Calibri Light"/>
              </a:rPr>
              <a:t>ووقارك</a:t>
            </a:r>
            <a:r>
              <a:rPr lang="ar-JO" sz="2400" dirty="0">
                <a:latin typeface="Calibri"/>
                <a:ea typeface="Calibri"/>
                <a:cs typeface="Calibri Light"/>
              </a:rPr>
              <a:t> </a:t>
            </a:r>
            <a:r>
              <a:rPr lang="ar-JO" sz="2400" dirty="0" smtClean="0">
                <a:latin typeface="Calibri"/>
                <a:ea typeface="Calibri"/>
                <a:cs typeface="Calibri Light"/>
              </a:rPr>
              <a:t> أخذ </a:t>
            </a:r>
            <a:r>
              <a:rPr lang="ar-JO" sz="2400" dirty="0">
                <a:latin typeface="Calibri"/>
                <a:ea typeface="Calibri"/>
                <a:cs typeface="Calibri Light"/>
              </a:rPr>
              <a:t>يُظهر للناس مكانته ببعض حركات مدعي العلم </a:t>
            </a:r>
            <a:r>
              <a:rPr lang="ar-JO" sz="2400" dirty="0" smtClean="0">
                <a:latin typeface="Calibri"/>
                <a:ea typeface="Calibri"/>
                <a:cs typeface="Calibri Light"/>
              </a:rPr>
              <a:t> كأن </a:t>
            </a:r>
            <a:r>
              <a:rPr lang="ar-JO" sz="2400" dirty="0">
                <a:latin typeface="Calibri"/>
                <a:ea typeface="Calibri"/>
                <a:cs typeface="Calibri Light"/>
              </a:rPr>
              <a:t>يصلح  من هيئته ، ويعتدل في جلسته ، أو يدير وجهه يمينا ويسارا ليوزع ابتسامات النصر </a:t>
            </a:r>
            <a:r>
              <a:rPr lang="ar-JO" sz="2400" dirty="0" smtClean="0">
                <a:latin typeface="Calibri"/>
                <a:ea typeface="Calibri"/>
                <a:cs typeface="Calibri Light"/>
              </a:rPr>
              <a:t>.</a:t>
            </a:r>
            <a:r>
              <a:rPr lang="ar-JO" sz="2400" dirty="0">
                <a:latin typeface="Calibri"/>
                <a:ea typeface="Calibri"/>
                <a:cs typeface="Calibri Light"/>
              </a:rPr>
              <a:t/>
            </a:r>
            <a:br>
              <a:rPr lang="ar-JO" sz="2400" dirty="0">
                <a:latin typeface="Calibri"/>
                <a:ea typeface="Calibri"/>
                <a:cs typeface="Calibri Light"/>
              </a:rPr>
            </a:br>
            <a:r>
              <a:rPr lang="ar-JO" sz="2400" dirty="0">
                <a:latin typeface="Calibri"/>
                <a:ea typeface="Calibri"/>
                <a:cs typeface="Calibri Light"/>
              </a:rPr>
              <a:t>وهذا الرجل يعتقد أنه غلبك  وأنك ضعيف في مواجهته ، علما أن من يقف أمامه قد سكت عندما ظهر جهل مدعي العلم.</a:t>
            </a:r>
            <a:endParaRPr lang="en-US" sz="2400" dirty="0">
              <a:latin typeface="Calibri"/>
              <a:ea typeface="Calibri"/>
              <a:cs typeface="Calibri Light"/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4427984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25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>
          <a:xfrm>
            <a:off x="395536" y="3717032"/>
            <a:ext cx="8291264" cy="2409131"/>
          </a:xfrm>
        </p:spPr>
        <p:txBody>
          <a:bodyPr/>
          <a:lstStyle/>
          <a:p>
            <a:endParaRPr lang="ar-JO" dirty="0" smtClean="0"/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SA" sz="2800" dirty="0">
                <a:latin typeface="Calibri"/>
                <a:ea typeface="Calibri"/>
                <a:cs typeface="Calibri Light"/>
              </a:rPr>
              <a:t>من الضروري أن نربي جيلاً قادراً على استيعاب وجهة نظر غيره واحترامها مهما كانت مخالفة لرأيه ومعتقده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JO" dirty="0"/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1512168"/>
          </a:xfr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35924"/>
              </p:ext>
            </p:extLst>
          </p:nvPr>
        </p:nvGraphicFramePr>
        <p:xfrm>
          <a:off x="827584" y="2276872"/>
          <a:ext cx="7560840" cy="1296144"/>
        </p:xfrm>
        <a:graphic>
          <a:graphicData uri="http://schemas.openxmlformats.org/drawingml/2006/table">
            <a:tbl>
              <a:tblPr rtl="1" firstRow="1" firstCol="1" bandRow="1">
                <a:tableStyleId>{638B1855-1B75-4FBE-930C-398BA8C253C6}</a:tableStyleId>
              </a:tblPr>
              <a:tblGrid>
                <a:gridCol w="3780420"/>
                <a:gridCol w="3780420"/>
              </a:tblGrid>
              <a:tr h="432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ماسَّة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مُلِحَّة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يفنى العمر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ينتهي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استقصاء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بحث في تفاصيل الموضوع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043608" y="6416675"/>
            <a:ext cx="4976192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95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1152128"/>
          </a:xfrm>
        </p:spPr>
        <p:txBody>
          <a:bodyPr/>
          <a:lstStyle/>
          <a:p>
            <a:r>
              <a:rPr lang="ar-JO" dirty="0" smtClean="0"/>
              <a:t>الأفكار الرئيسة </a:t>
            </a:r>
            <a:endParaRPr lang="ar-JO" dirty="0"/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 algn="r"/>
            <a:r>
              <a:rPr lang="ar-JO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الفقرة الأولى : </a:t>
            </a:r>
            <a:r>
              <a:rPr lang="ar-JO" dirty="0" smtClean="0">
                <a:latin typeface="Calibri Light" pitchFamily="34" charset="0"/>
                <a:cs typeface="Calibri Light" pitchFamily="34" charset="0"/>
              </a:rPr>
              <a:t>مصطلح الاحتمال أكثر تناسبا من مصطلح التسامح على رأي الكاتب </a:t>
            </a:r>
            <a:br>
              <a:rPr lang="ar-JO" dirty="0" smtClean="0">
                <a:latin typeface="Calibri Light" pitchFamily="34" charset="0"/>
                <a:cs typeface="Calibri Light" pitchFamily="34" charset="0"/>
              </a:rPr>
            </a:br>
            <a:r>
              <a:rPr lang="ar-JO" dirty="0" smtClean="0">
                <a:latin typeface="Calibri Light" pitchFamily="34" charset="0"/>
                <a:cs typeface="Calibri Light" pitchFamily="34" charset="0"/>
              </a:rPr>
              <a:t>وهي قدرة تحملك لآراء الناس المخالفة لرأيك.</a:t>
            </a:r>
          </a:p>
          <a:p>
            <a:pPr algn="r"/>
            <a:r>
              <a:rPr lang="ar-JO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الفقرة الثانية:  </a:t>
            </a:r>
            <a:r>
              <a:rPr lang="ar-JO" dirty="0" smtClean="0">
                <a:latin typeface="Calibri Light" pitchFamily="34" charset="0"/>
                <a:cs typeface="Calibri Light" pitchFamily="34" charset="0"/>
              </a:rPr>
              <a:t>أدعياء العلم يتوهمون أنهم المرجع في كل علم.</a:t>
            </a:r>
          </a:p>
          <a:p>
            <a:pPr algn="r"/>
            <a:r>
              <a:rPr lang="ar-JO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الفقرة الثالثة: </a:t>
            </a:r>
            <a:r>
              <a:rPr lang="ar-JO" dirty="0" smtClean="0">
                <a:latin typeface="Calibri Light" pitchFamily="34" charset="0"/>
                <a:cs typeface="Calibri Light" pitchFamily="34" charset="0"/>
              </a:rPr>
              <a:t>بعض الأسباب التي تجعل أدعياء العلم ينسبون العلم إلى غير أصحابه.</a:t>
            </a:r>
          </a:p>
          <a:p>
            <a:pPr algn="r"/>
            <a:r>
              <a:rPr lang="ar-JO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الفقرة الرابعة : </a:t>
            </a:r>
            <a:r>
              <a:rPr lang="ar-JO" dirty="0" smtClean="0">
                <a:latin typeface="Calibri Light" pitchFamily="34" charset="0"/>
                <a:cs typeface="Calibri Light" pitchFamily="34" charset="0"/>
              </a:rPr>
              <a:t>سلبيات أدعياء العلم في المحاورات .</a:t>
            </a:r>
          </a:p>
          <a:p>
            <a:pPr algn="r"/>
            <a:r>
              <a:rPr lang="ar-JO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الفقرة الخامسة: </a:t>
            </a:r>
            <a:r>
              <a:rPr lang="ar-JO" dirty="0" smtClean="0">
                <a:latin typeface="Calibri Light" pitchFamily="34" charset="0"/>
                <a:cs typeface="Calibri Light" pitchFamily="34" charset="0"/>
              </a:rPr>
              <a:t>ضرورة تربية الجيل على احترام الرأي الآخر وعدم التعصب للرأي</a:t>
            </a:r>
            <a:endParaRPr lang="ar-JO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1115616" y="6416675"/>
            <a:ext cx="4904184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35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 بحمد الله </a:t>
            </a:r>
            <a:br>
              <a:rPr lang="ar-JO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ar-JO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أشكركم طلابي على متابعتكم لدروسكم</a:t>
            </a:r>
            <a:br>
              <a:rPr lang="ar-JO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ar-JO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دمتم سعداء بالعلم </a:t>
            </a:r>
            <a:r>
              <a:rPr lang="ar-JO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والتقى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>
                <a:solidFill>
                  <a:schemeClr val="accent1">
                    <a:lumMod val="50000"/>
                  </a:schemeClr>
                </a:solidFill>
              </a:rPr>
              <a:t>مع رجائي لكم بالتوفيق</a:t>
            </a:r>
            <a:br>
              <a:rPr lang="ar-JO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JO" dirty="0" smtClean="0">
                <a:solidFill>
                  <a:schemeClr val="accent1">
                    <a:lumMod val="50000"/>
                  </a:schemeClr>
                </a:solidFill>
              </a:rPr>
              <a:t>المعلم : يوسف طالب الرفاعي</a:t>
            </a:r>
            <a:endParaRPr lang="ar-J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altLang="en-US" dirty="0" smtClean="0">
                <a:solidFill>
                  <a:prstClr val="white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175249" y="2276872"/>
            <a:ext cx="2735263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480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الصف</a:t>
            </a:r>
            <a:endParaRPr lang="en-US" sz="480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175250" y="2996952"/>
            <a:ext cx="2735262" cy="57626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48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المادة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210509" y="1401763"/>
            <a:ext cx="2735262" cy="7016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48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الفصل الدراسي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98240" y="2276873"/>
            <a:ext cx="3673475" cy="57626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8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العاشر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098241" y="2996951"/>
            <a:ext cx="3673475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480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اللغة العربية</a:t>
            </a:r>
            <a:endParaRPr lang="en-US" sz="480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133237" y="4514933"/>
            <a:ext cx="3673475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800" dirty="0" smtClean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21  -  22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126609" y="1475030"/>
            <a:ext cx="3673475" cy="66198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8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الأول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133238" y="5315672"/>
            <a:ext cx="3673475" cy="71693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4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يوسف الرفاعي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1285875" y="117475"/>
            <a:ext cx="6638925" cy="1284288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PT Bold Heading" pitchFamily="2" charset="-78"/>
              </a:rPr>
              <a:t>في التسامح الفكري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5210509" y="4551444"/>
            <a:ext cx="2735262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48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الصفحة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210175" y="5280127"/>
            <a:ext cx="2714625" cy="7524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48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إعداد </a:t>
            </a:r>
            <a:r>
              <a:rPr lang="ar-SA" sz="4800" dirty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المعلم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2970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2051720" y="6245225"/>
            <a:ext cx="489654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>
                <a:solidFill>
                  <a:srgbClr val="92D050"/>
                </a:solidFill>
              </a:rPr>
              <a:t>مدارس الأمم الإبداعية / قسم اللغة العربية المعلم:  يوسف طالب الرفاعي</a:t>
            </a:r>
            <a:endParaRPr lang="en-US" altLang="ar-JO" dirty="0">
              <a:solidFill>
                <a:srgbClr val="92D050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143201" y="3735324"/>
            <a:ext cx="2735262" cy="57626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800" dirty="0" smtClean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الوحدة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098242" y="3700945"/>
            <a:ext cx="3673475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800" dirty="0" smtClean="0">
                <a:solidFill>
                  <a:srgbClr val="000000"/>
                </a:solidFill>
                <a:latin typeface="Times New Roman" pitchFamily="18" charset="0"/>
                <a:cs typeface="SKR HEAD1 Outlined" pitchFamily="2" charset="-78"/>
              </a:rPr>
              <a:t>الثانية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SKR HEAD1 Outlin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27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856984" cy="2304256"/>
          </a:xfrm>
        </p:spPr>
        <p:txBody>
          <a:bodyPr rtlCol="0"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ar-JO" sz="6000" dirty="0" smtClean="0">
                <a:solidFill>
                  <a:schemeClr val="accent6">
                    <a:tint val="1000"/>
                  </a:schemeClr>
                </a:solidFill>
              </a:rPr>
              <a:t>الصف العاشر</a:t>
            </a:r>
            <a:br>
              <a:rPr lang="ar-JO" sz="6000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ar-JO" sz="6000" dirty="0" smtClean="0">
                <a:solidFill>
                  <a:schemeClr val="accent6">
                    <a:tint val="1000"/>
                  </a:schemeClr>
                </a:solidFill>
              </a:rPr>
              <a:t>الوحدة الثانية </a:t>
            </a:r>
            <a:br>
              <a:rPr lang="ar-JO" sz="6000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ar-JO" sz="6000" dirty="0" smtClean="0">
                <a:solidFill>
                  <a:schemeClr val="accent6">
                    <a:tint val="1000"/>
                  </a:schemeClr>
                </a:solidFill>
              </a:rPr>
              <a:t>في التسامح الفكري</a:t>
            </a:r>
            <a:endParaRPr lang="ar-JO" sz="6000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539750" y="4763"/>
            <a:ext cx="8229600" cy="760412"/>
          </a:xfrm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9220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JO" altLang="en-US" smtClean="0">
                <a:solidFill>
                  <a:srgbClr val="D2D2D2"/>
                </a:solidFill>
              </a:rPr>
              <a:t>مدارس الأمم الإبداعية / قسم اللغة العربية / المعلم:  يوسف طالب الرفاعي</a:t>
            </a:r>
            <a:endParaRPr lang="en-US" altLang="en-US" smtClean="0">
              <a:solidFill>
                <a:srgbClr val="D2D2D2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47664" y="3933056"/>
            <a:ext cx="6264696" cy="212365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400" b="1" dirty="0" smtClean="0">
                <a:ln w="24500" cmpd="dbl">
                  <a:solidFill>
                    <a:srgbClr val="E4005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40059">
                        <a:tint val="10000"/>
                        <a:satMod val="155000"/>
                      </a:srgbClr>
                    </a:gs>
                    <a:gs pos="60000">
                      <a:srgbClr val="E40059">
                        <a:tint val="30000"/>
                        <a:satMod val="155000"/>
                      </a:srgbClr>
                    </a:gs>
                    <a:gs pos="100000">
                      <a:srgbClr val="E4005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معرفةُ نوعٍ آخرَ من أنواع التسامح وهو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400" b="1" dirty="0">
                <a:ln w="24500" cmpd="dbl">
                  <a:solidFill>
                    <a:srgbClr val="E4005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ar-JO" sz="4400" b="1" dirty="0" smtClean="0">
                <a:ln w="24500" cmpd="dbl">
                  <a:solidFill>
                    <a:srgbClr val="E4005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التسامح الفكري)</a:t>
            </a:r>
            <a:endParaRPr lang="ar-JO" sz="4400" b="1" dirty="0">
              <a:ln w="24500" cmpd="dbl">
                <a:solidFill>
                  <a:srgbClr val="E40059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ar-JO" dirty="0" smtClean="0">
                <a:latin typeface="Calibri Light" pitchFamily="34" charset="0"/>
                <a:cs typeface="Calibri Light" pitchFamily="34" charset="0"/>
              </a:rPr>
              <a:t>كاتب المقالة : د. عبد الكريم الحياري ، ولد عام 1947 </a:t>
            </a:r>
            <a:br>
              <a:rPr lang="ar-JO" dirty="0" smtClean="0">
                <a:latin typeface="Calibri Light" pitchFamily="34" charset="0"/>
                <a:cs typeface="Calibri Light" pitchFamily="34" charset="0"/>
              </a:rPr>
            </a:br>
            <a:r>
              <a:rPr lang="ar-JO" dirty="0" smtClean="0">
                <a:latin typeface="Calibri Light" pitchFamily="34" charset="0"/>
                <a:cs typeface="Calibri Light" pitchFamily="34" charset="0"/>
              </a:rPr>
              <a:t>وهو أستاذ علم البلاغة في الجامعة الأردنية</a:t>
            </a:r>
            <a:br>
              <a:rPr lang="ar-JO" dirty="0" smtClean="0">
                <a:latin typeface="Calibri Light" pitchFamily="34" charset="0"/>
                <a:cs typeface="Calibri Light" pitchFamily="34" charset="0"/>
              </a:rPr>
            </a:br>
            <a:endParaRPr lang="ar-JO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  <a:blipFill dpi="0" rotWithShape="1">
            <a:blip r:embed="rId2">
              <a:alphaModFix amt="17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ar-JO" dirty="0" smtClean="0"/>
              <a:t>جو النص : </a:t>
            </a:r>
          </a:p>
          <a:p>
            <a:r>
              <a:rPr lang="ar-JO" dirty="0" smtClean="0"/>
              <a:t>النص الذي بين يديك مقالة عن شكل من أشكال التسامح ، وهو التسامح الفكري.</a:t>
            </a:r>
          </a:p>
          <a:p>
            <a:r>
              <a:rPr lang="ar-JO" dirty="0" smtClean="0"/>
              <a:t>ويدعو الكاتب في هذه المقالة إلى :</a:t>
            </a:r>
          </a:p>
          <a:p>
            <a:r>
              <a:rPr lang="ar-JO" dirty="0" smtClean="0"/>
              <a:t>أ- اتخاذ موقف عملي قِوامه النقاش، واحترام الرأي الآخر.</a:t>
            </a:r>
          </a:p>
          <a:p>
            <a:r>
              <a:rPr lang="ar-JO" dirty="0" smtClean="0"/>
              <a:t>ب- تقبل التنوع الثقافي وأشكال التعبير.</a:t>
            </a:r>
          </a:p>
          <a:p>
            <a:r>
              <a:rPr lang="ar-JO" dirty="0" smtClean="0"/>
              <a:t>ج- ضرورة تربية الجيل على عدم التعصب للرأي ، وتقبل الراي الآخر ، مادام الآخر لا يفرض رأيه بالقوة.</a:t>
            </a:r>
            <a:endParaRPr lang="ar-JO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2051720" y="6416675"/>
            <a:ext cx="3968080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72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JO" sz="4400" dirty="0" smtClean="0">
                <a:latin typeface="Calibri Light" pitchFamily="34" charset="0"/>
                <a:cs typeface="Calibri Light" pitchFamily="34" charset="0"/>
              </a:rPr>
              <a:t>التسامح هو أن تحتوي الناس </a:t>
            </a:r>
            <a:br>
              <a:rPr lang="ar-JO" sz="4400" dirty="0" smtClean="0">
                <a:latin typeface="Calibri Light" pitchFamily="34" charset="0"/>
                <a:cs typeface="Calibri Light" pitchFamily="34" charset="0"/>
              </a:rPr>
            </a:br>
            <a:r>
              <a:rPr lang="ar-JO" sz="4400" dirty="0" smtClean="0">
                <a:latin typeface="Calibri Light" pitchFamily="34" charset="0"/>
                <a:cs typeface="Calibri Light" pitchFamily="34" charset="0"/>
              </a:rPr>
              <a:t>بأخلاقك وعلمك ودينك</a:t>
            </a:r>
            <a:endParaRPr lang="ar-JO" sz="4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0200"/>
            <a:ext cx="8928992" cy="5141168"/>
          </a:xfrm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968080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30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1224136"/>
          </a:xfrm>
        </p:spPr>
      </p:pic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endParaRPr lang="ar-JO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800" dirty="0">
                <a:latin typeface="Calibri"/>
                <a:ea typeface="Calibri"/>
                <a:cs typeface="Calibri Light"/>
              </a:rPr>
              <a:t>التسامح مرتبط بالدين ، وهناك تسامح فكري والذي يقصد فيه الكاتب قدرة  الإنسان على تحمل الرأي الذي لا يؤمن به </a:t>
            </a:r>
            <a:r>
              <a:rPr lang="ar-JO" sz="2800" dirty="0" smtClean="0">
                <a:latin typeface="Calibri"/>
                <a:ea typeface="Calibri"/>
                <a:cs typeface="Calibri Light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JO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7920880" cy="2121024"/>
          </a:xfrm>
          <a:prstGeom prst="rect">
            <a:avLst/>
          </a:prstGeom>
        </p:spPr>
      </p:pic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>
          <a:xfrm>
            <a:off x="2411760" y="6416675"/>
            <a:ext cx="4392488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94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>
          <a:xfrm>
            <a:off x="395536" y="4437112"/>
            <a:ext cx="8291264" cy="2088232"/>
          </a:xfrm>
        </p:spPr>
        <p:txBody>
          <a:bodyPr>
            <a:normAutofit/>
          </a:bodyPr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800" dirty="0" smtClean="0">
                <a:latin typeface="Calibri"/>
                <a:ea typeface="Calibri"/>
                <a:cs typeface="Calibri Light"/>
              </a:rPr>
              <a:t>من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الناس من يحب التفاخر بما لديهم من العلم ، فقد يكون الإنسان قد قرأ كتبا كثيرا وهذا لا يعني أنه أصبح عالما ، فمن ظن أنه علم فقد جهل.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800" dirty="0">
                <a:latin typeface="Calibri"/>
                <a:ea typeface="Calibri"/>
                <a:cs typeface="Calibri Light"/>
              </a:rPr>
              <a:t>وقد سماهم الكاتب ادعياء العلم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JO" dirty="0"/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2160240"/>
          </a:xfrm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07378"/>
              </p:ext>
            </p:extLst>
          </p:nvPr>
        </p:nvGraphicFramePr>
        <p:xfrm>
          <a:off x="1187624" y="2420889"/>
          <a:ext cx="6912768" cy="15121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504056">
                <a:tc>
                  <a:txBody>
                    <a:bodyPr/>
                    <a:lstStyle/>
                    <a:p>
                      <a:pPr rtl="1"/>
                      <a:r>
                        <a:rPr kumimoji="0" lang="ar-JO" sz="20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يدَّعون : ينسبون الشيء لأنفسهم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JO" sz="20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الفضل : الإحسان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rtl="1"/>
                      <a:r>
                        <a:rPr kumimoji="0" lang="ar-JO" sz="20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هادراً : مردداً صوته في حنجرته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JO" sz="20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طاغياً : متجاوزاً الحد  المقبول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rtl="1"/>
                      <a:r>
                        <a:rPr kumimoji="0" lang="ar-JO" sz="20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يستظهر : يحفظ </a:t>
                      </a:r>
                      <a:endParaRPr kumimoji="0" lang="ar-JO" sz="20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JO" sz="20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Calibri Light"/>
                        </a:rPr>
                        <a:t>مرجع : ما يرجع إليه في علم أو أدب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1835696" y="6416675"/>
            <a:ext cx="4184104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366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>
          <a:xfrm>
            <a:off x="395536" y="3861048"/>
            <a:ext cx="8291264" cy="2265115"/>
          </a:xfrm>
        </p:spPr>
        <p:txBody>
          <a:bodyPr>
            <a:normAutofit fontScale="92500" lnSpcReduction="10000"/>
          </a:bodyPr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800" dirty="0" smtClean="0">
                <a:latin typeface="Calibri"/>
                <a:ea typeface="Calibri"/>
                <a:cs typeface="Calibri Light"/>
              </a:rPr>
              <a:t>يعرض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الكاتب بعض الصفات لأدعياء العلم ، ومنها: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ar-SA" sz="2800" dirty="0">
                <a:latin typeface="Calibri"/>
                <a:ea typeface="Calibri"/>
                <a:cs typeface="Calibri Light"/>
              </a:rPr>
              <a:t>نسب الأقوال إلى غير أصحابها.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ar-SA" sz="2800" dirty="0">
                <a:latin typeface="Calibri"/>
                <a:ea typeface="Calibri"/>
                <a:cs typeface="Calibri Light"/>
              </a:rPr>
              <a:t>الاستخفاف بالعلم.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2800" dirty="0">
                <a:latin typeface="Calibri"/>
                <a:ea typeface="Calibri"/>
                <a:cs typeface="Calibri Light"/>
              </a:rPr>
              <a:t>التحدث عن أحداث لم تقع 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JO" dirty="0"/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1872208"/>
          </a:xfr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17778"/>
              </p:ext>
            </p:extLst>
          </p:nvPr>
        </p:nvGraphicFramePr>
        <p:xfrm>
          <a:off x="1121466" y="2276872"/>
          <a:ext cx="6834910" cy="911352"/>
        </p:xfrm>
        <a:graphic>
          <a:graphicData uri="http://schemas.openxmlformats.org/drawingml/2006/table">
            <a:tbl>
              <a:tblPr rtl="1" firstRow="1" firstCol="1" bandRow="1">
                <a:tableStyleId>{0E3FDE45-AF77-4B5C-9715-49D594BDF05E}</a:tableStyleId>
              </a:tblPr>
              <a:tblGrid>
                <a:gridCol w="3176423"/>
                <a:gridCol w="3658487"/>
              </a:tblGrid>
              <a:tr h="281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6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حرجاً</a:t>
                      </a:r>
                      <a:r>
                        <a:rPr kumimoji="0" lang="ar-JO" sz="26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: </a:t>
                      </a:r>
                      <a:r>
                        <a:rPr kumimoji="0" lang="ar-SA" sz="26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ضيق</a:t>
                      </a:r>
                      <a:endParaRPr kumimoji="0" lang="en-US" sz="26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6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أن يعزو : أن ينسب</a:t>
                      </a:r>
                      <a:endParaRPr kumimoji="0" lang="en-US" sz="26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281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6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استخفاف</a:t>
                      </a:r>
                      <a:r>
                        <a:rPr kumimoji="0" lang="ar-JO" sz="26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: استهانة</a:t>
                      </a:r>
                      <a:endParaRPr kumimoji="0" lang="en-US" sz="26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6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 Light"/>
                        </a:rPr>
                        <a:t>لا تدانيها ثقة : ثقة صعبة المنال</a:t>
                      </a:r>
                      <a:endParaRPr kumimoji="0" lang="en-US" sz="26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691680" y="6416675"/>
            <a:ext cx="4328120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43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>
          <a:xfrm>
            <a:off x="251520" y="4221088"/>
            <a:ext cx="8435280" cy="2520280"/>
          </a:xfrm>
        </p:spPr>
        <p:txBody>
          <a:bodyPr>
            <a:normAutofit lnSpcReduction="10000"/>
          </a:bodyPr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800" dirty="0" smtClean="0">
                <a:latin typeface="Calibri"/>
                <a:ea typeface="Calibri"/>
                <a:cs typeface="Calibri Light"/>
              </a:rPr>
              <a:t>يعرض </a:t>
            </a:r>
            <a:r>
              <a:rPr lang="ar-SA" sz="2800" dirty="0">
                <a:latin typeface="Calibri"/>
                <a:ea typeface="Calibri"/>
                <a:cs typeface="Calibri Light"/>
              </a:rPr>
              <a:t>الكاتب بعض الصفات لأدعياء العلم ، ومنها: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ar-SA" sz="2800" dirty="0">
                <a:latin typeface="Calibri"/>
                <a:ea typeface="Calibri"/>
                <a:cs typeface="Calibri Light"/>
              </a:rPr>
              <a:t>نسب الأقوال إلى غير أصحابها.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ar-SA" sz="2800" dirty="0">
                <a:latin typeface="Calibri"/>
                <a:ea typeface="Calibri"/>
                <a:cs typeface="Calibri Light"/>
              </a:rPr>
              <a:t>الاستخفاف بالعلم.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2800" dirty="0">
                <a:latin typeface="Calibri"/>
                <a:ea typeface="Calibri"/>
                <a:cs typeface="Calibri Light"/>
              </a:rPr>
              <a:t>التحدث عن أحداث لم تقع 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JO" dirty="0"/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1872208"/>
          </a:xfr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53780"/>
              </p:ext>
            </p:extLst>
          </p:nvPr>
        </p:nvGraphicFramePr>
        <p:xfrm>
          <a:off x="899592" y="2276872"/>
          <a:ext cx="7128792" cy="1744790"/>
        </p:xfrm>
        <a:graphic>
          <a:graphicData uri="http://schemas.openxmlformats.org/drawingml/2006/table">
            <a:tbl>
              <a:tblPr rtl="1" firstRow="1" firstCol="1" bandRow="1">
                <a:tableStyleId>{72833802-FEF1-4C79-8D5D-14CF1EAF98D9}</a:tableStyleId>
              </a:tblPr>
              <a:tblGrid>
                <a:gridCol w="3564396"/>
                <a:gridCol w="3564396"/>
              </a:tblGrid>
              <a:tr h="281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kern="1200" dirty="0"/>
                        <a:t>حرجاً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kern="1200"/>
                        <a:t>ضيق</a:t>
                      </a:r>
                      <a:endParaRPr kumimoji="0" lang="en-US" sz="240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281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400" kern="1200" dirty="0" smtClean="0"/>
                        <a:t>أن يعزو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JO" sz="2400" kern="1200" dirty="0" smtClean="0"/>
                        <a:t>أن ينسب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281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kern="1200" dirty="0"/>
                        <a:t>استخفاف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kern="1200" dirty="0"/>
                        <a:t>استهانة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  <a:tr h="5627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kern="1200" dirty="0"/>
                        <a:t>لا تدانيها ثقة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kern="1200" dirty="0"/>
                        <a:t>ثقة صعبة المنال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 Ligh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1691680" y="6416675"/>
            <a:ext cx="4328120" cy="365125"/>
          </a:xfrm>
        </p:spPr>
        <p:txBody>
          <a:bodyPr/>
          <a:lstStyle/>
          <a:p>
            <a:r>
              <a:rPr lang="ar-SA" dirty="0" smtClean="0"/>
              <a:t>مدارس الأمم الإبداعية / قسم اللغة العربية / المعلم:  يوسف طالب الرفاعي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4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549</TotalTime>
  <Words>800</Words>
  <Application>Microsoft Office PowerPoint</Application>
  <PresentationFormat>عرض على الشاشة (3:4)‏</PresentationFormat>
  <Paragraphs>114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ذروة</vt:lpstr>
      <vt:lpstr>حيوية</vt:lpstr>
      <vt:lpstr>تصميم افتراضي</vt:lpstr>
      <vt:lpstr>مدارس الأمم الإبداعية بالقيم تحيا الأمم</vt:lpstr>
      <vt:lpstr>عرض تقديمي في PowerPoint</vt:lpstr>
      <vt:lpstr>الصف العاشر الوحدة الثانية  في التسامح الفكري</vt:lpstr>
      <vt:lpstr>كاتب المقالة : د. عبد الكريم الحياري ، ولد عام 1947  وهو أستاذ علم البلاغة في الجامعة الأردنية </vt:lpstr>
      <vt:lpstr>التسامح هو أن تحتوي الناس  بأخلاقك وعلمك ودينك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الأفكار الرئيسة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Work</dc:creator>
  <cp:lastModifiedBy>Work</cp:lastModifiedBy>
  <cp:revision>26</cp:revision>
  <dcterms:created xsi:type="dcterms:W3CDTF">2020-10-14T18:52:36Z</dcterms:created>
  <dcterms:modified xsi:type="dcterms:W3CDTF">2020-10-15T04:43:34Z</dcterms:modified>
</cp:coreProperties>
</file>