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960" r:id="rId1"/>
  </p:sldMasterIdLst>
  <p:notesMasterIdLst>
    <p:notesMasterId r:id="rId37"/>
  </p:notesMasterIdLst>
  <p:handoutMasterIdLst>
    <p:handoutMasterId r:id="rId38"/>
  </p:handoutMasterIdLst>
  <p:sldIdLst>
    <p:sldId id="256" r:id="rId2"/>
    <p:sldId id="289" r:id="rId3"/>
    <p:sldId id="257" r:id="rId4"/>
    <p:sldId id="258" r:id="rId5"/>
    <p:sldId id="290" r:id="rId6"/>
    <p:sldId id="259"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6" r:id="rId20"/>
    <p:sldId id="291" r:id="rId21"/>
    <p:sldId id="294" r:id="rId22"/>
    <p:sldId id="277" r:id="rId23"/>
    <p:sldId id="296" r:id="rId24"/>
    <p:sldId id="278" r:id="rId25"/>
    <p:sldId id="279" r:id="rId26"/>
    <p:sldId id="280" r:id="rId27"/>
    <p:sldId id="281" r:id="rId28"/>
    <p:sldId id="282" r:id="rId29"/>
    <p:sldId id="284" r:id="rId30"/>
    <p:sldId id="293" r:id="rId31"/>
    <p:sldId id="285" r:id="rId32"/>
    <p:sldId id="286" r:id="rId33"/>
    <p:sldId id="287" r:id="rId34"/>
    <p:sldId id="292" r:id="rId35"/>
    <p:sldId id="288"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7FC"/>
    <a:srgbClr val="66CCFF"/>
    <a:srgbClr val="FFFF99"/>
    <a:srgbClr val="00FF00"/>
    <a:srgbClr val="FF99FF"/>
    <a:srgbClr val="FFCCCC"/>
    <a:srgbClr val="CCFF99"/>
    <a:srgbClr val="33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80" d="100"/>
          <a:sy n="80" d="100"/>
        </p:scale>
        <p:origin x="-132" y="52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342B1-95D6-41A8-B01B-94F7766BD06C}" type="doc">
      <dgm:prSet loTypeId="urn:microsoft.com/office/officeart/2005/8/layout/hList1" loCatId="list" qsTypeId="urn:microsoft.com/office/officeart/2005/8/quickstyle/simple1" qsCatId="simple" csTypeId="urn:microsoft.com/office/officeart/2005/8/colors/accent1_2" csCatId="accent1" phldr="1"/>
      <dgm:spPr/>
      <dgm:t>
        <a:bodyPr/>
        <a:lstStyle/>
        <a:p>
          <a:pPr rtl="1"/>
          <a:endParaRPr lang="ar-JO"/>
        </a:p>
      </dgm:t>
    </dgm:pt>
    <dgm:pt modelId="{DA210133-03BA-4937-8283-19B032611CC6}">
      <dgm:prSet phldrT="[نص]"/>
      <dgm:spPr>
        <a:solidFill>
          <a:srgbClr val="00FF00"/>
        </a:solidFill>
      </dgm:spPr>
      <dgm:t>
        <a:bodyPr/>
        <a:lstStyle/>
        <a:p>
          <a:pPr rtl="1"/>
          <a:r>
            <a:rPr lang="ar-SA" b="1" dirty="0" smtClean="0">
              <a:solidFill>
                <a:schemeClr val="tx1"/>
              </a:solidFill>
            </a:rPr>
            <a:t>المستوى الرابع</a:t>
          </a:r>
          <a:endParaRPr lang="ar-JO" b="1" dirty="0" smtClean="0">
            <a:solidFill>
              <a:schemeClr val="tx1"/>
            </a:solidFill>
          </a:endParaRPr>
        </a:p>
        <a:p>
          <a:pPr rtl="1"/>
          <a:r>
            <a:rPr lang="ar-SA" b="1" dirty="0" smtClean="0">
              <a:solidFill>
                <a:schemeClr val="tx1"/>
              </a:solidFill>
            </a:rPr>
            <a:t>مستوى المعلم القائد</a:t>
          </a:r>
          <a:endParaRPr lang="ar-JO" b="1" dirty="0">
            <a:solidFill>
              <a:schemeClr val="tx1"/>
            </a:solidFill>
          </a:endParaRPr>
        </a:p>
      </dgm:t>
    </dgm:pt>
    <dgm:pt modelId="{932D035B-842E-4379-ADF8-97B6F8139878}" type="parTrans" cxnId="{7B365036-4CCC-4D16-AB8E-02CC5C73DC3B}">
      <dgm:prSet/>
      <dgm:spPr/>
      <dgm:t>
        <a:bodyPr/>
        <a:lstStyle/>
        <a:p>
          <a:pPr rtl="1"/>
          <a:endParaRPr lang="ar-JO"/>
        </a:p>
      </dgm:t>
    </dgm:pt>
    <dgm:pt modelId="{1858246C-2C02-44A0-8A77-4D3E7EC1B565}" type="sibTrans" cxnId="{7B365036-4CCC-4D16-AB8E-02CC5C73DC3B}">
      <dgm:prSet/>
      <dgm:spPr/>
      <dgm:t>
        <a:bodyPr/>
        <a:lstStyle/>
        <a:p>
          <a:pPr rtl="1"/>
          <a:endParaRPr lang="ar-JO"/>
        </a:p>
      </dgm:t>
    </dgm:pt>
    <dgm:pt modelId="{80992EA9-AF19-4DB9-8C01-23CAA4802F24}">
      <dgm:prSet phldrT="[نص]"/>
      <dgm:spPr>
        <a:solidFill>
          <a:srgbClr val="00FF00"/>
        </a:solidFill>
      </dgm:spPr>
      <dgm:t>
        <a:bodyPr/>
        <a:lstStyle/>
        <a:p>
          <a:pPr rtl="1"/>
          <a:r>
            <a:rPr lang="ar-SA" b="1" dirty="0" smtClean="0">
              <a:solidFill>
                <a:schemeClr val="tx1"/>
              </a:solidFill>
            </a:rPr>
            <a:t>المستوى الأول</a:t>
          </a:r>
          <a:endParaRPr lang="ar-JO" b="1" dirty="0" smtClean="0">
            <a:solidFill>
              <a:schemeClr val="tx1"/>
            </a:solidFill>
          </a:endParaRPr>
        </a:p>
        <a:p>
          <a:pPr rtl="1"/>
          <a:r>
            <a:rPr lang="ar-SA" b="1" dirty="0" smtClean="0">
              <a:solidFill>
                <a:schemeClr val="tx1"/>
              </a:solidFill>
            </a:rPr>
            <a:t>مستوى المعلم المبتدئ</a:t>
          </a:r>
          <a:endParaRPr lang="ar-JO" b="1" dirty="0">
            <a:solidFill>
              <a:schemeClr val="tx1"/>
            </a:solidFill>
          </a:endParaRPr>
        </a:p>
      </dgm:t>
    </dgm:pt>
    <dgm:pt modelId="{E73D5DFA-989F-4A0C-8C43-AB64DB06EA84}" type="parTrans" cxnId="{79AF08A7-C096-47E5-A4DB-5898FCE7F34B}">
      <dgm:prSet/>
      <dgm:spPr/>
      <dgm:t>
        <a:bodyPr/>
        <a:lstStyle/>
        <a:p>
          <a:pPr rtl="1"/>
          <a:endParaRPr lang="ar-JO"/>
        </a:p>
      </dgm:t>
    </dgm:pt>
    <dgm:pt modelId="{961DC9C3-07D3-49E9-B963-B79791C79757}" type="sibTrans" cxnId="{79AF08A7-C096-47E5-A4DB-5898FCE7F34B}">
      <dgm:prSet/>
      <dgm:spPr/>
      <dgm:t>
        <a:bodyPr/>
        <a:lstStyle/>
        <a:p>
          <a:pPr rtl="1"/>
          <a:endParaRPr lang="ar-JO"/>
        </a:p>
      </dgm:t>
    </dgm:pt>
    <dgm:pt modelId="{C64A73A0-0F9C-4911-8D1B-FE8032A97F00}">
      <dgm:prSet/>
      <dgm:spPr>
        <a:solidFill>
          <a:srgbClr val="00FF00"/>
        </a:solidFill>
      </dgm:spPr>
      <dgm:t>
        <a:bodyPr/>
        <a:lstStyle/>
        <a:p>
          <a:pPr rtl="1"/>
          <a:r>
            <a:rPr lang="ar-SA" b="1" dirty="0" smtClean="0">
              <a:solidFill>
                <a:schemeClr val="tx1"/>
              </a:solidFill>
            </a:rPr>
            <a:t>المستوى الثاني مستوى المعلم</a:t>
          </a:r>
          <a:endParaRPr lang="ar-JO" b="1" dirty="0">
            <a:solidFill>
              <a:schemeClr val="tx1"/>
            </a:solidFill>
          </a:endParaRPr>
        </a:p>
      </dgm:t>
    </dgm:pt>
    <dgm:pt modelId="{B9C2DF72-F706-4D47-A905-D6D035DACDC1}" type="parTrans" cxnId="{730C638A-7050-4737-989A-8CD6EB2611E8}">
      <dgm:prSet/>
      <dgm:spPr/>
      <dgm:t>
        <a:bodyPr/>
        <a:lstStyle/>
        <a:p>
          <a:pPr rtl="1"/>
          <a:endParaRPr lang="ar-JO"/>
        </a:p>
      </dgm:t>
    </dgm:pt>
    <dgm:pt modelId="{0A360DA0-5075-416D-9FB0-8D2D0398BFF4}" type="sibTrans" cxnId="{730C638A-7050-4737-989A-8CD6EB2611E8}">
      <dgm:prSet/>
      <dgm:spPr/>
      <dgm:t>
        <a:bodyPr/>
        <a:lstStyle/>
        <a:p>
          <a:pPr rtl="1"/>
          <a:endParaRPr lang="ar-JO"/>
        </a:p>
      </dgm:t>
    </dgm:pt>
    <dgm:pt modelId="{82CF6DC5-0235-4E1E-A24F-3A0D1032F0CE}">
      <dgm:prSet/>
      <dgm:spPr>
        <a:solidFill>
          <a:schemeClr val="bg1">
            <a:alpha val="90000"/>
          </a:schemeClr>
        </a:solidFill>
      </dgm:spPr>
      <dgm:t>
        <a:bodyPr/>
        <a:lstStyle/>
        <a:p>
          <a:pPr rtl="1"/>
          <a:r>
            <a:rPr lang="ar-SA" dirty="0" smtClean="0"/>
            <a:t>ويعبر الوصف عن الحد الأدنى للأداء الفردي المقبول، بالتعاون مع القيادة التربوية، مع فهم معمق للمعارف، وتمكن من المهارات الاحترافية، وعمق الاتجاهات والقيم نحو المهنة. </a:t>
          </a:r>
          <a:endParaRPr lang="ar-JO" dirty="0"/>
        </a:p>
      </dgm:t>
    </dgm:pt>
    <dgm:pt modelId="{B3B8BDE7-E863-4E31-9CDB-3086D34A2AF3}" type="parTrans" cxnId="{F3C41C8B-CB1F-409E-9B0E-7BAE8AA65577}">
      <dgm:prSet/>
      <dgm:spPr/>
      <dgm:t>
        <a:bodyPr/>
        <a:lstStyle/>
        <a:p>
          <a:pPr rtl="1"/>
          <a:endParaRPr lang="ar-JO"/>
        </a:p>
      </dgm:t>
    </dgm:pt>
    <dgm:pt modelId="{CBB180BE-466F-440D-93E5-07EA4563A257}" type="sibTrans" cxnId="{F3C41C8B-CB1F-409E-9B0E-7BAE8AA65577}">
      <dgm:prSet/>
      <dgm:spPr/>
      <dgm:t>
        <a:bodyPr/>
        <a:lstStyle/>
        <a:p>
          <a:pPr rtl="1"/>
          <a:endParaRPr lang="ar-JO"/>
        </a:p>
      </dgm:t>
    </dgm:pt>
    <dgm:pt modelId="{C3A36B92-E785-4543-A1D2-0FF9E6C90703}">
      <dgm:prSet/>
      <dgm:spPr>
        <a:solidFill>
          <a:srgbClr val="00FF00"/>
        </a:solidFill>
      </dgm:spPr>
      <dgm:t>
        <a:bodyPr/>
        <a:lstStyle/>
        <a:p>
          <a:pPr rtl="1"/>
          <a:r>
            <a:rPr lang="ar-SA" b="1" dirty="0" smtClean="0">
              <a:solidFill>
                <a:schemeClr val="tx1"/>
              </a:solidFill>
            </a:rPr>
            <a:t>المستوى الثالث مستوى المعلم الخبير</a:t>
          </a:r>
          <a:endParaRPr lang="ar-JO" b="1" dirty="0">
            <a:solidFill>
              <a:schemeClr val="tx1"/>
            </a:solidFill>
          </a:endParaRPr>
        </a:p>
      </dgm:t>
    </dgm:pt>
    <dgm:pt modelId="{777645E6-D001-4185-80E9-6B6B4D831805}" type="parTrans" cxnId="{9B4CD12F-F9B7-4944-AEA7-8C8A9F3CEEDE}">
      <dgm:prSet/>
      <dgm:spPr/>
      <dgm:t>
        <a:bodyPr/>
        <a:lstStyle/>
        <a:p>
          <a:pPr rtl="1"/>
          <a:endParaRPr lang="ar-JO"/>
        </a:p>
      </dgm:t>
    </dgm:pt>
    <dgm:pt modelId="{A18EA3B0-BED3-4AC3-ADC9-60E0D89BED33}" type="sibTrans" cxnId="{9B4CD12F-F9B7-4944-AEA7-8C8A9F3CEEDE}">
      <dgm:prSet/>
      <dgm:spPr/>
      <dgm:t>
        <a:bodyPr/>
        <a:lstStyle/>
        <a:p>
          <a:pPr rtl="1"/>
          <a:endParaRPr lang="ar-JO"/>
        </a:p>
      </dgm:t>
    </dgm:pt>
    <dgm:pt modelId="{03E1263E-2454-48FE-B06E-DCFF1DDC621F}">
      <dgm:prSet/>
      <dgm:spPr>
        <a:solidFill>
          <a:schemeClr val="bg1">
            <a:alpha val="90000"/>
          </a:schemeClr>
        </a:solidFill>
      </dgm:spPr>
      <dgm:t>
        <a:bodyPr/>
        <a:lstStyle/>
        <a:p>
          <a:pPr rtl="1"/>
          <a:r>
            <a:rPr lang="ar-SA" dirty="0" smtClean="0"/>
            <a:t>ويعبر الوصف عن الحد الأدنى للأداء الفردي المقبول لأداء المعلم، عن طريق مجتمع التعلم المهني، بحيث ينعكس أثره في مجتمع المدرسة؛ لتحسين الأداء المدرسي. </a:t>
          </a:r>
          <a:endParaRPr lang="ar-JO" dirty="0"/>
        </a:p>
      </dgm:t>
    </dgm:pt>
    <dgm:pt modelId="{B5919459-5C2F-4DD6-87A9-0728B1663C14}" type="parTrans" cxnId="{70A44CB7-E0D8-45AE-933D-3B1C9E300AF1}">
      <dgm:prSet/>
      <dgm:spPr/>
      <dgm:t>
        <a:bodyPr/>
        <a:lstStyle/>
        <a:p>
          <a:pPr rtl="1"/>
          <a:endParaRPr lang="ar-JO"/>
        </a:p>
      </dgm:t>
    </dgm:pt>
    <dgm:pt modelId="{4B9DC1F5-F7FE-450C-8F23-797006408A36}" type="sibTrans" cxnId="{70A44CB7-E0D8-45AE-933D-3B1C9E300AF1}">
      <dgm:prSet/>
      <dgm:spPr/>
      <dgm:t>
        <a:bodyPr/>
        <a:lstStyle/>
        <a:p>
          <a:pPr rtl="1"/>
          <a:endParaRPr lang="ar-JO"/>
        </a:p>
      </dgm:t>
    </dgm:pt>
    <dgm:pt modelId="{A0EC961E-D87D-4252-BF24-D368861E9680}">
      <dgm:prSet/>
      <dgm:spPr>
        <a:solidFill>
          <a:schemeClr val="bg1">
            <a:alpha val="90000"/>
          </a:schemeClr>
        </a:solidFill>
      </dgm:spPr>
      <dgm:t>
        <a:bodyPr/>
        <a:lstStyle/>
        <a:p>
          <a:pPr rtl="1"/>
          <a:r>
            <a:rPr lang="ar-SA" dirty="0" smtClean="0"/>
            <a:t>ويعبر الوصف عن الأداء القيادي المتميز، الذي يمثل مرجعية المجتمع التعلم المهني، بنقل الممارسات الفضلى، والتفاعل مع مجتمع المعرفة؛ لتحقيق المعايير وتحقيق أهداف النظام التربوي في المجتمع المحلي.</a:t>
          </a:r>
          <a:endParaRPr lang="ar-JO" dirty="0"/>
        </a:p>
      </dgm:t>
    </dgm:pt>
    <dgm:pt modelId="{E506F00C-1392-4930-8EFC-E713200E9F42}" type="parTrans" cxnId="{FA97C2AF-D0DA-4650-9AC9-B70306BF85BF}">
      <dgm:prSet/>
      <dgm:spPr/>
      <dgm:t>
        <a:bodyPr/>
        <a:lstStyle/>
        <a:p>
          <a:pPr rtl="1"/>
          <a:endParaRPr lang="ar-JO"/>
        </a:p>
      </dgm:t>
    </dgm:pt>
    <dgm:pt modelId="{161AD9AC-5294-4F75-A4A4-9382FA12AEF3}" type="sibTrans" cxnId="{FA97C2AF-D0DA-4650-9AC9-B70306BF85BF}">
      <dgm:prSet/>
      <dgm:spPr/>
      <dgm:t>
        <a:bodyPr/>
        <a:lstStyle/>
        <a:p>
          <a:pPr rtl="1"/>
          <a:endParaRPr lang="ar-JO"/>
        </a:p>
      </dgm:t>
    </dgm:pt>
    <dgm:pt modelId="{96A7201C-3516-4D88-80F0-FE2A9D5B1799}">
      <dgm:prSet/>
      <dgm:spPr>
        <a:solidFill>
          <a:schemeClr val="bg1">
            <a:alpha val="90000"/>
          </a:schemeClr>
        </a:solidFill>
      </dgm:spPr>
      <dgm:t>
        <a:bodyPr/>
        <a:lstStyle/>
        <a:p>
          <a:pPr rtl="1"/>
          <a:endParaRPr lang="en-US" dirty="0"/>
        </a:p>
      </dgm:t>
    </dgm:pt>
    <dgm:pt modelId="{388CDBB9-A03A-4C1F-8B9D-3D40DF9FA803}" type="sibTrans" cxnId="{0605A057-A2B1-4485-B1BC-0DA9A36687AB}">
      <dgm:prSet/>
      <dgm:spPr/>
      <dgm:t>
        <a:bodyPr/>
        <a:lstStyle/>
        <a:p>
          <a:pPr rtl="1"/>
          <a:endParaRPr lang="ar-JO"/>
        </a:p>
      </dgm:t>
    </dgm:pt>
    <dgm:pt modelId="{6E86953A-E01D-4127-8ECA-B16C17F453E8}" type="parTrans" cxnId="{0605A057-A2B1-4485-B1BC-0DA9A36687AB}">
      <dgm:prSet/>
      <dgm:spPr/>
      <dgm:t>
        <a:bodyPr/>
        <a:lstStyle/>
        <a:p>
          <a:pPr rtl="1"/>
          <a:endParaRPr lang="ar-JO"/>
        </a:p>
      </dgm:t>
    </dgm:pt>
    <dgm:pt modelId="{1DC2E3FB-693F-462D-8FAF-B0B82AF90FA0}">
      <dgm:prSet phldrT="[نص]"/>
      <dgm:spPr>
        <a:solidFill>
          <a:schemeClr val="bg1">
            <a:alpha val="90000"/>
          </a:schemeClr>
        </a:solidFill>
      </dgm:spPr>
      <dgm:t>
        <a:bodyPr/>
        <a:lstStyle/>
        <a:p>
          <a:pPr rtl="1"/>
          <a:r>
            <a:rPr lang="ar-SA" dirty="0" smtClean="0"/>
            <a:t>ويعبر الوصف عن الحد الأدنى للأداء الفردي المقبول، المنبثق عن معارف و كفايات ومهارات عامة حول المعايير، والتي لا يمكن ممارسة المهنة من دونها.</a:t>
          </a:r>
          <a:endParaRPr lang="ar-JO" dirty="0"/>
        </a:p>
      </dgm:t>
    </dgm:pt>
    <dgm:pt modelId="{7E0E2F2D-4F50-458C-AFAA-E2877EFB65F3}" type="sibTrans" cxnId="{D0C592B2-CB46-4E17-B446-970FB724B78A}">
      <dgm:prSet/>
      <dgm:spPr/>
      <dgm:t>
        <a:bodyPr/>
        <a:lstStyle/>
        <a:p>
          <a:pPr rtl="1"/>
          <a:endParaRPr lang="ar-JO"/>
        </a:p>
      </dgm:t>
    </dgm:pt>
    <dgm:pt modelId="{F5FAFA63-178D-4C37-84C7-5025925CAB15}" type="parTrans" cxnId="{D0C592B2-CB46-4E17-B446-970FB724B78A}">
      <dgm:prSet/>
      <dgm:spPr/>
      <dgm:t>
        <a:bodyPr/>
        <a:lstStyle/>
        <a:p>
          <a:pPr rtl="1"/>
          <a:endParaRPr lang="ar-JO"/>
        </a:p>
      </dgm:t>
    </dgm:pt>
    <dgm:pt modelId="{7292C779-C9FC-4D50-8652-25B3184E622F}" type="pres">
      <dgm:prSet presAssocID="{230342B1-95D6-41A8-B01B-94F7766BD06C}" presName="Name0" presStyleCnt="0">
        <dgm:presLayoutVars>
          <dgm:dir/>
          <dgm:animLvl val="lvl"/>
          <dgm:resizeHandles val="exact"/>
        </dgm:presLayoutVars>
      </dgm:prSet>
      <dgm:spPr/>
      <dgm:t>
        <a:bodyPr/>
        <a:lstStyle/>
        <a:p>
          <a:pPr rtl="1"/>
          <a:endParaRPr lang="ar-JO"/>
        </a:p>
      </dgm:t>
    </dgm:pt>
    <dgm:pt modelId="{D4093BCD-F43C-4659-BA3E-CF7CEC18F953}" type="pres">
      <dgm:prSet presAssocID="{DA210133-03BA-4937-8283-19B032611CC6}" presName="composite" presStyleCnt="0"/>
      <dgm:spPr/>
    </dgm:pt>
    <dgm:pt modelId="{AA4714B6-E0A6-4144-A6D1-D643A7AE9BC9}" type="pres">
      <dgm:prSet presAssocID="{DA210133-03BA-4937-8283-19B032611CC6}" presName="parTx" presStyleLbl="alignNode1" presStyleIdx="0" presStyleCnt="4">
        <dgm:presLayoutVars>
          <dgm:chMax val="0"/>
          <dgm:chPref val="0"/>
          <dgm:bulletEnabled val="1"/>
        </dgm:presLayoutVars>
      </dgm:prSet>
      <dgm:spPr/>
      <dgm:t>
        <a:bodyPr/>
        <a:lstStyle/>
        <a:p>
          <a:pPr rtl="1"/>
          <a:endParaRPr lang="ar-JO"/>
        </a:p>
      </dgm:t>
    </dgm:pt>
    <dgm:pt modelId="{E6C58773-D7C9-45A8-92F3-EDC06F2BD4E1}" type="pres">
      <dgm:prSet presAssocID="{DA210133-03BA-4937-8283-19B032611CC6}" presName="desTx" presStyleLbl="alignAccFollowNode1" presStyleIdx="0" presStyleCnt="4">
        <dgm:presLayoutVars>
          <dgm:bulletEnabled val="1"/>
        </dgm:presLayoutVars>
      </dgm:prSet>
      <dgm:spPr/>
      <dgm:t>
        <a:bodyPr/>
        <a:lstStyle/>
        <a:p>
          <a:pPr rtl="1"/>
          <a:endParaRPr lang="ar-JO"/>
        </a:p>
      </dgm:t>
    </dgm:pt>
    <dgm:pt modelId="{75B919CD-4F2B-49D2-8D41-AF61E2D52410}" type="pres">
      <dgm:prSet presAssocID="{1858246C-2C02-44A0-8A77-4D3E7EC1B565}" presName="space" presStyleCnt="0"/>
      <dgm:spPr/>
    </dgm:pt>
    <dgm:pt modelId="{69D2F6B2-2BD6-493E-A151-A30CEC991671}" type="pres">
      <dgm:prSet presAssocID="{C3A36B92-E785-4543-A1D2-0FF9E6C90703}" presName="composite" presStyleCnt="0"/>
      <dgm:spPr/>
    </dgm:pt>
    <dgm:pt modelId="{BA5C48D3-4BBC-45E8-B900-7A4F69A0B987}" type="pres">
      <dgm:prSet presAssocID="{C3A36B92-E785-4543-A1D2-0FF9E6C90703}" presName="parTx" presStyleLbl="alignNode1" presStyleIdx="1" presStyleCnt="4">
        <dgm:presLayoutVars>
          <dgm:chMax val="0"/>
          <dgm:chPref val="0"/>
          <dgm:bulletEnabled val="1"/>
        </dgm:presLayoutVars>
      </dgm:prSet>
      <dgm:spPr/>
      <dgm:t>
        <a:bodyPr/>
        <a:lstStyle/>
        <a:p>
          <a:pPr rtl="1"/>
          <a:endParaRPr lang="ar-JO"/>
        </a:p>
      </dgm:t>
    </dgm:pt>
    <dgm:pt modelId="{4810601B-B175-46BB-9D56-1AB68C3D6989}" type="pres">
      <dgm:prSet presAssocID="{C3A36B92-E785-4543-A1D2-0FF9E6C90703}" presName="desTx" presStyleLbl="alignAccFollowNode1" presStyleIdx="1" presStyleCnt="4">
        <dgm:presLayoutVars>
          <dgm:bulletEnabled val="1"/>
        </dgm:presLayoutVars>
      </dgm:prSet>
      <dgm:spPr/>
      <dgm:t>
        <a:bodyPr/>
        <a:lstStyle/>
        <a:p>
          <a:pPr rtl="1"/>
          <a:endParaRPr lang="ar-JO"/>
        </a:p>
      </dgm:t>
    </dgm:pt>
    <dgm:pt modelId="{C03116B2-E0AB-433C-8897-5B228313AB43}" type="pres">
      <dgm:prSet presAssocID="{A18EA3B0-BED3-4AC3-ADC9-60E0D89BED33}" presName="space" presStyleCnt="0"/>
      <dgm:spPr/>
    </dgm:pt>
    <dgm:pt modelId="{9FECD975-0E76-4363-A4AC-D53A6B7E18A0}" type="pres">
      <dgm:prSet presAssocID="{C64A73A0-0F9C-4911-8D1B-FE8032A97F00}" presName="composite" presStyleCnt="0"/>
      <dgm:spPr/>
    </dgm:pt>
    <dgm:pt modelId="{6A402A86-B31D-488F-B008-9E13EFFB42D2}" type="pres">
      <dgm:prSet presAssocID="{C64A73A0-0F9C-4911-8D1B-FE8032A97F00}" presName="parTx" presStyleLbl="alignNode1" presStyleIdx="2" presStyleCnt="4">
        <dgm:presLayoutVars>
          <dgm:chMax val="0"/>
          <dgm:chPref val="0"/>
          <dgm:bulletEnabled val="1"/>
        </dgm:presLayoutVars>
      </dgm:prSet>
      <dgm:spPr/>
      <dgm:t>
        <a:bodyPr/>
        <a:lstStyle/>
        <a:p>
          <a:pPr rtl="1"/>
          <a:endParaRPr lang="ar-JO"/>
        </a:p>
      </dgm:t>
    </dgm:pt>
    <dgm:pt modelId="{C62FCB3B-CD26-4FBE-8B03-E8D1E1D11F59}" type="pres">
      <dgm:prSet presAssocID="{C64A73A0-0F9C-4911-8D1B-FE8032A97F00}" presName="desTx" presStyleLbl="alignAccFollowNode1" presStyleIdx="2" presStyleCnt="4">
        <dgm:presLayoutVars>
          <dgm:bulletEnabled val="1"/>
        </dgm:presLayoutVars>
      </dgm:prSet>
      <dgm:spPr/>
      <dgm:t>
        <a:bodyPr/>
        <a:lstStyle/>
        <a:p>
          <a:pPr rtl="1"/>
          <a:endParaRPr lang="ar-JO"/>
        </a:p>
      </dgm:t>
    </dgm:pt>
    <dgm:pt modelId="{BFF2AD5F-DAE9-4EC7-AB0A-6D3C2612D55A}" type="pres">
      <dgm:prSet presAssocID="{0A360DA0-5075-416D-9FB0-8D2D0398BFF4}" presName="space" presStyleCnt="0"/>
      <dgm:spPr/>
    </dgm:pt>
    <dgm:pt modelId="{1B6E1D9B-20A9-470F-9ABD-D968083A0C53}" type="pres">
      <dgm:prSet presAssocID="{80992EA9-AF19-4DB9-8C01-23CAA4802F24}" presName="composite" presStyleCnt="0"/>
      <dgm:spPr/>
    </dgm:pt>
    <dgm:pt modelId="{5F0B7071-0676-4C21-8A13-BA74DADC5A73}" type="pres">
      <dgm:prSet presAssocID="{80992EA9-AF19-4DB9-8C01-23CAA4802F24}" presName="parTx" presStyleLbl="alignNode1" presStyleIdx="3" presStyleCnt="4">
        <dgm:presLayoutVars>
          <dgm:chMax val="0"/>
          <dgm:chPref val="0"/>
          <dgm:bulletEnabled val="1"/>
        </dgm:presLayoutVars>
      </dgm:prSet>
      <dgm:spPr/>
      <dgm:t>
        <a:bodyPr/>
        <a:lstStyle/>
        <a:p>
          <a:pPr rtl="1"/>
          <a:endParaRPr lang="ar-JO"/>
        </a:p>
      </dgm:t>
    </dgm:pt>
    <dgm:pt modelId="{49F4568E-D563-49C6-B1FA-1706BD81DF27}" type="pres">
      <dgm:prSet presAssocID="{80992EA9-AF19-4DB9-8C01-23CAA4802F24}" presName="desTx" presStyleLbl="alignAccFollowNode1" presStyleIdx="3" presStyleCnt="4">
        <dgm:presLayoutVars>
          <dgm:bulletEnabled val="1"/>
        </dgm:presLayoutVars>
      </dgm:prSet>
      <dgm:spPr/>
      <dgm:t>
        <a:bodyPr/>
        <a:lstStyle/>
        <a:p>
          <a:pPr rtl="1"/>
          <a:endParaRPr lang="ar-JO"/>
        </a:p>
      </dgm:t>
    </dgm:pt>
  </dgm:ptLst>
  <dgm:cxnLst>
    <dgm:cxn modelId="{385DBCED-94F5-4E6A-A906-FE87F3B5D624}" type="presOf" srcId="{82CF6DC5-0235-4E1E-A24F-3A0D1032F0CE}" destId="{C62FCB3B-CD26-4FBE-8B03-E8D1E1D11F59}" srcOrd="0" destOrd="0" presId="urn:microsoft.com/office/officeart/2005/8/layout/hList1"/>
    <dgm:cxn modelId="{71FE3EE7-88BE-40C0-BD41-C366F7AD8E2D}" type="presOf" srcId="{C3A36B92-E785-4543-A1D2-0FF9E6C90703}" destId="{BA5C48D3-4BBC-45E8-B900-7A4F69A0B987}" srcOrd="0" destOrd="0" presId="urn:microsoft.com/office/officeart/2005/8/layout/hList1"/>
    <dgm:cxn modelId="{E91DEE23-A183-4C9D-A031-3E7E23315CA5}" type="presOf" srcId="{DA210133-03BA-4937-8283-19B032611CC6}" destId="{AA4714B6-E0A6-4144-A6D1-D643A7AE9BC9}" srcOrd="0" destOrd="0" presId="urn:microsoft.com/office/officeart/2005/8/layout/hList1"/>
    <dgm:cxn modelId="{E916BD08-8F95-4FEC-95E6-547DD07ABAD4}" type="presOf" srcId="{96A7201C-3516-4D88-80F0-FE2A9D5B1799}" destId="{E6C58773-D7C9-45A8-92F3-EDC06F2BD4E1}" srcOrd="0" destOrd="1" presId="urn:microsoft.com/office/officeart/2005/8/layout/hList1"/>
    <dgm:cxn modelId="{70A44CB7-E0D8-45AE-933D-3B1C9E300AF1}" srcId="{C3A36B92-E785-4543-A1D2-0FF9E6C90703}" destId="{03E1263E-2454-48FE-B06E-DCFF1DDC621F}" srcOrd="0" destOrd="0" parTransId="{B5919459-5C2F-4DD6-87A9-0728B1663C14}" sibTransId="{4B9DC1F5-F7FE-450C-8F23-797006408A36}"/>
    <dgm:cxn modelId="{160278F3-3F0E-4C2E-90F1-EBA989A772A8}" type="presOf" srcId="{C64A73A0-0F9C-4911-8D1B-FE8032A97F00}" destId="{6A402A86-B31D-488F-B008-9E13EFFB42D2}" srcOrd="0" destOrd="0" presId="urn:microsoft.com/office/officeart/2005/8/layout/hList1"/>
    <dgm:cxn modelId="{79AF08A7-C096-47E5-A4DB-5898FCE7F34B}" srcId="{230342B1-95D6-41A8-B01B-94F7766BD06C}" destId="{80992EA9-AF19-4DB9-8C01-23CAA4802F24}" srcOrd="3" destOrd="0" parTransId="{E73D5DFA-989F-4A0C-8C43-AB64DB06EA84}" sibTransId="{961DC9C3-07D3-49E9-B963-B79791C79757}"/>
    <dgm:cxn modelId="{AA08601C-685C-48EC-85B0-2E4E78A3C50D}" type="presOf" srcId="{1DC2E3FB-693F-462D-8FAF-B0B82AF90FA0}" destId="{49F4568E-D563-49C6-B1FA-1706BD81DF27}" srcOrd="0" destOrd="0" presId="urn:microsoft.com/office/officeart/2005/8/layout/hList1"/>
    <dgm:cxn modelId="{730C638A-7050-4737-989A-8CD6EB2611E8}" srcId="{230342B1-95D6-41A8-B01B-94F7766BD06C}" destId="{C64A73A0-0F9C-4911-8D1B-FE8032A97F00}" srcOrd="2" destOrd="0" parTransId="{B9C2DF72-F706-4D47-A905-D6D035DACDC1}" sibTransId="{0A360DA0-5075-416D-9FB0-8D2D0398BFF4}"/>
    <dgm:cxn modelId="{7AE8BEB8-3BA6-46D4-81C6-E3989E1A50A3}" type="presOf" srcId="{230342B1-95D6-41A8-B01B-94F7766BD06C}" destId="{7292C779-C9FC-4D50-8652-25B3184E622F}" srcOrd="0" destOrd="0" presId="urn:microsoft.com/office/officeart/2005/8/layout/hList1"/>
    <dgm:cxn modelId="{14F0DDD8-33B5-44A0-9F33-60E8CDB88628}" type="presOf" srcId="{A0EC961E-D87D-4252-BF24-D368861E9680}" destId="{E6C58773-D7C9-45A8-92F3-EDC06F2BD4E1}" srcOrd="0" destOrd="0" presId="urn:microsoft.com/office/officeart/2005/8/layout/hList1"/>
    <dgm:cxn modelId="{97C9D297-2F82-4BBA-A635-9900493FD35B}" type="presOf" srcId="{80992EA9-AF19-4DB9-8C01-23CAA4802F24}" destId="{5F0B7071-0676-4C21-8A13-BA74DADC5A73}" srcOrd="0" destOrd="0" presId="urn:microsoft.com/office/officeart/2005/8/layout/hList1"/>
    <dgm:cxn modelId="{FA97C2AF-D0DA-4650-9AC9-B70306BF85BF}" srcId="{DA210133-03BA-4937-8283-19B032611CC6}" destId="{A0EC961E-D87D-4252-BF24-D368861E9680}" srcOrd="0" destOrd="0" parTransId="{E506F00C-1392-4930-8EFC-E713200E9F42}" sibTransId="{161AD9AC-5294-4F75-A4A4-9382FA12AEF3}"/>
    <dgm:cxn modelId="{9B4CD12F-F9B7-4944-AEA7-8C8A9F3CEEDE}" srcId="{230342B1-95D6-41A8-B01B-94F7766BD06C}" destId="{C3A36B92-E785-4543-A1D2-0FF9E6C90703}" srcOrd="1" destOrd="0" parTransId="{777645E6-D001-4185-80E9-6B6B4D831805}" sibTransId="{A18EA3B0-BED3-4AC3-ADC9-60E0D89BED33}"/>
    <dgm:cxn modelId="{913ED9AA-B000-41B7-8117-071B98449048}" type="presOf" srcId="{03E1263E-2454-48FE-B06E-DCFF1DDC621F}" destId="{4810601B-B175-46BB-9D56-1AB68C3D6989}" srcOrd="0" destOrd="0" presId="urn:microsoft.com/office/officeart/2005/8/layout/hList1"/>
    <dgm:cxn modelId="{7B365036-4CCC-4D16-AB8E-02CC5C73DC3B}" srcId="{230342B1-95D6-41A8-B01B-94F7766BD06C}" destId="{DA210133-03BA-4937-8283-19B032611CC6}" srcOrd="0" destOrd="0" parTransId="{932D035B-842E-4379-ADF8-97B6F8139878}" sibTransId="{1858246C-2C02-44A0-8A77-4D3E7EC1B565}"/>
    <dgm:cxn modelId="{0605A057-A2B1-4485-B1BC-0DA9A36687AB}" srcId="{DA210133-03BA-4937-8283-19B032611CC6}" destId="{96A7201C-3516-4D88-80F0-FE2A9D5B1799}" srcOrd="1" destOrd="0" parTransId="{6E86953A-E01D-4127-8ECA-B16C17F453E8}" sibTransId="{388CDBB9-A03A-4C1F-8B9D-3D40DF9FA803}"/>
    <dgm:cxn modelId="{F3C41C8B-CB1F-409E-9B0E-7BAE8AA65577}" srcId="{C64A73A0-0F9C-4911-8D1B-FE8032A97F00}" destId="{82CF6DC5-0235-4E1E-A24F-3A0D1032F0CE}" srcOrd="0" destOrd="0" parTransId="{B3B8BDE7-E863-4E31-9CDB-3086D34A2AF3}" sibTransId="{CBB180BE-466F-440D-93E5-07EA4563A257}"/>
    <dgm:cxn modelId="{D0C592B2-CB46-4E17-B446-970FB724B78A}" srcId="{80992EA9-AF19-4DB9-8C01-23CAA4802F24}" destId="{1DC2E3FB-693F-462D-8FAF-B0B82AF90FA0}" srcOrd="0" destOrd="0" parTransId="{F5FAFA63-178D-4C37-84C7-5025925CAB15}" sibTransId="{7E0E2F2D-4F50-458C-AFAA-E2877EFB65F3}"/>
    <dgm:cxn modelId="{895D75FD-6545-4443-951A-4819FAAD823B}" type="presParOf" srcId="{7292C779-C9FC-4D50-8652-25B3184E622F}" destId="{D4093BCD-F43C-4659-BA3E-CF7CEC18F953}" srcOrd="0" destOrd="0" presId="urn:microsoft.com/office/officeart/2005/8/layout/hList1"/>
    <dgm:cxn modelId="{C2D8F52E-76AC-476F-B15C-7AB8D37994C7}" type="presParOf" srcId="{D4093BCD-F43C-4659-BA3E-CF7CEC18F953}" destId="{AA4714B6-E0A6-4144-A6D1-D643A7AE9BC9}" srcOrd="0" destOrd="0" presId="urn:microsoft.com/office/officeart/2005/8/layout/hList1"/>
    <dgm:cxn modelId="{C4EBC904-D25E-459E-9576-B7DB55B94C78}" type="presParOf" srcId="{D4093BCD-F43C-4659-BA3E-CF7CEC18F953}" destId="{E6C58773-D7C9-45A8-92F3-EDC06F2BD4E1}" srcOrd="1" destOrd="0" presId="urn:microsoft.com/office/officeart/2005/8/layout/hList1"/>
    <dgm:cxn modelId="{9D55DF2A-8695-4920-8876-30AC5D00117B}" type="presParOf" srcId="{7292C779-C9FC-4D50-8652-25B3184E622F}" destId="{75B919CD-4F2B-49D2-8D41-AF61E2D52410}" srcOrd="1" destOrd="0" presId="urn:microsoft.com/office/officeart/2005/8/layout/hList1"/>
    <dgm:cxn modelId="{EBFE1683-AB99-4BE7-9939-E5EF68935208}" type="presParOf" srcId="{7292C779-C9FC-4D50-8652-25B3184E622F}" destId="{69D2F6B2-2BD6-493E-A151-A30CEC991671}" srcOrd="2" destOrd="0" presId="urn:microsoft.com/office/officeart/2005/8/layout/hList1"/>
    <dgm:cxn modelId="{25944517-D150-4AED-A3A8-67591E5B0140}" type="presParOf" srcId="{69D2F6B2-2BD6-493E-A151-A30CEC991671}" destId="{BA5C48D3-4BBC-45E8-B900-7A4F69A0B987}" srcOrd="0" destOrd="0" presId="urn:microsoft.com/office/officeart/2005/8/layout/hList1"/>
    <dgm:cxn modelId="{E0926C9B-5978-4D95-84A7-B71A69AF4A4E}" type="presParOf" srcId="{69D2F6B2-2BD6-493E-A151-A30CEC991671}" destId="{4810601B-B175-46BB-9D56-1AB68C3D6989}" srcOrd="1" destOrd="0" presId="urn:microsoft.com/office/officeart/2005/8/layout/hList1"/>
    <dgm:cxn modelId="{921A9830-D9A3-4EA7-9D47-27CA4BD5B37E}" type="presParOf" srcId="{7292C779-C9FC-4D50-8652-25B3184E622F}" destId="{C03116B2-E0AB-433C-8897-5B228313AB43}" srcOrd="3" destOrd="0" presId="urn:microsoft.com/office/officeart/2005/8/layout/hList1"/>
    <dgm:cxn modelId="{1C21AE49-4161-4CD6-BE5D-5610E66A1A60}" type="presParOf" srcId="{7292C779-C9FC-4D50-8652-25B3184E622F}" destId="{9FECD975-0E76-4363-A4AC-D53A6B7E18A0}" srcOrd="4" destOrd="0" presId="urn:microsoft.com/office/officeart/2005/8/layout/hList1"/>
    <dgm:cxn modelId="{C7BD1256-4CE7-4088-A6DE-F4019383A0E5}" type="presParOf" srcId="{9FECD975-0E76-4363-A4AC-D53A6B7E18A0}" destId="{6A402A86-B31D-488F-B008-9E13EFFB42D2}" srcOrd="0" destOrd="0" presId="urn:microsoft.com/office/officeart/2005/8/layout/hList1"/>
    <dgm:cxn modelId="{3BEFA1BF-7940-4C5F-9BAE-6BB36E691482}" type="presParOf" srcId="{9FECD975-0E76-4363-A4AC-D53A6B7E18A0}" destId="{C62FCB3B-CD26-4FBE-8B03-E8D1E1D11F59}" srcOrd="1" destOrd="0" presId="urn:microsoft.com/office/officeart/2005/8/layout/hList1"/>
    <dgm:cxn modelId="{98285318-0E09-43B3-AA5D-7874D22FC077}" type="presParOf" srcId="{7292C779-C9FC-4D50-8652-25B3184E622F}" destId="{BFF2AD5F-DAE9-4EC7-AB0A-6D3C2612D55A}" srcOrd="5" destOrd="0" presId="urn:microsoft.com/office/officeart/2005/8/layout/hList1"/>
    <dgm:cxn modelId="{CECE2D5C-37D8-4E14-AF32-3CF580B2AFF7}" type="presParOf" srcId="{7292C779-C9FC-4D50-8652-25B3184E622F}" destId="{1B6E1D9B-20A9-470F-9ABD-D968083A0C53}" srcOrd="6" destOrd="0" presId="urn:microsoft.com/office/officeart/2005/8/layout/hList1"/>
    <dgm:cxn modelId="{98E61F79-6F85-497A-B0FC-C8BA4B6897A6}" type="presParOf" srcId="{1B6E1D9B-20A9-470F-9ABD-D968083A0C53}" destId="{5F0B7071-0676-4C21-8A13-BA74DADC5A73}" srcOrd="0" destOrd="0" presId="urn:microsoft.com/office/officeart/2005/8/layout/hList1"/>
    <dgm:cxn modelId="{EE28A01F-0E30-4911-9852-0D44D72EBB5B}" type="presParOf" srcId="{1B6E1D9B-20A9-470F-9ABD-D968083A0C53}" destId="{49F4568E-D563-49C6-B1FA-1706BD81DF27}" srcOrd="1" destOrd="0" presId="urn:microsoft.com/office/officeart/2005/8/layout/hList1"/>
  </dgm:cxnLst>
  <dgm:bg>
    <a:solidFill>
      <a:srgbClr val="FFFF99"/>
    </a:solidFill>
  </dgm:bg>
  <dgm:whole>
    <a:ln>
      <a:solidFill>
        <a:srgbClr val="CCFF99"/>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714B6-E0A6-4144-A6D1-D643A7AE9BC9}">
      <dsp:nvSpPr>
        <dsp:cNvPr id="0" name=""/>
        <dsp:cNvSpPr/>
      </dsp:nvSpPr>
      <dsp:spPr>
        <a:xfrm>
          <a:off x="2829"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الرابع</a:t>
          </a:r>
          <a:endParaRPr lang="ar-JO" sz="1600" b="1" kern="1200" dirty="0" smtClean="0">
            <a:solidFill>
              <a:schemeClr val="tx1"/>
            </a:solidFill>
          </a:endParaRPr>
        </a:p>
        <a:p>
          <a:pPr lvl="0" algn="ctr" defTabSz="711200" rtl="1">
            <a:lnSpc>
              <a:spcPct val="90000"/>
            </a:lnSpc>
            <a:spcBef>
              <a:spcPct val="0"/>
            </a:spcBef>
            <a:spcAft>
              <a:spcPct val="35000"/>
            </a:spcAft>
          </a:pPr>
          <a:r>
            <a:rPr lang="ar-SA" sz="1600" b="1" kern="1200" dirty="0" smtClean="0">
              <a:solidFill>
                <a:schemeClr val="tx1"/>
              </a:solidFill>
            </a:rPr>
            <a:t>مستوى المعلم القائد</a:t>
          </a:r>
          <a:endParaRPr lang="ar-JO" sz="1600" b="1" kern="1200" dirty="0">
            <a:solidFill>
              <a:schemeClr val="tx1"/>
            </a:solidFill>
          </a:endParaRPr>
        </a:p>
      </dsp:txBody>
      <dsp:txXfrm>
        <a:off x="2829" y="175162"/>
        <a:ext cx="1701154" cy="639275"/>
      </dsp:txXfrm>
    </dsp:sp>
    <dsp:sp modelId="{E6C58773-D7C9-45A8-92F3-EDC06F2BD4E1}">
      <dsp:nvSpPr>
        <dsp:cNvPr id="0" name=""/>
        <dsp:cNvSpPr/>
      </dsp:nvSpPr>
      <dsp:spPr>
        <a:xfrm>
          <a:off x="2829"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الأداء القيادي المتميز، الذي يمثل مرجعية المجتمع التعلم المهني، بنقل الممارسات الفضلى، والتفاعل مع مجتمع المعرفة؛ لتحقيق المعايير وتحقيق أهداف النظام التربوي في المجتمع المحلي.</a:t>
          </a:r>
          <a:endParaRPr lang="ar-JO" sz="1600" kern="1200" dirty="0"/>
        </a:p>
        <a:p>
          <a:pPr marL="171450" lvl="1" indent="-171450" algn="r" defTabSz="711200" rtl="1">
            <a:lnSpc>
              <a:spcPct val="90000"/>
            </a:lnSpc>
            <a:spcBef>
              <a:spcPct val="0"/>
            </a:spcBef>
            <a:spcAft>
              <a:spcPct val="15000"/>
            </a:spcAft>
            <a:buChar char="••"/>
          </a:pPr>
          <a:endParaRPr lang="en-US" sz="1600" kern="1200" dirty="0"/>
        </a:p>
      </dsp:txBody>
      <dsp:txXfrm>
        <a:off x="2829" y="814437"/>
        <a:ext cx="1701154" cy="3074400"/>
      </dsp:txXfrm>
    </dsp:sp>
    <dsp:sp modelId="{BA5C48D3-4BBC-45E8-B900-7A4F69A0B987}">
      <dsp:nvSpPr>
        <dsp:cNvPr id="0" name=""/>
        <dsp:cNvSpPr/>
      </dsp:nvSpPr>
      <dsp:spPr>
        <a:xfrm>
          <a:off x="1942144"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الثالث مستوى المعلم الخبير</a:t>
          </a:r>
          <a:endParaRPr lang="ar-JO" sz="1600" b="1" kern="1200" dirty="0">
            <a:solidFill>
              <a:schemeClr val="tx1"/>
            </a:solidFill>
          </a:endParaRPr>
        </a:p>
      </dsp:txBody>
      <dsp:txXfrm>
        <a:off x="1942144" y="175162"/>
        <a:ext cx="1701154" cy="639275"/>
      </dsp:txXfrm>
    </dsp:sp>
    <dsp:sp modelId="{4810601B-B175-46BB-9D56-1AB68C3D6989}">
      <dsp:nvSpPr>
        <dsp:cNvPr id="0" name=""/>
        <dsp:cNvSpPr/>
      </dsp:nvSpPr>
      <dsp:spPr>
        <a:xfrm>
          <a:off x="1942144"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لأداء المعلم، عن طريق مجتمع التعلم المهني، بحيث ينعكس أثره في مجتمع المدرسة؛ لتحسين الأداء المدرسي. </a:t>
          </a:r>
          <a:endParaRPr lang="ar-JO" sz="1600" kern="1200" dirty="0"/>
        </a:p>
      </dsp:txBody>
      <dsp:txXfrm>
        <a:off x="1942144" y="814437"/>
        <a:ext cx="1701154" cy="3074400"/>
      </dsp:txXfrm>
    </dsp:sp>
    <dsp:sp modelId="{6A402A86-B31D-488F-B008-9E13EFFB42D2}">
      <dsp:nvSpPr>
        <dsp:cNvPr id="0" name=""/>
        <dsp:cNvSpPr/>
      </dsp:nvSpPr>
      <dsp:spPr>
        <a:xfrm>
          <a:off x="3881460"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الثاني مستوى المعلم</a:t>
          </a:r>
          <a:endParaRPr lang="ar-JO" sz="1600" b="1" kern="1200" dirty="0">
            <a:solidFill>
              <a:schemeClr val="tx1"/>
            </a:solidFill>
          </a:endParaRPr>
        </a:p>
      </dsp:txBody>
      <dsp:txXfrm>
        <a:off x="3881460" y="175162"/>
        <a:ext cx="1701154" cy="639275"/>
      </dsp:txXfrm>
    </dsp:sp>
    <dsp:sp modelId="{C62FCB3B-CD26-4FBE-8B03-E8D1E1D11F59}">
      <dsp:nvSpPr>
        <dsp:cNvPr id="0" name=""/>
        <dsp:cNvSpPr/>
      </dsp:nvSpPr>
      <dsp:spPr>
        <a:xfrm>
          <a:off x="3881460"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بالتعاون مع القيادة التربوية، مع فهم معمق للمعارف، وتمكن من المهارات الاحترافية، وعمق الاتجاهات والقيم نحو المهنة. </a:t>
          </a:r>
          <a:endParaRPr lang="ar-JO" sz="1600" kern="1200" dirty="0"/>
        </a:p>
      </dsp:txBody>
      <dsp:txXfrm>
        <a:off x="3881460" y="814437"/>
        <a:ext cx="1701154" cy="3074400"/>
      </dsp:txXfrm>
    </dsp:sp>
    <dsp:sp modelId="{5F0B7071-0676-4C21-8A13-BA74DADC5A73}">
      <dsp:nvSpPr>
        <dsp:cNvPr id="0" name=""/>
        <dsp:cNvSpPr/>
      </dsp:nvSpPr>
      <dsp:spPr>
        <a:xfrm>
          <a:off x="5820776" y="175162"/>
          <a:ext cx="1701154" cy="639275"/>
        </a:xfrm>
        <a:prstGeom prst="rect">
          <a:avLst/>
        </a:prstGeom>
        <a:solidFill>
          <a:srgbClr val="00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1">
            <a:lnSpc>
              <a:spcPct val="90000"/>
            </a:lnSpc>
            <a:spcBef>
              <a:spcPct val="0"/>
            </a:spcBef>
            <a:spcAft>
              <a:spcPct val="35000"/>
            </a:spcAft>
          </a:pPr>
          <a:r>
            <a:rPr lang="ar-SA" sz="1600" b="1" kern="1200" dirty="0" smtClean="0">
              <a:solidFill>
                <a:schemeClr val="tx1"/>
              </a:solidFill>
            </a:rPr>
            <a:t>المستوى الأول</a:t>
          </a:r>
          <a:endParaRPr lang="ar-JO" sz="1600" b="1" kern="1200" dirty="0" smtClean="0">
            <a:solidFill>
              <a:schemeClr val="tx1"/>
            </a:solidFill>
          </a:endParaRPr>
        </a:p>
        <a:p>
          <a:pPr lvl="0" algn="ctr" defTabSz="711200" rtl="1">
            <a:lnSpc>
              <a:spcPct val="90000"/>
            </a:lnSpc>
            <a:spcBef>
              <a:spcPct val="0"/>
            </a:spcBef>
            <a:spcAft>
              <a:spcPct val="35000"/>
            </a:spcAft>
          </a:pPr>
          <a:r>
            <a:rPr lang="ar-SA" sz="1600" b="1" kern="1200" dirty="0" smtClean="0">
              <a:solidFill>
                <a:schemeClr val="tx1"/>
              </a:solidFill>
            </a:rPr>
            <a:t>مستوى المعلم المبتدئ</a:t>
          </a:r>
          <a:endParaRPr lang="ar-JO" sz="1600" b="1" kern="1200" dirty="0">
            <a:solidFill>
              <a:schemeClr val="tx1"/>
            </a:solidFill>
          </a:endParaRPr>
        </a:p>
      </dsp:txBody>
      <dsp:txXfrm>
        <a:off x="5820776" y="175162"/>
        <a:ext cx="1701154" cy="639275"/>
      </dsp:txXfrm>
    </dsp:sp>
    <dsp:sp modelId="{49F4568E-D563-49C6-B1FA-1706BD81DF27}">
      <dsp:nvSpPr>
        <dsp:cNvPr id="0" name=""/>
        <dsp:cNvSpPr/>
      </dsp:nvSpPr>
      <dsp:spPr>
        <a:xfrm>
          <a:off x="5820776" y="814437"/>
          <a:ext cx="1701154" cy="3074400"/>
        </a:xfrm>
        <a:prstGeom prst="rect">
          <a:avLst/>
        </a:prstGeom>
        <a:solidFill>
          <a:schemeClr val="bg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r" defTabSz="711200" rtl="1">
            <a:lnSpc>
              <a:spcPct val="90000"/>
            </a:lnSpc>
            <a:spcBef>
              <a:spcPct val="0"/>
            </a:spcBef>
            <a:spcAft>
              <a:spcPct val="15000"/>
            </a:spcAft>
            <a:buChar char="••"/>
          </a:pPr>
          <a:r>
            <a:rPr lang="ar-SA" sz="1600" kern="1200" dirty="0" smtClean="0"/>
            <a:t>ويعبر الوصف عن الحد الأدنى للأداء الفردي المقبول، المنبثق عن معارف و كفايات ومهارات عامة حول المعايير، والتي لا يمكن ممارسة المهنة من دونها.</a:t>
          </a:r>
          <a:endParaRPr lang="ar-JO" sz="1600" kern="1200" dirty="0"/>
        </a:p>
      </dsp:txBody>
      <dsp:txXfrm>
        <a:off x="5820776" y="814437"/>
        <a:ext cx="1701154" cy="3074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A75775-BE67-4728-8FB5-DBDF7F4BE448}" type="datetimeFigureOut">
              <a:rPr lang="en-US" smtClean="0"/>
              <a:t>2/27/2021</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51EF3B-085A-42AB-A33F-A6DA06C54AFC}" type="slidenum">
              <a:rPr lang="en-US" smtClean="0"/>
              <a:t>‹#›</a:t>
            </a:fld>
            <a:endParaRPr lang="en-US"/>
          </a:p>
        </p:txBody>
      </p:sp>
    </p:spTree>
    <p:extLst>
      <p:ext uri="{BB962C8B-B14F-4D97-AF65-F5344CB8AC3E}">
        <p14:creationId xmlns:p14="http://schemas.microsoft.com/office/powerpoint/2010/main" val="193178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45EBDFE-BF55-4CA5-9D4D-B4BF631360EB}" type="datetimeFigureOut">
              <a:rPr lang="ar-JO" smtClean="0"/>
              <a:pPr/>
              <a:t>16/07/1442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14F4E8-D1C2-4CDD-828F-EEC7E39D858F}" type="slidenum">
              <a:rPr lang="ar-JO" smtClean="0"/>
              <a:pPr/>
              <a:t>‹#›</a:t>
            </a:fld>
            <a:endParaRPr lang="ar-JO"/>
          </a:p>
        </p:txBody>
      </p:sp>
    </p:spTree>
    <p:extLst>
      <p:ext uri="{BB962C8B-B14F-4D97-AF65-F5344CB8AC3E}">
        <p14:creationId xmlns:p14="http://schemas.microsoft.com/office/powerpoint/2010/main" val="26655306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2</a:t>
            </a:fld>
            <a:endParaRPr lang="ar-JO"/>
          </a:p>
        </p:txBody>
      </p:sp>
    </p:spTree>
    <p:extLst>
      <p:ext uri="{BB962C8B-B14F-4D97-AF65-F5344CB8AC3E}">
        <p14:creationId xmlns:p14="http://schemas.microsoft.com/office/powerpoint/2010/main" val="372790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18</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27</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31</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9B14F4E8-D1C2-4CDD-828F-EEC7E39D858F}" type="slidenum">
              <a:rPr lang="ar-JO" smtClean="0"/>
              <a:pPr/>
              <a:t>33</a:t>
            </a:fld>
            <a:endParaRPr lang="ar-JO"/>
          </a:p>
        </p:txBody>
      </p:sp>
    </p:spTree>
    <p:extLst>
      <p:ext uri="{BB962C8B-B14F-4D97-AF65-F5344CB8AC3E}">
        <p14:creationId xmlns:p14="http://schemas.microsoft.com/office/powerpoint/2010/main" val="94430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8AEA831D-5985-4DED-9A0D-63212C967835}" type="datetime1">
              <a:rPr lang="ar-SA" smtClean="0"/>
              <a:t>16/07/1442</a:t>
            </a:fld>
            <a:endParaRPr lang="ar-SA"/>
          </a:p>
        </p:txBody>
      </p:sp>
      <p:sp>
        <p:nvSpPr>
          <p:cNvPr id="5" name="عنصر نائب للتذييل 4"/>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6135D6B1-CE38-44EE-96C0-A4CF1B26B0EB}" type="datetime1">
              <a:rPr lang="ar-SA" smtClean="0"/>
              <a:t>16/07/1442</a:t>
            </a:fld>
            <a:endParaRPr lang="ar-SA"/>
          </a:p>
        </p:txBody>
      </p:sp>
      <p:sp>
        <p:nvSpPr>
          <p:cNvPr id="5" name="عنصر نائب للتذييل 4"/>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4587C38D-3E5A-4C2F-8516-AF1645BFF066}" type="datetime1">
              <a:rPr lang="ar-SA" smtClean="0"/>
              <a:t>16/07/1442</a:t>
            </a:fld>
            <a:endParaRPr lang="ar-SA"/>
          </a:p>
        </p:txBody>
      </p:sp>
      <p:sp>
        <p:nvSpPr>
          <p:cNvPr id="5" name="عنصر نائب للتذييل 4"/>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fld id="{7E195975-778B-48A3-9EB2-4CE1470EC996}" type="datetime1">
              <a:rPr lang="ar-SA" smtClean="0"/>
              <a:t>16/07/1442</a:t>
            </a:fld>
            <a:endParaRPr lang="ar-SA"/>
          </a:p>
        </p:txBody>
      </p:sp>
      <p:sp>
        <p:nvSpPr>
          <p:cNvPr id="5" name="عنصر نائب للتذييل 4"/>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5AC3417-6C8E-4BFC-85B6-363945514442}" type="datetime1">
              <a:rPr lang="ar-SA" smtClean="0"/>
              <a:t>16/07/1442</a:t>
            </a:fld>
            <a:endParaRPr lang="ar-SA"/>
          </a:p>
        </p:txBody>
      </p:sp>
      <p:sp>
        <p:nvSpPr>
          <p:cNvPr id="5" name="عنصر نائب للتذييل 4"/>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fld id="{A950981C-AA3E-46E6-BF18-96B4C5B55499}" type="datetime1">
              <a:rPr lang="ar-SA" smtClean="0"/>
              <a:t>16/07/1442</a:t>
            </a:fld>
            <a:endParaRPr lang="ar-SA"/>
          </a:p>
        </p:txBody>
      </p:sp>
      <p:sp>
        <p:nvSpPr>
          <p:cNvPr id="6" name="عنصر نائب للتذييل 5"/>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fld id="{172B948A-0225-4A49-A875-C497361065A3}" type="datetime1">
              <a:rPr lang="ar-SA" smtClean="0"/>
              <a:t>16/07/1442</a:t>
            </a:fld>
            <a:endParaRPr lang="ar-SA"/>
          </a:p>
        </p:txBody>
      </p:sp>
      <p:sp>
        <p:nvSpPr>
          <p:cNvPr id="8" name="عنصر نائب للتذييل 7"/>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FE3D1DDC-1FBA-47FB-AA65-D9DEB0E046A4}" type="datetime1">
              <a:rPr lang="ar-SA" smtClean="0"/>
              <a:t>16/07/1442</a:t>
            </a:fld>
            <a:endParaRPr lang="ar-SA"/>
          </a:p>
        </p:txBody>
      </p:sp>
      <p:sp>
        <p:nvSpPr>
          <p:cNvPr id="4" name="عنصر نائب للتذييل 3"/>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372200" y="6356350"/>
            <a:ext cx="2592288" cy="365125"/>
          </a:xfrm>
        </p:spPr>
        <p:txBody>
          <a:bodyPr/>
          <a:lstStyle/>
          <a:p>
            <a:r>
              <a:rPr lang="ar-SA" dirty="0" smtClean="0"/>
              <a:t>قسم الاشراف التربوي - مديرية المزار الجنوبي</a:t>
            </a:r>
            <a:endParaRPr lang="ar-SA" dirty="0"/>
          </a:p>
        </p:txBody>
      </p:sp>
      <p:sp>
        <p:nvSpPr>
          <p:cNvPr id="3" name="عنصر نائب للتذييل 2"/>
          <p:cNvSpPr>
            <a:spLocks noGrp="1"/>
          </p:cNvSpPr>
          <p:nvPr>
            <p:ph type="ftr" sz="quarter" idx="11"/>
          </p:nvPr>
        </p:nvSpPr>
        <p:spPr>
          <a:xfrm>
            <a:off x="2771800" y="6356350"/>
            <a:ext cx="3248000" cy="365125"/>
          </a:xfrm>
        </p:spPr>
        <p:txBody>
          <a:bodyPr/>
          <a:lstStyle/>
          <a:p>
            <a:r>
              <a:rPr lang="ar-SA" dirty="0" smtClean="0"/>
              <a:t>اعداد المشرفون التربويين: خالدة الصرايرة + وائل البطوش</a:t>
            </a: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FA3631D-09EF-491D-83D7-619D4638E946}" type="datetime1">
              <a:rPr lang="ar-SA" smtClean="0"/>
              <a:t>16/07/1442</a:t>
            </a:fld>
            <a:endParaRPr lang="ar-SA"/>
          </a:p>
        </p:txBody>
      </p:sp>
      <p:sp>
        <p:nvSpPr>
          <p:cNvPr id="6" name="عنصر نائب للتذييل 5"/>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32B16C-3E7F-486A-90D3-9AB6BF72ADDE}" type="datetime1">
              <a:rPr lang="ar-SA" smtClean="0"/>
              <a:t>16/07/1442</a:t>
            </a:fld>
            <a:endParaRPr lang="ar-SA"/>
          </a:p>
        </p:txBody>
      </p:sp>
      <p:sp>
        <p:nvSpPr>
          <p:cNvPr id="6" name="عنصر نائب للتذييل 5"/>
          <p:cNvSpPr>
            <a:spLocks noGrp="1"/>
          </p:cNvSpPr>
          <p:nvPr>
            <p:ph type="ftr" sz="quarter" idx="11"/>
          </p:nvPr>
        </p:nvSpPr>
        <p:spPr/>
        <p:txBody>
          <a:body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FFCC"/>
            </a:gs>
            <a:gs pos="100000">
              <a:srgbClr val="CCFFC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5E287D1-1597-4412-BCCB-B9490E1CC0F2}" type="datetime1">
              <a:rPr lang="ar-SA" smtClean="0"/>
              <a:t>16/07/1442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قسم الاشراف التربوي - مديرية المزار الجنوبي         اعداد المشرفون التربويين: خالدة الصرايرة + وائل الطوش</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1606;&#1605;&#1575;&#1584;&#1580;%20&#1582;&#1591;&#1577;%20&#1575;&#1604;&#1606;&#1605;&#1608;%20&#1575;&#1604;&#1605;&#1607;&#1606;&#1610;/&#1606;&#1605;&#1608;&#1584;&#1580;%20&#1578;&#1581;&#1583;&#1610;&#1583;%20&#1575;&#1604;&#1605;&#1593;&#1575;&#1610;&#1610;&#1585;%20&#1608;&#1575;&#1604;&#1605;&#1580;&#1575;&#1604;&#1575;&#1578;%20&#1575;&#1604;&#1585;&#1574;&#1610;&#1587;&#1610;&#1577;.docx"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571;&#1608;&#1604;&#1608;&#1610;&#1575;&#1578;%20&#1575;&#1604;&#1606;&#1605;&#1608;%20&#1575;&#1604;&#1605;&#1607;&#1606;&#1610;.doc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582;&#1591;&#1577;%20&#1575;&#1604;&#1606;&#1605;&#1608;%20&#1575;&#1604;&#1605;&#1607;&#1606;&#1610;.docx"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1606;&#1605;&#1575;&#1584;&#1580;%20&#1582;&#1591;&#1577;%20&#1575;&#1604;&#1606;&#1605;&#1608;%20&#1575;&#1604;&#1605;&#1607;&#1606;&#1610;/&#1605;&#1578;&#1575;&#1576;&#1593;&#1577;%20&#1578;&#1606;&#1601;&#1610;&#1584;%20&#1582;&#1591;&#1577;%20&#1575;&#1604;&#1606;&#1605;&#1608;%20&#1575;&#1604;&#1605;&#1607;&#1606;&#1610;.docx"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5"/>
          <p:cNvGrpSpPr>
            <a:grpSpLocks/>
          </p:cNvGrpSpPr>
          <p:nvPr/>
        </p:nvGrpSpPr>
        <p:grpSpPr bwMode="auto">
          <a:xfrm rot="7807502">
            <a:off x="7401037" y="637683"/>
            <a:ext cx="986073" cy="944568"/>
            <a:chOff x="7633427" y="315913"/>
            <a:chExt cx="907323" cy="1295400"/>
          </a:xfrm>
        </p:grpSpPr>
        <p:sp>
          <p:nvSpPr>
            <p:cNvPr id="12" name="AutoShape 28"/>
            <p:cNvSpPr>
              <a:spLocks noChangeArrowheads="1"/>
            </p:cNvSpPr>
            <p:nvPr/>
          </p:nvSpPr>
          <p:spPr bwMode="auto">
            <a:xfrm rot="5400000">
              <a:off x="7363190" y="586151"/>
              <a:ext cx="1295400" cy="754923"/>
            </a:xfrm>
            <a:custGeom>
              <a:avLst/>
              <a:gdLst>
                <a:gd name="T0" fmla="*/ 647700 w 21600"/>
                <a:gd name="T1" fmla="*/ 0 h 21600"/>
                <a:gd name="T2" fmla="*/ 200247 w 21600"/>
                <a:gd name="T3" fmla="*/ 616590 h 21600"/>
                <a:gd name="T4" fmla="*/ 647700 w 21600"/>
                <a:gd name="T5" fmla="*/ 47357 h 21600"/>
                <a:gd name="T6" fmla="*/ 1095153 w 21600"/>
                <a:gd name="T7" fmla="*/ 616590 h 21600"/>
                <a:gd name="T8" fmla="*/ 0 60000 65536"/>
                <a:gd name="T9" fmla="*/ 0 60000 65536"/>
                <a:gd name="T10" fmla="*/ 0 60000 65536"/>
                <a:gd name="T11" fmla="*/ 0 60000 65536"/>
                <a:gd name="T12" fmla="*/ 0 w 21600"/>
                <a:gd name="T13" fmla="*/ 0 h 21600"/>
                <a:gd name="T14" fmla="*/ 21600 w 21600"/>
                <a:gd name="T15" fmla="*/ 16175 h 21600"/>
              </a:gdLst>
              <a:ahLst/>
              <a:cxnLst>
                <a:cxn ang="T8">
                  <a:pos x="T0" y="T1"/>
                </a:cxn>
                <a:cxn ang="T9">
                  <a:pos x="T2" y="T3"/>
                </a:cxn>
                <a:cxn ang="T10">
                  <a:pos x="T4" y="T5"/>
                </a:cxn>
                <a:cxn ang="T11">
                  <a:pos x="T6" y="T7"/>
                </a:cxn>
              </a:cxnLst>
              <a:rect l="T12" t="T13" r="T14" b="T15"/>
              <a:pathLst>
                <a:path w="21600" h="21600">
                  <a:moveTo>
                    <a:pt x="3839" y="17184"/>
                  </a:moveTo>
                  <a:cubicBezTo>
                    <a:pt x="2241" y="15442"/>
                    <a:pt x="1355" y="13164"/>
                    <a:pt x="1355" y="10800"/>
                  </a:cubicBezTo>
                  <a:cubicBezTo>
                    <a:pt x="1355" y="5583"/>
                    <a:pt x="5583" y="1355"/>
                    <a:pt x="10800" y="1355"/>
                  </a:cubicBezTo>
                  <a:cubicBezTo>
                    <a:pt x="16016" y="1355"/>
                    <a:pt x="20245" y="5583"/>
                    <a:pt x="20245" y="10800"/>
                  </a:cubicBezTo>
                  <a:cubicBezTo>
                    <a:pt x="20245" y="13164"/>
                    <a:pt x="19358" y="15442"/>
                    <a:pt x="17760" y="17184"/>
                  </a:cubicBezTo>
                  <a:lnTo>
                    <a:pt x="18758" y="18100"/>
                  </a:lnTo>
                  <a:cubicBezTo>
                    <a:pt x="20586" y="16108"/>
                    <a:pt x="21600" y="13503"/>
                    <a:pt x="21600" y="10800"/>
                  </a:cubicBezTo>
                  <a:cubicBezTo>
                    <a:pt x="21600" y="4835"/>
                    <a:pt x="16764" y="0"/>
                    <a:pt x="10800" y="0"/>
                  </a:cubicBezTo>
                  <a:cubicBezTo>
                    <a:pt x="4835" y="0"/>
                    <a:pt x="0" y="4835"/>
                    <a:pt x="0" y="10800"/>
                  </a:cubicBezTo>
                  <a:cubicBezTo>
                    <a:pt x="-1" y="13503"/>
                    <a:pt x="1013" y="16108"/>
                    <a:pt x="2841" y="18100"/>
                  </a:cubicBezTo>
                  <a:close/>
                </a:path>
              </a:pathLst>
            </a:custGeom>
            <a:solidFill>
              <a:srgbClr val="46DEFC"/>
            </a:solidFill>
            <a:ln w="38100" algn="ctr">
              <a:solidFill>
                <a:srgbClr val="3366CC"/>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3" name="AutoShape 29"/>
            <p:cNvSpPr>
              <a:spLocks noChangeArrowheads="1"/>
            </p:cNvSpPr>
            <p:nvPr/>
          </p:nvSpPr>
          <p:spPr bwMode="auto">
            <a:xfrm rot="5400000">
              <a:off x="7542576" y="5512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4" name="AutoShape 29"/>
            <p:cNvSpPr>
              <a:spLocks noChangeArrowheads="1"/>
            </p:cNvSpPr>
            <p:nvPr/>
          </p:nvSpPr>
          <p:spPr bwMode="auto">
            <a:xfrm rot="5400000">
              <a:off x="7694976" y="7036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grpSp>
      <p:sp>
        <p:nvSpPr>
          <p:cNvPr id="7" name="WordArt 20" descr="lin73"/>
          <p:cNvSpPr>
            <a:spLocks noChangeArrowheads="1" noChangeShapeType="1" noTextEdit="1"/>
          </p:cNvSpPr>
          <p:nvPr/>
        </p:nvSpPr>
        <p:spPr bwMode="auto">
          <a:xfrm>
            <a:off x="2928926" y="642918"/>
            <a:ext cx="2900292" cy="503775"/>
          </a:xfrm>
          <a:prstGeom prst="rect">
            <a:avLst/>
          </a:prstGeom>
        </p:spPr>
        <p:txBody>
          <a:bodyPr wrap="none" fromWordArt="1">
            <a:prstTxWarp prst="textPlain">
              <a:avLst>
                <a:gd name="adj" fmla="val 50000"/>
              </a:avLst>
            </a:prstTxWarp>
          </a:bodyPr>
          <a:lstStyle/>
          <a:p>
            <a:pPr algn="ctr"/>
            <a:endParaRPr lang="ar-JO" sz="3600" b="1" kern="10" cap="all" dirty="0">
              <a:ln w="9000" cmpd="sng">
                <a:solidFill>
                  <a:schemeClr val="accent4">
                    <a:shade val="50000"/>
                    <a:satMod val="120000"/>
                  </a:schemeClr>
                </a:solidFill>
                <a:prstDash val="solid"/>
              </a:ln>
              <a:effectLst/>
              <a:latin typeface="Arial"/>
              <a:cs typeface="Arial"/>
            </a:endParaRPr>
          </a:p>
        </p:txBody>
      </p:sp>
      <p:grpSp>
        <p:nvGrpSpPr>
          <p:cNvPr id="8" name="مجموعة 36"/>
          <p:cNvGrpSpPr>
            <a:grpSpLocks/>
          </p:cNvGrpSpPr>
          <p:nvPr/>
        </p:nvGrpSpPr>
        <p:grpSpPr bwMode="auto">
          <a:xfrm rot="13590249" flipH="1">
            <a:off x="661842" y="559296"/>
            <a:ext cx="1160087" cy="944568"/>
            <a:chOff x="7633427" y="315914"/>
            <a:chExt cx="907323" cy="1295400"/>
          </a:xfrm>
        </p:grpSpPr>
        <p:sp>
          <p:nvSpPr>
            <p:cNvPr id="9" name="AutoShape 28"/>
            <p:cNvSpPr>
              <a:spLocks noChangeArrowheads="1"/>
            </p:cNvSpPr>
            <p:nvPr/>
          </p:nvSpPr>
          <p:spPr bwMode="auto">
            <a:xfrm rot="5400000">
              <a:off x="7363189" y="586152"/>
              <a:ext cx="1295400" cy="754923"/>
            </a:xfrm>
            <a:custGeom>
              <a:avLst/>
              <a:gdLst>
                <a:gd name="T0" fmla="*/ 647700 w 21600"/>
                <a:gd name="T1" fmla="*/ 0 h 21600"/>
                <a:gd name="T2" fmla="*/ 200247 w 21600"/>
                <a:gd name="T3" fmla="*/ 616590 h 21600"/>
                <a:gd name="T4" fmla="*/ 647700 w 21600"/>
                <a:gd name="T5" fmla="*/ 47357 h 21600"/>
                <a:gd name="T6" fmla="*/ 1095153 w 21600"/>
                <a:gd name="T7" fmla="*/ 616590 h 21600"/>
                <a:gd name="T8" fmla="*/ 0 60000 65536"/>
                <a:gd name="T9" fmla="*/ 0 60000 65536"/>
                <a:gd name="T10" fmla="*/ 0 60000 65536"/>
                <a:gd name="T11" fmla="*/ 0 60000 65536"/>
                <a:gd name="T12" fmla="*/ 0 w 21600"/>
                <a:gd name="T13" fmla="*/ 0 h 21600"/>
                <a:gd name="T14" fmla="*/ 21600 w 21600"/>
                <a:gd name="T15" fmla="*/ 16175 h 21600"/>
              </a:gdLst>
              <a:ahLst/>
              <a:cxnLst>
                <a:cxn ang="T8">
                  <a:pos x="T0" y="T1"/>
                </a:cxn>
                <a:cxn ang="T9">
                  <a:pos x="T2" y="T3"/>
                </a:cxn>
                <a:cxn ang="T10">
                  <a:pos x="T4" y="T5"/>
                </a:cxn>
                <a:cxn ang="T11">
                  <a:pos x="T6" y="T7"/>
                </a:cxn>
              </a:cxnLst>
              <a:rect l="T12" t="T13" r="T14" b="T15"/>
              <a:pathLst>
                <a:path w="21600" h="21600">
                  <a:moveTo>
                    <a:pt x="3839" y="17184"/>
                  </a:moveTo>
                  <a:cubicBezTo>
                    <a:pt x="2241" y="15442"/>
                    <a:pt x="1355" y="13164"/>
                    <a:pt x="1355" y="10800"/>
                  </a:cubicBezTo>
                  <a:cubicBezTo>
                    <a:pt x="1355" y="5583"/>
                    <a:pt x="5583" y="1355"/>
                    <a:pt x="10800" y="1355"/>
                  </a:cubicBezTo>
                  <a:cubicBezTo>
                    <a:pt x="16016" y="1355"/>
                    <a:pt x="20245" y="5583"/>
                    <a:pt x="20245" y="10800"/>
                  </a:cubicBezTo>
                  <a:cubicBezTo>
                    <a:pt x="20245" y="13164"/>
                    <a:pt x="19358" y="15442"/>
                    <a:pt x="17760" y="17184"/>
                  </a:cubicBezTo>
                  <a:lnTo>
                    <a:pt x="18758" y="18100"/>
                  </a:lnTo>
                  <a:cubicBezTo>
                    <a:pt x="20586" y="16108"/>
                    <a:pt x="21600" y="13503"/>
                    <a:pt x="21600" y="10800"/>
                  </a:cubicBezTo>
                  <a:cubicBezTo>
                    <a:pt x="21600" y="4835"/>
                    <a:pt x="16764" y="0"/>
                    <a:pt x="10800" y="0"/>
                  </a:cubicBezTo>
                  <a:cubicBezTo>
                    <a:pt x="4835" y="0"/>
                    <a:pt x="0" y="4835"/>
                    <a:pt x="0" y="10800"/>
                  </a:cubicBezTo>
                  <a:cubicBezTo>
                    <a:pt x="-1" y="13503"/>
                    <a:pt x="1013" y="16108"/>
                    <a:pt x="2841" y="18100"/>
                  </a:cubicBezTo>
                  <a:close/>
                </a:path>
              </a:pathLst>
            </a:custGeom>
            <a:solidFill>
              <a:srgbClr val="46DEFC"/>
            </a:solidFill>
            <a:ln w="38100" algn="ctr">
              <a:solidFill>
                <a:srgbClr val="3366CC"/>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0" name="AutoShape 29"/>
            <p:cNvSpPr>
              <a:spLocks noChangeArrowheads="1"/>
            </p:cNvSpPr>
            <p:nvPr/>
          </p:nvSpPr>
          <p:spPr bwMode="auto">
            <a:xfrm rot="5400000">
              <a:off x="7542576" y="5512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sp>
          <p:nvSpPr>
            <p:cNvPr id="11" name="AutoShape 29"/>
            <p:cNvSpPr>
              <a:spLocks noChangeArrowheads="1"/>
            </p:cNvSpPr>
            <p:nvPr/>
          </p:nvSpPr>
          <p:spPr bwMode="auto">
            <a:xfrm rot="5400000">
              <a:off x="7694976" y="703627"/>
              <a:ext cx="936625" cy="754923"/>
            </a:xfrm>
            <a:custGeom>
              <a:avLst/>
              <a:gdLst>
                <a:gd name="T0" fmla="*/ 468313 w 21600"/>
                <a:gd name="T1" fmla="*/ 0 h 21600"/>
                <a:gd name="T2" fmla="*/ 97999 w 21600"/>
                <a:gd name="T3" fmla="*/ 608517 h 21600"/>
                <a:gd name="T4" fmla="*/ 468313 w 21600"/>
                <a:gd name="T5" fmla="*/ 0 h 21600"/>
                <a:gd name="T6" fmla="*/ 838626 w 21600"/>
                <a:gd name="T7" fmla="*/ 608517 h 21600"/>
                <a:gd name="T8" fmla="*/ 0 60000 65536"/>
                <a:gd name="T9" fmla="*/ 0 60000 65536"/>
                <a:gd name="T10" fmla="*/ 0 60000 65536"/>
                <a:gd name="T11" fmla="*/ 0 60000 65536"/>
                <a:gd name="T12" fmla="*/ 0 w 21600"/>
                <a:gd name="T13" fmla="*/ 0 h 21600"/>
                <a:gd name="T14" fmla="*/ 21600 w 21600"/>
                <a:gd name="T15" fmla="*/ 15299 h 21600"/>
              </a:gdLst>
              <a:ahLst/>
              <a:cxnLst>
                <a:cxn ang="T8">
                  <a:pos x="T0" y="T1"/>
                </a:cxn>
                <a:cxn ang="T9">
                  <a:pos x="T2" y="T3"/>
                </a:cxn>
                <a:cxn ang="T10">
                  <a:pos x="T4" y="T5"/>
                </a:cxn>
                <a:cxn ang="T11">
                  <a:pos x="T6" y="T7"/>
                </a:cxn>
              </a:cxnLst>
              <a:rect l="T12" t="T13" r="T14" b="T15"/>
              <a:pathLst>
                <a:path w="21600" h="21600">
                  <a:moveTo>
                    <a:pt x="2260" y="17411"/>
                  </a:moveTo>
                  <a:cubicBezTo>
                    <a:pt x="794" y="15518"/>
                    <a:pt x="0" y="13193"/>
                    <a:pt x="0" y="10800"/>
                  </a:cubicBezTo>
                  <a:cubicBezTo>
                    <a:pt x="0" y="4835"/>
                    <a:pt x="4835" y="0"/>
                    <a:pt x="10800" y="0"/>
                  </a:cubicBezTo>
                  <a:cubicBezTo>
                    <a:pt x="16764" y="0"/>
                    <a:pt x="21600" y="4835"/>
                    <a:pt x="21600" y="10800"/>
                  </a:cubicBezTo>
                  <a:cubicBezTo>
                    <a:pt x="21600" y="13193"/>
                    <a:pt x="20805" y="15518"/>
                    <a:pt x="19339" y="17411"/>
                  </a:cubicBezTo>
                  <a:cubicBezTo>
                    <a:pt x="20805" y="15518"/>
                    <a:pt x="21600" y="13193"/>
                    <a:pt x="21600" y="10800"/>
                  </a:cubicBezTo>
                  <a:cubicBezTo>
                    <a:pt x="21600" y="4835"/>
                    <a:pt x="16764" y="0"/>
                    <a:pt x="10800" y="0"/>
                  </a:cubicBezTo>
                  <a:cubicBezTo>
                    <a:pt x="4835" y="0"/>
                    <a:pt x="0" y="4835"/>
                    <a:pt x="0" y="10800"/>
                  </a:cubicBezTo>
                  <a:cubicBezTo>
                    <a:pt x="-1" y="13193"/>
                    <a:pt x="794" y="15518"/>
                    <a:pt x="2260" y="17411"/>
                  </a:cubicBezTo>
                  <a:close/>
                </a:path>
              </a:pathLst>
            </a:custGeom>
            <a:solidFill>
              <a:srgbClr val="F23C40"/>
            </a:solidFill>
            <a:ln w="38100" algn="ctr">
              <a:solidFill>
                <a:srgbClr val="F23C40"/>
              </a:solidFill>
              <a:miter lim="800000"/>
              <a:headEnd/>
              <a:tailEnd/>
            </a:ln>
            <a:effectLst>
              <a:prstShdw prst="shdw13" dist="53882" dir="13500000">
                <a:srgbClr val="808080">
                  <a:alpha val="50000"/>
                </a:srgbClr>
              </a:prstShdw>
            </a:effectLst>
          </p:spPr>
          <p:txBody>
            <a:bodyPr rot="10800000" vert="eaVert" wrap="none" anchor="ctr"/>
            <a:lstStyle/>
            <a:p>
              <a:pPr algn="ctr"/>
              <a:endParaRPr lang="en-US" dirty="0">
                <a:solidFill>
                  <a:srgbClr val="46DEFC"/>
                </a:solidFill>
              </a:endParaRPr>
            </a:p>
          </p:txBody>
        </p:sp>
      </p:grpSp>
      <p:sp>
        <p:nvSpPr>
          <p:cNvPr id="16" name="Line 232"/>
          <p:cNvSpPr>
            <a:spLocks noChangeShapeType="1"/>
          </p:cNvSpPr>
          <p:nvPr/>
        </p:nvSpPr>
        <p:spPr bwMode="auto">
          <a:xfrm flipH="1">
            <a:off x="571500" y="571480"/>
            <a:ext cx="71410" cy="5718513"/>
          </a:xfrm>
          <a:prstGeom prst="line">
            <a:avLst/>
          </a:prstGeom>
          <a:noFill/>
          <a:ln w="76200">
            <a:solidFill>
              <a:srgbClr val="C7C7C7"/>
            </a:solidFill>
            <a:round/>
            <a:headEnd type="diamond" w="med" len="med"/>
            <a:tailEnd type="diamond" w="med" len="med"/>
          </a:ln>
          <a:effectLst>
            <a:prstShdw prst="shdw17" dist="17961" dir="2700000">
              <a:srgbClr val="777777"/>
            </a:prstShdw>
          </a:effectLst>
        </p:spPr>
        <p:txBody>
          <a:bodyPr/>
          <a:lstStyle/>
          <a:p>
            <a:endParaRPr lang="ar-JO" dirty="0"/>
          </a:p>
        </p:txBody>
      </p:sp>
      <p:sp>
        <p:nvSpPr>
          <p:cNvPr id="17" name="Line 231"/>
          <p:cNvSpPr>
            <a:spLocks noChangeShapeType="1"/>
          </p:cNvSpPr>
          <p:nvPr/>
        </p:nvSpPr>
        <p:spPr bwMode="auto">
          <a:xfrm>
            <a:off x="8501090" y="571480"/>
            <a:ext cx="0" cy="5805099"/>
          </a:xfrm>
          <a:prstGeom prst="line">
            <a:avLst/>
          </a:prstGeom>
          <a:noFill/>
          <a:ln w="76200">
            <a:solidFill>
              <a:srgbClr val="C7C7C7"/>
            </a:solidFill>
            <a:round/>
            <a:headEnd type="diamond" w="med" len="med"/>
            <a:tailEnd type="diamond" w="med" len="med"/>
          </a:ln>
          <a:effectLst>
            <a:prstShdw prst="shdw17" dist="17961" dir="2700000">
              <a:srgbClr val="777777"/>
            </a:prstShdw>
          </a:effectLst>
        </p:spPr>
        <p:txBody>
          <a:bodyPr/>
          <a:lstStyle/>
          <a:p>
            <a:endParaRPr lang="ar-JO" dirty="0"/>
          </a:p>
        </p:txBody>
      </p:sp>
      <p:sp>
        <p:nvSpPr>
          <p:cNvPr id="18" name="Line 230"/>
          <p:cNvSpPr>
            <a:spLocks noChangeShapeType="1"/>
          </p:cNvSpPr>
          <p:nvPr/>
        </p:nvSpPr>
        <p:spPr bwMode="auto">
          <a:xfrm flipH="1" flipV="1">
            <a:off x="642938" y="6416108"/>
            <a:ext cx="7715250" cy="84705"/>
          </a:xfrm>
          <a:prstGeom prst="line">
            <a:avLst/>
          </a:prstGeom>
          <a:noFill/>
          <a:ln w="76200" cmpd="tri">
            <a:solidFill>
              <a:srgbClr val="FF9999"/>
            </a:solidFill>
            <a:round/>
            <a:headEnd type="diamond" w="med" len="med"/>
            <a:tailEnd type="diamond" w="med" len="med"/>
          </a:ln>
          <a:effectLst>
            <a:prstShdw prst="shdw17" dist="17961" dir="2700000">
              <a:srgbClr val="995C5C"/>
            </a:prstShdw>
          </a:effectLst>
        </p:spPr>
        <p:txBody>
          <a:bodyPr/>
          <a:lstStyle/>
          <a:p>
            <a:endParaRPr lang="ar-JO" dirty="0"/>
          </a:p>
        </p:txBody>
      </p:sp>
      <p:sp>
        <p:nvSpPr>
          <p:cNvPr id="19" name="Rectangle 1"/>
          <p:cNvSpPr>
            <a:spLocks noChangeArrowheads="1"/>
          </p:cNvSpPr>
          <p:nvPr/>
        </p:nvSpPr>
        <p:spPr bwMode="auto">
          <a:xfrm>
            <a:off x="1714480" y="2071678"/>
            <a:ext cx="5214974"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ar-JO" sz="16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               </a:t>
            </a:r>
            <a:r>
              <a:rPr kumimoji="0" lang="ar-JO" sz="2000" b="1" i="0" u="none" strike="noStrike" cap="none" normalizeH="0" baseline="0" dirty="0" smtClean="0">
                <a:ln>
                  <a:noFill/>
                </a:ln>
                <a:solidFill>
                  <a:srgbClr val="000000"/>
                </a:solidFill>
                <a:effectLst/>
                <a:latin typeface="Simplified Arabic" pitchFamily="18" charset="-78"/>
                <a:ea typeface="Calibri" pitchFamily="34" charset="0"/>
                <a:cs typeface="Simplified Arabic" pitchFamily="18" charset="-78"/>
              </a:rPr>
              <a:t>لواء</a:t>
            </a:r>
            <a:r>
              <a:rPr kumimoji="0" lang="ar-JO" sz="2000" b="1"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المزار الجنوبي /</a:t>
            </a:r>
            <a:r>
              <a:rPr lang="ar-JO" sz="2000" b="1" dirty="0" smtClean="0">
                <a:solidFill>
                  <a:srgbClr val="000000"/>
                </a:solidFill>
                <a:latin typeface="Simplified Arabic" pitchFamily="18" charset="-78"/>
                <a:ea typeface="Calibri" pitchFamily="34" charset="0"/>
                <a:cs typeface="Simplified Arabic" pitchFamily="18" charset="-78"/>
              </a:rPr>
              <a:t> قسم الإشراف التربوي  . </a:t>
            </a:r>
            <a:r>
              <a:rPr kumimoji="0" lang="ar-JO" sz="2000" b="1" i="0" u="none" strike="noStrike" cap="none" normalizeH="0" dirty="0" smtClean="0">
                <a:ln>
                  <a:noFill/>
                </a:ln>
                <a:solidFill>
                  <a:srgbClr val="000000"/>
                </a:solidFill>
                <a:effectLst/>
                <a:latin typeface="Simplified Arabic" pitchFamily="18" charset="-78"/>
                <a:ea typeface="Calibri" pitchFamily="34" charset="0"/>
                <a:cs typeface="Simplified Arabic" pitchFamily="18" charset="-78"/>
              </a:rPr>
              <a:t> </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مستطيل 20"/>
          <p:cNvSpPr/>
          <p:nvPr/>
        </p:nvSpPr>
        <p:spPr>
          <a:xfrm>
            <a:off x="1142976" y="3286124"/>
            <a:ext cx="6663926" cy="523220"/>
          </a:xfrm>
          <a:prstGeom prst="rect">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lvl="0" algn="ctr" eaLnBrk="0" hangingPunct="0">
              <a:spcBef>
                <a:spcPct val="50000"/>
              </a:spcBef>
              <a:defRPr/>
            </a:pPr>
            <a:r>
              <a:rPr lang="ar-JO" sz="2800" b="0" dirty="0" smtClean="0">
                <a:solidFill>
                  <a:schemeClr val="tx1"/>
                </a:solidFill>
                <a:latin typeface="Gulim" pitchFamily="34" charset="-127"/>
                <a:cs typeface="Simple Bold Jut Out" pitchFamily="2" charset="-78"/>
              </a:rPr>
              <a:t>كيفية إعداد خطة النمو المهني للمعلمين</a:t>
            </a:r>
            <a:endParaRPr lang="en-US" sz="2800" b="0" dirty="0" smtClean="0">
              <a:solidFill>
                <a:schemeClr val="tx1"/>
              </a:solidFill>
              <a:latin typeface="Gulim" pitchFamily="34" charset="-127"/>
              <a:cs typeface="Simple Bold Jut Out" pitchFamily="2" charset="-78"/>
            </a:endParaRPr>
          </a:p>
        </p:txBody>
      </p:sp>
      <p:sp>
        <p:nvSpPr>
          <p:cNvPr id="22" name="مربع نص 21"/>
          <p:cNvSpPr txBox="1"/>
          <p:nvPr/>
        </p:nvSpPr>
        <p:spPr>
          <a:xfrm>
            <a:off x="2500298" y="2643182"/>
            <a:ext cx="3286148" cy="461665"/>
          </a:xfrm>
          <a:prstGeom prst="rect">
            <a:avLst/>
          </a:prstGeom>
          <a:noFill/>
        </p:spPr>
        <p:txBody>
          <a:bodyPr wrap="square" rtlCol="1">
            <a:spAutoFit/>
          </a:bodyPr>
          <a:lstStyle/>
          <a:p>
            <a:pPr algn="ctr"/>
            <a:r>
              <a:rPr lang="ar-JO" sz="2400" b="1" dirty="0" smtClean="0">
                <a:solidFill>
                  <a:srgbClr val="FF0000"/>
                </a:solidFill>
              </a:rPr>
              <a:t>عرض تقديمي عن : </a:t>
            </a:r>
            <a:endParaRPr lang="ar-JO" sz="2400" b="1" dirty="0">
              <a:solidFill>
                <a:srgbClr val="FF0000"/>
              </a:solidFill>
            </a:endParaRPr>
          </a:p>
        </p:txBody>
      </p:sp>
      <p:sp>
        <p:nvSpPr>
          <p:cNvPr id="23" name="Rectangle 4"/>
          <p:cNvSpPr>
            <a:spLocks noChangeArrowheads="1"/>
          </p:cNvSpPr>
          <p:nvPr/>
        </p:nvSpPr>
        <p:spPr bwMode="auto">
          <a:xfrm>
            <a:off x="2571736" y="5643578"/>
            <a:ext cx="400052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400" b="0" i="0" u="none" strike="noStrike" cap="none" normalizeH="0" baseline="0" dirty="0" smtClean="0">
                <a:ln>
                  <a:noFill/>
                </a:ln>
                <a:effectLst/>
                <a:latin typeface="Simplified Arabic" pitchFamily="18" charset="-78"/>
                <a:ea typeface="Calibri" pitchFamily="34" charset="0"/>
                <a:cs typeface="Simplified Arabic" pitchFamily="18" charset="-78"/>
              </a:rPr>
              <a:t>إعداد المشرفون التربويين : </a:t>
            </a:r>
          </a:p>
          <a:p>
            <a:pPr marL="0" marR="0" lvl="0" indent="0" algn="ctr" defTabSz="914400" rtl="0" eaLnBrk="0" fontAlgn="base" latinLnBrk="0" hangingPunct="0">
              <a:lnSpc>
                <a:spcPct val="100000"/>
              </a:lnSpc>
              <a:spcBef>
                <a:spcPct val="0"/>
              </a:spcBef>
              <a:spcAft>
                <a:spcPct val="0"/>
              </a:spcAft>
              <a:buClrTx/>
              <a:buSzTx/>
              <a:buFontTx/>
              <a:buNone/>
              <a:tabLst/>
            </a:pPr>
            <a:r>
              <a:rPr lang="ar-JO" sz="2000" b="1" dirty="0" smtClean="0">
                <a:solidFill>
                  <a:srgbClr val="000000"/>
                </a:solidFill>
                <a:latin typeface="Simplified Arabic" pitchFamily="18" charset="-78"/>
                <a:cs typeface="Simplified Arabic" pitchFamily="18" charset="-78"/>
              </a:rPr>
              <a:t>خالده الصرايره ...... وائل البطوش  </a:t>
            </a:r>
            <a:endParaRPr kumimoji="0" lang="ar-JO" sz="1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3500430" y="4000504"/>
            <a:ext cx="1747835" cy="1526390"/>
          </a:xfrm>
          <a:prstGeom prst="rect">
            <a:avLst/>
          </a:prstGeom>
          <a:ln>
            <a:solidFill>
              <a:srgbClr val="A6C7FC"/>
            </a:solidFill>
          </a:ln>
          <a:effectLst>
            <a:outerShdw blurRad="292100" dist="139700" dir="2700000" algn="tl" rotWithShape="0">
              <a:srgbClr val="333333">
                <a:alpha val="65000"/>
              </a:srgbClr>
            </a:outerShdw>
          </a:effectLst>
        </p:spPr>
      </p:pic>
      <p:sp>
        <p:nvSpPr>
          <p:cNvPr id="24" name="Line 230"/>
          <p:cNvSpPr>
            <a:spLocks noChangeShapeType="1"/>
          </p:cNvSpPr>
          <p:nvPr/>
        </p:nvSpPr>
        <p:spPr bwMode="auto">
          <a:xfrm flipH="1" flipV="1">
            <a:off x="642910" y="428604"/>
            <a:ext cx="7715250" cy="84705"/>
          </a:xfrm>
          <a:prstGeom prst="line">
            <a:avLst/>
          </a:prstGeom>
          <a:noFill/>
          <a:ln w="76200" cmpd="tri">
            <a:solidFill>
              <a:srgbClr val="FF9999"/>
            </a:solidFill>
            <a:round/>
            <a:headEnd type="diamond" w="med" len="med"/>
            <a:tailEnd type="diamond" w="med" len="med"/>
          </a:ln>
          <a:effectLst>
            <a:prstShdw prst="shdw17" dist="17961" dir="2700000">
              <a:srgbClr val="995C5C"/>
            </a:prstShdw>
          </a:effectLst>
        </p:spPr>
        <p:txBody>
          <a:bodyPr/>
          <a:lstStyle/>
          <a:p>
            <a:endParaRPr lang="ar-JO" dirty="0"/>
          </a:p>
        </p:txBody>
      </p:sp>
      <p:sp>
        <p:nvSpPr>
          <p:cNvPr id="25" name="مربع نص 24"/>
          <p:cNvSpPr txBox="1"/>
          <p:nvPr/>
        </p:nvSpPr>
        <p:spPr>
          <a:xfrm>
            <a:off x="2857488" y="785794"/>
            <a:ext cx="3000396" cy="523220"/>
          </a:xfrm>
          <a:prstGeom prst="rect">
            <a:avLst/>
          </a:prstGeom>
          <a:noFill/>
        </p:spPr>
        <p:txBody>
          <a:bodyPr wrap="square" rtlCol="1">
            <a:spAutoFit/>
          </a:bodyPr>
          <a:lstStyle/>
          <a:p>
            <a:pPr algn="ctr"/>
            <a:r>
              <a:rPr lang="ar-JO" sz="2800" b="1" dirty="0" smtClean="0"/>
              <a:t>بسم الله الرحمن الرحيم </a:t>
            </a:r>
            <a:endParaRPr lang="ar-JO" sz="2800" b="1" dirty="0"/>
          </a:p>
        </p:txBody>
      </p:sp>
      <p:pic>
        <p:nvPicPr>
          <p:cNvPr id="26" name="صورة 1" descr="MOE Logo_"/>
          <p:cNvPicPr>
            <a:picLocks noChangeAspect="1" noChangeArrowheads="1"/>
          </p:cNvPicPr>
          <p:nvPr/>
        </p:nvPicPr>
        <p:blipFill>
          <a:blip r:embed="rId3" cstate="print"/>
          <a:srcRect/>
          <a:stretch>
            <a:fillRect/>
          </a:stretch>
        </p:blipFill>
        <p:spPr bwMode="auto">
          <a:xfrm>
            <a:off x="4071934" y="1285860"/>
            <a:ext cx="714380" cy="691581"/>
          </a:xfrm>
          <a:prstGeom prst="rect">
            <a:avLst/>
          </a:prstGeom>
          <a:noFill/>
          <a:effectLst>
            <a:outerShdw blurRad="50800" dist="50800" dir="5400000" algn="ctr" rotWithShape="0">
              <a:srgbClr val="000000">
                <a:alpha val="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صف 2.JPG"/>
          <p:cNvPicPr>
            <a:picLocks noChangeAspect="1"/>
          </p:cNvPicPr>
          <p:nvPr/>
        </p:nvPicPr>
        <p:blipFill>
          <a:blip r:embed="rId2"/>
          <a:stretch>
            <a:fillRect/>
          </a:stretch>
        </p:blipFill>
        <p:spPr>
          <a:xfrm rot="16200000">
            <a:off x="2088204" y="412070"/>
            <a:ext cx="4896154" cy="7215238"/>
          </a:xfrm>
          <a:prstGeom prst="rect">
            <a:avLst/>
          </a:prstGeom>
        </p:spPr>
      </p:pic>
      <p:sp>
        <p:nvSpPr>
          <p:cNvPr id="3" name="مربع نص 2"/>
          <p:cNvSpPr txBox="1"/>
          <p:nvPr/>
        </p:nvSpPr>
        <p:spPr>
          <a:xfrm>
            <a:off x="928662" y="428604"/>
            <a:ext cx="7000924" cy="830997"/>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مؤشرات الأداء والأدلة والشواهد للمجال الفرعي من المجال الرئيس</a:t>
            </a:r>
            <a:endParaRPr lang="ar-JO" sz="2400" dirty="0">
              <a:latin typeface="Gulim" pitchFamily="34" charset="-127"/>
              <a:cs typeface="Simple Bold Jut Out" pitchFamily="2" charset="-78"/>
            </a:endParaRPr>
          </a:p>
        </p:txBody>
      </p:sp>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285720" y="214291"/>
            <a:ext cx="8501123" cy="6000790"/>
            <a:chOff x="285720" y="214291"/>
            <a:chExt cx="8501123" cy="6000790"/>
          </a:xfrm>
        </p:grpSpPr>
        <p:pic>
          <p:nvPicPr>
            <p:cNvPr id="2" name="صورة 1" descr="وصف 2.JPG"/>
            <p:cNvPicPr>
              <a:picLocks noChangeAspect="1"/>
            </p:cNvPicPr>
            <p:nvPr/>
          </p:nvPicPr>
          <p:blipFill>
            <a:blip r:embed="rId2"/>
            <a:stretch>
              <a:fillRect/>
            </a:stretch>
          </p:blipFill>
          <p:spPr>
            <a:xfrm rot="16200000">
              <a:off x="3071803" y="500041"/>
              <a:ext cx="2928957" cy="8501123"/>
            </a:xfrm>
            <a:prstGeom prst="rect">
              <a:avLst/>
            </a:prstGeom>
          </p:spPr>
        </p:pic>
        <p:pic>
          <p:nvPicPr>
            <p:cNvPr id="3" name="صورة 2" descr="وصف المجالات .JPG"/>
            <p:cNvPicPr>
              <a:picLocks noChangeAspect="1"/>
            </p:cNvPicPr>
            <p:nvPr/>
          </p:nvPicPr>
          <p:blipFill>
            <a:blip r:embed="rId3"/>
            <a:stretch>
              <a:fillRect/>
            </a:stretch>
          </p:blipFill>
          <p:spPr>
            <a:xfrm rot="16200000">
              <a:off x="2821769" y="-2321758"/>
              <a:ext cx="3429024" cy="8501122"/>
            </a:xfrm>
            <a:prstGeom prst="rect">
              <a:avLst/>
            </a:prstGeom>
          </p:spPr>
        </p:pic>
      </p:grpSp>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كفايات مهنية للمعيار.JPG"/>
          <p:cNvPicPr>
            <a:picLocks noChangeAspect="1"/>
          </p:cNvPicPr>
          <p:nvPr/>
        </p:nvPicPr>
        <p:blipFill>
          <a:blip r:embed="rId2"/>
          <a:stretch>
            <a:fillRect/>
          </a:stretch>
        </p:blipFill>
        <p:spPr>
          <a:xfrm rot="16200000">
            <a:off x="1879425" y="49345"/>
            <a:ext cx="5313712" cy="7643866"/>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الكفايات المهنية للمستويات ضمن المجال الرئيس</a:t>
            </a:r>
            <a:endParaRPr lang="ar-JO" sz="2400" dirty="0">
              <a:latin typeface="Gulim" pitchFamily="34" charset="-127"/>
              <a:cs typeface="Simple Bold Jut Out" pitchFamily="2" charset="-78"/>
            </a:endParaRPr>
          </a:p>
        </p:txBody>
      </p:sp>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كفايات 2.JPG"/>
          <p:cNvPicPr>
            <a:picLocks noChangeAspect="1"/>
          </p:cNvPicPr>
          <p:nvPr/>
        </p:nvPicPr>
        <p:blipFill>
          <a:blip r:embed="rId2"/>
          <a:stretch>
            <a:fillRect/>
          </a:stretch>
        </p:blipFill>
        <p:spPr>
          <a:xfrm rot="16200000">
            <a:off x="1885295" y="-170838"/>
            <a:ext cx="5230538" cy="8286809"/>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الكفايات المهنية للمستويات ضمن المجال الرئيس</a:t>
            </a:r>
            <a:endParaRPr lang="ar-JO" sz="2400" dirty="0">
              <a:latin typeface="Gulim" pitchFamily="34" charset="-127"/>
              <a:cs typeface="Simple Bold Jut Out" pitchFamily="2" charset="-78"/>
            </a:endParaRPr>
          </a:p>
        </p:txBody>
      </p:sp>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491377" y="214290"/>
            <a:ext cx="8295466" cy="6373547"/>
            <a:chOff x="491377" y="214290"/>
            <a:chExt cx="8295466" cy="6373547"/>
          </a:xfrm>
        </p:grpSpPr>
        <p:pic>
          <p:nvPicPr>
            <p:cNvPr id="2" name="صورة 1" descr="كفايات 2.JPG"/>
            <p:cNvPicPr>
              <a:picLocks noChangeAspect="1"/>
            </p:cNvPicPr>
            <p:nvPr/>
          </p:nvPicPr>
          <p:blipFill>
            <a:blip r:embed="rId2"/>
            <a:stretch>
              <a:fillRect/>
            </a:stretch>
          </p:blipFill>
          <p:spPr>
            <a:xfrm rot="16200000">
              <a:off x="2952533" y="753528"/>
              <a:ext cx="3373153" cy="8295465"/>
            </a:xfrm>
            <a:prstGeom prst="rect">
              <a:avLst/>
            </a:prstGeom>
          </p:spPr>
        </p:pic>
        <p:pic>
          <p:nvPicPr>
            <p:cNvPr id="3" name="صورة 2" descr="كفايات مهنية للمعيار.JPG"/>
            <p:cNvPicPr>
              <a:picLocks noChangeAspect="1"/>
            </p:cNvPicPr>
            <p:nvPr/>
          </p:nvPicPr>
          <p:blipFill>
            <a:blip r:embed="rId3"/>
            <a:stretch>
              <a:fillRect/>
            </a:stretch>
          </p:blipFill>
          <p:spPr>
            <a:xfrm rot="16200000">
              <a:off x="2897501" y="-2183177"/>
              <a:ext cx="3491875" cy="8286809"/>
            </a:xfrm>
            <a:prstGeom prst="rect">
              <a:avLst/>
            </a:prstGeom>
          </p:spPr>
        </p:pic>
      </p:grpSp>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وصفات مستويات 1.JPG"/>
          <p:cNvPicPr>
            <a:picLocks noChangeAspect="1"/>
          </p:cNvPicPr>
          <p:nvPr/>
        </p:nvPicPr>
        <p:blipFill>
          <a:blip r:embed="rId2"/>
          <a:stretch>
            <a:fillRect/>
          </a:stretch>
        </p:blipFill>
        <p:spPr>
          <a:xfrm rot="16200000">
            <a:off x="1868336" y="-82437"/>
            <a:ext cx="5611526" cy="7776620"/>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موصفات مستويات تقييم أداء المعلم في كل مجال فرعي </a:t>
            </a:r>
          </a:p>
        </p:txBody>
      </p:sp>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موصفات 2.JPG"/>
          <p:cNvPicPr>
            <a:picLocks noChangeAspect="1"/>
          </p:cNvPicPr>
          <p:nvPr/>
        </p:nvPicPr>
        <p:blipFill>
          <a:blip r:embed="rId2"/>
          <a:stretch>
            <a:fillRect/>
          </a:stretch>
        </p:blipFill>
        <p:spPr>
          <a:xfrm rot="16200000">
            <a:off x="1794210" y="63122"/>
            <a:ext cx="5269828" cy="7429552"/>
          </a:xfrm>
          <a:prstGeom prst="rect">
            <a:avLst/>
          </a:prstGeom>
        </p:spPr>
      </p:pic>
      <p:sp>
        <p:nvSpPr>
          <p:cNvPr id="3" name="مربع نص 2"/>
          <p:cNvSpPr txBox="1"/>
          <p:nvPr/>
        </p:nvSpPr>
        <p:spPr>
          <a:xfrm>
            <a:off x="1000100" y="285728"/>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موصفات مستويات تقييم أداء المعلم في كل مجال فرعي </a:t>
            </a:r>
          </a:p>
        </p:txBody>
      </p:sp>
      <p:sp>
        <p:nvSpPr>
          <p:cNvPr id="4"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p:cNvGrpSpPr/>
          <p:nvPr/>
        </p:nvGrpSpPr>
        <p:grpSpPr>
          <a:xfrm>
            <a:off x="428596" y="285728"/>
            <a:ext cx="8442639" cy="6357982"/>
            <a:chOff x="428596" y="285728"/>
            <a:chExt cx="8442639" cy="6357982"/>
          </a:xfrm>
        </p:grpSpPr>
        <p:pic>
          <p:nvPicPr>
            <p:cNvPr id="2" name="صورة 1" descr="موصفات 2.JPG"/>
            <p:cNvPicPr>
              <a:picLocks noChangeAspect="1"/>
            </p:cNvPicPr>
            <p:nvPr/>
          </p:nvPicPr>
          <p:blipFill>
            <a:blip r:embed="rId2"/>
            <a:stretch>
              <a:fillRect/>
            </a:stretch>
          </p:blipFill>
          <p:spPr>
            <a:xfrm rot="16200000">
              <a:off x="3178959" y="964389"/>
              <a:ext cx="2928958" cy="8429684"/>
            </a:xfrm>
            <a:prstGeom prst="rect">
              <a:avLst/>
            </a:prstGeom>
          </p:spPr>
        </p:pic>
        <p:pic>
          <p:nvPicPr>
            <p:cNvPr id="3" name="صورة 2" descr="موصفات مستويات 1.JPG"/>
            <p:cNvPicPr>
              <a:picLocks noChangeAspect="1"/>
            </p:cNvPicPr>
            <p:nvPr/>
          </p:nvPicPr>
          <p:blipFill>
            <a:blip r:embed="rId3"/>
            <a:stretch>
              <a:fillRect/>
            </a:stretch>
          </p:blipFill>
          <p:spPr>
            <a:xfrm rot="16200000">
              <a:off x="2863966" y="-2149642"/>
              <a:ext cx="3571900" cy="8442639"/>
            </a:xfrm>
            <a:prstGeom prst="rect">
              <a:avLst/>
            </a:prstGeom>
          </p:spPr>
        </p:pic>
      </p:grpSp>
      <p:sp>
        <p:nvSpPr>
          <p:cNvPr id="5" name="عنصر نائب للتذييل 4"/>
          <p:cNvSpPr>
            <a:spLocks noGrp="1"/>
          </p:cNvSpPr>
          <p:nvPr>
            <p:ph type="ftr" sz="quarter" idx="11"/>
          </p:nvPr>
        </p:nvSpPr>
        <p:spPr>
          <a:xfrm>
            <a:off x="428596" y="6520259"/>
            <a:ext cx="8103844" cy="365125"/>
          </a:xfrm>
        </p:spPr>
        <p:txBody>
          <a:bodyPr/>
          <a:lstStyle/>
          <a:p>
            <a:r>
              <a:rPr lang="ar-SA" b="1" smtClean="0">
                <a:solidFill>
                  <a:srgbClr val="FF0000"/>
                </a:solidFill>
              </a:rPr>
              <a:t>قسم الاشراف التربوي - مديرية المزار الجنوبي         اعداد المشرفون التربويين: خالدة الصرايرة + وائل الطوش</a:t>
            </a:r>
            <a:endParaRPr lang="ar-SA" b="1">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928670"/>
            <a:ext cx="83582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حتى</a:t>
            </a:r>
            <a:r>
              <a:rPr kumimoji="0" lang="ar-JO" sz="2000" b="1" i="0" u="none" strike="noStrike" cap="none" normalizeH="0" dirty="0" smtClean="0">
                <a:ln>
                  <a:noFill/>
                </a:ln>
                <a:solidFill>
                  <a:schemeClr val="tx1"/>
                </a:solidFill>
                <a:effectLst/>
                <a:latin typeface="Arial" pitchFamily="34" charset="0"/>
                <a:ea typeface="Times New Roman" pitchFamily="18" charset="0"/>
                <a:cs typeface="Arial" pitchFamily="34" charset="0"/>
              </a:rPr>
              <a:t> يتمكن المعلم من إعداد الخطة المهنية الخاصة به </a:t>
            </a:r>
            <a:r>
              <a:rPr kumimoji="0" lang="ar-JO"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لا بد </a:t>
            </a:r>
            <a:r>
              <a:rPr kumimoji="0" lang="ar-SA"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أن يقوم بالخطوات الآتية: </a:t>
            </a:r>
            <a:endParaRPr kumimoji="0" lang="ar-SA"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ربع نص 5"/>
          <p:cNvSpPr txBox="1"/>
          <p:nvPr/>
        </p:nvSpPr>
        <p:spPr>
          <a:xfrm>
            <a:off x="1785918" y="285728"/>
            <a:ext cx="5000660"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lvl="0" algn="ctr" fontAlgn="base">
              <a:spcBef>
                <a:spcPct val="0"/>
              </a:spcBef>
              <a:spcAft>
                <a:spcPct val="0"/>
              </a:spcAft>
            </a:pPr>
            <a:r>
              <a:rPr lang="ar-SA" sz="2800" b="1" dirty="0" smtClean="0">
                <a:latin typeface="Arial" pitchFamily="34" charset="0"/>
                <a:ea typeface="Times New Roman" pitchFamily="18" charset="0"/>
                <a:cs typeface="Arial" pitchFamily="34" charset="0"/>
              </a:rPr>
              <a:t>المراجعة الذاتية وخطط النمو المهني</a:t>
            </a:r>
            <a:endParaRPr lang="en-US" sz="2800" b="1" dirty="0" smtClean="0">
              <a:latin typeface="Arial" pitchFamily="34" charset="0"/>
              <a:ea typeface="Times New Roman" pitchFamily="18" charset="0"/>
              <a:cs typeface="Arial" pitchFamily="34" charset="0"/>
            </a:endParaRPr>
          </a:p>
        </p:txBody>
      </p:sp>
      <p:grpSp>
        <p:nvGrpSpPr>
          <p:cNvPr id="10" name="مجموعة 9"/>
          <p:cNvGrpSpPr/>
          <p:nvPr/>
        </p:nvGrpSpPr>
        <p:grpSpPr>
          <a:xfrm>
            <a:off x="1285852" y="1428736"/>
            <a:ext cx="6786610" cy="714380"/>
            <a:chOff x="2143108" y="2428868"/>
            <a:chExt cx="5512248" cy="714380"/>
          </a:xfrm>
        </p:grpSpPr>
        <p:sp>
          <p:nvSpPr>
            <p:cNvPr id="7" name="مستطيل مستدير الزوايا 6"/>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ال</a:t>
              </a:r>
              <a:r>
                <a:rPr lang="ar-JO" dirty="0" smtClean="0"/>
                <a:t>إ</a:t>
              </a:r>
              <a:r>
                <a:rPr lang="ar-SA" dirty="0" smtClean="0"/>
                <a:t>طلاع على المعايير بالتفصيل. </a:t>
              </a:r>
              <a:endParaRPr lang="ar-JO" dirty="0"/>
            </a:p>
          </p:txBody>
        </p:sp>
        <p:sp>
          <p:nvSpPr>
            <p:cNvPr id="9" name="شمس 8"/>
            <p:cNvSpPr/>
            <p:nvPr/>
          </p:nvSpPr>
          <p:spPr>
            <a:xfrm>
              <a:off x="6929454" y="2428868"/>
              <a:ext cx="725902" cy="714380"/>
            </a:xfrm>
            <a:prstGeom prst="sun">
              <a:avLst>
                <a:gd name="adj" fmla="val 17644"/>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a:r>
                <a:rPr lang="ar-JO" dirty="0" smtClean="0">
                  <a:solidFill>
                    <a:schemeClr val="tx1"/>
                  </a:solidFill>
                </a:rPr>
                <a:t>1</a:t>
              </a:r>
              <a:endParaRPr lang="ar-JO" dirty="0">
                <a:solidFill>
                  <a:schemeClr val="tx1"/>
                </a:solidFill>
              </a:endParaRPr>
            </a:p>
          </p:txBody>
        </p:sp>
      </p:grpSp>
      <p:grpSp>
        <p:nvGrpSpPr>
          <p:cNvPr id="11" name="مجموعة 10"/>
          <p:cNvGrpSpPr/>
          <p:nvPr/>
        </p:nvGrpSpPr>
        <p:grpSpPr>
          <a:xfrm>
            <a:off x="1357290" y="2071678"/>
            <a:ext cx="6786610" cy="714380"/>
            <a:chOff x="1771584" y="2428868"/>
            <a:chExt cx="5882456" cy="714380"/>
          </a:xfrm>
        </p:grpSpPr>
        <p:sp>
          <p:nvSpPr>
            <p:cNvPr id="12" name="مستطيل مستدير الزوايا 11"/>
            <p:cNvSpPr/>
            <p:nvPr/>
          </p:nvSpPr>
          <p:spPr>
            <a:xfrm>
              <a:off x="1771584" y="2500306"/>
              <a:ext cx="5443622"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نقاط القوة ومجالات التحسين </a:t>
              </a:r>
              <a:r>
                <a:rPr lang="ar-JO" dirty="0" smtClean="0"/>
                <a:t>للمج</a:t>
              </a:r>
              <a:r>
                <a:rPr lang="ar-SA" dirty="0" smtClean="0"/>
                <a:t>الات الرئيسة للمعايير،</a:t>
              </a:r>
              <a:endParaRPr lang="ar-JO" dirty="0" smtClean="0"/>
            </a:p>
            <a:p>
              <a:pPr lvl="0" algn="ctr"/>
              <a:r>
                <a:rPr lang="ar-SA" dirty="0" smtClean="0"/>
                <a:t> فيعطي علامة لنفسه في كل مجال رئيس . </a:t>
              </a:r>
              <a:endParaRPr lang="ar-JO" dirty="0"/>
            </a:p>
          </p:txBody>
        </p:sp>
        <p:sp>
          <p:nvSpPr>
            <p:cNvPr id="13" name="شمس 12"/>
            <p:cNvSpPr/>
            <p:nvPr/>
          </p:nvSpPr>
          <p:spPr>
            <a:xfrm>
              <a:off x="6929454" y="2428868"/>
              <a:ext cx="724586" cy="714380"/>
            </a:xfrm>
            <a:prstGeom prst="sun">
              <a:avLst>
                <a:gd name="adj" fmla="val 17644"/>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JO" dirty="0" smtClean="0">
                  <a:solidFill>
                    <a:schemeClr val="tx1"/>
                  </a:solidFill>
                </a:rPr>
                <a:t>2</a:t>
              </a:r>
              <a:endParaRPr lang="ar-JO" dirty="0">
                <a:solidFill>
                  <a:schemeClr val="tx1"/>
                </a:solidFill>
              </a:endParaRPr>
            </a:p>
          </p:txBody>
        </p:sp>
      </p:grpSp>
      <p:grpSp>
        <p:nvGrpSpPr>
          <p:cNvPr id="14" name="مجموعة 13"/>
          <p:cNvGrpSpPr/>
          <p:nvPr/>
        </p:nvGrpSpPr>
        <p:grpSpPr>
          <a:xfrm>
            <a:off x="1285852" y="2786058"/>
            <a:ext cx="6786609" cy="857256"/>
            <a:chOff x="1961067" y="2500306"/>
            <a:chExt cx="5764645" cy="857256"/>
          </a:xfrm>
        </p:grpSpPr>
        <p:sp>
          <p:nvSpPr>
            <p:cNvPr id="15" name="مستطيل مستدير الزوايا 14"/>
            <p:cNvSpPr/>
            <p:nvPr/>
          </p:nvSpPr>
          <p:spPr>
            <a:xfrm>
              <a:off x="1961067" y="2500306"/>
              <a:ext cx="5254140"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أولويات التطوير على مستوى المجال، فيختار ثلاثة م</a:t>
              </a:r>
              <a:r>
                <a:rPr lang="ar-JO" dirty="0" err="1" smtClean="0"/>
                <a:t>جا</a:t>
              </a:r>
              <a:r>
                <a:rPr lang="ar-SA" dirty="0" smtClean="0"/>
                <a:t>لات على </a:t>
              </a:r>
              <a:endParaRPr lang="ar-JO" dirty="0" smtClean="0"/>
            </a:p>
            <a:p>
              <a:pPr lvl="0" algn="ctr"/>
              <a:r>
                <a:rPr lang="ar-SA" dirty="0" smtClean="0"/>
                <a:t>الأقل، لتكون محورا لخطة النمو المهني التطويرية الخاصة به</a:t>
              </a:r>
              <a:r>
                <a:rPr lang="ar-JO" dirty="0" smtClean="0"/>
                <a:t> </a:t>
              </a:r>
              <a:r>
                <a:rPr lang="ar-SA" dirty="0" smtClean="0"/>
                <a:t>. </a:t>
              </a:r>
              <a:endParaRPr lang="ar-JO" dirty="0"/>
            </a:p>
          </p:txBody>
        </p:sp>
        <p:sp>
          <p:nvSpPr>
            <p:cNvPr id="16" name="شمس 15"/>
            <p:cNvSpPr/>
            <p:nvPr/>
          </p:nvSpPr>
          <p:spPr>
            <a:xfrm>
              <a:off x="7051920" y="2571744"/>
              <a:ext cx="673792" cy="714380"/>
            </a:xfrm>
            <a:prstGeom prst="sun">
              <a:avLst>
                <a:gd name="adj" fmla="val 17644"/>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JO" dirty="0" smtClean="0">
                  <a:solidFill>
                    <a:schemeClr val="tx1"/>
                  </a:solidFill>
                </a:rPr>
                <a:t>3</a:t>
              </a:r>
              <a:endParaRPr lang="ar-JO" dirty="0">
                <a:solidFill>
                  <a:schemeClr val="tx1"/>
                </a:solidFill>
              </a:endParaRPr>
            </a:p>
          </p:txBody>
        </p:sp>
      </p:grpSp>
      <p:grpSp>
        <p:nvGrpSpPr>
          <p:cNvPr id="17" name="مجموعة 9"/>
          <p:cNvGrpSpPr/>
          <p:nvPr/>
        </p:nvGrpSpPr>
        <p:grpSpPr>
          <a:xfrm>
            <a:off x="1285852" y="3643314"/>
            <a:ext cx="6858048" cy="714380"/>
            <a:chOff x="2143108" y="2428868"/>
            <a:chExt cx="5512248" cy="714380"/>
          </a:xfrm>
        </p:grpSpPr>
        <p:sp>
          <p:nvSpPr>
            <p:cNvPr id="18" name="مستطيل مستدير الزوايا 17"/>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مجالات فرعية بوصفها نقاط قوة، أو مجالات تحسين في المجالات التي اختيرت؛ کأولويات عمل في</a:t>
              </a:r>
              <a:r>
                <a:rPr lang="ar-JO" dirty="0" smtClean="0"/>
                <a:t> خطة النمو المهني . </a:t>
              </a:r>
            </a:p>
          </p:txBody>
        </p:sp>
        <p:sp>
          <p:nvSpPr>
            <p:cNvPr id="19" name="شمس 18"/>
            <p:cNvSpPr/>
            <p:nvPr/>
          </p:nvSpPr>
          <p:spPr>
            <a:xfrm>
              <a:off x="6929454" y="2428868"/>
              <a:ext cx="725902" cy="714380"/>
            </a:xfrm>
            <a:prstGeom prst="sun">
              <a:avLst>
                <a:gd name="adj" fmla="val 17644"/>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JO" dirty="0" smtClean="0">
                  <a:solidFill>
                    <a:schemeClr val="tx1"/>
                  </a:solidFill>
                </a:rPr>
                <a:t>4</a:t>
              </a:r>
              <a:endParaRPr lang="ar-JO" dirty="0">
                <a:solidFill>
                  <a:schemeClr val="tx1"/>
                </a:solidFill>
              </a:endParaRPr>
            </a:p>
          </p:txBody>
        </p:sp>
      </p:grpSp>
      <p:grpSp>
        <p:nvGrpSpPr>
          <p:cNvPr id="20" name="مجموعة 10"/>
          <p:cNvGrpSpPr/>
          <p:nvPr/>
        </p:nvGrpSpPr>
        <p:grpSpPr>
          <a:xfrm>
            <a:off x="1285852" y="4357694"/>
            <a:ext cx="6858048" cy="714380"/>
            <a:chOff x="2143108" y="2428868"/>
            <a:chExt cx="5510932" cy="714380"/>
          </a:xfrm>
        </p:grpSpPr>
        <p:sp>
          <p:nvSpPr>
            <p:cNvPr id="21" name="مستطيل مستدير الزوايا 20"/>
            <p:cNvSpPr/>
            <p:nvPr/>
          </p:nvSpPr>
          <p:spPr>
            <a:xfrm>
              <a:off x="2143108" y="2500306"/>
              <a:ext cx="5072098" cy="571504"/>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lgn="ctr"/>
              <a:r>
                <a:rPr lang="ar-SA" dirty="0" smtClean="0"/>
                <a:t>تحديد مجالات التحسين التي يحتاجها المعلم على مستوى المعايير التفصيلية والمستوى الحالي والمستوى الذي</a:t>
              </a:r>
              <a:r>
                <a:rPr lang="en-US" dirty="0" smtClean="0"/>
                <a:t> يرغب </a:t>
              </a:r>
              <a:r>
                <a:rPr lang="en-US" dirty="0" err="1" smtClean="0"/>
                <a:t>المعلم</a:t>
              </a:r>
              <a:r>
                <a:rPr lang="en-US" dirty="0" smtClean="0"/>
                <a:t> </a:t>
              </a:r>
              <a:r>
                <a:rPr lang="en-US" dirty="0" err="1" smtClean="0"/>
                <a:t>في</a:t>
              </a:r>
              <a:r>
                <a:rPr lang="en-US" dirty="0" smtClean="0"/>
                <a:t> </a:t>
              </a:r>
              <a:r>
                <a:rPr lang="en-US" dirty="0" err="1" smtClean="0"/>
                <a:t>الوصول</a:t>
              </a:r>
              <a:r>
                <a:rPr lang="en-US" dirty="0" smtClean="0"/>
                <a:t> </a:t>
              </a:r>
              <a:r>
                <a:rPr lang="en-US" dirty="0" err="1" smtClean="0"/>
                <a:t>إليه</a:t>
              </a:r>
              <a:r>
                <a:rPr lang="en-US" dirty="0" smtClean="0"/>
                <a:t>. </a:t>
              </a:r>
              <a:endParaRPr lang="ar-JO" dirty="0"/>
            </a:p>
          </p:txBody>
        </p:sp>
        <p:sp>
          <p:nvSpPr>
            <p:cNvPr id="22" name="شمس 21"/>
            <p:cNvSpPr/>
            <p:nvPr/>
          </p:nvSpPr>
          <p:spPr>
            <a:xfrm>
              <a:off x="6929454" y="2428868"/>
              <a:ext cx="724586" cy="714380"/>
            </a:xfrm>
            <a:prstGeom prst="sun">
              <a:avLst>
                <a:gd name="adj" fmla="val 17644"/>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a:r>
                <a:rPr lang="ar-JO" dirty="0" smtClean="0">
                  <a:solidFill>
                    <a:schemeClr val="tx1"/>
                  </a:solidFill>
                </a:rPr>
                <a:t>5</a:t>
              </a:r>
              <a:endParaRPr lang="ar-JO" dirty="0">
                <a:solidFill>
                  <a:schemeClr val="tx1"/>
                </a:solidFill>
              </a:endParaRPr>
            </a:p>
          </p:txBody>
        </p:sp>
      </p:grpSp>
      <p:grpSp>
        <p:nvGrpSpPr>
          <p:cNvPr id="23" name="مجموعة 13"/>
          <p:cNvGrpSpPr/>
          <p:nvPr/>
        </p:nvGrpSpPr>
        <p:grpSpPr>
          <a:xfrm>
            <a:off x="1214414" y="5072074"/>
            <a:ext cx="6858048" cy="857256"/>
            <a:chOff x="2143108" y="2500306"/>
            <a:chExt cx="5582604" cy="857256"/>
          </a:xfrm>
        </p:grpSpPr>
        <p:sp>
          <p:nvSpPr>
            <p:cNvPr id="24" name="مستطيل مستدير الزوايا 23"/>
            <p:cNvSpPr/>
            <p:nvPr/>
          </p:nvSpPr>
          <p:spPr>
            <a:xfrm>
              <a:off x="2143108" y="2500306"/>
              <a:ext cx="5072098"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lvl="0"/>
              <a:r>
                <a:rPr lang="ar-SA" dirty="0" smtClean="0"/>
                <a:t>اختيار أولويات التطوير على مستوى المعايير بما لا يقل عن خمسة معايير بوصفها أولويات عمل، وتحديد</a:t>
              </a:r>
              <a:r>
                <a:rPr lang="en-US" dirty="0" smtClean="0"/>
                <a:t> المستويات التي يرغب بالعمل عليها. </a:t>
              </a:r>
              <a:endParaRPr lang="ar-JO" dirty="0"/>
            </a:p>
          </p:txBody>
        </p:sp>
        <p:sp>
          <p:nvSpPr>
            <p:cNvPr id="25" name="شمس 24"/>
            <p:cNvSpPr/>
            <p:nvPr/>
          </p:nvSpPr>
          <p:spPr>
            <a:xfrm>
              <a:off x="7051920" y="2571744"/>
              <a:ext cx="673792" cy="714380"/>
            </a:xfrm>
            <a:prstGeom prst="sun">
              <a:avLst>
                <a:gd name="adj" fmla="val 17644"/>
              </a:avLst>
            </a:prstGeom>
            <a:ln/>
          </p:spPr>
          <p:style>
            <a:lnRef idx="1">
              <a:schemeClr val="accent4"/>
            </a:lnRef>
            <a:fillRef idx="2">
              <a:schemeClr val="accent4"/>
            </a:fillRef>
            <a:effectRef idx="1">
              <a:schemeClr val="accent4"/>
            </a:effectRef>
            <a:fontRef idx="minor">
              <a:schemeClr val="dk1"/>
            </a:fontRef>
          </p:style>
          <p:txBody>
            <a:bodyPr rtlCol="1" anchor="ctr"/>
            <a:lstStyle/>
            <a:p>
              <a:pPr algn="ctr"/>
              <a:r>
                <a:rPr lang="ar-JO" dirty="0" smtClean="0">
                  <a:solidFill>
                    <a:schemeClr val="tx1"/>
                  </a:solidFill>
                </a:rPr>
                <a:t>6</a:t>
              </a:r>
              <a:endParaRPr lang="ar-JO" dirty="0">
                <a:solidFill>
                  <a:schemeClr val="tx1"/>
                </a:solidFill>
              </a:endParaRPr>
            </a:p>
          </p:txBody>
        </p:sp>
      </p:grpSp>
      <p:grpSp>
        <p:nvGrpSpPr>
          <p:cNvPr id="26" name="مجموعة 25"/>
          <p:cNvGrpSpPr/>
          <p:nvPr/>
        </p:nvGrpSpPr>
        <p:grpSpPr>
          <a:xfrm>
            <a:off x="1214414" y="5949280"/>
            <a:ext cx="6786609" cy="642965"/>
            <a:chOff x="1961067" y="2393155"/>
            <a:chExt cx="5764643" cy="964407"/>
          </a:xfrm>
        </p:grpSpPr>
        <p:sp>
          <p:nvSpPr>
            <p:cNvPr id="27" name="مستطيل مستدير الزوايا 26"/>
            <p:cNvSpPr/>
            <p:nvPr/>
          </p:nvSpPr>
          <p:spPr>
            <a:xfrm>
              <a:off x="1961067" y="2500306"/>
              <a:ext cx="5254139" cy="857256"/>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JO" dirty="0" smtClean="0"/>
            </a:p>
            <a:p>
              <a:pPr algn="ctr"/>
              <a:r>
                <a:rPr lang="ar-SA" dirty="0" smtClean="0"/>
                <a:t>بناء خطة النمو المهني، وذلك بتحويل الأولويات التطويرية إلى أهداف تطويرية، وتحديد أنشطة النمو المهني المقررة وإجراءات وزمن تنفيذها</a:t>
              </a:r>
              <a:r>
                <a:rPr lang="en-US" sz="1400" dirty="0" smtClean="0"/>
                <a:t> . </a:t>
              </a:r>
            </a:p>
            <a:p>
              <a:pPr lvl="0" algn="ctr"/>
              <a:endParaRPr lang="ar-JO" dirty="0"/>
            </a:p>
          </p:txBody>
        </p:sp>
        <p:sp>
          <p:nvSpPr>
            <p:cNvPr id="28" name="شمس 27"/>
            <p:cNvSpPr/>
            <p:nvPr/>
          </p:nvSpPr>
          <p:spPr>
            <a:xfrm>
              <a:off x="7051918" y="2393155"/>
              <a:ext cx="673792" cy="892970"/>
            </a:xfrm>
            <a:prstGeom prst="sun">
              <a:avLst>
                <a:gd name="adj" fmla="val 17644"/>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r>
                <a:rPr lang="ar-JO" dirty="0" smtClean="0">
                  <a:solidFill>
                    <a:schemeClr val="tx1"/>
                  </a:solidFill>
                </a:rPr>
                <a:t>7</a:t>
              </a:r>
              <a:endParaRPr lang="ar-JO" dirty="0">
                <a:solidFill>
                  <a:schemeClr val="tx1"/>
                </a:solidFill>
              </a:endParaRPr>
            </a:p>
          </p:txBody>
        </p:sp>
      </p:grpSp>
      <p:sp>
        <p:nvSpPr>
          <p:cNvPr id="29" name="عنصر نائب للتذييل 3"/>
          <p:cNvSpPr>
            <a:spLocks noGrp="1"/>
          </p:cNvSpPr>
          <p:nvPr>
            <p:ph type="ftr" sz="quarter" idx="11"/>
          </p:nvPr>
        </p:nvSpPr>
        <p:spPr>
          <a:xfrm>
            <a:off x="1000100" y="6525344"/>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ppt_w</p:attrName>
                                        </p:attrNameLst>
                                      </p:cBhvr>
                                      <p:tavLst>
                                        <p:tav tm="0">
                                          <p:val>
                                            <p:fltVal val="0"/>
                                          </p:val>
                                        </p:tav>
                                        <p:tav tm="100000">
                                          <p:val>
                                            <p:strVal val="#ppt_w"/>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3000" fill="hold"/>
                                        <p:tgtEl>
                                          <p:spTgt spid="14"/>
                                        </p:tgtEl>
                                        <p:attrNameLst>
                                          <p:attrName>ppt_w</p:attrName>
                                        </p:attrNameLst>
                                      </p:cBhvr>
                                      <p:tavLst>
                                        <p:tav tm="0">
                                          <p:val>
                                            <p:fltVal val="0"/>
                                          </p:val>
                                        </p:tav>
                                        <p:tav tm="100000">
                                          <p:val>
                                            <p:strVal val="#ppt_w"/>
                                          </p:val>
                                        </p:tav>
                                      </p:tavLst>
                                    </p:anim>
                                    <p:anim calcmode="lin" valueType="num">
                                      <p:cBhvr>
                                        <p:cTn id="22" dur="3000" fill="hold"/>
                                        <p:tgtEl>
                                          <p:spTgt spid="14"/>
                                        </p:tgtEl>
                                        <p:attrNameLst>
                                          <p:attrName>ppt_h</p:attrName>
                                        </p:attrNameLst>
                                      </p:cBhvr>
                                      <p:tavLst>
                                        <p:tav tm="0">
                                          <p:val>
                                            <p:fltVal val="0"/>
                                          </p:val>
                                        </p:tav>
                                        <p:tav tm="100000">
                                          <p:val>
                                            <p:strVal val="#ppt_h"/>
                                          </p:val>
                                        </p:tav>
                                      </p:tavLst>
                                    </p:anim>
                                    <p:animEffect transition="in" filter="fade">
                                      <p:cBhvr>
                                        <p:cTn id="23" dur="3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000" fill="hold"/>
                                        <p:tgtEl>
                                          <p:spTgt spid="17"/>
                                        </p:tgtEl>
                                        <p:attrNameLst>
                                          <p:attrName>ppt_w</p:attrName>
                                        </p:attrNameLst>
                                      </p:cBhvr>
                                      <p:tavLst>
                                        <p:tav tm="0">
                                          <p:val>
                                            <p:fltVal val="0"/>
                                          </p:val>
                                        </p:tav>
                                        <p:tav tm="100000">
                                          <p:val>
                                            <p:strVal val="#ppt_w"/>
                                          </p:val>
                                        </p:tav>
                                      </p:tavLst>
                                    </p:anim>
                                    <p:anim calcmode="lin" valueType="num">
                                      <p:cBhvr>
                                        <p:cTn id="29" dur="2000" fill="hold"/>
                                        <p:tgtEl>
                                          <p:spTgt spid="17"/>
                                        </p:tgtEl>
                                        <p:attrNameLst>
                                          <p:attrName>ppt_h</p:attrName>
                                        </p:attrNameLst>
                                      </p:cBhvr>
                                      <p:tavLst>
                                        <p:tav tm="0">
                                          <p:val>
                                            <p:fltVal val="0"/>
                                          </p:val>
                                        </p:tav>
                                        <p:tav tm="100000">
                                          <p:val>
                                            <p:strVal val="#ppt_h"/>
                                          </p:val>
                                        </p:tav>
                                      </p:tavLst>
                                    </p:anim>
                                    <p:animEffect transition="in" filter="fade">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2000" fill="hold"/>
                                        <p:tgtEl>
                                          <p:spTgt spid="20"/>
                                        </p:tgtEl>
                                        <p:attrNameLst>
                                          <p:attrName>ppt_w</p:attrName>
                                        </p:attrNameLst>
                                      </p:cBhvr>
                                      <p:tavLst>
                                        <p:tav tm="0">
                                          <p:val>
                                            <p:fltVal val="0"/>
                                          </p:val>
                                        </p:tav>
                                        <p:tav tm="100000">
                                          <p:val>
                                            <p:strVal val="#ppt_w"/>
                                          </p:val>
                                        </p:tav>
                                      </p:tavLst>
                                    </p:anim>
                                    <p:anim calcmode="lin" valueType="num">
                                      <p:cBhvr>
                                        <p:cTn id="36" dur="2000" fill="hold"/>
                                        <p:tgtEl>
                                          <p:spTgt spid="20"/>
                                        </p:tgtEl>
                                        <p:attrNameLst>
                                          <p:attrName>ppt_h</p:attrName>
                                        </p:attrNameLst>
                                      </p:cBhvr>
                                      <p:tavLst>
                                        <p:tav tm="0">
                                          <p:val>
                                            <p:fltVal val="0"/>
                                          </p:val>
                                        </p:tav>
                                        <p:tav tm="100000">
                                          <p:val>
                                            <p:strVal val="#ppt_h"/>
                                          </p:val>
                                        </p:tav>
                                      </p:tavLst>
                                    </p:anim>
                                    <p:animEffect transition="in" filter="fade">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2000" fill="hold"/>
                                        <p:tgtEl>
                                          <p:spTgt spid="26"/>
                                        </p:tgtEl>
                                        <p:attrNameLst>
                                          <p:attrName>ppt_w</p:attrName>
                                        </p:attrNameLst>
                                      </p:cBhvr>
                                      <p:tavLst>
                                        <p:tav tm="0">
                                          <p:val>
                                            <p:fltVal val="0"/>
                                          </p:val>
                                        </p:tav>
                                        <p:tav tm="100000">
                                          <p:val>
                                            <p:strVal val="#ppt_w"/>
                                          </p:val>
                                        </p:tav>
                                      </p:tavLst>
                                    </p:anim>
                                    <p:anim calcmode="lin" valueType="num">
                                      <p:cBhvr>
                                        <p:cTn id="50" dur="2000" fill="hold"/>
                                        <p:tgtEl>
                                          <p:spTgt spid="26"/>
                                        </p:tgtEl>
                                        <p:attrNameLst>
                                          <p:attrName>ppt_h</p:attrName>
                                        </p:attrNameLst>
                                      </p:cBhvr>
                                      <p:tavLst>
                                        <p:tav tm="0">
                                          <p:val>
                                            <p:fltVal val="0"/>
                                          </p:val>
                                        </p:tav>
                                        <p:tav tm="100000">
                                          <p:val>
                                            <p:strVal val="#ppt_h"/>
                                          </p:val>
                                        </p:tav>
                                      </p:tavLst>
                                    </p:anim>
                                    <p:animEffect transition="in" filter="fade">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85918" y="928670"/>
            <a:ext cx="5357850" cy="1754326"/>
          </a:xfrm>
          <a:prstGeom prst="rect">
            <a:avLst/>
          </a:prstGeom>
          <a:ln>
            <a:solidFill>
              <a:srgbClr val="FFFF00"/>
            </a:solidFill>
          </a:ln>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ar-JO" sz="5400" b="1" cap="none" spc="150" dirty="0" smtClean="0">
                <a:ln w="11430"/>
                <a:solidFill>
                  <a:schemeClr val="tx1"/>
                </a:solidFill>
                <a:effectLst>
                  <a:outerShdw blurRad="25400" algn="tl" rotWithShape="0">
                    <a:srgbClr val="000000">
                      <a:alpha val="43000"/>
                    </a:srgbClr>
                  </a:outerShdw>
                </a:effectLst>
              </a:rPr>
              <a:t>التطبيق العملي</a:t>
            </a:r>
          </a:p>
          <a:p>
            <a:pPr algn="ctr"/>
            <a:r>
              <a:rPr lang="ar-JO" sz="5400" b="1" cap="none" spc="150" dirty="0" smtClean="0">
                <a:ln w="11430"/>
                <a:solidFill>
                  <a:schemeClr val="tx1"/>
                </a:solidFill>
                <a:effectLst>
                  <a:outerShdw blurRad="25400" algn="tl" rotWithShape="0">
                    <a:srgbClr val="000000">
                      <a:alpha val="43000"/>
                    </a:srgbClr>
                  </a:outerShdw>
                </a:effectLst>
              </a:rPr>
              <a:t> لخطة النمو المهني </a:t>
            </a:r>
            <a:endParaRPr lang="ar-SA" sz="5400" b="1" cap="none" spc="150" dirty="0">
              <a:ln w="11430"/>
              <a:solidFill>
                <a:schemeClr val="tx1"/>
              </a:solidFill>
              <a:effectLst>
                <a:outerShdw blurRad="25400" algn="tl" rotWithShape="0">
                  <a:srgbClr val="000000">
                    <a:alpha val="43000"/>
                  </a:srgbClr>
                </a:outerShdw>
              </a:effectLst>
            </a:endParaRPr>
          </a:p>
        </p:txBody>
      </p:sp>
      <p:pic>
        <p:nvPicPr>
          <p:cNvPr id="5" name="صورة 4" descr="تدوين ملاحظات.jpg"/>
          <p:cNvPicPr>
            <a:picLocks noChangeAspect="1"/>
          </p:cNvPicPr>
          <p:nvPr/>
        </p:nvPicPr>
        <p:blipFill>
          <a:blip r:embed="rId2"/>
          <a:stretch>
            <a:fillRect/>
          </a:stretch>
        </p:blipFill>
        <p:spPr>
          <a:xfrm rot="21439066">
            <a:off x="2855625" y="3283936"/>
            <a:ext cx="3030892" cy="3044423"/>
          </a:xfrm>
          <a:prstGeom prst="roundRect">
            <a:avLst>
              <a:gd name="adj" fmla="val 16667"/>
            </a:avLst>
          </a:prstGeom>
          <a:ln>
            <a:solidFill>
              <a:srgbClr val="FF0000"/>
            </a:solidFill>
          </a:ln>
          <a:effectLst>
            <a:glow rad="228600">
              <a:schemeClr val="accent2">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convex"/>
            <a:contourClr>
              <a:srgbClr val="969696"/>
            </a:contourClr>
          </a:sp3d>
        </p:spPr>
      </p:pic>
      <p:grpSp>
        <p:nvGrpSpPr>
          <p:cNvPr id="9" name="مجموعة 8"/>
          <p:cNvGrpSpPr/>
          <p:nvPr/>
        </p:nvGrpSpPr>
        <p:grpSpPr>
          <a:xfrm>
            <a:off x="6786578" y="642918"/>
            <a:ext cx="785818" cy="642942"/>
            <a:chOff x="6786578" y="642918"/>
            <a:chExt cx="785818" cy="642942"/>
          </a:xfrm>
        </p:grpSpPr>
        <p:sp>
          <p:nvSpPr>
            <p:cNvPr id="6" name="نجمة ذات 5 نقاط 5"/>
            <p:cNvSpPr/>
            <p:nvPr/>
          </p:nvSpPr>
          <p:spPr>
            <a:xfrm>
              <a:off x="6786578" y="642918"/>
              <a:ext cx="785818" cy="642942"/>
            </a:xfrm>
            <a:prstGeom prst="star5">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8" name="مخطط انسيابي: رابط 7"/>
            <p:cNvSpPr/>
            <p:nvPr/>
          </p:nvSpPr>
          <p:spPr>
            <a:xfrm>
              <a:off x="7072330" y="928670"/>
              <a:ext cx="142876" cy="142876"/>
            </a:xfrm>
            <a:prstGeom prst="flowChartConnec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grpSp>
      <p:grpSp>
        <p:nvGrpSpPr>
          <p:cNvPr id="10" name="مجموعة 9"/>
          <p:cNvGrpSpPr/>
          <p:nvPr/>
        </p:nvGrpSpPr>
        <p:grpSpPr>
          <a:xfrm>
            <a:off x="1357290" y="571480"/>
            <a:ext cx="785818" cy="642942"/>
            <a:chOff x="6786578" y="642918"/>
            <a:chExt cx="785818" cy="642942"/>
          </a:xfrm>
        </p:grpSpPr>
        <p:sp>
          <p:nvSpPr>
            <p:cNvPr id="11" name="نجمة ذات 5 نقاط 10"/>
            <p:cNvSpPr/>
            <p:nvPr/>
          </p:nvSpPr>
          <p:spPr>
            <a:xfrm>
              <a:off x="6786578" y="642918"/>
              <a:ext cx="785818" cy="642942"/>
            </a:xfrm>
            <a:prstGeom prst="star5">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JO"/>
            </a:p>
          </p:txBody>
        </p:sp>
        <p:sp>
          <p:nvSpPr>
            <p:cNvPr id="12" name="مخطط انسيابي: رابط 11"/>
            <p:cNvSpPr/>
            <p:nvPr/>
          </p:nvSpPr>
          <p:spPr>
            <a:xfrm>
              <a:off x="7072330" y="928670"/>
              <a:ext cx="142876" cy="142876"/>
            </a:xfrm>
            <a:prstGeom prst="flowChartConnec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JO"/>
            </a:p>
          </p:txBody>
        </p:sp>
      </p:grpSp>
      <p:sp>
        <p:nvSpPr>
          <p:cNvPr id="13" name="شمس 12"/>
          <p:cNvSpPr/>
          <p:nvPr/>
        </p:nvSpPr>
        <p:spPr>
          <a:xfrm>
            <a:off x="6357950" y="4643446"/>
            <a:ext cx="1071570" cy="928694"/>
          </a:xfrm>
          <a:prstGeom prst="sun">
            <a:avLst>
              <a:gd name="adj" fmla="val 46875"/>
            </a:avLst>
          </a:prstGeom>
          <a:solidFill>
            <a:srgbClr val="FF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14" name="شمس 13"/>
          <p:cNvSpPr/>
          <p:nvPr/>
        </p:nvSpPr>
        <p:spPr>
          <a:xfrm>
            <a:off x="1357290" y="4429132"/>
            <a:ext cx="1071570" cy="928694"/>
          </a:xfrm>
          <a:prstGeom prst="sun">
            <a:avLst>
              <a:gd name="adj" fmla="val 46875"/>
            </a:avLst>
          </a:prstGeom>
          <a:solidFill>
            <a:srgbClr val="FF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ar-JO"/>
          </a:p>
        </p:txBody>
      </p:sp>
      <p:sp>
        <p:nvSpPr>
          <p:cNvPr id="1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صورة نجاح 2.jpg"/>
          <p:cNvPicPr>
            <a:picLocks noChangeAspect="1"/>
          </p:cNvPicPr>
          <p:nvPr/>
        </p:nvPicPr>
        <p:blipFill>
          <a:blip r:embed="rId3"/>
          <a:stretch>
            <a:fillRect/>
          </a:stretch>
        </p:blipFill>
        <p:spPr>
          <a:xfrm>
            <a:off x="1214414" y="928670"/>
            <a:ext cx="6858048" cy="5233145"/>
          </a:xfrm>
          <a:prstGeom prst="roundRect">
            <a:avLst/>
          </a:prstGeom>
          <a:ln w="76200">
            <a:solidFill>
              <a:srgbClr val="00B050"/>
            </a:solidFill>
          </a:ln>
          <a:effectLst>
            <a:reflection blurRad="12700" stA="30000" endPos="30000" dist="5000" dir="5400000" sy="-100000" algn="bl" rotWithShape="0"/>
            <a:softEdge rad="127000"/>
          </a:effectLst>
          <a:scene3d>
            <a:camera prst="perspectiveContrastingLeftFacing">
              <a:rot lat="300000" lon="19800000" rev="0"/>
            </a:camera>
            <a:lightRig rig="threePt" dir="t">
              <a:rot lat="0" lon="0" rev="2700000"/>
            </a:lightRig>
          </a:scene3d>
          <a:sp3d>
            <a:bevelT w="63500" h="50800"/>
          </a:sp3d>
        </p:spPr>
      </p:pic>
      <p:sp>
        <p:nvSpPr>
          <p:cNvPr id="4"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مجموعة 9"/>
          <p:cNvGrpSpPr/>
          <p:nvPr/>
        </p:nvGrpSpPr>
        <p:grpSpPr>
          <a:xfrm>
            <a:off x="1196554" y="714356"/>
            <a:ext cx="6447280" cy="5500726"/>
            <a:chOff x="1196554" y="714356"/>
            <a:chExt cx="6447280" cy="5500726"/>
          </a:xfrm>
        </p:grpSpPr>
        <p:pic>
          <p:nvPicPr>
            <p:cNvPr id="5" name="صورة 4" descr="a636e41113055124.jpg"/>
            <p:cNvPicPr>
              <a:picLocks noChangeAspect="1"/>
            </p:cNvPicPr>
            <p:nvPr/>
          </p:nvPicPr>
          <p:blipFill>
            <a:blip r:embed="rId2"/>
            <a:stretch>
              <a:fillRect/>
            </a:stretch>
          </p:blipFill>
          <p:spPr>
            <a:xfrm>
              <a:off x="1196554" y="714356"/>
              <a:ext cx="6447280" cy="5500726"/>
            </a:xfrm>
            <a:prstGeom prst="rect">
              <a:avLst/>
            </a:prstGeom>
          </p:spPr>
        </p:pic>
        <p:sp>
          <p:nvSpPr>
            <p:cNvPr id="6" name="زاوية مطوية 5"/>
            <p:cNvSpPr/>
            <p:nvPr/>
          </p:nvSpPr>
          <p:spPr>
            <a:xfrm>
              <a:off x="2714612" y="3714752"/>
              <a:ext cx="3857652" cy="1357322"/>
            </a:xfrm>
            <a:prstGeom prst="foldedCorner">
              <a:avLst/>
            </a:prstGeom>
            <a:effectLst>
              <a:glow rad="228600">
                <a:schemeClr val="accent4">
                  <a:satMod val="175000"/>
                  <a:alpha val="40000"/>
                </a:schemeClr>
              </a:glow>
              <a:softEdge rad="63500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JO" sz="2800" dirty="0" smtClean="0"/>
                <a:t>سيتم عرض النموذج الذي سيتم العمل عليه فارغاً ثم يليه التطبيق على النموذج </a:t>
              </a:r>
              <a:endParaRPr lang="ar-JO" sz="2800" dirty="0"/>
            </a:p>
          </p:txBody>
        </p:sp>
        <p:sp>
          <p:nvSpPr>
            <p:cNvPr id="9" name="مستطيل 8"/>
            <p:cNvSpPr/>
            <p:nvPr/>
          </p:nvSpPr>
          <p:spPr>
            <a:xfrm>
              <a:off x="3786182" y="2786058"/>
              <a:ext cx="18582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5400" b="1" cap="none" spc="0" dirty="0" smtClean="0">
                  <a:ln w="11430"/>
                  <a:solidFill>
                    <a:srgbClr val="FF0000"/>
                  </a:solidFill>
                  <a:effectLst>
                    <a:glow rad="228600">
                      <a:schemeClr val="accent1">
                        <a:satMod val="175000"/>
                        <a:alpha val="40000"/>
                      </a:schemeClr>
                    </a:glow>
                    <a:outerShdw blurRad="50800" dist="39000" dir="5460000" algn="tl">
                      <a:srgbClr val="000000">
                        <a:alpha val="38000"/>
                      </a:srgbClr>
                    </a:outerShdw>
                  </a:effectLst>
                </a:rPr>
                <a:t>ملاحظة</a:t>
              </a:r>
              <a:endParaRPr lang="ar-SA" sz="5400" b="1" cap="none" spc="0" dirty="0">
                <a:ln w="11430"/>
                <a:solidFill>
                  <a:srgbClr val="FF0000"/>
                </a:solidFill>
                <a:effectLst>
                  <a:glow rad="228600">
                    <a:schemeClr val="accent1">
                      <a:satMod val="175000"/>
                      <a:alpha val="40000"/>
                    </a:schemeClr>
                  </a:glow>
                  <a:outerShdw blurRad="50800" dist="39000" dir="5460000" algn="tl">
                    <a:srgbClr val="000000">
                      <a:alpha val="38000"/>
                    </a:srgbClr>
                  </a:outerShdw>
                </a:effectLst>
              </a:endParaRPr>
            </a:p>
          </p:txBody>
        </p:sp>
      </p:grpSp>
      <p:sp>
        <p:nvSpPr>
          <p:cNvPr id="7"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643174" y="357166"/>
            <a:ext cx="3429024"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رقم (1)</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نموذج تحليل المجالات)</a:t>
            </a:r>
            <a:endParaRPr kumimoji="0" lang="ar-JO"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428594" y="1341434"/>
          <a:ext cx="8072495" cy="4970168"/>
        </p:xfrm>
        <a:graphic>
          <a:graphicData uri="http://schemas.openxmlformats.org/drawingml/2006/table">
            <a:tbl>
              <a:tblPr rtl="1"/>
              <a:tblGrid>
                <a:gridCol w="1494907"/>
                <a:gridCol w="1494907"/>
                <a:gridCol w="1494907"/>
                <a:gridCol w="1793887"/>
                <a:gridCol w="1793887"/>
              </a:tblGrid>
              <a:tr h="266476">
                <a:tc gridSpan="5">
                  <a:txBody>
                    <a:bodyPr/>
                    <a:lstStyle/>
                    <a:p>
                      <a:pPr marL="0" marR="0" algn="r" rtl="1">
                        <a:lnSpc>
                          <a:spcPct val="107000"/>
                        </a:lnSpc>
                        <a:spcBef>
                          <a:spcPts val="0"/>
                        </a:spcBef>
                        <a:spcAft>
                          <a:spcPts val="0"/>
                        </a:spcAft>
                      </a:pPr>
                      <a:r>
                        <a:rPr lang="ar-JO" sz="1400" b="1" dirty="0">
                          <a:latin typeface="Calibri"/>
                          <a:ea typeface="Calibri"/>
                          <a:cs typeface="Arial"/>
                        </a:rPr>
                        <a:t>المجال الرئيسي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458045">
                <a:tc>
                  <a:txBody>
                    <a:bodyPr/>
                    <a:lstStyle/>
                    <a:p>
                      <a:pPr marL="0" marR="0" algn="r" rtl="1">
                        <a:lnSpc>
                          <a:spcPct val="107000"/>
                        </a:lnSpc>
                        <a:spcBef>
                          <a:spcPts val="0"/>
                        </a:spcBef>
                        <a:spcAft>
                          <a:spcPts val="0"/>
                        </a:spcAft>
                      </a:pPr>
                      <a:endParaRPr lang="ar-JO" sz="1200" b="1" dirty="0" smtClean="0">
                        <a:latin typeface="Calibri"/>
                        <a:ea typeface="Calibri"/>
                        <a:cs typeface="Arial"/>
                      </a:endParaRPr>
                    </a:p>
                    <a:p>
                      <a:pPr marL="0" marR="0" algn="r" rtl="1">
                        <a:lnSpc>
                          <a:spcPct val="107000"/>
                        </a:lnSpc>
                        <a:spcBef>
                          <a:spcPts val="0"/>
                        </a:spcBef>
                        <a:spcAft>
                          <a:spcPts val="0"/>
                        </a:spcAft>
                      </a:pPr>
                      <a:r>
                        <a:rPr lang="ar-JO" sz="1200" b="1" dirty="0" smtClean="0">
                          <a:latin typeface="Calibri"/>
                          <a:ea typeface="Calibri"/>
                          <a:cs typeface="Arial"/>
                        </a:rPr>
                        <a:t>    المجال </a:t>
                      </a:r>
                      <a:r>
                        <a:rPr lang="ar-JO" sz="1200" b="1" dirty="0">
                          <a:latin typeface="Calibri"/>
                          <a:ea typeface="Calibri"/>
                          <a:cs typeface="Arial"/>
                        </a:rPr>
                        <a:t>الفرعي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endParaRPr lang="ar-JO" sz="1200" b="1" dirty="0" smtClean="0">
                        <a:latin typeface="Calibri"/>
                        <a:ea typeface="Calibri"/>
                        <a:cs typeface="Arial"/>
                      </a:endParaRPr>
                    </a:p>
                    <a:p>
                      <a:pPr marL="0" marR="0" algn="r" rtl="1">
                        <a:lnSpc>
                          <a:spcPct val="107000"/>
                        </a:lnSpc>
                        <a:spcBef>
                          <a:spcPts val="0"/>
                        </a:spcBef>
                        <a:spcAft>
                          <a:spcPts val="0"/>
                        </a:spcAft>
                      </a:pPr>
                      <a:r>
                        <a:rPr lang="ar-JO" sz="1200" b="1" dirty="0" smtClean="0">
                          <a:latin typeface="Calibri"/>
                          <a:ea typeface="Calibri"/>
                          <a:cs typeface="Arial"/>
                        </a:rPr>
                        <a:t>   *</a:t>
                      </a:r>
                      <a:r>
                        <a:rPr lang="ar-JO" sz="1200" b="1" dirty="0">
                          <a:latin typeface="Calibri"/>
                          <a:ea typeface="Calibri"/>
                          <a:cs typeface="Arial"/>
                        </a:rPr>
                        <a:t>الأدلة والتعليقات( ما هو دليلي لهذا المجال الفرعي ؟ ما هو المناسب ؟ ما الذي احتاجه لكي أتغير أو </a:t>
                      </a:r>
                      <a:r>
                        <a:rPr lang="ar-JO" sz="1200" b="1" dirty="0" err="1">
                          <a:latin typeface="Calibri"/>
                          <a:ea typeface="Calibri"/>
                          <a:cs typeface="Arial"/>
                        </a:rPr>
                        <a:t>اتحسن</a:t>
                      </a:r>
                      <a:r>
                        <a:rPr lang="ar-JO" sz="1200" b="1" dirty="0">
                          <a:latin typeface="Calibri"/>
                          <a:ea typeface="Calibri"/>
                          <a:cs typeface="Arial"/>
                        </a:rPr>
                        <a:t> ؟ )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589917">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628778">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633874">
                <a:tc>
                  <a:txBody>
                    <a:bodyPr/>
                    <a:lstStyle/>
                    <a:p>
                      <a:pPr marL="0" marR="0" algn="r" rtl="1">
                        <a:lnSpc>
                          <a:spcPct val="107000"/>
                        </a:lnSpc>
                        <a:spcBef>
                          <a:spcPts val="0"/>
                        </a:spcBef>
                        <a:spcAft>
                          <a:spcPts val="0"/>
                        </a:spcAft>
                      </a:pP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endParaRPr lang="ar-JO" sz="1400" b="1" dirty="0">
                        <a:solidFill>
                          <a:srgbClr val="000000"/>
                        </a:solidFill>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72679">
                <a:tc rowSpan="2">
                  <a:txBody>
                    <a:bodyPr/>
                    <a:lstStyle/>
                    <a:p>
                      <a:pPr marL="0" marR="0" algn="r" rtl="1">
                        <a:lnSpc>
                          <a:spcPts val="1200"/>
                        </a:lnSpc>
                        <a:spcBef>
                          <a:spcPts val="0"/>
                        </a:spcBef>
                        <a:spcAft>
                          <a:spcPts val="0"/>
                        </a:spcAft>
                      </a:pPr>
                      <a:endParaRPr lang="ar-JO" sz="1000" b="1">
                        <a:latin typeface="Calibri"/>
                        <a:ea typeface="Calibri"/>
                        <a:cs typeface="Arial"/>
                      </a:endParaRPr>
                    </a:p>
                    <a:p>
                      <a:pPr marL="0" marR="0" algn="ctr" rtl="1">
                        <a:lnSpc>
                          <a:spcPts val="1200"/>
                        </a:lnSpc>
                        <a:spcBef>
                          <a:spcPts val="0"/>
                        </a:spcBef>
                        <a:spcAft>
                          <a:spcPts val="0"/>
                        </a:spcAft>
                      </a:pPr>
                      <a:r>
                        <a:rPr lang="ar-JO" sz="1000" b="1">
                          <a:latin typeface="Calibri"/>
                          <a:ea typeface="Calibri"/>
                          <a:cs typeface="Arial"/>
                        </a:rPr>
                        <a:t>ضع إشارة عند العمود المناسب</a:t>
                      </a:r>
                      <a:endParaRPr lang="en-US" sz="900" b="1">
                        <a:latin typeface="Calibri"/>
                        <a:ea typeface="Calibri"/>
                        <a:cs typeface="Arial"/>
                      </a:endParaRPr>
                    </a:p>
                    <a:p>
                      <a:pPr marL="0" marR="0" algn="r" rtl="1">
                        <a:lnSpc>
                          <a:spcPts val="1200"/>
                        </a:lnSpc>
                        <a:spcBef>
                          <a:spcPts val="0"/>
                        </a:spcBef>
                        <a:spcAft>
                          <a:spcPts val="0"/>
                        </a:spcAft>
                      </a:pPr>
                      <a:r>
                        <a:rPr lang="ar-JO" sz="1000" b="1">
                          <a:latin typeface="Calibri"/>
                          <a:ea typeface="Calibri"/>
                          <a:cs typeface="Arial"/>
                        </a:rPr>
                        <a:t>(المستوى في هذا المجال )  </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المبتديء</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المعلّم</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الخبير</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r>
                        <a:rPr lang="ar-JO" sz="1000" b="1">
                          <a:latin typeface="Calibri"/>
                          <a:ea typeface="Calibri"/>
                          <a:cs typeface="Arial"/>
                        </a:rPr>
                        <a:t>القائد</a:t>
                      </a:r>
                      <a:endParaRPr lang="en-US" sz="9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06">
                <a:tc vMerge="1">
                  <a:txBody>
                    <a:bodyPr/>
                    <a:lstStyle/>
                    <a:p>
                      <a:pPr rtl="1"/>
                      <a:endParaRPr lang="ar-JO"/>
                    </a:p>
                  </a:txBody>
                  <a:tcPr/>
                </a:tc>
                <a:tc>
                  <a:txBody>
                    <a:bodyPr/>
                    <a:lstStyle/>
                    <a:p>
                      <a:pPr marL="0" marR="0" algn="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endParaRPr lang="ar-JO" sz="10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ts val="1200"/>
                        </a:lnSpc>
                        <a:spcBef>
                          <a:spcPts val="0"/>
                        </a:spcBef>
                        <a:spcAft>
                          <a:spcPts val="0"/>
                        </a:spcAft>
                      </a:pPr>
                      <a:endParaRPr lang="ar-JO" sz="1000" b="1">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9025">
                <a:tc rowSpan="3">
                  <a:txBody>
                    <a:bodyPr/>
                    <a:lstStyle/>
                    <a:p>
                      <a:pPr marL="0" marR="0" algn="r" rtl="1">
                        <a:lnSpc>
                          <a:spcPts val="1200"/>
                        </a:lnSpc>
                        <a:spcBef>
                          <a:spcPts val="0"/>
                        </a:spcBef>
                        <a:spcAft>
                          <a:spcPts val="0"/>
                        </a:spcAft>
                      </a:pPr>
                      <a:endParaRPr lang="ar-JO" sz="1000" b="1" dirty="0" smtClean="0">
                        <a:latin typeface="Calibri"/>
                        <a:ea typeface="Calibri"/>
                        <a:cs typeface="Arial"/>
                      </a:endParaRPr>
                    </a:p>
                    <a:p>
                      <a:pPr marL="0" marR="0" algn="r" rtl="1">
                        <a:lnSpc>
                          <a:spcPts val="1200"/>
                        </a:lnSpc>
                        <a:spcBef>
                          <a:spcPts val="0"/>
                        </a:spcBef>
                        <a:spcAft>
                          <a:spcPts val="0"/>
                        </a:spcAft>
                      </a:pPr>
                      <a:r>
                        <a:rPr lang="ar-JO" sz="1000" b="1" dirty="0" smtClean="0">
                          <a:latin typeface="Calibri"/>
                          <a:ea typeface="Calibri"/>
                          <a:cs typeface="Arial"/>
                        </a:rPr>
                        <a:t>   بشكل </a:t>
                      </a:r>
                      <a:r>
                        <a:rPr lang="ar-JO" sz="1000" b="1" dirty="0">
                          <a:latin typeface="Calibri"/>
                          <a:ea typeface="Calibri"/>
                          <a:cs typeface="Arial"/>
                        </a:rPr>
                        <a:t>عام ما هي أفضل </a:t>
                      </a:r>
                      <a:endParaRPr lang="ar-JO" sz="1000" b="1" dirty="0" smtClean="0">
                        <a:latin typeface="Calibri"/>
                        <a:ea typeface="Calibri"/>
                        <a:cs typeface="Arial"/>
                      </a:endParaRPr>
                    </a:p>
                    <a:p>
                      <a:pPr marL="0" marR="0" algn="r" rtl="1">
                        <a:lnSpc>
                          <a:spcPts val="1200"/>
                        </a:lnSpc>
                        <a:spcBef>
                          <a:spcPts val="0"/>
                        </a:spcBef>
                        <a:spcAft>
                          <a:spcPts val="0"/>
                        </a:spcAft>
                      </a:pPr>
                      <a:r>
                        <a:rPr lang="ar-JO" sz="1000" b="1" dirty="0" smtClean="0">
                          <a:latin typeface="Calibri"/>
                          <a:ea typeface="Calibri"/>
                          <a:cs typeface="Arial"/>
                        </a:rPr>
                        <a:t>    العبارات </a:t>
                      </a:r>
                      <a:r>
                        <a:rPr lang="ar-JO" sz="1000" b="1" dirty="0">
                          <a:latin typeface="Calibri"/>
                          <a:ea typeface="Calibri"/>
                          <a:cs typeface="Arial"/>
                        </a:rPr>
                        <a:t>التي تصفك </a:t>
                      </a:r>
                      <a:r>
                        <a:rPr lang="ar-JO" sz="1000" b="1" dirty="0" smtClean="0">
                          <a:latin typeface="Calibri"/>
                          <a:ea typeface="Calibri"/>
                          <a:cs typeface="Arial"/>
                        </a:rPr>
                        <a:t>في</a:t>
                      </a:r>
                      <a:endParaRPr lang="en-US" sz="900" b="1" dirty="0">
                        <a:latin typeface="Calibri"/>
                        <a:ea typeface="Calibri"/>
                        <a:cs typeface="Arial"/>
                      </a:endParaRPr>
                    </a:p>
                    <a:p>
                      <a:pPr marL="0" marR="0" algn="r" rtl="1">
                        <a:lnSpc>
                          <a:spcPts val="1200"/>
                        </a:lnSpc>
                        <a:spcBef>
                          <a:spcPts val="0"/>
                        </a:spcBef>
                        <a:spcAft>
                          <a:spcPts val="0"/>
                        </a:spcAft>
                      </a:pPr>
                      <a:r>
                        <a:rPr lang="ar-JO" sz="1000" b="1" dirty="0">
                          <a:latin typeface="Calibri"/>
                          <a:ea typeface="Calibri"/>
                          <a:cs typeface="Arial"/>
                        </a:rPr>
                        <a:t> </a:t>
                      </a:r>
                      <a:r>
                        <a:rPr lang="ar-JO" sz="1000" b="1" dirty="0" smtClean="0">
                          <a:latin typeface="Calibri"/>
                          <a:ea typeface="Calibri"/>
                          <a:cs typeface="Arial"/>
                        </a:rPr>
                        <a:t>   هذا </a:t>
                      </a:r>
                      <a:r>
                        <a:rPr lang="ar-JO" sz="1000" b="1" dirty="0">
                          <a:latin typeface="Calibri"/>
                          <a:ea typeface="Calibri"/>
                          <a:cs typeface="Arial"/>
                        </a:rPr>
                        <a:t>المجال </a:t>
                      </a:r>
                      <a:r>
                        <a:rPr lang="ar-JO" sz="1000" b="1" dirty="0" smtClean="0">
                          <a:latin typeface="Calibri"/>
                          <a:ea typeface="Calibri"/>
                          <a:cs typeface="Arial"/>
                        </a:rPr>
                        <a:t>؟</a:t>
                      </a:r>
                    </a:p>
                    <a:p>
                      <a:pPr marL="0" marR="0" algn="r" rtl="1">
                        <a:lnSpc>
                          <a:spcPts val="1200"/>
                        </a:lnSpc>
                        <a:spcBef>
                          <a:spcPts val="0"/>
                        </a:spcBef>
                        <a:spcAft>
                          <a:spcPts val="0"/>
                        </a:spcAft>
                      </a:pP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قليلاً من المعارف والمعلومات المطلوبة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بعض المعارف والمعلومات 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معظم المعارف والمعلومات 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أُبدي </a:t>
                      </a:r>
                      <a:r>
                        <a:rPr lang="ar-JO" sz="1000" b="1" dirty="0">
                          <a:latin typeface="Calibri"/>
                          <a:ea typeface="Calibri"/>
                          <a:cs typeface="Arial"/>
                        </a:rPr>
                        <a:t>جميع أو تقريبًا كل المعارف والمعلومات </a:t>
                      </a:r>
                      <a:r>
                        <a:rPr lang="ar-JO" sz="1000" b="1" dirty="0" smtClean="0">
                          <a:latin typeface="Calibri"/>
                          <a:ea typeface="Calibri"/>
                          <a:cs typeface="Arial"/>
                        </a:rPr>
                        <a:t>المطلوبة</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683">
                <a:tc vMerge="1">
                  <a:txBody>
                    <a:bodyPr/>
                    <a:lstStyle/>
                    <a:p>
                      <a:pPr rtl="1"/>
                      <a:endParaRPr lang="ar-JO"/>
                    </a:p>
                  </a:txBody>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محدودة جداً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محدودة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فاعله</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أٌظهر </a:t>
                      </a:r>
                      <a:r>
                        <a:rPr lang="ar-JO" sz="1000" b="1" dirty="0">
                          <a:latin typeface="Calibri"/>
                          <a:ea typeface="Calibri"/>
                          <a:cs typeface="Arial"/>
                        </a:rPr>
                        <a:t>الممارسات بطرق فاعلة جداً</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364">
                <a:tc vMerge="1">
                  <a:txBody>
                    <a:bodyPr/>
                    <a:lstStyle/>
                    <a:p>
                      <a:pPr rtl="1"/>
                      <a:endParaRPr lang="ar-JO"/>
                    </a:p>
                  </a:txBody>
                  <a:tcPr/>
                </a:tc>
                <a:tc>
                  <a:txBody>
                    <a:bodyPr/>
                    <a:lstStyle/>
                    <a:p>
                      <a:pPr marL="0" marR="0" algn="r" rtl="1">
                        <a:lnSpc>
                          <a:spcPct val="107000"/>
                        </a:lnSpc>
                        <a:spcBef>
                          <a:spcPts val="0"/>
                        </a:spcBef>
                        <a:spcAft>
                          <a:spcPts val="0"/>
                        </a:spcAft>
                      </a:pPr>
                      <a:endParaRPr lang="ar-JO" sz="1000" b="1" dirty="0" smtClean="0">
                        <a:latin typeface="Calibri"/>
                        <a:ea typeface="Calibri"/>
                        <a:cs typeface="Arial"/>
                      </a:endParaRPr>
                    </a:p>
                    <a:p>
                      <a:pPr marL="0" marR="0" algn="r" rtl="1">
                        <a:lnSpc>
                          <a:spcPct val="107000"/>
                        </a:lnSpc>
                        <a:spcBef>
                          <a:spcPts val="0"/>
                        </a:spcBef>
                        <a:spcAft>
                          <a:spcPts val="0"/>
                        </a:spcAft>
                      </a:pPr>
                      <a:r>
                        <a:rPr lang="ar-JO" sz="1000" b="1" dirty="0" smtClean="0">
                          <a:latin typeface="Calibri"/>
                          <a:ea typeface="Calibri"/>
                          <a:cs typeface="Arial"/>
                        </a:rPr>
                        <a:t>نادراً </a:t>
                      </a:r>
                      <a:r>
                        <a:rPr lang="ar-JO" sz="1000" b="1" dirty="0">
                          <a:latin typeface="Calibri"/>
                          <a:ea typeface="Calibri"/>
                          <a:cs typeface="Arial"/>
                        </a:rPr>
                        <a:t>جداً ما أٌظهر الممارسات</a:t>
                      </a:r>
                      <a:r>
                        <a:rPr lang="ar-JO" sz="1200" b="1" dirty="0">
                          <a:latin typeface="Calibri"/>
                          <a:ea typeface="Calibri"/>
                          <a:cs typeface="Arial"/>
                        </a:rPr>
                        <a:t> </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000" b="1" dirty="0" smtClean="0">
                        <a:latin typeface="Calibri"/>
                        <a:ea typeface="Calibri"/>
                        <a:cs typeface="Arial"/>
                      </a:endParaRPr>
                    </a:p>
                    <a:p>
                      <a:pPr marL="0" marR="0" algn="ctr" rtl="1">
                        <a:lnSpc>
                          <a:spcPct val="107000"/>
                        </a:lnSpc>
                        <a:spcBef>
                          <a:spcPts val="0"/>
                        </a:spcBef>
                        <a:spcAft>
                          <a:spcPts val="0"/>
                        </a:spcAft>
                      </a:pPr>
                      <a:r>
                        <a:rPr lang="ar-JO" sz="1000" b="1" dirty="0" smtClean="0">
                          <a:latin typeface="Calibri"/>
                          <a:ea typeface="Calibri"/>
                          <a:cs typeface="Arial"/>
                        </a:rPr>
                        <a:t>نادراً </a:t>
                      </a:r>
                      <a:r>
                        <a:rPr lang="ar-JO" sz="1000" b="1" dirty="0">
                          <a:latin typeface="Calibri"/>
                          <a:ea typeface="Calibri"/>
                          <a:cs typeface="Arial"/>
                        </a:rPr>
                        <a:t>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000" b="1" dirty="0" smtClean="0">
                          <a:latin typeface="Calibri"/>
                          <a:ea typeface="Calibri"/>
                          <a:cs typeface="Arial"/>
                        </a:rPr>
                        <a:t>كثيراً </a:t>
                      </a:r>
                      <a:r>
                        <a:rPr lang="ar-JO" sz="1000" b="1" dirty="0">
                          <a:latin typeface="Calibri"/>
                          <a:ea typeface="Calibri"/>
                          <a:cs typeface="Arial"/>
                        </a:rPr>
                        <a:t>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000" b="1" dirty="0" smtClean="0">
                          <a:latin typeface="Calibri"/>
                          <a:ea typeface="Calibri"/>
                          <a:cs typeface="Arial"/>
                        </a:rPr>
                        <a:t>كثيراً </a:t>
                      </a:r>
                      <a:r>
                        <a:rPr lang="ar-JO" sz="1000" b="1" dirty="0">
                          <a:latin typeface="Calibri"/>
                          <a:ea typeface="Calibri"/>
                          <a:cs typeface="Arial"/>
                        </a:rPr>
                        <a:t>جداً ما أٌظهر الممارسات</a:t>
                      </a:r>
                      <a:endParaRPr lang="en-US" sz="900" b="1" dirty="0">
                        <a:latin typeface="Calibri"/>
                        <a:ea typeface="Calibri"/>
                        <a:cs typeface="Arial"/>
                      </a:endParaRPr>
                    </a:p>
                  </a:txBody>
                  <a:tcPr marL="58941" marR="589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642910" y="1060862"/>
          <a:ext cx="8001056" cy="4845481"/>
        </p:xfrm>
        <a:graphic>
          <a:graphicData uri="http://schemas.openxmlformats.org/drawingml/2006/table">
            <a:tbl>
              <a:tblPr rtl="1"/>
              <a:tblGrid>
                <a:gridCol w="1006842"/>
                <a:gridCol w="2636495"/>
                <a:gridCol w="1357323"/>
                <a:gridCol w="1500198"/>
                <a:gridCol w="1500198"/>
              </a:tblGrid>
              <a:tr h="384754">
                <a:tc gridSpan="5">
                  <a:txBody>
                    <a:bodyPr/>
                    <a:lstStyle/>
                    <a:p>
                      <a:pPr marL="0" marR="0" algn="r" rtl="1">
                        <a:lnSpc>
                          <a:spcPct val="107000"/>
                        </a:lnSpc>
                        <a:spcBef>
                          <a:spcPts val="0"/>
                        </a:spcBef>
                        <a:spcAft>
                          <a:spcPts val="0"/>
                        </a:spcAft>
                      </a:pPr>
                      <a:r>
                        <a:rPr lang="ar-JO" sz="1600" dirty="0">
                          <a:latin typeface="Calibri"/>
                          <a:ea typeface="Calibri"/>
                          <a:cs typeface="Arial"/>
                        </a:rPr>
                        <a:t>المجال الرئيسي </a:t>
                      </a:r>
                      <a:r>
                        <a:rPr lang="ar-JO" sz="1600" dirty="0" smtClean="0">
                          <a:latin typeface="Calibri"/>
                          <a:ea typeface="Calibri"/>
                          <a:cs typeface="Arial"/>
                        </a:rPr>
                        <a:t>: </a:t>
                      </a:r>
                      <a:r>
                        <a:rPr lang="ar-JO" sz="1600" b="1" dirty="0" smtClean="0">
                          <a:solidFill>
                            <a:srgbClr val="FF0000"/>
                          </a:solidFill>
                          <a:latin typeface="Calibri"/>
                          <a:ea typeface="Calibri"/>
                          <a:cs typeface="Arial"/>
                        </a:rPr>
                        <a:t>بيئة التعلم </a:t>
                      </a:r>
                      <a:endParaRPr lang="en-US" sz="1100" b="1" dirty="0">
                        <a:solidFill>
                          <a:srgbClr val="FF0000"/>
                        </a:solidFill>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472502">
                <a:tc>
                  <a:txBody>
                    <a:bodyPr/>
                    <a:lstStyle/>
                    <a:p>
                      <a:pPr marL="0" marR="0" algn="r" rtl="1">
                        <a:lnSpc>
                          <a:spcPct val="107000"/>
                        </a:lnSpc>
                        <a:spcBef>
                          <a:spcPts val="0"/>
                        </a:spcBef>
                        <a:spcAft>
                          <a:spcPts val="0"/>
                        </a:spcAft>
                      </a:pPr>
                      <a:r>
                        <a:rPr lang="ar-JO" sz="1400" dirty="0">
                          <a:latin typeface="Calibri"/>
                          <a:ea typeface="Calibri"/>
                          <a:cs typeface="Arial"/>
                        </a:rPr>
                        <a:t>المجال الفرعي </a:t>
                      </a:r>
                      <a:endParaRPr lang="en-US" sz="110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r" rtl="1">
                        <a:lnSpc>
                          <a:spcPct val="107000"/>
                        </a:lnSpc>
                        <a:spcBef>
                          <a:spcPts val="0"/>
                        </a:spcBef>
                        <a:spcAft>
                          <a:spcPts val="0"/>
                        </a:spcAft>
                      </a:pPr>
                      <a:r>
                        <a:rPr lang="ar-JO" sz="1400" dirty="0">
                          <a:latin typeface="Calibri"/>
                          <a:ea typeface="Calibri"/>
                          <a:cs typeface="Arial"/>
                        </a:rPr>
                        <a:t>*الأدلة والتعليقات( ما هو دليلي لهذا المجال الفرعي ؟ ما هو المناسب ؟ ما الذي احتاجه لكي أتغير أو </a:t>
                      </a:r>
                      <a:r>
                        <a:rPr lang="ar-JO" sz="1400" dirty="0" smtClean="0">
                          <a:latin typeface="Calibri"/>
                          <a:ea typeface="Calibri"/>
                          <a:cs typeface="Arial"/>
                        </a:rPr>
                        <a:t>أتحسن </a:t>
                      </a:r>
                      <a:r>
                        <a:rPr lang="ar-JO" sz="1400" dirty="0">
                          <a:latin typeface="Calibri"/>
                          <a:ea typeface="Calibri"/>
                          <a:cs typeface="Arial"/>
                        </a:rPr>
                        <a:t>؟ ) .</a:t>
                      </a:r>
                      <a:endParaRPr lang="en-US" sz="110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848515">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smtClean="0">
                          <a:solidFill>
                            <a:srgbClr val="FF0000"/>
                          </a:solidFill>
                          <a:latin typeface="Calibri"/>
                          <a:ea typeface="Calibri"/>
                          <a:cs typeface="Arial"/>
                        </a:rPr>
                        <a:t>الأوعية </a:t>
                      </a:r>
                      <a:r>
                        <a:rPr lang="ar-JO" sz="1400" b="1" dirty="0">
                          <a:solidFill>
                            <a:srgbClr val="FF0000"/>
                          </a:solidFill>
                          <a:latin typeface="Calibri"/>
                          <a:ea typeface="Calibri"/>
                          <a:cs typeface="Arial"/>
                        </a:rPr>
                        <a:t>المعرفية</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a:solidFill>
                            <a:srgbClr val="000000"/>
                          </a:solidFill>
                          <a:latin typeface="Calibri"/>
                          <a:ea typeface="Calibri"/>
                          <a:cs typeface="Arial"/>
                        </a:rPr>
                        <a:t>استخدم </a:t>
                      </a:r>
                      <a:r>
                        <a:rPr lang="ar-JO" sz="1400" b="0" dirty="0" smtClean="0">
                          <a:solidFill>
                            <a:srgbClr val="000000"/>
                          </a:solidFill>
                          <a:latin typeface="Calibri"/>
                          <a:ea typeface="Calibri"/>
                          <a:cs typeface="Arial"/>
                        </a:rPr>
                        <a:t>الأوعية </a:t>
                      </a:r>
                      <a:r>
                        <a:rPr lang="ar-JO" sz="1400" b="0" dirty="0">
                          <a:solidFill>
                            <a:srgbClr val="000000"/>
                          </a:solidFill>
                          <a:latin typeface="Calibri"/>
                          <a:ea typeface="Calibri"/>
                          <a:cs typeface="Arial"/>
                        </a:rPr>
                        <a:t>المعرفية وتكنولوجيا المعلومات لتحسين تعلم الطلبة </a:t>
                      </a:r>
                      <a:r>
                        <a:rPr lang="ar-JO" sz="1400" b="0" dirty="0" smtClean="0">
                          <a:solidFill>
                            <a:srgbClr val="000000"/>
                          </a:solidFill>
                          <a:latin typeface="Calibri"/>
                          <a:ea typeface="Calibri"/>
                          <a:cs typeface="Arial"/>
                        </a:rPr>
                        <a:t>وأوظف الأوعية </a:t>
                      </a:r>
                      <a:r>
                        <a:rPr lang="ar-JO" sz="1400" b="0" dirty="0">
                          <a:solidFill>
                            <a:srgbClr val="000000"/>
                          </a:solidFill>
                          <a:latin typeface="Calibri"/>
                          <a:ea typeface="Calibri"/>
                          <a:cs typeface="Arial"/>
                        </a:rPr>
                        <a:t>المعرفية وتكنولوجيا المعلومات والاتصالات لتعزيز فرص التعلم ودعمها  داخل المدرسة وخارجها بدليل </a:t>
                      </a:r>
                      <a:r>
                        <a:rPr lang="ar-JO" sz="1400" b="0" dirty="0" smtClean="0">
                          <a:solidFill>
                            <a:srgbClr val="000000"/>
                          </a:solidFill>
                          <a:latin typeface="Calibri"/>
                          <a:ea typeface="Calibri"/>
                          <a:cs typeface="Arial"/>
                        </a:rPr>
                        <a:t>تخطيطي اليومي والسجلات </a:t>
                      </a:r>
                      <a:r>
                        <a:rPr lang="ar-JO" sz="1400" b="0" dirty="0">
                          <a:solidFill>
                            <a:srgbClr val="000000"/>
                          </a:solidFill>
                          <a:latin typeface="Calibri"/>
                          <a:ea typeface="Calibri"/>
                          <a:cs typeface="Arial"/>
                        </a:rPr>
                        <a:t>المدرسية </a:t>
                      </a:r>
                      <a:r>
                        <a:rPr lang="ar-JO" sz="1400" b="1" u="sng" dirty="0">
                          <a:solidFill>
                            <a:srgbClr val="FF0000"/>
                          </a:solidFill>
                          <a:latin typeface="Calibri"/>
                          <a:ea typeface="Calibri"/>
                          <a:cs typeface="Arial"/>
                        </a:rPr>
                        <a:t>ولكني بحاجة </a:t>
                      </a:r>
                      <a:r>
                        <a:rPr lang="ar-JO" sz="1400" b="0" dirty="0" smtClean="0">
                          <a:solidFill>
                            <a:srgbClr val="000000"/>
                          </a:solidFill>
                          <a:latin typeface="Calibri"/>
                          <a:ea typeface="Calibri"/>
                          <a:cs typeface="Arial"/>
                        </a:rPr>
                        <a:t>إلى استثمار الأوعية </a:t>
                      </a:r>
                      <a:r>
                        <a:rPr lang="ar-JO" sz="1400" b="0" dirty="0">
                          <a:solidFill>
                            <a:srgbClr val="000000"/>
                          </a:solidFill>
                          <a:latin typeface="Calibri"/>
                          <a:ea typeface="Calibri"/>
                          <a:cs typeface="Arial"/>
                        </a:rPr>
                        <a:t>المعرفية  وتكنولوجيا المعلومات والاتصالات </a:t>
                      </a:r>
                      <a:r>
                        <a:rPr lang="ar-JO" sz="1400" b="0" dirty="0" smtClean="0">
                          <a:solidFill>
                            <a:srgbClr val="000000"/>
                          </a:solidFill>
                          <a:latin typeface="Calibri"/>
                          <a:ea typeface="Calibri"/>
                          <a:cs typeface="Arial"/>
                        </a:rPr>
                        <a:t>لتعزيز فرص التعلم ودعمها ضمن  </a:t>
                      </a:r>
                      <a:r>
                        <a:rPr lang="ar-JO" sz="1400" b="0" dirty="0">
                          <a:solidFill>
                            <a:srgbClr val="000000"/>
                          </a:solidFill>
                          <a:latin typeface="Calibri"/>
                          <a:ea typeface="Calibri"/>
                          <a:cs typeface="Arial"/>
                        </a:rPr>
                        <a:t>مجتمع التعلم المهني </a:t>
                      </a:r>
                      <a:r>
                        <a:rPr lang="ar-JO" sz="1400" b="0" baseline="0" dirty="0" smtClean="0">
                          <a:solidFill>
                            <a:srgbClr val="000000"/>
                          </a:solidFill>
                          <a:latin typeface="Calibri"/>
                          <a:ea typeface="Calibri"/>
                          <a:cs typeface="Arial"/>
                        </a:rPr>
                        <a:t> </a:t>
                      </a:r>
                      <a:r>
                        <a:rPr lang="ar-JO" sz="1400" b="0" dirty="0" smtClean="0">
                          <a:solidFill>
                            <a:srgbClr val="000000"/>
                          </a:solidFill>
                          <a:latin typeface="Calibri"/>
                          <a:ea typeface="Calibri"/>
                          <a:cs typeface="Arial"/>
                        </a:rPr>
                        <a:t>وإلى قيادة </a:t>
                      </a:r>
                      <a:r>
                        <a:rPr lang="ar-JO" sz="1400" b="0" dirty="0">
                          <a:solidFill>
                            <a:srgbClr val="000000"/>
                          </a:solidFill>
                          <a:latin typeface="Calibri"/>
                          <a:ea typeface="Calibri"/>
                          <a:cs typeface="Arial"/>
                        </a:rPr>
                        <a:t>المجتمع  المدرسي لاستثمار </a:t>
                      </a:r>
                      <a:r>
                        <a:rPr lang="ar-JO" sz="1400" b="0" dirty="0" smtClean="0">
                          <a:solidFill>
                            <a:srgbClr val="000000"/>
                          </a:solidFill>
                          <a:latin typeface="Calibri"/>
                          <a:ea typeface="Calibri"/>
                          <a:cs typeface="Arial"/>
                        </a:rPr>
                        <a:t>الأوعية </a:t>
                      </a:r>
                      <a:r>
                        <a:rPr lang="ar-JO" sz="1400" b="0" dirty="0">
                          <a:solidFill>
                            <a:srgbClr val="000000"/>
                          </a:solidFill>
                          <a:latin typeface="Calibri"/>
                          <a:ea typeface="Calibri"/>
                          <a:cs typeface="Arial"/>
                        </a:rPr>
                        <a:t>المعرفية وتكنولوجيا المعلومات والاتصالات لتعزيز فرص التعلم ودعمها ضمن مجتمع المعرفة.</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904410">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a:solidFill>
                            <a:srgbClr val="FF0000"/>
                          </a:solidFill>
                          <a:latin typeface="Calibri"/>
                          <a:ea typeface="Calibri"/>
                          <a:cs typeface="Arial"/>
                        </a:rPr>
                        <a:t>الدعم النفسي اجتماعي</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smtClean="0">
                          <a:solidFill>
                            <a:srgbClr val="000000"/>
                          </a:solidFill>
                          <a:latin typeface="Calibri"/>
                          <a:ea typeface="Calibri"/>
                          <a:cs typeface="Arial"/>
                        </a:rPr>
                        <a:t>أتقبل </a:t>
                      </a:r>
                      <a:r>
                        <a:rPr lang="ar-JO" sz="1400" b="0" dirty="0">
                          <a:solidFill>
                            <a:srgbClr val="000000"/>
                          </a:solidFill>
                          <a:latin typeface="Calibri"/>
                          <a:ea typeface="Calibri"/>
                          <a:cs typeface="Arial"/>
                        </a:rPr>
                        <a:t>الطلبة </a:t>
                      </a:r>
                      <a:r>
                        <a:rPr lang="ar-JO" sz="1400" b="0" dirty="0" smtClean="0">
                          <a:solidFill>
                            <a:srgbClr val="000000"/>
                          </a:solidFill>
                          <a:latin typeface="Calibri"/>
                          <a:ea typeface="Calibri"/>
                          <a:cs typeface="Arial"/>
                        </a:rPr>
                        <a:t>وأراعي </a:t>
                      </a:r>
                      <a:r>
                        <a:rPr lang="ar-JO" sz="1400" b="0" dirty="0">
                          <a:solidFill>
                            <a:srgbClr val="000000"/>
                          </a:solidFill>
                          <a:latin typeface="Calibri"/>
                          <a:ea typeface="Calibri"/>
                          <a:cs typeface="Arial"/>
                        </a:rPr>
                        <a:t>حاجاتهم النفس اجتماعية المراعية للنوع الاجتماعي وخصائصهم النمائية </a:t>
                      </a:r>
                      <a:r>
                        <a:rPr lang="ar-JO" sz="1400" b="0" dirty="0" smtClean="0">
                          <a:solidFill>
                            <a:srgbClr val="000000"/>
                          </a:solidFill>
                          <a:latin typeface="Calibri"/>
                          <a:ea typeface="Calibri"/>
                          <a:cs typeface="Arial"/>
                        </a:rPr>
                        <a:t>لتحفيزهم على التعلم وأوظف الأساليب </a:t>
                      </a:r>
                      <a:r>
                        <a:rPr lang="ar-JO" sz="1400" b="0" dirty="0">
                          <a:solidFill>
                            <a:srgbClr val="000000"/>
                          </a:solidFill>
                          <a:latin typeface="Calibri"/>
                          <a:ea typeface="Calibri"/>
                          <a:cs typeface="Arial"/>
                        </a:rPr>
                        <a:t>العلمية المناسبة لمراعاة الخصائص النمائية للنوع الاجتماعي والحاجات النفسية والاجتماعية للطلبة </a:t>
                      </a:r>
                      <a:r>
                        <a:rPr lang="ar-JO" sz="1400" b="0" dirty="0" smtClean="0">
                          <a:solidFill>
                            <a:srgbClr val="000000"/>
                          </a:solidFill>
                          <a:latin typeface="Calibri"/>
                          <a:ea typeface="Calibri"/>
                          <a:cs typeface="Arial"/>
                        </a:rPr>
                        <a:t>بدليل خططي اليومية والفصلية وسجلات</a:t>
                      </a:r>
                      <a:r>
                        <a:rPr lang="ar-JO" sz="1400" b="0" baseline="0" dirty="0" smtClean="0">
                          <a:solidFill>
                            <a:srgbClr val="000000"/>
                          </a:solidFill>
                          <a:latin typeface="Calibri"/>
                          <a:ea typeface="Calibri"/>
                          <a:cs typeface="Arial"/>
                        </a:rPr>
                        <a:t> الإرشاد التربوي وملفات أعمال الطلبة...... </a:t>
                      </a:r>
                      <a:r>
                        <a:rPr lang="ar-JO" sz="1400" b="1" u="sng" dirty="0" smtClean="0">
                          <a:solidFill>
                            <a:srgbClr val="FF0000"/>
                          </a:solidFill>
                          <a:latin typeface="Calibri"/>
                          <a:ea typeface="Calibri"/>
                          <a:cs typeface="Arial"/>
                        </a:rPr>
                        <a:t>ولكني </a:t>
                      </a:r>
                      <a:r>
                        <a:rPr lang="ar-JO" sz="1400" b="1" u="sng" dirty="0">
                          <a:solidFill>
                            <a:srgbClr val="FF0000"/>
                          </a:solidFill>
                          <a:latin typeface="Calibri"/>
                          <a:ea typeface="Calibri"/>
                          <a:cs typeface="Arial"/>
                        </a:rPr>
                        <a:t>بحاجة  </a:t>
                      </a:r>
                      <a:r>
                        <a:rPr lang="ar-JO" sz="1400" b="0" dirty="0" smtClean="0">
                          <a:solidFill>
                            <a:srgbClr val="000000"/>
                          </a:solidFill>
                          <a:latin typeface="Calibri"/>
                          <a:ea typeface="Calibri"/>
                          <a:cs typeface="Arial"/>
                        </a:rPr>
                        <a:t>إلى </a:t>
                      </a:r>
                      <a:r>
                        <a:rPr lang="ar-JO" sz="1400" b="0" dirty="0">
                          <a:solidFill>
                            <a:srgbClr val="000000"/>
                          </a:solidFill>
                          <a:latin typeface="Calibri"/>
                          <a:ea typeface="Calibri"/>
                          <a:cs typeface="Arial"/>
                        </a:rPr>
                        <a:t>توفير بيئة تعلم </a:t>
                      </a:r>
                      <a:r>
                        <a:rPr lang="ar-JO" sz="1400" b="0" dirty="0" smtClean="0">
                          <a:solidFill>
                            <a:srgbClr val="000000"/>
                          </a:solidFill>
                          <a:latin typeface="Calibri"/>
                          <a:ea typeface="Calibri"/>
                          <a:cs typeface="Arial"/>
                        </a:rPr>
                        <a:t>آمنة </a:t>
                      </a:r>
                      <a:r>
                        <a:rPr lang="ar-JO" sz="1400" b="0" dirty="0">
                          <a:solidFill>
                            <a:srgbClr val="000000"/>
                          </a:solidFill>
                          <a:latin typeface="Calibri"/>
                          <a:ea typeface="Calibri"/>
                          <a:cs typeface="Arial"/>
                        </a:rPr>
                        <a:t>تراعي النوع الاجتماعي وفق منهجية علمية تثير دافعية الطلبة نحو التعلم وتلبي حاجاتهم النفس اجتماعية وخصائصهم النمائية  وتعزز السلوكات الايجابية المرغوب بها </a:t>
                      </a:r>
                      <a:r>
                        <a:rPr lang="ar-JO" sz="1400" b="0" dirty="0" smtClean="0">
                          <a:solidFill>
                            <a:srgbClr val="000000"/>
                          </a:solidFill>
                          <a:latin typeface="Calibri"/>
                          <a:ea typeface="Calibri"/>
                          <a:cs typeface="Arial"/>
                        </a:rPr>
                        <a:t>لإثارة دافعتيهم </a:t>
                      </a:r>
                      <a:r>
                        <a:rPr lang="ar-JO" sz="1400" b="0" dirty="0">
                          <a:solidFill>
                            <a:srgbClr val="000000"/>
                          </a:solidFill>
                          <a:latin typeface="Calibri"/>
                          <a:ea typeface="Calibri"/>
                          <a:cs typeface="Arial"/>
                        </a:rPr>
                        <a:t>للتعاون مع المجتمع المدرسي </a:t>
                      </a:r>
                      <a:r>
                        <a:rPr lang="ar-JO" sz="1400" b="0" dirty="0" smtClean="0">
                          <a:solidFill>
                            <a:srgbClr val="000000"/>
                          </a:solidFill>
                          <a:latin typeface="Calibri"/>
                          <a:ea typeface="Calibri"/>
                          <a:cs typeface="Arial"/>
                        </a:rPr>
                        <a:t>والمدني .</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911742">
                <a:tc>
                  <a:txBody>
                    <a:bodyPr/>
                    <a:lstStyle/>
                    <a:p>
                      <a:pPr marL="0" marR="0" algn="r" rtl="1">
                        <a:lnSpc>
                          <a:spcPct val="107000"/>
                        </a:lnSpc>
                        <a:spcBef>
                          <a:spcPts val="0"/>
                        </a:spcBef>
                        <a:spcAft>
                          <a:spcPts val="0"/>
                        </a:spcAft>
                      </a:pPr>
                      <a:endParaRPr lang="en-US" sz="1100" b="1" dirty="0">
                        <a:solidFill>
                          <a:srgbClr val="FF0000"/>
                        </a:solidFill>
                        <a:latin typeface="Calibri"/>
                        <a:ea typeface="Calibri"/>
                        <a:cs typeface="Arial"/>
                      </a:endParaRPr>
                    </a:p>
                    <a:p>
                      <a:pPr marL="0" marR="0" algn="r" rtl="1">
                        <a:lnSpc>
                          <a:spcPct val="107000"/>
                        </a:lnSpc>
                        <a:spcBef>
                          <a:spcPts val="0"/>
                        </a:spcBef>
                        <a:spcAft>
                          <a:spcPts val="0"/>
                        </a:spcAft>
                      </a:pPr>
                      <a:r>
                        <a:rPr lang="ar-JO" sz="1400" b="1" dirty="0">
                          <a:solidFill>
                            <a:srgbClr val="FF0000"/>
                          </a:solidFill>
                          <a:latin typeface="Calibri"/>
                          <a:ea typeface="Calibri"/>
                          <a:cs typeface="Arial"/>
                        </a:rPr>
                        <a:t>الابتكار </a:t>
                      </a:r>
                      <a:r>
                        <a:rPr lang="ar-JO" sz="1400" b="1" dirty="0" smtClean="0">
                          <a:solidFill>
                            <a:srgbClr val="FF0000"/>
                          </a:solidFill>
                          <a:latin typeface="Calibri"/>
                          <a:ea typeface="Calibri"/>
                          <a:cs typeface="Arial"/>
                        </a:rPr>
                        <a:t>والإبداع</a:t>
                      </a:r>
                      <a:endParaRPr lang="en-US" sz="1100" b="1" dirty="0">
                        <a:solidFill>
                          <a:srgbClr val="FF0000"/>
                        </a:solidFill>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just" rtl="1">
                        <a:lnSpc>
                          <a:spcPct val="107000"/>
                        </a:lnSpc>
                        <a:spcBef>
                          <a:spcPts val="0"/>
                        </a:spcBef>
                        <a:spcAft>
                          <a:spcPts val="0"/>
                        </a:spcAft>
                      </a:pPr>
                      <a:r>
                        <a:rPr lang="ar-JO" sz="1400" b="0" dirty="0">
                          <a:solidFill>
                            <a:srgbClr val="000000"/>
                          </a:solidFill>
                          <a:latin typeface="Calibri"/>
                          <a:ea typeface="Calibri"/>
                          <a:cs typeface="Arial"/>
                        </a:rPr>
                        <a:t>استخدم استراتيجيات تعليمية وتقويمية للكشف عن استعدادات الطلبة وقدراتهم وتنمية </a:t>
                      </a:r>
                      <a:r>
                        <a:rPr lang="ar-JO" sz="1400" b="0" dirty="0" smtClean="0">
                          <a:solidFill>
                            <a:srgbClr val="000000"/>
                          </a:solidFill>
                          <a:latin typeface="Calibri"/>
                          <a:ea typeface="Calibri"/>
                          <a:cs typeface="Arial"/>
                        </a:rPr>
                        <a:t>الإبداع </a:t>
                      </a:r>
                      <a:r>
                        <a:rPr lang="ar-JO" sz="1400" b="0" dirty="0">
                          <a:solidFill>
                            <a:srgbClr val="000000"/>
                          </a:solidFill>
                          <a:latin typeface="Calibri"/>
                          <a:ea typeface="Calibri"/>
                          <a:cs typeface="Arial"/>
                        </a:rPr>
                        <a:t>لديهم </a:t>
                      </a:r>
                      <a:r>
                        <a:rPr lang="ar-JO" sz="1400" b="0" dirty="0" smtClean="0">
                          <a:solidFill>
                            <a:srgbClr val="000000"/>
                          </a:solidFill>
                          <a:latin typeface="Calibri"/>
                          <a:ea typeface="Calibri"/>
                          <a:cs typeface="Arial"/>
                        </a:rPr>
                        <a:t>وأصمم أنشطة وأنفذها </a:t>
                      </a:r>
                      <a:r>
                        <a:rPr lang="ar-JO" sz="1400" b="0" dirty="0">
                          <a:solidFill>
                            <a:srgbClr val="000000"/>
                          </a:solidFill>
                          <a:latin typeface="Calibri"/>
                          <a:ea typeface="Calibri"/>
                          <a:cs typeface="Arial"/>
                        </a:rPr>
                        <a:t>للكشف عن استعداد الطلبة وقدراتهم وتنمية مهارات التفكير </a:t>
                      </a:r>
                      <a:r>
                        <a:rPr lang="ar-JO" sz="1400" b="0" dirty="0" smtClean="0">
                          <a:solidFill>
                            <a:srgbClr val="000000"/>
                          </a:solidFill>
                          <a:latin typeface="Calibri"/>
                          <a:ea typeface="Calibri"/>
                          <a:cs typeface="Arial"/>
                        </a:rPr>
                        <a:t>الإبداعي </a:t>
                      </a:r>
                      <a:r>
                        <a:rPr lang="ar-JO" sz="1400" b="0" dirty="0">
                          <a:solidFill>
                            <a:srgbClr val="000000"/>
                          </a:solidFill>
                          <a:latin typeface="Calibri"/>
                          <a:ea typeface="Calibri"/>
                          <a:cs typeface="Arial"/>
                        </a:rPr>
                        <a:t>لديهم </a:t>
                      </a:r>
                      <a:r>
                        <a:rPr lang="ar-JO" sz="1400" b="0" dirty="0" smtClean="0">
                          <a:solidFill>
                            <a:srgbClr val="000000"/>
                          </a:solidFill>
                          <a:latin typeface="Calibri"/>
                          <a:ea typeface="Calibri"/>
                          <a:cs typeface="Arial"/>
                        </a:rPr>
                        <a:t>بدليل </a:t>
                      </a:r>
                      <a:r>
                        <a:rPr lang="ar-JO" sz="1400" b="0" dirty="0">
                          <a:solidFill>
                            <a:srgbClr val="000000"/>
                          </a:solidFill>
                          <a:latin typeface="Calibri"/>
                          <a:ea typeface="Calibri"/>
                          <a:cs typeface="Arial"/>
                        </a:rPr>
                        <a:t>مشاركة الطلبة في </a:t>
                      </a:r>
                      <a:r>
                        <a:rPr lang="ar-JO" sz="1400" b="0" dirty="0" smtClean="0">
                          <a:solidFill>
                            <a:srgbClr val="000000"/>
                          </a:solidFill>
                          <a:latin typeface="Calibri"/>
                          <a:ea typeface="Calibri"/>
                          <a:cs typeface="Arial"/>
                        </a:rPr>
                        <a:t>الإذاعة </a:t>
                      </a:r>
                      <a:r>
                        <a:rPr lang="ar-JO" sz="1400" b="0" dirty="0">
                          <a:solidFill>
                            <a:srgbClr val="000000"/>
                          </a:solidFill>
                          <a:latin typeface="Calibri"/>
                          <a:ea typeface="Calibri"/>
                          <a:cs typeface="Arial"/>
                        </a:rPr>
                        <a:t>المدرسية والمواقف الصفية والمناسبات والمسابقات </a:t>
                      </a:r>
                      <a:r>
                        <a:rPr lang="ar-JO" sz="1400" b="1" u="sng" dirty="0" smtClean="0">
                          <a:solidFill>
                            <a:srgbClr val="FF0000"/>
                          </a:solidFill>
                          <a:latin typeface="Calibri"/>
                          <a:ea typeface="Calibri"/>
                          <a:cs typeface="Arial"/>
                        </a:rPr>
                        <a:t>ولكنني </a:t>
                      </a:r>
                      <a:r>
                        <a:rPr lang="ar-JO" sz="1400" b="1" u="sng" dirty="0">
                          <a:solidFill>
                            <a:srgbClr val="FF0000"/>
                          </a:solidFill>
                          <a:latin typeface="Calibri"/>
                          <a:ea typeface="Calibri"/>
                          <a:cs typeface="Arial"/>
                        </a:rPr>
                        <a:t>بحاجة </a:t>
                      </a:r>
                      <a:r>
                        <a:rPr lang="ar-JO" sz="1400" b="0" dirty="0" smtClean="0">
                          <a:solidFill>
                            <a:srgbClr val="000000"/>
                          </a:solidFill>
                          <a:latin typeface="Calibri"/>
                          <a:ea typeface="Calibri"/>
                          <a:cs typeface="Arial"/>
                        </a:rPr>
                        <a:t>إلى </a:t>
                      </a:r>
                      <a:r>
                        <a:rPr lang="ar-JO" sz="1400" b="0" dirty="0">
                          <a:solidFill>
                            <a:srgbClr val="000000"/>
                          </a:solidFill>
                          <a:latin typeface="Calibri"/>
                          <a:ea typeface="Calibri"/>
                          <a:cs typeface="Arial"/>
                        </a:rPr>
                        <a:t>توفير فرص </a:t>
                      </a:r>
                      <a:r>
                        <a:rPr lang="ar-JO" sz="1400" b="0" dirty="0" smtClean="0">
                          <a:solidFill>
                            <a:srgbClr val="000000"/>
                          </a:solidFill>
                          <a:latin typeface="Calibri"/>
                          <a:ea typeface="Calibri"/>
                          <a:cs typeface="Arial"/>
                        </a:rPr>
                        <a:t>لدعم </a:t>
                      </a:r>
                      <a:r>
                        <a:rPr lang="ar-JO" sz="1400" b="0" dirty="0">
                          <a:solidFill>
                            <a:srgbClr val="000000"/>
                          </a:solidFill>
                          <a:latin typeface="Calibri"/>
                          <a:ea typeface="Calibri"/>
                          <a:cs typeface="Arial"/>
                        </a:rPr>
                        <a:t>ابتكارات الطلبة </a:t>
                      </a:r>
                      <a:r>
                        <a:rPr lang="ar-JO" sz="1400" b="0" dirty="0" smtClean="0">
                          <a:solidFill>
                            <a:srgbClr val="000000"/>
                          </a:solidFill>
                          <a:latin typeface="Calibri"/>
                          <a:ea typeface="Calibri"/>
                          <a:cs typeface="Arial"/>
                        </a:rPr>
                        <a:t>وإبداعاتهم </a:t>
                      </a:r>
                      <a:r>
                        <a:rPr lang="ar-JO" sz="1400" b="0" dirty="0">
                          <a:solidFill>
                            <a:srgbClr val="000000"/>
                          </a:solidFill>
                          <a:latin typeface="Calibri"/>
                          <a:ea typeface="Calibri"/>
                          <a:cs typeface="Arial"/>
                        </a:rPr>
                        <a:t>واستثمارها والبحث عن </a:t>
                      </a:r>
                      <a:r>
                        <a:rPr lang="ar-JO" sz="1400" b="0" dirty="0" smtClean="0">
                          <a:solidFill>
                            <a:srgbClr val="000000"/>
                          </a:solidFill>
                          <a:latin typeface="Calibri"/>
                          <a:ea typeface="Calibri"/>
                          <a:cs typeface="Arial"/>
                        </a:rPr>
                        <a:t>الأفكار والأساليب الإبداعية لتوفير </a:t>
                      </a:r>
                      <a:r>
                        <a:rPr lang="ar-JO" sz="1400" b="0" dirty="0">
                          <a:solidFill>
                            <a:srgbClr val="000000"/>
                          </a:solidFill>
                          <a:latin typeface="Calibri"/>
                          <a:ea typeface="Calibri"/>
                          <a:cs typeface="Arial"/>
                        </a:rPr>
                        <a:t>فرص لدعم ابتكارات الطلبة وابداعاتهم واستثمارها </a:t>
                      </a:r>
                      <a:r>
                        <a:rPr lang="ar-JO" sz="1400" b="0" dirty="0" smtClean="0">
                          <a:solidFill>
                            <a:srgbClr val="000000"/>
                          </a:solidFill>
                          <a:latin typeface="Calibri"/>
                          <a:ea typeface="Calibri"/>
                          <a:cs typeface="Arial"/>
                        </a:rPr>
                        <a:t>للإسهام </a:t>
                      </a:r>
                      <a:r>
                        <a:rPr lang="ar-JO" sz="1400" b="0" dirty="0">
                          <a:solidFill>
                            <a:srgbClr val="000000"/>
                          </a:solidFill>
                          <a:latin typeface="Calibri"/>
                          <a:ea typeface="Calibri"/>
                          <a:cs typeface="Arial"/>
                        </a:rPr>
                        <a:t>في </a:t>
                      </a:r>
                      <a:r>
                        <a:rPr lang="ar-JO" sz="1400" b="0" dirty="0" smtClean="0">
                          <a:solidFill>
                            <a:srgbClr val="000000"/>
                          </a:solidFill>
                          <a:latin typeface="Calibri"/>
                          <a:ea typeface="Calibri"/>
                          <a:cs typeface="Arial"/>
                        </a:rPr>
                        <a:t>إيجاد أنموذج </a:t>
                      </a:r>
                      <a:r>
                        <a:rPr lang="ar-JO" sz="1400" b="0" dirty="0">
                          <a:solidFill>
                            <a:srgbClr val="000000"/>
                          </a:solidFill>
                          <a:latin typeface="Calibri"/>
                          <a:ea typeface="Calibri"/>
                          <a:cs typeface="Arial"/>
                        </a:rPr>
                        <a:t>المتعلم المبدع وبناء الشخصية الريادية.</a:t>
                      </a:r>
                      <a:endParaRPr lang="en-US" sz="1100" b="0" dirty="0">
                        <a:latin typeface="Calibri"/>
                        <a:ea typeface="Calibri"/>
                        <a:cs typeface="Arial"/>
                      </a:endParaRPr>
                    </a:p>
                  </a:txBody>
                  <a:tcPr marL="25835" marR="25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335703">
                <a:tc rowSpan="2">
                  <a:txBody>
                    <a:bodyPr/>
                    <a:lstStyle/>
                    <a:p>
                      <a:pPr marL="0" marR="0" algn="r" rtl="1">
                        <a:lnSpc>
                          <a:spcPct val="107000"/>
                        </a:lnSpc>
                        <a:spcBef>
                          <a:spcPts val="0"/>
                        </a:spcBef>
                        <a:spcAft>
                          <a:spcPts val="0"/>
                        </a:spcAft>
                      </a:pPr>
                      <a:r>
                        <a:rPr lang="ar-JO" sz="1400" b="0">
                          <a:latin typeface="Calibri"/>
                          <a:ea typeface="Calibri"/>
                          <a:cs typeface="Arial"/>
                        </a:rPr>
                        <a:t>المستوى في هذا المجال </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المبتديء</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المعلّم</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dirty="0">
                          <a:latin typeface="Calibri"/>
                          <a:ea typeface="Calibri"/>
                          <a:cs typeface="Arial"/>
                        </a:rPr>
                        <a:t>الخبير</a:t>
                      </a:r>
                      <a:endParaRPr lang="en-US" sz="1050" b="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JO" sz="1400" b="0">
                          <a:latin typeface="Calibri"/>
                          <a:ea typeface="Calibri"/>
                          <a:cs typeface="Arial"/>
                        </a:rPr>
                        <a:t>القائد</a:t>
                      </a:r>
                      <a:endParaRPr lang="en-US" sz="105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160">
                <a:tc vMerge="1">
                  <a:txBody>
                    <a:bodyPr/>
                    <a:lstStyle/>
                    <a:p>
                      <a:pPr rtl="1"/>
                      <a:endParaRPr lang="ar-JO"/>
                    </a:p>
                  </a:txBody>
                  <a:tcPr/>
                </a:tc>
                <a:tc>
                  <a:txBody>
                    <a:bodyPr/>
                    <a:lstStyle/>
                    <a:p>
                      <a:pPr marL="0" marR="0" algn="r" rtl="1">
                        <a:lnSpc>
                          <a:spcPct val="107000"/>
                        </a:lnSpc>
                        <a:spcBef>
                          <a:spcPts val="0"/>
                        </a:spcBef>
                        <a:spcAft>
                          <a:spcPts val="0"/>
                        </a:spcAft>
                      </a:pPr>
                      <a:endParaRPr lang="ar-JO" sz="1400" b="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endParaRPr lang="ar-JO" sz="1400" b="0" dirty="0">
                        <a:solidFill>
                          <a:srgbClr val="FF0000"/>
                        </a:solidFill>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JO" sz="1400" b="0" dirty="0" smtClean="0">
                          <a:solidFill>
                            <a:srgbClr val="FF0000"/>
                          </a:solidFill>
                          <a:latin typeface="+mn-lt"/>
                          <a:ea typeface="Calibri"/>
                          <a:cs typeface="+mn-cs"/>
                        </a:rPr>
                        <a:t>√</a:t>
                      </a: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ar-JO" sz="1400" b="0" dirty="0">
                        <a:latin typeface="Calibri"/>
                        <a:ea typeface="Calibri"/>
                        <a:cs typeface="Arial"/>
                      </a:endParaRPr>
                    </a:p>
                  </a:txBody>
                  <a:tcPr marL="67112" marR="67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مربع نص 3"/>
          <p:cNvSpPr txBox="1"/>
          <p:nvPr/>
        </p:nvSpPr>
        <p:spPr>
          <a:xfrm>
            <a:off x="1928794" y="6093296"/>
            <a:ext cx="4786346"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a:t>
            </a:r>
            <a:endParaRPr lang="ar-JO" dirty="0"/>
          </a:p>
        </p:txBody>
      </p:sp>
      <p:sp>
        <p:nvSpPr>
          <p:cNvPr id="5" name="Rectangle 1"/>
          <p:cNvSpPr>
            <a:spLocks noChangeArrowheads="1"/>
          </p:cNvSpPr>
          <p:nvPr/>
        </p:nvSpPr>
        <p:spPr bwMode="auto">
          <a:xfrm>
            <a:off x="2357422" y="214290"/>
            <a:ext cx="357190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نموذج رقم (1)</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20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نموذج تحليل المجالات)</a:t>
            </a:r>
            <a:endParaRPr kumimoji="0" lang="ar-JO"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عنصر نائب للتذييل 3"/>
          <p:cNvSpPr>
            <a:spLocks noGrp="1"/>
          </p:cNvSpPr>
          <p:nvPr>
            <p:ph type="ftr" sz="quarter" idx="11"/>
          </p:nvPr>
        </p:nvSpPr>
        <p:spPr>
          <a:xfrm>
            <a:off x="1000100" y="6520259"/>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838200"/>
                <a:ext cx="8229600" cy="5287963"/>
              </a:xfrm>
            </p:spPr>
            <p:txBody>
              <a:bodyPr>
                <a:normAutofit fontScale="85000" lnSpcReduction="10000"/>
              </a:bodyPr>
              <a:lstStyle/>
              <a:p>
                <a:pPr algn="r" rtl="1"/>
                <a:r>
                  <a:rPr lang="ar-JO" b="1" dirty="0" smtClean="0"/>
                  <a:t>هنا يتم اعطاء : مستوى المبتدئ </a:t>
                </a:r>
                <a:r>
                  <a:rPr lang="ar-JO" b="1" dirty="0" smtClean="0">
                    <a:solidFill>
                      <a:schemeClr val="accent1">
                        <a:lumMod val="75000"/>
                      </a:schemeClr>
                    </a:solidFill>
                  </a:rPr>
                  <a:t>(قيمة </a:t>
                </a:r>
                <a:r>
                  <a:rPr lang="ar-JO" b="1" dirty="0">
                    <a:solidFill>
                      <a:schemeClr val="accent1">
                        <a:lumMod val="75000"/>
                      </a:schemeClr>
                    </a:solidFill>
                  </a:rPr>
                  <a:t>1) </a:t>
                </a:r>
                <a:endParaRPr lang="ar-JO" b="1" dirty="0" smtClean="0"/>
              </a:p>
              <a:p>
                <a:pPr marL="0" indent="0" algn="r" rtl="1">
                  <a:buNone/>
                </a:pPr>
                <a:r>
                  <a:rPr lang="ar-JO" b="1" dirty="0"/>
                  <a:t> </a:t>
                </a:r>
                <a:r>
                  <a:rPr lang="ar-JO" b="1" dirty="0" smtClean="0"/>
                  <a:t>                       مستوى المعلم </a:t>
                </a:r>
                <a:r>
                  <a:rPr lang="ar-JO" b="1" dirty="0" smtClean="0">
                    <a:solidFill>
                      <a:schemeClr val="accent1">
                        <a:lumMod val="75000"/>
                      </a:schemeClr>
                    </a:solidFill>
                  </a:rPr>
                  <a:t>(قيمة </a:t>
                </a:r>
                <a:r>
                  <a:rPr lang="ar-JO" b="1" dirty="0">
                    <a:solidFill>
                      <a:schemeClr val="accent1">
                        <a:lumMod val="75000"/>
                      </a:schemeClr>
                    </a:solidFill>
                  </a:rPr>
                  <a:t>2 ) </a:t>
                </a:r>
                <a:r>
                  <a:rPr lang="ar-JO" b="1" dirty="0" smtClean="0"/>
                  <a:t> </a:t>
                </a:r>
              </a:p>
              <a:p>
                <a:pPr marL="0" indent="0" algn="r" rtl="1">
                  <a:buNone/>
                </a:pPr>
                <a:r>
                  <a:rPr lang="ar-JO" b="1" dirty="0"/>
                  <a:t> </a:t>
                </a:r>
                <a:r>
                  <a:rPr lang="ar-JO" b="1" dirty="0" smtClean="0"/>
                  <a:t>                       مستوى الخبير </a:t>
                </a:r>
                <a:r>
                  <a:rPr lang="ar-JO" b="1" dirty="0" smtClean="0">
                    <a:solidFill>
                      <a:schemeClr val="accent1">
                        <a:lumMod val="75000"/>
                      </a:schemeClr>
                    </a:solidFill>
                  </a:rPr>
                  <a:t>(قيمة </a:t>
                </a:r>
                <a:r>
                  <a:rPr lang="ar-JO" b="1" dirty="0">
                    <a:solidFill>
                      <a:schemeClr val="accent1">
                        <a:lumMod val="75000"/>
                      </a:schemeClr>
                    </a:solidFill>
                  </a:rPr>
                  <a:t>3) </a:t>
                </a:r>
                <a:r>
                  <a:rPr lang="ar-JO" b="1" dirty="0" smtClean="0">
                    <a:solidFill>
                      <a:schemeClr val="accent1">
                        <a:lumMod val="75000"/>
                      </a:schemeClr>
                    </a:solidFill>
                  </a:rPr>
                  <a:t> </a:t>
                </a:r>
              </a:p>
              <a:p>
                <a:pPr marL="0" indent="0" algn="r" rtl="1">
                  <a:buNone/>
                </a:pPr>
                <a:r>
                  <a:rPr lang="ar-JO" b="1" dirty="0"/>
                  <a:t> </a:t>
                </a:r>
                <a:r>
                  <a:rPr lang="ar-JO" b="1" dirty="0" smtClean="0"/>
                  <a:t>                       مستوى القائد </a:t>
                </a:r>
                <a:r>
                  <a:rPr lang="ar-JO" b="1" dirty="0" smtClean="0">
                    <a:solidFill>
                      <a:schemeClr val="accent1">
                        <a:lumMod val="75000"/>
                      </a:schemeClr>
                    </a:solidFill>
                  </a:rPr>
                  <a:t>(قيمة </a:t>
                </a:r>
                <a:r>
                  <a:rPr lang="ar-JO" b="1" dirty="0">
                    <a:solidFill>
                      <a:schemeClr val="accent1">
                        <a:lumMod val="75000"/>
                      </a:schemeClr>
                    </a:solidFill>
                  </a:rPr>
                  <a:t>4) </a:t>
                </a:r>
                <a:r>
                  <a:rPr lang="ar-JO" b="1" dirty="0" smtClean="0">
                    <a:solidFill>
                      <a:schemeClr val="accent1">
                        <a:lumMod val="75000"/>
                      </a:schemeClr>
                    </a:solidFill>
                  </a:rPr>
                  <a:t> </a:t>
                </a:r>
                <a:endParaRPr lang="en-US" dirty="0">
                  <a:solidFill>
                    <a:schemeClr val="accent1">
                      <a:lumMod val="75000"/>
                    </a:schemeClr>
                  </a:solidFill>
                </a:endParaRPr>
              </a:p>
              <a:p>
                <a:pPr algn="r" rtl="1"/>
                <a:r>
                  <a:rPr lang="ar-JO" b="1" dirty="0"/>
                  <a:t>ويتم جمع قيم المستويات التي حددتها في المعايير الفرعية ثم تقسيم المجموع الذي حصلت عليه على عدد المجالات الفرعية ضمن كل مجال.</a:t>
                </a:r>
                <a:endParaRPr lang="en-US" dirty="0"/>
              </a:p>
              <a:p>
                <a:pPr algn="r" rtl="1"/>
                <a:r>
                  <a:rPr lang="ar-JO" b="1" dirty="0"/>
                  <a:t>تطبيق عملي للمثال اعلاه :  مجموع مستويات المعايير الفرعية  ===&gt;  3 + </a:t>
                </a:r>
                <a:r>
                  <a:rPr lang="ar-JO" b="1" dirty="0" smtClean="0"/>
                  <a:t>3 </a:t>
                </a:r>
                <a:r>
                  <a:rPr lang="ar-JO" b="1" dirty="0"/>
                  <a:t>+ </a:t>
                </a:r>
                <a:r>
                  <a:rPr lang="ar-JO" b="1" dirty="0" smtClean="0"/>
                  <a:t>3 </a:t>
                </a:r>
                <a:r>
                  <a:rPr lang="ar-JO" b="1" dirty="0"/>
                  <a:t>= </a:t>
                </a:r>
                <a:r>
                  <a:rPr lang="ar-JO" b="1" dirty="0" smtClean="0"/>
                  <a:t>9   </a:t>
                </a:r>
                <a:r>
                  <a:rPr lang="ar-JO" b="1" dirty="0"/>
                  <a:t>وعدد المجالات الفرعية = 3</a:t>
                </a:r>
                <a:endParaRPr lang="en-US" dirty="0"/>
              </a:p>
              <a:p>
                <a:pPr algn="r" rtl="1"/>
                <a:r>
                  <a:rPr lang="ar-JO" b="1" dirty="0"/>
                  <a:t>العلامة الكلية للمجال الرئيسي هو ===&gt;    </a:t>
                </a:r>
                <a14:m>
                  <m:oMath xmlns:m="http://schemas.openxmlformats.org/officeDocument/2006/math">
                    <m:f>
                      <m:fPr>
                        <m:ctrlPr>
                          <a:rPr lang="en-US" b="1" i="1">
                            <a:latin typeface="Cambria Math"/>
                          </a:rPr>
                        </m:ctrlPr>
                      </m:fPr>
                      <m:num>
                        <m:r>
                          <a:rPr lang="ar-JO" b="1" i="1" smtClean="0">
                            <a:latin typeface="Cambria Math"/>
                          </a:rPr>
                          <m:t>𝟗</m:t>
                        </m:r>
                      </m:num>
                      <m:den>
                        <m:r>
                          <a:rPr lang="en-US" b="1" i="1">
                            <a:latin typeface="Cambria Math"/>
                          </a:rPr>
                          <m:t>𝟑</m:t>
                        </m:r>
                      </m:den>
                    </m:f>
                  </m:oMath>
                </a14:m>
                <a:r>
                  <a:rPr lang="ar-JO" b="1" dirty="0"/>
                  <a:t> = </a:t>
                </a:r>
                <a:r>
                  <a:rPr lang="en-US" b="1" dirty="0" smtClean="0"/>
                  <a:t>3 </a:t>
                </a:r>
                <a:r>
                  <a:rPr lang="ar-JO" b="1" dirty="0" smtClean="0"/>
                  <a:t> </a:t>
                </a:r>
                <a:r>
                  <a:rPr lang="ar-JO" b="1" dirty="0"/>
                  <a:t>وذلك </a:t>
                </a:r>
                <a:r>
                  <a:rPr lang="ar-JO" b="1" dirty="0">
                    <a:solidFill>
                      <a:srgbClr val="FF0000"/>
                    </a:solidFill>
                  </a:rPr>
                  <a:t>يعني انك بالمستوى </a:t>
                </a:r>
                <a:r>
                  <a:rPr lang="ar-JO" b="1" dirty="0" smtClean="0">
                    <a:solidFill>
                      <a:srgbClr val="FF0000"/>
                    </a:solidFill>
                  </a:rPr>
                  <a:t>الثالث من </a:t>
                </a:r>
                <a:r>
                  <a:rPr lang="ar-JO" b="1" dirty="0">
                    <a:solidFill>
                      <a:srgbClr val="FF0000"/>
                    </a:solidFill>
                  </a:rPr>
                  <a:t>هذا المجال </a:t>
                </a:r>
                <a:endParaRPr lang="en-US" dirty="0">
                  <a:solidFill>
                    <a:srgbClr val="FF0000"/>
                  </a:solidFill>
                </a:endParaRPr>
              </a:p>
              <a:p>
                <a:pPr algn="r"/>
                <a:endParaRPr lang="ar-JO"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838200"/>
                <a:ext cx="8229600" cy="5287963"/>
              </a:xfrm>
              <a:blipFill rotWithShape="1">
                <a:blip r:embed="rId2"/>
                <a:stretch>
                  <a:fillRect t="-1730" r="-1407"/>
                </a:stretch>
              </a:blipFill>
            </p:spPr>
            <p:txBody>
              <a:bodyPr/>
              <a:lstStyle/>
              <a:p>
                <a:r>
                  <a:rPr lang="en-US">
                    <a:noFill/>
                  </a:rPr>
                  <a:t> </a:t>
                </a:r>
              </a:p>
            </p:txBody>
          </p:sp>
        </mc:Fallback>
      </mc:AlternateContent>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extLst>
      <p:ext uri="{BB962C8B-B14F-4D97-AF65-F5344CB8AC3E}">
        <p14:creationId xmlns:p14="http://schemas.microsoft.com/office/powerpoint/2010/main" val="3405829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2978701357"/>
              </p:ext>
            </p:extLst>
          </p:nvPr>
        </p:nvGraphicFramePr>
        <p:xfrm>
          <a:off x="642910" y="1000108"/>
          <a:ext cx="8072495" cy="5453228"/>
        </p:xfrm>
        <a:graphic>
          <a:graphicData uri="http://schemas.openxmlformats.org/drawingml/2006/table">
            <a:tbl>
              <a:tblPr rtl="1"/>
              <a:tblGrid>
                <a:gridCol w="1526771"/>
                <a:gridCol w="1963872"/>
                <a:gridCol w="1433657"/>
                <a:gridCol w="1454433"/>
                <a:gridCol w="1693762"/>
              </a:tblGrid>
              <a:tr h="143929">
                <a:tc gridSpan="5">
                  <a:txBody>
                    <a:bodyPr/>
                    <a:lstStyle/>
                    <a:p>
                      <a:pPr marL="0" marR="0" algn="ctr" rtl="1">
                        <a:lnSpc>
                          <a:spcPct val="107000"/>
                        </a:lnSpc>
                        <a:spcBef>
                          <a:spcPts val="0"/>
                        </a:spcBef>
                        <a:spcAft>
                          <a:spcPts val="0"/>
                        </a:spcAft>
                      </a:pPr>
                      <a:r>
                        <a:rPr lang="ar-SA" sz="1600" b="1" dirty="0">
                          <a:latin typeface="Calibri"/>
                          <a:ea typeface="Calibri"/>
                          <a:cs typeface="Simplified Arabic"/>
                        </a:rPr>
                        <a:t>ملخص التأمل الذاتي </a:t>
                      </a:r>
                      <a:r>
                        <a:rPr lang="ar-JO" sz="1600" b="1" dirty="0">
                          <a:latin typeface="Calibri"/>
                          <a:ea typeface="Calibri"/>
                          <a:cs typeface="Simplified Arabic"/>
                        </a:rPr>
                        <a:t>لنقاط القوة والضعف </a:t>
                      </a:r>
                      <a:r>
                        <a:rPr lang="ar-SA" sz="1600" b="1" dirty="0">
                          <a:latin typeface="Calibri"/>
                          <a:ea typeface="Calibri"/>
                          <a:cs typeface="Simplified Arabic"/>
                        </a:rPr>
                        <a:t>ضمن المجالات الرئيسية والفرعية</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43929">
                <a:tc gridSpan="5">
                  <a:txBody>
                    <a:bodyPr/>
                    <a:lstStyle/>
                    <a:p>
                      <a:pPr marL="0" marR="0" algn="r" rtl="1">
                        <a:lnSpc>
                          <a:spcPct val="107000"/>
                        </a:lnSpc>
                        <a:spcBef>
                          <a:spcPts val="0"/>
                        </a:spcBef>
                        <a:spcAft>
                          <a:spcPts val="0"/>
                        </a:spcAft>
                      </a:pPr>
                      <a:r>
                        <a:rPr lang="ar-SA" sz="1600" b="1" dirty="0">
                          <a:latin typeface="Calibri"/>
                          <a:ea typeface="Calibri"/>
                          <a:cs typeface="Simplified Arabic"/>
                        </a:rPr>
                        <a:t>المجال الرئيسي</a:t>
                      </a:r>
                      <a:r>
                        <a:rPr lang="ar-SA" sz="1600" b="1" dirty="0" smtClean="0">
                          <a:latin typeface="Calibri"/>
                          <a:ea typeface="Calibri"/>
                          <a:cs typeface="Simplified Arabic"/>
                        </a:rPr>
                        <a:t>:-</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287858">
                <a:tc>
                  <a:txBody>
                    <a:bodyPr/>
                    <a:lstStyle/>
                    <a:p>
                      <a:pPr marL="0" marR="0" algn="r" rtl="1">
                        <a:lnSpc>
                          <a:spcPct val="107000"/>
                        </a:lnSpc>
                        <a:spcBef>
                          <a:spcPts val="0"/>
                        </a:spcBef>
                        <a:spcAft>
                          <a:spcPts val="0"/>
                        </a:spcAft>
                      </a:pPr>
                      <a:endParaRPr lang="en-US" sz="600" dirty="0">
                        <a:latin typeface="Calibri"/>
                        <a:ea typeface="Calibri"/>
                        <a:cs typeface="Arial"/>
                      </a:endParaRPr>
                    </a:p>
                    <a:p>
                      <a:pPr marL="0" marR="0" algn="r" rtl="1">
                        <a:lnSpc>
                          <a:spcPct val="107000"/>
                        </a:lnSpc>
                        <a:spcBef>
                          <a:spcPts val="0"/>
                        </a:spcBef>
                        <a:spcAft>
                          <a:spcPts val="0"/>
                        </a:spcAft>
                      </a:pPr>
                      <a:r>
                        <a:rPr lang="ar-JO" sz="1600" b="1" kern="1200" dirty="0">
                          <a:solidFill>
                            <a:schemeClr val="tx1"/>
                          </a:solidFill>
                          <a:latin typeface="Calibri"/>
                          <a:ea typeface="Calibri"/>
                          <a:cs typeface="Simplified Arabic"/>
                        </a:rPr>
                        <a:t>المجالات الفرعية</a:t>
                      </a:r>
                      <a:endParaRPr lang="en-US" sz="1600" b="1" kern="1200" dirty="0">
                        <a:solidFill>
                          <a:schemeClr val="tx1"/>
                        </a:solidFill>
                        <a:latin typeface="Calibri"/>
                        <a:ea typeface="Calibri"/>
                        <a:cs typeface="Simplified Arabic"/>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smtClean="0">
                          <a:latin typeface="Calibri"/>
                          <a:ea typeface="Calibri"/>
                          <a:cs typeface="Simplified Arabic"/>
                        </a:rPr>
                        <a:t>المبتدئ</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(1)</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المعلّم</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(2)</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الخبير</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(3)</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600" b="1" dirty="0">
                          <a:latin typeface="Calibri"/>
                          <a:ea typeface="Calibri"/>
                          <a:cs typeface="Simplified Arabic"/>
                        </a:rPr>
                        <a:t>القائد</a:t>
                      </a:r>
                      <a:endParaRPr lang="en-US" sz="1400" dirty="0">
                        <a:latin typeface="Calibri"/>
                        <a:ea typeface="Calibri"/>
                        <a:cs typeface="Arial"/>
                      </a:endParaRPr>
                    </a:p>
                    <a:p>
                      <a:pPr marL="0" marR="0" algn="ctr" rtl="1">
                        <a:lnSpc>
                          <a:spcPct val="107000"/>
                        </a:lnSpc>
                        <a:spcBef>
                          <a:spcPts val="0"/>
                        </a:spcBef>
                        <a:spcAft>
                          <a:spcPts val="0"/>
                        </a:spcAft>
                      </a:pPr>
                      <a:r>
                        <a:rPr lang="ar-SA" sz="1600" b="1" dirty="0">
                          <a:latin typeface="Calibri"/>
                          <a:ea typeface="Calibri"/>
                          <a:cs typeface="Simplified Arabic"/>
                        </a:rPr>
                        <a:t>(4)</a:t>
                      </a:r>
                      <a:endParaRPr lang="en-US" sz="14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6208">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1612">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1721">
                <a:tc>
                  <a:txBody>
                    <a:bodyPr/>
                    <a:lstStyle/>
                    <a:p>
                      <a:pPr marL="0" marR="0" algn="r" rtl="1">
                        <a:lnSpc>
                          <a:spcPct val="107000"/>
                        </a:lnSpc>
                        <a:spcBef>
                          <a:spcPts val="0"/>
                        </a:spcBef>
                        <a:spcAft>
                          <a:spcPts val="0"/>
                        </a:spcAft>
                      </a:pPr>
                      <a:endParaRPr lang="en-US" sz="60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endParaRPr lang="en-US" sz="1050" dirty="0">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643174" y="214290"/>
            <a:ext cx="392909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(2) </a:t>
            </a:r>
            <a:endParaRPr lang="en-US" sz="2000" b="1" dirty="0" smtClean="0">
              <a:latin typeface="Simplified Arabic" pitchFamily="18" charset="-78"/>
              <a:ea typeface="Calibri" pitchFamily="34" charset="0"/>
              <a:cs typeface="Simplified Arabic" pitchFamily="18" charset="-78"/>
            </a:endParaRPr>
          </a:p>
          <a:p>
            <a:pPr algn="ctr" eaLnBrk="0" fontAlgn="base" hangingPunct="0">
              <a:spcBef>
                <a:spcPct val="0"/>
              </a:spcBef>
              <a:spcAft>
                <a:spcPct val="0"/>
              </a:spcAft>
            </a:pPr>
            <a:r>
              <a:rPr lang="ar-JO" sz="2000" b="1" dirty="0" smtClean="0">
                <a:latin typeface="Simplified Arabic" pitchFamily="18" charset="-78"/>
                <a:ea typeface="Calibri" pitchFamily="34" charset="0"/>
                <a:cs typeface="Simplified Arabic" pitchFamily="18" charset="-78"/>
              </a:rPr>
              <a:t>( نموذج ملخص التأمل الذاتي )</a:t>
            </a:r>
          </a:p>
        </p:txBody>
      </p:sp>
      <p:sp>
        <p:nvSpPr>
          <p:cNvPr id="5" name="عنصر نائب للتذييل 3"/>
          <p:cNvSpPr>
            <a:spLocks noGrp="1"/>
          </p:cNvSpPr>
          <p:nvPr>
            <p:ph type="ftr" sz="quarter" idx="11"/>
          </p:nvPr>
        </p:nvSpPr>
        <p:spPr>
          <a:xfrm>
            <a:off x="1072108" y="6453336"/>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143240" y="214290"/>
            <a:ext cx="278473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eaLnBrk="1" fontAlgn="base" hangingPunct="1">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(2) </a:t>
            </a:r>
            <a:endParaRPr lang="en-US" sz="2000" b="1" dirty="0" smtClean="0">
              <a:latin typeface="Simplified Arabic" pitchFamily="18" charset="-78"/>
              <a:ea typeface="Calibri" pitchFamily="34" charset="0"/>
              <a:cs typeface="Simplified Arabic" pitchFamily="18" charset="-78"/>
            </a:endParaRPr>
          </a:p>
          <a:p>
            <a:pPr algn="ctr" eaLnBrk="0" fontAlgn="base" hangingPunct="0">
              <a:spcBef>
                <a:spcPct val="0"/>
              </a:spcBef>
              <a:spcAft>
                <a:spcPct val="0"/>
              </a:spcAft>
            </a:pPr>
            <a:r>
              <a:rPr lang="ar-JO" sz="2000" b="1" dirty="0" smtClean="0">
                <a:latin typeface="Simplified Arabic" pitchFamily="18" charset="-78"/>
                <a:ea typeface="Calibri" pitchFamily="34" charset="0"/>
                <a:cs typeface="Simplified Arabic" pitchFamily="18" charset="-78"/>
              </a:rPr>
              <a:t>( نموذج ملخص التأمل الذاتي )</a:t>
            </a:r>
          </a:p>
        </p:txBody>
      </p:sp>
      <p:graphicFrame>
        <p:nvGraphicFramePr>
          <p:cNvPr id="3" name="جدول 2"/>
          <p:cNvGraphicFramePr>
            <a:graphicFrameLocks noGrp="1"/>
          </p:cNvGraphicFramePr>
          <p:nvPr/>
        </p:nvGraphicFramePr>
        <p:xfrm>
          <a:off x="428596" y="1142984"/>
          <a:ext cx="8467071" cy="4752995"/>
        </p:xfrm>
        <a:graphic>
          <a:graphicData uri="http://schemas.openxmlformats.org/drawingml/2006/table">
            <a:tbl>
              <a:tblPr rtl="1"/>
              <a:tblGrid>
                <a:gridCol w="1092549"/>
                <a:gridCol w="1470938"/>
                <a:gridCol w="1865668"/>
                <a:gridCol w="2162160"/>
                <a:gridCol w="1875756"/>
              </a:tblGrid>
              <a:tr h="177911">
                <a:tc gridSpan="5">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ملخص التأمل الذاتي </a:t>
                      </a:r>
                      <a:r>
                        <a:rPr lang="ar-JO" sz="1200" b="1" kern="1200" dirty="0">
                          <a:solidFill>
                            <a:srgbClr val="000000"/>
                          </a:solidFill>
                          <a:latin typeface="Calibri"/>
                          <a:ea typeface="Calibri"/>
                          <a:cs typeface="Arial"/>
                        </a:rPr>
                        <a:t>لنقاط القوة والضعف </a:t>
                      </a:r>
                      <a:r>
                        <a:rPr lang="ar-SA" sz="1200" b="1" kern="1200" dirty="0">
                          <a:solidFill>
                            <a:srgbClr val="000000"/>
                          </a:solidFill>
                          <a:latin typeface="Calibri"/>
                          <a:ea typeface="Calibri"/>
                          <a:cs typeface="Arial"/>
                        </a:rPr>
                        <a:t>ضمن المجالات الرئيسية والفرعية</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143929">
                <a:tc gridSpan="5">
                  <a:txBody>
                    <a:bodyPr/>
                    <a:lstStyle/>
                    <a:p>
                      <a:pPr marL="0" marR="0" algn="r" rtl="1">
                        <a:lnSpc>
                          <a:spcPct val="107000"/>
                        </a:lnSpc>
                        <a:spcBef>
                          <a:spcPts val="0"/>
                        </a:spcBef>
                        <a:spcAft>
                          <a:spcPts val="0"/>
                        </a:spcAft>
                      </a:pPr>
                      <a:r>
                        <a:rPr lang="ar-SA" sz="1200" b="0" kern="1200" dirty="0">
                          <a:solidFill>
                            <a:srgbClr val="000000"/>
                          </a:solidFill>
                          <a:latin typeface="Calibri"/>
                          <a:ea typeface="Calibri"/>
                          <a:cs typeface="Arial"/>
                        </a:rPr>
                        <a:t>المجال الرئيسي:- </a:t>
                      </a:r>
                      <a:r>
                        <a:rPr lang="ar-SA" sz="1200" b="1" kern="1200" dirty="0">
                          <a:solidFill>
                            <a:srgbClr val="FF0000"/>
                          </a:solidFill>
                          <a:latin typeface="Calibri"/>
                          <a:ea typeface="Calibri"/>
                          <a:cs typeface="Arial"/>
                        </a:rPr>
                        <a:t>بيئة التعلم</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c hMerge="1">
                  <a:txBody>
                    <a:bodyPr/>
                    <a:lstStyle/>
                    <a:p>
                      <a:pPr rtl="1"/>
                      <a:endParaRPr lang="ar-JO"/>
                    </a:p>
                  </a:txBody>
                  <a:tcPr/>
                </a:tc>
              </a:tr>
              <a:tr h="287858">
                <a:tc>
                  <a:txBody>
                    <a:bodyPr/>
                    <a:lstStyle/>
                    <a:p>
                      <a:pPr marL="0" marR="0" algn="r" rtl="1">
                        <a:lnSpc>
                          <a:spcPct val="107000"/>
                        </a:lnSpc>
                        <a:spcBef>
                          <a:spcPts val="0"/>
                        </a:spcBef>
                        <a:spcAft>
                          <a:spcPts val="0"/>
                        </a:spcAft>
                      </a:pPr>
                      <a:endParaRPr lang="en-US" sz="1200" b="1"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1" kern="1200" dirty="0">
                          <a:solidFill>
                            <a:srgbClr val="000000"/>
                          </a:solidFill>
                          <a:latin typeface="Calibri"/>
                          <a:ea typeface="Calibri"/>
                          <a:cs typeface="Arial"/>
                        </a:rPr>
                        <a:t>المجالات الفرعية</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smtClean="0">
                          <a:solidFill>
                            <a:srgbClr val="000000"/>
                          </a:solidFill>
                          <a:latin typeface="Calibri"/>
                          <a:ea typeface="Calibri"/>
                          <a:cs typeface="Arial"/>
                        </a:rPr>
                        <a:t>المبتدئ</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(1)</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المعلّم</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(2)</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الخبير</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(3)</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القائد</a:t>
                      </a:r>
                      <a:endParaRPr lang="en-US" sz="1200" b="1" kern="1200" dirty="0">
                        <a:solidFill>
                          <a:srgbClr val="000000"/>
                        </a:solidFill>
                        <a:latin typeface="Calibri"/>
                        <a:ea typeface="Calibri"/>
                        <a:cs typeface="Arial"/>
                      </a:endParaRPr>
                    </a:p>
                    <a:p>
                      <a:pPr marL="0" marR="0" algn="ctr" rtl="1">
                        <a:lnSpc>
                          <a:spcPct val="107000"/>
                        </a:lnSpc>
                        <a:spcBef>
                          <a:spcPts val="0"/>
                        </a:spcBef>
                        <a:spcAft>
                          <a:spcPts val="0"/>
                        </a:spcAft>
                      </a:pPr>
                      <a:r>
                        <a:rPr lang="ar-SA" sz="1200" b="1" kern="1200" dirty="0">
                          <a:solidFill>
                            <a:srgbClr val="000000"/>
                          </a:solidFill>
                          <a:latin typeface="Calibri"/>
                          <a:ea typeface="Calibri"/>
                          <a:cs typeface="Arial"/>
                        </a:rPr>
                        <a:t>(4)</a:t>
                      </a:r>
                      <a:endParaRPr lang="en-US" sz="1200" b="1"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368">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smtClean="0">
                          <a:solidFill>
                            <a:srgbClr val="FF0000"/>
                          </a:solidFill>
                          <a:latin typeface="Calibri"/>
                          <a:ea typeface="Calibri"/>
                          <a:cs typeface="Arial"/>
                        </a:rPr>
                        <a:t>الأوعية </a:t>
                      </a:r>
                      <a:r>
                        <a:rPr lang="ar-JO" sz="1200" b="1" kern="1200" dirty="0">
                          <a:solidFill>
                            <a:srgbClr val="FF0000"/>
                          </a:solidFill>
                          <a:latin typeface="Calibri"/>
                          <a:ea typeface="Calibri"/>
                          <a:cs typeface="Arial"/>
                        </a:rPr>
                        <a:t>المعرفية</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استخدم </a:t>
                      </a:r>
                      <a:r>
                        <a:rPr lang="ar-JO" sz="1200" b="0" kern="1200" dirty="0" smtClean="0">
                          <a:solidFill>
                            <a:srgbClr val="000000"/>
                          </a:solidFill>
                          <a:latin typeface="Calibri"/>
                          <a:ea typeface="Calibri"/>
                          <a:cs typeface="Arial"/>
                        </a:rPr>
                        <a:t>الأوعية </a:t>
                      </a:r>
                      <a:r>
                        <a:rPr lang="ar-JO" sz="1200" b="0" kern="1200" dirty="0">
                          <a:solidFill>
                            <a:srgbClr val="000000"/>
                          </a:solidFill>
                          <a:latin typeface="Calibri"/>
                          <a:ea typeface="Calibri"/>
                          <a:cs typeface="Arial"/>
                        </a:rPr>
                        <a:t>المعرفية وتكنولوجيا المعلومات لتحسين تعلم </a:t>
                      </a:r>
                      <a:r>
                        <a:rPr lang="ar-JO" sz="1200" b="0" kern="1200" dirty="0" smtClean="0">
                          <a:solidFill>
                            <a:srgbClr val="000000"/>
                          </a:solidFill>
                          <a:latin typeface="Calibri"/>
                          <a:ea typeface="Calibri"/>
                          <a:cs typeface="Arial"/>
                        </a:rPr>
                        <a:t>الطلبة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أوظف الأوعية </a:t>
                      </a:r>
                      <a:r>
                        <a:rPr lang="ar-JO" sz="1200" b="0" kern="1200" dirty="0">
                          <a:solidFill>
                            <a:srgbClr val="000000"/>
                          </a:solidFill>
                          <a:latin typeface="Calibri"/>
                          <a:ea typeface="Calibri"/>
                          <a:cs typeface="Arial"/>
                        </a:rPr>
                        <a:t>المعرفية وتكنولوجيا المعلومات والاتصالات لتعزيز فرص التعلم ودعمها  داخل </a:t>
                      </a:r>
                      <a:r>
                        <a:rPr lang="ar-JO" sz="1200" b="0" kern="1200" dirty="0" smtClean="0">
                          <a:solidFill>
                            <a:srgbClr val="000000"/>
                          </a:solidFill>
                          <a:latin typeface="Calibri"/>
                          <a:ea typeface="Calibri"/>
                          <a:cs typeface="Arial"/>
                        </a:rPr>
                        <a:t>المدرسة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1" u="none" kern="1200" dirty="0">
                          <a:solidFill>
                            <a:schemeClr val="tx1"/>
                          </a:solidFill>
                          <a:latin typeface="Calibri"/>
                          <a:ea typeface="Calibri"/>
                          <a:cs typeface="Arial"/>
                        </a:rPr>
                        <a:t> </a:t>
                      </a:r>
                      <a:r>
                        <a:rPr lang="ar-JO" sz="1200" b="0" u="none" kern="1200" dirty="0" smtClean="0">
                          <a:solidFill>
                            <a:schemeClr val="tx1"/>
                          </a:solidFill>
                          <a:latin typeface="Calibri"/>
                          <a:ea typeface="Calibri"/>
                          <a:cs typeface="Arial"/>
                        </a:rPr>
                        <a:t>إل</a:t>
                      </a:r>
                      <a:r>
                        <a:rPr lang="ar-JO" sz="1200" b="0" kern="1200" dirty="0" smtClean="0">
                          <a:solidFill>
                            <a:schemeClr val="tx1"/>
                          </a:solidFill>
                          <a:latin typeface="Calibri"/>
                          <a:ea typeface="Calibri"/>
                          <a:cs typeface="Arial"/>
                        </a:rPr>
                        <a:t>ى </a:t>
                      </a:r>
                      <a:r>
                        <a:rPr lang="ar-JO" sz="1200" b="0" kern="1200" dirty="0" smtClean="0">
                          <a:solidFill>
                            <a:srgbClr val="000000"/>
                          </a:solidFill>
                          <a:latin typeface="Calibri"/>
                          <a:ea typeface="Calibri"/>
                          <a:cs typeface="Arial"/>
                        </a:rPr>
                        <a:t>استثمار الأوعية </a:t>
                      </a:r>
                      <a:r>
                        <a:rPr lang="ar-JO" sz="1200" b="0" kern="1200" dirty="0">
                          <a:solidFill>
                            <a:srgbClr val="000000"/>
                          </a:solidFill>
                          <a:latin typeface="Calibri"/>
                          <a:ea typeface="Calibri"/>
                          <a:cs typeface="Arial"/>
                        </a:rPr>
                        <a:t>المعرفية  وتكنولوجيا المعلومات والاتصالات لتعزير فرص التعلم ودعمها  ضمن مجتمع التعلم المهني  والمجتمع المدرسي </a:t>
                      </a:r>
                      <a:r>
                        <a:rPr lang="ar-JO" sz="1200" b="0" kern="1200" dirty="0" smtClean="0">
                          <a:solidFill>
                            <a:srgbClr val="000000"/>
                          </a:solidFill>
                          <a:latin typeface="Calibri"/>
                          <a:ea typeface="Calibri"/>
                          <a:cs typeface="Arial"/>
                        </a:rPr>
                        <a:t>.</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قيادة المجتمع  المدرسي لاستثمار </a:t>
                      </a:r>
                      <a:r>
                        <a:rPr lang="ar-JO" sz="1200" b="0" kern="1200" dirty="0" smtClean="0">
                          <a:solidFill>
                            <a:srgbClr val="000000"/>
                          </a:solidFill>
                          <a:latin typeface="Calibri"/>
                          <a:ea typeface="Calibri"/>
                          <a:cs typeface="Arial"/>
                        </a:rPr>
                        <a:t>الأوعية </a:t>
                      </a:r>
                      <a:r>
                        <a:rPr lang="ar-JO" sz="1200" b="0" kern="1200" dirty="0">
                          <a:solidFill>
                            <a:srgbClr val="000000"/>
                          </a:solidFill>
                          <a:latin typeface="Calibri"/>
                          <a:ea typeface="Calibri"/>
                          <a:cs typeface="Arial"/>
                        </a:rPr>
                        <a:t>المعرفية وتكنولوجيا المعلومات والاتصالات لتعزيز فرص التعلم ودعمها ضمن مجتمع المعرفة.</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322">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a:solidFill>
                            <a:srgbClr val="FF0000"/>
                          </a:solidFill>
                          <a:latin typeface="Calibri"/>
                          <a:ea typeface="Calibri"/>
                          <a:cs typeface="Arial"/>
                        </a:rPr>
                        <a:t>النفس اجتماعي</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اتقبل الطلبة </a:t>
                      </a:r>
                      <a:r>
                        <a:rPr lang="ar-JO" sz="1200" b="0" kern="1200" dirty="0" smtClean="0">
                          <a:solidFill>
                            <a:srgbClr val="000000"/>
                          </a:solidFill>
                          <a:latin typeface="Calibri"/>
                          <a:ea typeface="Calibri"/>
                          <a:cs typeface="Arial"/>
                        </a:rPr>
                        <a:t>وأراعي </a:t>
                      </a:r>
                      <a:r>
                        <a:rPr lang="ar-JO" sz="1200" b="0" kern="1200" dirty="0">
                          <a:solidFill>
                            <a:srgbClr val="000000"/>
                          </a:solidFill>
                          <a:latin typeface="Calibri"/>
                          <a:ea typeface="Calibri"/>
                          <a:cs typeface="Arial"/>
                        </a:rPr>
                        <a:t>حاجاتهم النفس اجتماعية المراعية للنوع </a:t>
                      </a:r>
                      <a:r>
                        <a:rPr lang="ar-JO" sz="1200" b="0" kern="1200" dirty="0" smtClean="0">
                          <a:solidFill>
                            <a:srgbClr val="000000"/>
                          </a:solidFill>
                          <a:latin typeface="Calibri"/>
                          <a:ea typeface="Calibri"/>
                          <a:cs typeface="Arial"/>
                        </a:rPr>
                        <a:t>الاجتماعي</a:t>
                      </a:r>
                      <a:r>
                        <a:rPr lang="ar-JO" sz="1200" b="0" kern="1200" baseline="0" dirty="0" smtClean="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وخصائصهم </a:t>
                      </a:r>
                      <a:r>
                        <a:rPr lang="ar-JO" sz="1200" b="0" kern="1200" dirty="0">
                          <a:solidFill>
                            <a:srgbClr val="000000"/>
                          </a:solidFill>
                          <a:latin typeface="Calibri"/>
                          <a:ea typeface="Calibri"/>
                          <a:cs typeface="Arial"/>
                        </a:rPr>
                        <a:t>النمائية لتحفيزهم على </a:t>
                      </a:r>
                      <a:r>
                        <a:rPr lang="ar-JO" sz="1200" b="0" kern="1200" dirty="0" smtClean="0">
                          <a:solidFill>
                            <a:srgbClr val="000000"/>
                          </a:solidFill>
                          <a:latin typeface="Calibri"/>
                          <a:ea typeface="Calibri"/>
                          <a:cs typeface="Arial"/>
                        </a:rPr>
                        <a:t>التعلم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اوظف الاساليب العلمية المناسبة لمراعاة الخصائص النمائية  </a:t>
                      </a:r>
                      <a:r>
                        <a:rPr lang="ar-JO" sz="1200" b="0" kern="1200" dirty="0" smtClean="0">
                          <a:solidFill>
                            <a:srgbClr val="000000"/>
                          </a:solidFill>
                          <a:latin typeface="Calibri"/>
                          <a:ea typeface="Calibri"/>
                          <a:cs typeface="Arial"/>
                        </a:rPr>
                        <a:t>المراعية للنوع </a:t>
                      </a:r>
                      <a:r>
                        <a:rPr lang="ar-JO" sz="1200" b="0" kern="1200" dirty="0">
                          <a:solidFill>
                            <a:srgbClr val="000000"/>
                          </a:solidFill>
                          <a:latin typeface="Calibri"/>
                          <a:ea typeface="Calibri"/>
                          <a:cs typeface="Arial"/>
                        </a:rPr>
                        <a:t>الاجتماعي والحاجات النفسية والاجتماعية للطلبة لاثارة دافعيهم وتعديل سلوكاتهم بالتعاون مع </a:t>
                      </a:r>
                      <a:r>
                        <a:rPr lang="ar-JO" sz="1200" b="0" kern="1200" dirty="0" smtClean="0">
                          <a:solidFill>
                            <a:srgbClr val="000000"/>
                          </a:solidFill>
                          <a:latin typeface="Calibri"/>
                          <a:ea typeface="Calibri"/>
                          <a:cs typeface="Arial"/>
                        </a:rPr>
                        <a:t>الزملاء.</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1" u="none" kern="1200" dirty="0">
                          <a:solidFill>
                            <a:srgbClr val="FF0000"/>
                          </a:solidFill>
                          <a:latin typeface="Calibri"/>
                          <a:ea typeface="Calibri"/>
                          <a:cs typeface="Arial"/>
                        </a:rPr>
                        <a:t> </a:t>
                      </a:r>
                      <a:r>
                        <a:rPr lang="ar-JO" sz="1200" b="0" kern="1200" dirty="0" smtClean="0">
                          <a:solidFill>
                            <a:srgbClr val="000000"/>
                          </a:solidFill>
                          <a:latin typeface="Calibri"/>
                          <a:ea typeface="Calibri"/>
                          <a:cs typeface="Arial"/>
                        </a:rPr>
                        <a:t>إلى توفير </a:t>
                      </a:r>
                      <a:r>
                        <a:rPr lang="ar-JO" sz="1200" b="0" kern="1200" dirty="0">
                          <a:solidFill>
                            <a:srgbClr val="000000"/>
                          </a:solidFill>
                          <a:latin typeface="Calibri"/>
                          <a:ea typeface="Calibri"/>
                          <a:cs typeface="Arial"/>
                        </a:rPr>
                        <a:t>بيئة تعلم امنة تراعي النوع الاجتماعي وفق منهجية علمية تثير دافعية الطلبة نحو التعلم وتلبي حاجاتهم النفس اجتماعية وخصائصهم النمائية </a:t>
                      </a:r>
                      <a:endParaRPr lang="en-US" sz="1200" b="0"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0" kern="1200" dirty="0">
                          <a:solidFill>
                            <a:srgbClr val="000000"/>
                          </a:solidFill>
                          <a:latin typeface="Calibri"/>
                          <a:ea typeface="Calibri"/>
                          <a:cs typeface="Arial"/>
                        </a:rPr>
                        <a:t>وتعزز السلوكات الايجابية المرغوب بها بالتعاون مع المجتمع المدرسي </a:t>
                      </a:r>
                      <a:r>
                        <a:rPr lang="ar-JO" sz="1200" b="0" kern="1200" dirty="0" smtClean="0">
                          <a:solidFill>
                            <a:srgbClr val="000000"/>
                          </a:solidFill>
                          <a:latin typeface="Calibri"/>
                          <a:ea typeface="Calibri"/>
                          <a:cs typeface="Arial"/>
                        </a:rPr>
                        <a:t>.</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a:t>
                      </a:r>
                      <a:r>
                        <a:rPr lang="ar-JO" sz="1200" b="0" kern="1200" dirty="0">
                          <a:solidFill>
                            <a:srgbClr val="000000"/>
                          </a:solidFill>
                          <a:latin typeface="Calibri"/>
                          <a:ea typeface="Calibri"/>
                          <a:cs typeface="Arial"/>
                        </a:rPr>
                        <a:t>ضمان بيئة تعلم </a:t>
                      </a:r>
                      <a:r>
                        <a:rPr lang="ar-JO" sz="1200" b="0" kern="1200" dirty="0" smtClean="0">
                          <a:solidFill>
                            <a:srgbClr val="000000"/>
                          </a:solidFill>
                          <a:latin typeface="Calibri"/>
                          <a:ea typeface="Calibri"/>
                          <a:cs typeface="Arial"/>
                        </a:rPr>
                        <a:t>آمنة </a:t>
                      </a:r>
                      <a:r>
                        <a:rPr lang="ar-JO" sz="1200" b="0" kern="1200" dirty="0">
                          <a:solidFill>
                            <a:srgbClr val="000000"/>
                          </a:solidFill>
                          <a:latin typeface="Calibri"/>
                          <a:ea typeface="Calibri"/>
                          <a:cs typeface="Arial"/>
                        </a:rPr>
                        <a:t>وفق منهجية علمية تلهم </a:t>
                      </a:r>
                      <a:r>
                        <a:rPr lang="ar-JO" sz="1200" b="0" kern="1200" dirty="0" smtClean="0">
                          <a:solidFill>
                            <a:srgbClr val="000000"/>
                          </a:solidFill>
                          <a:latin typeface="Calibri"/>
                          <a:ea typeface="Calibri"/>
                          <a:cs typeface="Arial"/>
                        </a:rPr>
                        <a:t>الآخرين </a:t>
                      </a:r>
                      <a:r>
                        <a:rPr lang="ar-JO" sz="1200" b="0" kern="1200" dirty="0">
                          <a:solidFill>
                            <a:srgbClr val="000000"/>
                          </a:solidFill>
                          <a:latin typeface="Calibri"/>
                          <a:ea typeface="Calibri"/>
                          <a:cs typeface="Arial"/>
                        </a:rPr>
                        <a:t>وتلبي حاجات الطلبة الاجتماعية والنفسية وتراعي خصائصهم النمائية والنوع الاجتماعي  </a:t>
                      </a:r>
                      <a:r>
                        <a:rPr lang="ar-JO" sz="1200" b="0" kern="1200" dirty="0" smtClean="0">
                          <a:solidFill>
                            <a:srgbClr val="000000"/>
                          </a:solidFill>
                          <a:latin typeface="Calibri"/>
                          <a:ea typeface="Calibri"/>
                          <a:cs typeface="Arial"/>
                        </a:rPr>
                        <a:t>وإثارة  دافعتيهم </a:t>
                      </a:r>
                      <a:r>
                        <a:rPr lang="ar-JO" sz="1200" b="0" kern="1200" dirty="0">
                          <a:solidFill>
                            <a:srgbClr val="000000"/>
                          </a:solidFill>
                          <a:latin typeface="Calibri"/>
                          <a:ea typeface="Calibri"/>
                          <a:cs typeface="Arial"/>
                        </a:rPr>
                        <a:t>بالتعاون مع المجتمع المدرسي </a:t>
                      </a:r>
                      <a:r>
                        <a:rPr lang="ar-JO" sz="1200" b="0" kern="1200" dirty="0" smtClean="0">
                          <a:solidFill>
                            <a:srgbClr val="000000"/>
                          </a:solidFill>
                          <a:latin typeface="Calibri"/>
                          <a:ea typeface="Calibri"/>
                          <a:cs typeface="Arial"/>
                        </a:rPr>
                        <a:t>والمدني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1477">
                <a:tc>
                  <a:txBody>
                    <a:bodyPr/>
                    <a:lstStyle/>
                    <a:p>
                      <a:pPr marL="0" marR="0" algn="r" rtl="1">
                        <a:lnSpc>
                          <a:spcPct val="107000"/>
                        </a:lnSpc>
                        <a:spcBef>
                          <a:spcPts val="0"/>
                        </a:spcBef>
                        <a:spcAft>
                          <a:spcPts val="0"/>
                        </a:spcAft>
                      </a:pPr>
                      <a:endParaRPr lang="en-US" sz="1200" b="1" kern="1200" dirty="0">
                        <a:solidFill>
                          <a:srgbClr val="FF0000"/>
                        </a:solidFill>
                        <a:latin typeface="Calibri"/>
                        <a:ea typeface="Calibri"/>
                        <a:cs typeface="Arial"/>
                      </a:endParaRPr>
                    </a:p>
                    <a:p>
                      <a:pPr marL="0" marR="0" algn="r" rtl="1">
                        <a:lnSpc>
                          <a:spcPct val="107000"/>
                        </a:lnSpc>
                        <a:spcBef>
                          <a:spcPts val="0"/>
                        </a:spcBef>
                        <a:spcAft>
                          <a:spcPts val="0"/>
                        </a:spcAft>
                      </a:pPr>
                      <a:r>
                        <a:rPr lang="ar-JO" sz="1200" b="1" kern="1200" dirty="0" err="1" smtClean="0">
                          <a:solidFill>
                            <a:srgbClr val="FF0000"/>
                          </a:solidFill>
                          <a:latin typeface="Calibri"/>
                          <a:ea typeface="Calibri"/>
                          <a:cs typeface="Arial"/>
                        </a:rPr>
                        <a:t>الإبتكار</a:t>
                      </a:r>
                      <a:r>
                        <a:rPr lang="ar-JO" sz="1200" b="1" kern="1200" dirty="0" smtClean="0">
                          <a:solidFill>
                            <a:srgbClr val="FF0000"/>
                          </a:solidFill>
                          <a:latin typeface="Calibri"/>
                          <a:ea typeface="Calibri"/>
                          <a:cs typeface="Arial"/>
                        </a:rPr>
                        <a:t> والإبداع</a:t>
                      </a:r>
                      <a:endParaRPr lang="en-US" sz="1200" b="1" kern="1200" dirty="0">
                        <a:solidFill>
                          <a:srgbClr val="FF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استخدم استراتيجيات تعليمية وتقويمية للكشف عن استعدادات الطلبة وقدراتهم وتنمية </a:t>
                      </a:r>
                      <a:r>
                        <a:rPr lang="ar-JO" sz="1200" b="0" kern="1200" dirty="0" smtClean="0">
                          <a:solidFill>
                            <a:srgbClr val="000000"/>
                          </a:solidFill>
                          <a:latin typeface="Calibri"/>
                          <a:ea typeface="Calibri"/>
                          <a:cs typeface="Arial"/>
                        </a:rPr>
                        <a:t>الإبداع </a:t>
                      </a:r>
                      <a:r>
                        <a:rPr lang="ar-JO" sz="1200" b="0" kern="1200" dirty="0">
                          <a:solidFill>
                            <a:srgbClr val="000000"/>
                          </a:solidFill>
                          <a:latin typeface="Calibri"/>
                          <a:ea typeface="Calibri"/>
                          <a:cs typeface="Arial"/>
                        </a:rPr>
                        <a:t>لديهم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أصمم </a:t>
                      </a:r>
                      <a:r>
                        <a:rPr lang="ar-JO" sz="1200" b="0" kern="1200" dirty="0">
                          <a:solidFill>
                            <a:srgbClr val="000000"/>
                          </a:solidFill>
                          <a:latin typeface="Calibri"/>
                          <a:ea typeface="Calibri"/>
                          <a:cs typeface="Arial"/>
                        </a:rPr>
                        <a:t>أنشطة وأنفذها للكشف عن استعداد الطلبة وقدراتهم وتنمية مهارات التفكير الابداعي لديهم.</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توفير </a:t>
                      </a:r>
                      <a:r>
                        <a:rPr lang="ar-JO" sz="1200" b="0" kern="1200" dirty="0">
                          <a:solidFill>
                            <a:srgbClr val="000000"/>
                          </a:solidFill>
                          <a:latin typeface="Calibri"/>
                          <a:ea typeface="Calibri"/>
                          <a:cs typeface="Arial"/>
                        </a:rPr>
                        <a:t>فرص دعم ابتكارات الطلبة وابداعاتهم واستثمارها  </a:t>
                      </a:r>
                      <a:r>
                        <a:rPr lang="ar-JO" sz="1200" b="0" kern="1200" dirty="0" smtClean="0">
                          <a:solidFill>
                            <a:srgbClr val="000000"/>
                          </a:solidFill>
                          <a:latin typeface="Calibri"/>
                          <a:ea typeface="Calibri"/>
                          <a:cs typeface="Arial"/>
                        </a:rPr>
                        <a:t>للإسهام </a:t>
                      </a:r>
                      <a:r>
                        <a:rPr lang="ar-JO" sz="1200" b="0" kern="1200" dirty="0">
                          <a:solidFill>
                            <a:srgbClr val="000000"/>
                          </a:solidFill>
                          <a:latin typeface="Calibri"/>
                          <a:ea typeface="Calibri"/>
                          <a:cs typeface="Arial"/>
                        </a:rPr>
                        <a:t>في </a:t>
                      </a:r>
                      <a:r>
                        <a:rPr lang="ar-JO" sz="1200" b="0" kern="1200" dirty="0" smtClean="0">
                          <a:solidFill>
                            <a:srgbClr val="000000"/>
                          </a:solidFill>
                          <a:latin typeface="Calibri"/>
                          <a:ea typeface="Calibri"/>
                          <a:cs typeface="Arial"/>
                        </a:rPr>
                        <a:t>إيجاد </a:t>
                      </a:r>
                      <a:r>
                        <a:rPr lang="ar-JO" sz="1200" b="0" kern="1200" dirty="0">
                          <a:solidFill>
                            <a:srgbClr val="000000"/>
                          </a:solidFill>
                          <a:latin typeface="Calibri"/>
                          <a:ea typeface="Calibri"/>
                          <a:cs typeface="Arial"/>
                        </a:rPr>
                        <a:t>أنموذج المتعلم المبدع وبناء </a:t>
                      </a:r>
                      <a:r>
                        <a:rPr lang="ar-JO" sz="1200" b="0" kern="1200" dirty="0" smtClean="0">
                          <a:solidFill>
                            <a:srgbClr val="000000"/>
                          </a:solidFill>
                          <a:latin typeface="Calibri"/>
                          <a:ea typeface="Calibri"/>
                          <a:cs typeface="Arial"/>
                        </a:rPr>
                        <a:t>الشخصية. </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200" b="0" kern="1200" dirty="0">
                          <a:solidFill>
                            <a:srgbClr val="000000"/>
                          </a:solidFill>
                          <a:latin typeface="Calibri"/>
                          <a:ea typeface="Calibri"/>
                          <a:cs typeface="Arial"/>
                        </a:rPr>
                        <a:t> </a:t>
                      </a:r>
                      <a:r>
                        <a:rPr lang="ar-JO" sz="1200" b="1" u="sng" kern="1200" dirty="0">
                          <a:solidFill>
                            <a:srgbClr val="FF0000"/>
                          </a:solidFill>
                          <a:latin typeface="Calibri"/>
                          <a:ea typeface="Calibri"/>
                          <a:cs typeface="Arial"/>
                        </a:rPr>
                        <a:t>بحاجة</a:t>
                      </a:r>
                      <a:r>
                        <a:rPr lang="ar-JO" sz="1200" b="0" kern="1200" dirty="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إلى البحث</a:t>
                      </a:r>
                      <a:r>
                        <a:rPr lang="ar-JO" sz="1200" b="0" kern="1200" baseline="0" dirty="0" smtClean="0">
                          <a:solidFill>
                            <a:srgbClr val="000000"/>
                          </a:solidFill>
                          <a:latin typeface="Calibri"/>
                          <a:ea typeface="Calibri"/>
                          <a:cs typeface="Arial"/>
                        </a:rPr>
                        <a:t> عن الأفكار والأساليب </a:t>
                      </a:r>
                      <a:r>
                        <a:rPr lang="ar-JO" sz="1200" b="0" kern="1200" dirty="0" smtClean="0">
                          <a:solidFill>
                            <a:srgbClr val="000000"/>
                          </a:solidFill>
                          <a:latin typeface="Calibri"/>
                          <a:ea typeface="Calibri"/>
                          <a:cs typeface="Arial"/>
                        </a:rPr>
                        <a:t>وتوليدها</a:t>
                      </a:r>
                      <a:r>
                        <a:rPr lang="ar-JO" sz="1200" b="0" kern="1200" baseline="0" dirty="0" smtClean="0">
                          <a:solidFill>
                            <a:srgbClr val="000000"/>
                          </a:solidFill>
                          <a:latin typeface="Calibri"/>
                          <a:ea typeface="Calibri"/>
                          <a:cs typeface="Arial"/>
                        </a:rPr>
                        <a:t> </a:t>
                      </a:r>
                      <a:r>
                        <a:rPr lang="ar-JO" sz="1200" b="0" kern="1200" dirty="0" smtClean="0">
                          <a:solidFill>
                            <a:srgbClr val="000000"/>
                          </a:solidFill>
                          <a:latin typeface="Calibri"/>
                          <a:ea typeface="Calibri"/>
                          <a:cs typeface="Arial"/>
                        </a:rPr>
                        <a:t>لتوفير </a:t>
                      </a:r>
                      <a:r>
                        <a:rPr lang="ar-JO" sz="1200" b="0" kern="1200" dirty="0">
                          <a:solidFill>
                            <a:srgbClr val="000000"/>
                          </a:solidFill>
                          <a:latin typeface="Calibri"/>
                          <a:ea typeface="Calibri"/>
                          <a:cs typeface="Arial"/>
                        </a:rPr>
                        <a:t>فرص لدعم ابتكارات الطلبة وابداعاتهم </a:t>
                      </a:r>
                      <a:endParaRPr lang="en-US" sz="1200" b="0" kern="1200" dirty="0">
                        <a:solidFill>
                          <a:srgbClr val="000000"/>
                        </a:solidFill>
                        <a:latin typeface="Calibri"/>
                        <a:ea typeface="Calibri"/>
                        <a:cs typeface="Arial"/>
                      </a:endParaRPr>
                    </a:p>
                    <a:p>
                      <a:pPr marL="0" marR="0" algn="r" rtl="1">
                        <a:lnSpc>
                          <a:spcPct val="107000"/>
                        </a:lnSpc>
                        <a:spcBef>
                          <a:spcPts val="0"/>
                        </a:spcBef>
                        <a:spcAft>
                          <a:spcPts val="0"/>
                        </a:spcAft>
                      </a:pPr>
                      <a:r>
                        <a:rPr lang="ar-JO" sz="1200" b="0" kern="1200" dirty="0" smtClean="0">
                          <a:solidFill>
                            <a:srgbClr val="000000"/>
                          </a:solidFill>
                          <a:latin typeface="Calibri"/>
                          <a:ea typeface="Calibri"/>
                          <a:cs typeface="Arial"/>
                        </a:rPr>
                        <a:t>للإسهام </a:t>
                      </a:r>
                      <a:r>
                        <a:rPr lang="ar-JO" sz="1200" b="0" kern="1200" dirty="0">
                          <a:solidFill>
                            <a:srgbClr val="000000"/>
                          </a:solidFill>
                          <a:latin typeface="Calibri"/>
                          <a:ea typeface="Calibri"/>
                          <a:cs typeface="Arial"/>
                        </a:rPr>
                        <a:t>في </a:t>
                      </a:r>
                      <a:r>
                        <a:rPr lang="ar-JO" sz="1200" b="0" kern="1200" dirty="0" smtClean="0">
                          <a:solidFill>
                            <a:srgbClr val="000000"/>
                          </a:solidFill>
                          <a:latin typeface="Calibri"/>
                          <a:ea typeface="Calibri"/>
                          <a:cs typeface="Arial"/>
                        </a:rPr>
                        <a:t>إيجاد </a:t>
                      </a:r>
                      <a:r>
                        <a:rPr lang="ar-JO" sz="1200" b="0" kern="1200" dirty="0">
                          <a:solidFill>
                            <a:srgbClr val="000000"/>
                          </a:solidFill>
                          <a:latin typeface="Calibri"/>
                          <a:ea typeface="Calibri"/>
                          <a:cs typeface="Arial"/>
                        </a:rPr>
                        <a:t>أنموذج المتعلم المبدع وبناء الشخصية</a:t>
                      </a:r>
                      <a:endParaRPr lang="en-US" sz="1200" b="0" kern="1200" dirty="0">
                        <a:solidFill>
                          <a:srgbClr val="000000"/>
                        </a:solidFill>
                        <a:latin typeface="Calibri"/>
                        <a:ea typeface="Calibri"/>
                        <a:cs typeface="Arial"/>
                      </a:endParaRPr>
                    </a:p>
                  </a:txBody>
                  <a:tcPr marL="38491" marR="384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مربع نص 3"/>
          <p:cNvSpPr txBox="1"/>
          <p:nvPr/>
        </p:nvSpPr>
        <p:spPr>
          <a:xfrm>
            <a:off x="1928794" y="6093296"/>
            <a:ext cx="4786346"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a:t>
            </a:r>
            <a:endParaRPr lang="ar-JO" dirty="0"/>
          </a:p>
        </p:txBody>
      </p:sp>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428596" y="1357298"/>
          <a:ext cx="8215370" cy="4643470"/>
        </p:xfrm>
        <a:graphic>
          <a:graphicData uri="http://schemas.openxmlformats.org/drawingml/2006/table">
            <a:tbl>
              <a:tblPr rtl="1"/>
              <a:tblGrid>
                <a:gridCol w="8215370"/>
              </a:tblGrid>
              <a:tr h="773909">
                <a:tc>
                  <a:txBody>
                    <a:bodyPr/>
                    <a:lstStyle/>
                    <a:p>
                      <a:pPr marL="0" marR="0" algn="ctr" rtl="1">
                        <a:lnSpc>
                          <a:spcPct val="107000"/>
                        </a:lnSpc>
                        <a:spcBef>
                          <a:spcPts val="0"/>
                        </a:spcBef>
                        <a:spcAft>
                          <a:spcPts val="0"/>
                        </a:spcAft>
                      </a:pPr>
                      <a:r>
                        <a:rPr lang="ar-SA" sz="2400" b="0" dirty="0">
                          <a:latin typeface="Calibri"/>
                          <a:ea typeface="Calibri"/>
                          <a:cs typeface="Simplified Arabic"/>
                        </a:rPr>
                        <a:t>تحديد المعايير والمجالات الرئيسية</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912">
                <a:tc>
                  <a:txBody>
                    <a:bodyPr/>
                    <a:lstStyle/>
                    <a:p>
                      <a:pPr marL="0" marR="0" algn="r" rtl="1">
                        <a:lnSpc>
                          <a:spcPct val="107000"/>
                        </a:lnSpc>
                        <a:spcBef>
                          <a:spcPts val="0"/>
                        </a:spcBef>
                        <a:spcAft>
                          <a:spcPts val="0"/>
                        </a:spcAft>
                      </a:pPr>
                      <a:r>
                        <a:rPr lang="ar-SA" sz="2400" b="0" dirty="0">
                          <a:latin typeface="Calibri"/>
                          <a:ea typeface="Calibri"/>
                          <a:cs typeface="Simplified Arabic"/>
                        </a:rPr>
                        <a:t>المجال الرئيسي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3912">
                <a:tc>
                  <a:txBody>
                    <a:bodyPr/>
                    <a:lstStyle/>
                    <a:p>
                      <a:pPr marL="0" marR="0" algn="r" rtl="1">
                        <a:lnSpc>
                          <a:spcPct val="107000"/>
                        </a:lnSpc>
                        <a:spcBef>
                          <a:spcPts val="0"/>
                        </a:spcBef>
                        <a:spcAft>
                          <a:spcPts val="0"/>
                        </a:spcAft>
                      </a:pPr>
                      <a:r>
                        <a:rPr lang="ar-SA" sz="2400" b="0" dirty="0">
                          <a:latin typeface="Calibri"/>
                          <a:ea typeface="Calibri"/>
                          <a:cs typeface="Simplified Arabic"/>
                        </a:rPr>
                        <a:t>المجال الفرعي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737">
                <a:tc>
                  <a:txBody>
                    <a:bodyPr/>
                    <a:lstStyle/>
                    <a:p>
                      <a:pPr marL="0" marR="0" algn="r" rtl="1">
                        <a:lnSpc>
                          <a:spcPct val="107000"/>
                        </a:lnSpc>
                        <a:spcBef>
                          <a:spcPts val="0"/>
                        </a:spcBef>
                        <a:spcAft>
                          <a:spcPts val="0"/>
                        </a:spcAft>
                      </a:pPr>
                      <a:r>
                        <a:rPr lang="ar-SA" sz="2400" b="0" dirty="0">
                          <a:latin typeface="Calibri"/>
                          <a:ea typeface="Calibri"/>
                          <a:cs typeface="Simplified Arabic"/>
                        </a:rPr>
                        <a:t>المعايير المحددة </a:t>
                      </a:r>
                      <a:endParaRPr lang="en-US" sz="1800" b="0" dirty="0">
                        <a:latin typeface="Calibri"/>
                        <a:ea typeface="Calibri"/>
                        <a:cs typeface="Arial"/>
                      </a:endParaRPr>
                    </a:p>
                    <a:p>
                      <a:pPr marL="0" marR="0" algn="r" rtl="1">
                        <a:lnSpc>
                          <a:spcPct val="107000"/>
                        </a:lnSpc>
                        <a:spcBef>
                          <a:spcPts val="0"/>
                        </a:spcBef>
                        <a:spcAft>
                          <a:spcPts val="0"/>
                        </a:spcAft>
                      </a:pPr>
                      <a:r>
                        <a:rPr lang="ar-SA" sz="2400" b="0" dirty="0">
                          <a:latin typeface="Calibri"/>
                          <a:ea typeface="Calibri"/>
                          <a:cs typeface="Simplified Arabic"/>
                        </a:rPr>
                        <a:t>المستوى (    )- </a:t>
                      </a:r>
                      <a:endParaRPr lang="en-US" sz="1800" b="0" dirty="0">
                        <a:latin typeface="Calibri"/>
                        <a:ea typeface="Calibri"/>
                        <a:cs typeface="Arial"/>
                      </a:endParaRPr>
                    </a:p>
                    <a:p>
                      <a:pPr marL="0" marR="0" algn="r" rtl="1">
                        <a:lnSpc>
                          <a:spcPct val="107000"/>
                        </a:lnSpc>
                        <a:spcBef>
                          <a:spcPts val="0"/>
                        </a:spcBef>
                        <a:spcAft>
                          <a:spcPts val="0"/>
                        </a:spcAft>
                      </a:pPr>
                      <a:r>
                        <a:rPr lang="ar-SA" sz="2400" b="0" dirty="0">
                          <a:latin typeface="Calibri"/>
                          <a:ea typeface="Calibri"/>
                          <a:cs typeface="Simplified Arabic"/>
                        </a:rPr>
                        <a:t>المستوى (     )- </a:t>
                      </a:r>
                      <a:endParaRPr lang="en-US" sz="1800" b="0" dirty="0">
                        <a:latin typeface="Calibri"/>
                        <a:ea typeface="Calibri"/>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00298" y="285728"/>
            <a:ext cx="3929090" cy="707886"/>
          </a:xfrm>
          <a:prstGeom prst="rect">
            <a:avLst/>
          </a:prstGeom>
          <a:solidFill>
            <a:srgbClr val="FFCCCC"/>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JO" sz="2000" b="1" dirty="0" smtClean="0">
                <a:latin typeface="Simplified Arabic" pitchFamily="18" charset="-78"/>
                <a:ea typeface="Calibri" pitchFamily="34" charset="0"/>
                <a:cs typeface="Simplified Arabic" pitchFamily="18" charset="-78"/>
              </a:rPr>
              <a:t>نموذج رقم (3)</a:t>
            </a:r>
            <a:endParaRPr lang="en-US" sz="2000" b="1" dirty="0" smtClean="0">
              <a:latin typeface="Simplified Arabic" pitchFamily="18" charset="-78"/>
              <a:ea typeface="Calibri" pitchFamily="34" charset="0"/>
              <a:cs typeface="Simplified Arabic" pitchFamily="18" charset="-78"/>
            </a:endParaRPr>
          </a:p>
          <a:p>
            <a:pPr marR="0" lvl="0" indent="0" algn="ctr" eaLnBrk="0" fontAlgn="base" hangingPunct="0">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a:t>
            </a:r>
            <a:r>
              <a:rPr lang="ar-SA" sz="2000" b="1" dirty="0" smtClean="0">
                <a:latin typeface="Simplified Arabic" pitchFamily="18" charset="-78"/>
                <a:ea typeface="Calibri" pitchFamily="34" charset="0"/>
                <a:cs typeface="Simplified Arabic" pitchFamily="18" charset="-78"/>
              </a:rPr>
              <a:t>نموذج تحديد المعايير والمجالات الرئيسية</a:t>
            </a:r>
            <a:r>
              <a:rPr lang="ar-JO" sz="2000" b="1" dirty="0" smtClean="0">
                <a:latin typeface="Simplified Arabic" pitchFamily="18" charset="-78"/>
                <a:ea typeface="Calibri" pitchFamily="34" charset="0"/>
                <a:cs typeface="Simplified Arabic" pitchFamily="18" charset="-78"/>
              </a:rPr>
              <a:t>)</a:t>
            </a:r>
          </a:p>
        </p:txBody>
      </p:sp>
      <p:sp>
        <p:nvSpPr>
          <p:cNvPr id="6" name="مربع نص 5"/>
          <p:cNvSpPr txBox="1"/>
          <p:nvPr/>
        </p:nvSpPr>
        <p:spPr>
          <a:xfrm>
            <a:off x="683568" y="6165304"/>
            <a:ext cx="7848872"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t>ملاحظة</a:t>
            </a:r>
            <a:r>
              <a:rPr lang="ar-JO" dirty="0" smtClean="0"/>
              <a:t> : يتم إعداد مثل هذا النموذج لباقي المجالات الرئيسية  وللحصول على هذا النموذج ، </a:t>
            </a:r>
            <a:r>
              <a:rPr lang="ar-JO" dirty="0" smtClean="0">
                <a:hlinkClick r:id="rId2" action="ppaction://hlinkfile"/>
              </a:rPr>
              <a:t>انقر هنا</a:t>
            </a:r>
            <a:endParaRPr lang="ar-JO" dirty="0"/>
          </a:p>
        </p:txBody>
      </p:sp>
      <p:sp>
        <p:nvSpPr>
          <p:cNvPr id="7" name="عنصر نائب للتذييل 3"/>
          <p:cNvSpPr>
            <a:spLocks noGrp="1"/>
          </p:cNvSpPr>
          <p:nvPr>
            <p:ph type="ftr" sz="quarter" idx="11"/>
          </p:nvPr>
        </p:nvSpPr>
        <p:spPr>
          <a:xfrm>
            <a:off x="1000100" y="6520259"/>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nvGraphicFramePr>
        <p:xfrm>
          <a:off x="500034" y="428604"/>
          <a:ext cx="8215370" cy="1714511"/>
        </p:xfrm>
        <a:graphic>
          <a:graphicData uri="http://schemas.openxmlformats.org/drawingml/2006/table">
            <a:tbl>
              <a:tblPr rtl="1"/>
              <a:tblGrid>
                <a:gridCol w="8215370"/>
              </a:tblGrid>
              <a:tr h="243815">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530">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a:solidFill>
                            <a:srgbClr val="FF0000"/>
                          </a:solidFill>
                          <a:latin typeface="Calibri"/>
                          <a:ea typeface="Calibri"/>
                          <a:cs typeface="Simplified Arabic"/>
                        </a:rPr>
                        <a:t>بيئة </a:t>
                      </a:r>
                      <a:r>
                        <a:rPr lang="ar-SA" sz="1200" b="1" dirty="0" smtClean="0">
                          <a:solidFill>
                            <a:srgbClr val="FF0000"/>
                          </a:solidFill>
                          <a:latin typeface="Calibri"/>
                          <a:ea typeface="Calibri"/>
                          <a:cs typeface="Simplified Arabic"/>
                        </a:rPr>
                        <a:t>التعلم</a:t>
                      </a:r>
                      <a:r>
                        <a:rPr lang="ar-JO" sz="1200" b="1" dirty="0" smtClean="0">
                          <a:solidFill>
                            <a:srgbClr val="FF0000"/>
                          </a:solidFill>
                          <a:latin typeface="Calibri"/>
                          <a:ea typeface="Calibri"/>
                          <a:cs typeface="Simplified Arabic"/>
                        </a:rPr>
                        <a:t> .</a:t>
                      </a:r>
                      <a:endParaRPr lang="en-US" sz="12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7426">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dirty="0" smtClean="0">
                          <a:solidFill>
                            <a:srgbClr val="FF0000"/>
                          </a:solidFill>
                          <a:latin typeface="Calibri"/>
                          <a:ea typeface="Calibri"/>
                          <a:cs typeface="Simplified Arabic"/>
                        </a:rPr>
                        <a:t>الأوعية المعرفية .</a:t>
                      </a:r>
                      <a:endParaRPr lang="en-US" sz="12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0740">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b="1" dirty="0">
                        <a:latin typeface="Calibri"/>
                        <a:ea typeface="Calibri"/>
                        <a:cs typeface="Arial"/>
                      </a:endParaRPr>
                    </a:p>
                    <a:p>
                      <a:pPr marL="0" marR="0" indent="0" algn="r" defTabSz="914400" rtl="1" eaLnBrk="1" fontAlgn="auto" latinLnBrk="0" hangingPunct="1">
                        <a:lnSpc>
                          <a:spcPct val="107000"/>
                        </a:lnSpc>
                        <a:spcBef>
                          <a:spcPts val="0"/>
                        </a:spcBef>
                        <a:spcAft>
                          <a:spcPts val="0"/>
                        </a:spcAft>
                        <a:buClrTx/>
                        <a:buSzTx/>
                        <a:buFontTx/>
                        <a:buNone/>
                        <a:tabLst/>
                        <a:defRPr/>
                      </a:pPr>
                      <a:r>
                        <a:rPr lang="ar-SA" sz="1200" b="1" dirty="0" smtClean="0">
                          <a:latin typeface="Calibri"/>
                          <a:ea typeface="Calibri"/>
                          <a:cs typeface="Simplified Arabic"/>
                        </a:rPr>
                        <a:t>المستوى (</a:t>
                      </a:r>
                      <a:r>
                        <a:rPr lang="ar-JO" sz="1200" b="1" dirty="0" smtClean="0">
                          <a:latin typeface="Calibri"/>
                          <a:ea typeface="Calibri"/>
                          <a:cs typeface="Simplified Arabic"/>
                        </a:rPr>
                        <a:t> 3</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SA" sz="1200" b="1" dirty="0" smtClean="0">
                          <a:latin typeface="Calibri"/>
                          <a:ea typeface="Calibri"/>
                          <a:cs typeface="Simplified Arabic"/>
                        </a:rPr>
                        <a:t>- الخبير </a:t>
                      </a:r>
                      <a:r>
                        <a:rPr lang="ar-SA" sz="1200" b="0" dirty="0" smtClean="0">
                          <a:latin typeface="Calibri"/>
                          <a:ea typeface="Calibri"/>
                          <a:cs typeface="Simplified Arabic"/>
                        </a:rPr>
                        <a:t>(</a:t>
                      </a:r>
                      <a:r>
                        <a:rPr lang="ar-JO" sz="1200" b="0" kern="1200" dirty="0" smtClean="0">
                          <a:solidFill>
                            <a:srgbClr val="000000"/>
                          </a:solidFill>
                          <a:latin typeface="+mn-lt"/>
                          <a:ea typeface="Calibri"/>
                          <a:cs typeface="+mn-cs"/>
                        </a:rPr>
                        <a:t>استثمار الأوعية المعرفية  وتكنولوجيا المعلومات والاتصالات لتعزير فرص التعلم ودعمها  ضمن مجتمع التعلم المهني  والمجتمع المدرسي </a:t>
                      </a:r>
                      <a:r>
                        <a:rPr lang="ar-JO" sz="1200" b="0" dirty="0" smtClean="0">
                          <a:latin typeface="Calibri"/>
                          <a:ea typeface="Calibri"/>
                          <a:cs typeface="Simplified Arabic"/>
                        </a:rPr>
                        <a:t>) .</a:t>
                      </a:r>
                      <a:endParaRPr lang="en-US" sz="1200" b="0" dirty="0" smtClean="0">
                        <a:latin typeface="Calibri"/>
                        <a:ea typeface="Calibri"/>
                        <a:cs typeface="Arial"/>
                      </a:endParaRPr>
                    </a:p>
                    <a:p>
                      <a:pPr marL="0" marR="0" algn="r" rtl="1">
                        <a:lnSpc>
                          <a:spcPct val="107000"/>
                        </a:lnSpc>
                        <a:spcBef>
                          <a:spcPts val="0"/>
                        </a:spcBef>
                        <a:spcAft>
                          <a:spcPts val="0"/>
                        </a:spcAft>
                      </a:pPr>
                      <a:r>
                        <a:rPr lang="ar-SA" sz="1200" b="1" dirty="0" smtClean="0">
                          <a:latin typeface="Calibri"/>
                          <a:ea typeface="Calibri"/>
                          <a:cs typeface="Simplified Arabic"/>
                        </a:rPr>
                        <a:t>المستوى (4)</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SA" sz="1200" b="1" dirty="0" smtClean="0">
                          <a:latin typeface="Calibri"/>
                          <a:ea typeface="Calibri"/>
                          <a:cs typeface="Simplified Arabic"/>
                        </a:rPr>
                        <a:t> القائد</a:t>
                      </a:r>
                      <a:r>
                        <a:rPr lang="ar-JO" sz="1200" b="1" dirty="0" smtClean="0">
                          <a:latin typeface="Calibri"/>
                          <a:ea typeface="Calibri"/>
                          <a:cs typeface="Simplified Arabic"/>
                        </a:rPr>
                        <a:t>  </a:t>
                      </a:r>
                      <a:r>
                        <a:rPr lang="ar-SA" sz="1200" b="0" dirty="0" smtClean="0">
                          <a:latin typeface="Calibri"/>
                          <a:ea typeface="Calibri"/>
                          <a:cs typeface="Simplified Arabic"/>
                        </a:rPr>
                        <a:t>(</a:t>
                      </a:r>
                      <a:r>
                        <a:rPr lang="ar-JO" sz="1200" b="0" kern="1200" dirty="0" smtClean="0">
                          <a:solidFill>
                            <a:srgbClr val="000000"/>
                          </a:solidFill>
                          <a:latin typeface="+mn-lt"/>
                          <a:ea typeface="Calibri"/>
                          <a:cs typeface="+mn-cs"/>
                        </a:rPr>
                        <a:t>قيادة المجتمع  المدرسي لاستثمار الأوعية المعرفية وتكنولوجيا المعلومات والاتصالات لتعزيز فرص التعلم ودعمها ضمن مجتمع المعرفة</a:t>
                      </a:r>
                      <a:r>
                        <a:rPr lang="ar-SA" sz="1200" b="0" dirty="0" smtClean="0">
                          <a:latin typeface="Calibri"/>
                          <a:ea typeface="Calibri"/>
                          <a:cs typeface="Simplified Arabic"/>
                        </a:rPr>
                        <a:t>)</a:t>
                      </a:r>
                      <a:endParaRPr lang="en-US" sz="12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جدول 3"/>
          <p:cNvGraphicFramePr>
            <a:graphicFrameLocks noGrp="1"/>
          </p:cNvGraphicFramePr>
          <p:nvPr/>
        </p:nvGraphicFramePr>
        <p:xfrm>
          <a:off x="500034" y="2428868"/>
          <a:ext cx="8214820" cy="2000264"/>
        </p:xfrm>
        <a:graphic>
          <a:graphicData uri="http://schemas.openxmlformats.org/drawingml/2006/table">
            <a:tbl>
              <a:tblPr rtl="1"/>
              <a:tblGrid>
                <a:gridCol w="8214820"/>
              </a:tblGrid>
              <a:tr h="197143">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96402">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smtClean="0">
                          <a:solidFill>
                            <a:srgbClr val="FF0000"/>
                          </a:solidFill>
                          <a:latin typeface="+mn-lt"/>
                          <a:ea typeface="Calibri"/>
                          <a:cs typeface="Simplified Arabic"/>
                        </a:rPr>
                        <a:t>بيئة التعلم</a:t>
                      </a:r>
                      <a:r>
                        <a:rPr lang="ar-JO" sz="1200" b="1" dirty="0" smtClean="0">
                          <a:solidFill>
                            <a:srgbClr val="FF0000"/>
                          </a:solidFill>
                          <a:latin typeface="+mn-lt"/>
                          <a:ea typeface="Calibri"/>
                          <a:cs typeface="Simplified Arabic"/>
                        </a:rPr>
                        <a:t> .</a:t>
                      </a:r>
                      <a:endParaRPr lang="en-US" sz="1200" b="1" dirty="0">
                        <a:solidFill>
                          <a:srgbClr val="FF0000"/>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465">
                <a:tc>
                  <a:txBody>
                    <a:bodyPr/>
                    <a:lstStyle/>
                    <a:p>
                      <a:pPr marL="0" marR="0" algn="r" defTabSz="914400" rtl="1" eaLnBrk="1" latinLnBrk="0" hangingPunct="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kern="1200" dirty="0" smtClean="0">
                          <a:solidFill>
                            <a:srgbClr val="FF0000"/>
                          </a:solidFill>
                          <a:latin typeface="+mn-lt"/>
                          <a:ea typeface="Calibri"/>
                          <a:cs typeface="Simplified Arabic"/>
                        </a:rPr>
                        <a:t>النفس اجتماعي . </a:t>
                      </a:r>
                      <a:endParaRPr lang="en-US" sz="1200" b="1" kern="1200" dirty="0" smtClean="0">
                        <a:solidFill>
                          <a:srgbClr val="FF0000"/>
                        </a:solidFill>
                        <a:latin typeface="+mn-lt"/>
                        <a:ea typeface="Calibri"/>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67114">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dirty="0">
                        <a:latin typeface="Calibri"/>
                        <a:ea typeface="Calibri"/>
                        <a:cs typeface="Arial"/>
                      </a:endParaRPr>
                    </a:p>
                    <a:p>
                      <a:pPr marL="0" marR="0" algn="r" rtl="1">
                        <a:lnSpc>
                          <a:spcPct val="107000"/>
                        </a:lnSpc>
                        <a:spcBef>
                          <a:spcPts val="0"/>
                        </a:spcBef>
                        <a:spcAft>
                          <a:spcPts val="0"/>
                        </a:spcAft>
                      </a:pPr>
                      <a:r>
                        <a:rPr lang="ar-SA" sz="1200" b="1" dirty="0" smtClean="0">
                          <a:latin typeface="+mn-lt"/>
                          <a:ea typeface="Calibri"/>
                          <a:cs typeface="Simplified Arabic"/>
                        </a:rPr>
                        <a:t>المستوى (3)</a:t>
                      </a:r>
                      <a:r>
                        <a:rPr lang="ar-JO" sz="1200" b="1" dirty="0" smtClean="0">
                          <a:latin typeface="+mn-lt"/>
                          <a:ea typeface="Calibri"/>
                          <a:cs typeface="Simplified Arabic"/>
                        </a:rPr>
                        <a:t> </a:t>
                      </a:r>
                      <a:r>
                        <a:rPr lang="ar-SA" sz="1200" b="1" dirty="0" smtClean="0">
                          <a:latin typeface="+mn-lt"/>
                          <a:ea typeface="Calibri"/>
                          <a:cs typeface="Simplified Arabic"/>
                        </a:rPr>
                        <a:t>-  الخبير </a:t>
                      </a:r>
                      <a:r>
                        <a:rPr lang="ar-SA" sz="1200" b="0" kern="1200" dirty="0" smtClean="0">
                          <a:solidFill>
                            <a:schemeClr val="tx1"/>
                          </a:solidFill>
                          <a:latin typeface="+mn-lt"/>
                          <a:ea typeface="Calibri"/>
                          <a:cs typeface="Simplified Arabic"/>
                        </a:rPr>
                        <a:t>(</a:t>
                      </a:r>
                      <a:r>
                        <a:rPr lang="ar-JO" sz="1200" b="0" kern="1200" dirty="0" smtClean="0">
                          <a:solidFill>
                            <a:srgbClr val="000000"/>
                          </a:solidFill>
                          <a:latin typeface="+mn-lt"/>
                          <a:ea typeface="Calibri"/>
                          <a:cs typeface="+mn-cs"/>
                        </a:rPr>
                        <a:t>توفير بيئة تعلم آمنة تراعي النوع الاجتماعي وفق منهجية علمية تثير دافعية الطلبة نحو التعلم وتلبي حاجاتهم النفس اجتماعية وخصائصهم </a:t>
                      </a:r>
                    </a:p>
                    <a:p>
                      <a:pPr marL="0" marR="0" algn="r" rtl="1">
                        <a:lnSpc>
                          <a:spcPct val="107000"/>
                        </a:lnSpc>
                        <a:spcBef>
                          <a:spcPts val="0"/>
                        </a:spcBef>
                        <a:spcAft>
                          <a:spcPts val="0"/>
                        </a:spcAft>
                      </a:pPr>
                      <a:r>
                        <a:rPr lang="ar-JO" sz="1200" b="0" kern="1200" dirty="0" smtClean="0">
                          <a:solidFill>
                            <a:srgbClr val="000000"/>
                          </a:solidFill>
                          <a:latin typeface="+mn-lt"/>
                          <a:ea typeface="Calibri"/>
                          <a:cs typeface="+mn-cs"/>
                        </a:rPr>
                        <a:t>                              النمائية وتعزز السلوكات الايجابية المرغوب بها بالتعاون مع المجتمع المدرسي ) .</a:t>
                      </a:r>
                      <a:endParaRPr lang="en-US" sz="1200" b="0" dirty="0">
                        <a:latin typeface="Calibri"/>
                        <a:ea typeface="Calibri"/>
                        <a:cs typeface="Arial"/>
                      </a:endParaRPr>
                    </a:p>
                    <a:p>
                      <a:pPr marL="0" marR="0" algn="r" rtl="1">
                        <a:lnSpc>
                          <a:spcPct val="107000"/>
                        </a:lnSpc>
                        <a:spcBef>
                          <a:spcPts val="0"/>
                        </a:spcBef>
                        <a:spcAft>
                          <a:spcPts val="0"/>
                        </a:spcAft>
                      </a:pPr>
                      <a:r>
                        <a:rPr lang="ar-SA" sz="1200" b="1" dirty="0">
                          <a:latin typeface="Calibri"/>
                          <a:ea typeface="Calibri"/>
                          <a:cs typeface="Simplified Arabic"/>
                        </a:rPr>
                        <a:t>المستوى </a:t>
                      </a:r>
                      <a:r>
                        <a:rPr lang="ar-SA" sz="1200" b="1" dirty="0" smtClean="0">
                          <a:latin typeface="Calibri"/>
                          <a:ea typeface="Calibri"/>
                          <a:cs typeface="Simplified Arabic"/>
                        </a:rPr>
                        <a:t>(4)-</a:t>
                      </a:r>
                      <a:r>
                        <a:rPr lang="ar-JO" sz="1200" b="1" dirty="0" smtClean="0">
                          <a:latin typeface="Calibri"/>
                          <a:ea typeface="Calibri"/>
                          <a:cs typeface="Simplified Arabic"/>
                        </a:rPr>
                        <a:t>  </a:t>
                      </a:r>
                      <a:r>
                        <a:rPr lang="ar-SA" sz="1200" b="1" dirty="0" smtClean="0">
                          <a:latin typeface="Calibri"/>
                          <a:ea typeface="Calibri"/>
                          <a:cs typeface="Simplified Arabic"/>
                        </a:rPr>
                        <a:t> القائد</a:t>
                      </a:r>
                      <a:r>
                        <a:rPr lang="ar-JO" sz="1200" b="1" dirty="0" smtClean="0">
                          <a:latin typeface="Calibri"/>
                          <a:ea typeface="Calibri"/>
                          <a:cs typeface="Simplified Arabic"/>
                        </a:rPr>
                        <a:t>   (</a:t>
                      </a:r>
                      <a:r>
                        <a:rPr lang="ar-JO" sz="1200" b="0" kern="1200" dirty="0" smtClean="0">
                          <a:solidFill>
                            <a:srgbClr val="000000"/>
                          </a:solidFill>
                          <a:latin typeface="+mn-lt"/>
                          <a:ea typeface="Calibri"/>
                          <a:cs typeface="+mn-cs"/>
                        </a:rPr>
                        <a:t>ضمان بيئة تعلم آمنة وفق منهجية علمية تلهم الآخرين وتلبي حاجات الطلبة الاجتماعية والنفسية وتراعي خصائصهم النمائية والنوع الاجتماعي</a:t>
                      </a:r>
                    </a:p>
                    <a:p>
                      <a:pPr marL="0" marR="0" algn="r" rtl="1">
                        <a:lnSpc>
                          <a:spcPct val="107000"/>
                        </a:lnSpc>
                        <a:spcBef>
                          <a:spcPts val="0"/>
                        </a:spcBef>
                        <a:spcAft>
                          <a:spcPts val="0"/>
                        </a:spcAft>
                      </a:pPr>
                      <a:r>
                        <a:rPr lang="ar-JO" sz="1200" b="0" kern="1200" dirty="0" smtClean="0">
                          <a:solidFill>
                            <a:srgbClr val="000000"/>
                          </a:solidFill>
                          <a:latin typeface="+mn-lt"/>
                          <a:ea typeface="Calibri"/>
                          <a:cs typeface="+mn-cs"/>
                        </a:rPr>
                        <a:t>                                وإثارة  دافعتيهم بالتعاون مع المجتمع المدرسي والمدني .</a:t>
                      </a:r>
                      <a:r>
                        <a:rPr lang="ar-SA" sz="1200" b="0" kern="1200" dirty="0" smtClean="0">
                          <a:solidFill>
                            <a:schemeClr val="tx1"/>
                          </a:solidFill>
                          <a:latin typeface="Calibri"/>
                          <a:ea typeface="Calibri"/>
                          <a:cs typeface="Simplified Arabic"/>
                        </a:rPr>
                        <a:t>)</a:t>
                      </a:r>
                      <a:endParaRPr lang="en-US" sz="1200" b="0" kern="1200" dirty="0" smtClean="0">
                        <a:solidFill>
                          <a:schemeClr val="tx1"/>
                        </a:solidFill>
                        <a:latin typeface="Calibri"/>
                        <a:ea typeface="Calibri"/>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جدول 4"/>
          <p:cNvGraphicFramePr>
            <a:graphicFrameLocks noGrp="1"/>
          </p:cNvGraphicFramePr>
          <p:nvPr/>
        </p:nvGraphicFramePr>
        <p:xfrm>
          <a:off x="500034" y="4786322"/>
          <a:ext cx="8238826" cy="1758475"/>
        </p:xfrm>
        <a:graphic>
          <a:graphicData uri="http://schemas.openxmlformats.org/drawingml/2006/table">
            <a:tbl>
              <a:tblPr rtl="1"/>
              <a:tblGrid>
                <a:gridCol w="8238826"/>
              </a:tblGrid>
              <a:tr h="197346">
                <a:tc>
                  <a:txBody>
                    <a:bodyPr/>
                    <a:lstStyle/>
                    <a:p>
                      <a:pPr marL="0" marR="0" algn="ctr" rtl="1">
                        <a:lnSpc>
                          <a:spcPct val="107000"/>
                        </a:lnSpc>
                        <a:spcBef>
                          <a:spcPts val="0"/>
                        </a:spcBef>
                        <a:spcAft>
                          <a:spcPts val="0"/>
                        </a:spcAft>
                      </a:pPr>
                      <a:r>
                        <a:rPr lang="ar-SA" sz="1400" b="1" dirty="0">
                          <a:latin typeface="Calibri"/>
                          <a:ea typeface="Calibri"/>
                          <a:cs typeface="Simplified Arabic"/>
                        </a:rPr>
                        <a:t>تحديد المعايير والمجالات الرئيسية</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7967">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الرئيسي : </a:t>
                      </a:r>
                      <a:r>
                        <a:rPr lang="ar-SA" sz="1200" b="1" dirty="0">
                          <a:solidFill>
                            <a:srgbClr val="FF0000"/>
                          </a:solidFill>
                          <a:latin typeface="Calibri"/>
                          <a:ea typeface="Calibri"/>
                          <a:cs typeface="Simplified Arabic"/>
                        </a:rPr>
                        <a:t>بيئة </a:t>
                      </a:r>
                      <a:r>
                        <a:rPr lang="ar-SA" sz="1200" b="1" dirty="0" smtClean="0">
                          <a:solidFill>
                            <a:srgbClr val="FF0000"/>
                          </a:solidFill>
                          <a:latin typeface="Calibri"/>
                          <a:ea typeface="Calibri"/>
                          <a:cs typeface="Simplified Arabic"/>
                        </a:rPr>
                        <a:t>التعلم</a:t>
                      </a:r>
                      <a:r>
                        <a:rPr lang="ar-JO" sz="1200" b="1" dirty="0" smtClean="0">
                          <a:solidFill>
                            <a:srgbClr val="FF0000"/>
                          </a:solidFill>
                          <a:latin typeface="Calibri"/>
                          <a:ea typeface="Calibri"/>
                          <a:cs typeface="Simplified Arabic"/>
                        </a:rPr>
                        <a:t> .</a:t>
                      </a:r>
                      <a:endParaRPr lang="en-US" sz="12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783">
                <a:tc>
                  <a:txBody>
                    <a:bodyPr/>
                    <a:lstStyle/>
                    <a:p>
                      <a:pPr marL="0" marR="0" algn="r" rtl="1">
                        <a:lnSpc>
                          <a:spcPct val="107000"/>
                        </a:lnSpc>
                        <a:spcBef>
                          <a:spcPts val="0"/>
                        </a:spcBef>
                        <a:spcAft>
                          <a:spcPts val="0"/>
                        </a:spcAft>
                      </a:pPr>
                      <a:r>
                        <a:rPr lang="ar-SA" sz="1200" b="1" dirty="0">
                          <a:latin typeface="Calibri"/>
                          <a:ea typeface="Calibri"/>
                          <a:cs typeface="Simplified Arabic"/>
                        </a:rPr>
                        <a:t>المجال الفرعي :</a:t>
                      </a:r>
                      <a:r>
                        <a:rPr lang="ar-JO" sz="1200" b="1" dirty="0">
                          <a:latin typeface="Calibri"/>
                          <a:ea typeface="Calibri"/>
                          <a:cs typeface="Simplified Arabic"/>
                        </a:rPr>
                        <a:t> </a:t>
                      </a:r>
                      <a:r>
                        <a:rPr lang="ar-JO" sz="1200" b="1" dirty="0">
                          <a:solidFill>
                            <a:srgbClr val="FF0000"/>
                          </a:solidFill>
                          <a:latin typeface="Calibri"/>
                          <a:ea typeface="Calibri"/>
                          <a:cs typeface="Simplified Arabic"/>
                        </a:rPr>
                        <a:t>الابتكار </a:t>
                      </a:r>
                      <a:r>
                        <a:rPr lang="ar-JO" sz="1200" b="1" dirty="0" smtClean="0">
                          <a:solidFill>
                            <a:srgbClr val="FF0000"/>
                          </a:solidFill>
                          <a:latin typeface="Calibri"/>
                          <a:ea typeface="Calibri"/>
                          <a:cs typeface="Simplified Arabic"/>
                        </a:rPr>
                        <a:t>والإبداع . </a:t>
                      </a:r>
                      <a:endParaRPr lang="en-US" sz="1200"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3442">
                <a:tc>
                  <a:txBody>
                    <a:bodyPr/>
                    <a:lstStyle/>
                    <a:p>
                      <a:pPr marL="0" marR="0" algn="r" rtl="1">
                        <a:lnSpc>
                          <a:spcPct val="107000"/>
                        </a:lnSpc>
                        <a:spcBef>
                          <a:spcPts val="0"/>
                        </a:spcBef>
                        <a:spcAft>
                          <a:spcPts val="0"/>
                        </a:spcAft>
                      </a:pPr>
                      <a:r>
                        <a:rPr lang="ar-SA" sz="1200" b="1" dirty="0">
                          <a:latin typeface="Calibri"/>
                          <a:ea typeface="Calibri"/>
                          <a:cs typeface="Simplified Arabic"/>
                        </a:rPr>
                        <a:t>المعايير المحددة </a:t>
                      </a:r>
                      <a:endParaRPr lang="en-US" sz="1200" dirty="0">
                        <a:latin typeface="Calibri"/>
                        <a:ea typeface="Calibri"/>
                        <a:cs typeface="Arial"/>
                      </a:endParaRPr>
                    </a:p>
                    <a:p>
                      <a:pPr marL="0" marR="0" indent="0" algn="r" defTabSz="914400" rtl="1" eaLnBrk="1" fontAlgn="auto" latinLnBrk="0" hangingPunct="1">
                        <a:lnSpc>
                          <a:spcPct val="107000"/>
                        </a:lnSpc>
                        <a:spcBef>
                          <a:spcPts val="0"/>
                        </a:spcBef>
                        <a:spcAft>
                          <a:spcPts val="0"/>
                        </a:spcAft>
                        <a:buClrTx/>
                        <a:buSzTx/>
                        <a:buFontTx/>
                        <a:buNone/>
                        <a:tabLst/>
                        <a:defRPr/>
                      </a:pPr>
                      <a:r>
                        <a:rPr lang="ar-SA" sz="1200" b="1" dirty="0">
                          <a:latin typeface="Calibri"/>
                          <a:ea typeface="Calibri"/>
                          <a:cs typeface="Simplified Arabic"/>
                        </a:rPr>
                        <a:t>المستوى </a:t>
                      </a:r>
                      <a:r>
                        <a:rPr lang="ar-SA" sz="1200" b="1" dirty="0" smtClean="0">
                          <a:latin typeface="Calibri"/>
                          <a:ea typeface="Calibri"/>
                          <a:cs typeface="Simplified Arabic"/>
                        </a:rPr>
                        <a:t>(3)- الخبير</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1" dirty="0" smtClean="0">
                          <a:latin typeface="Calibri"/>
                          <a:ea typeface="Calibri"/>
                          <a:cs typeface="Simplified Arabic"/>
                        </a:rPr>
                        <a:t>  </a:t>
                      </a:r>
                      <a:r>
                        <a:rPr lang="ar-JO" sz="1200" b="0" kern="1200" dirty="0" smtClean="0">
                          <a:solidFill>
                            <a:srgbClr val="000000"/>
                          </a:solidFill>
                          <a:latin typeface="+mn-lt"/>
                          <a:ea typeface="Calibri"/>
                          <a:cs typeface="+mn-cs"/>
                        </a:rPr>
                        <a:t>توفير فرص دعم ابتكارات الطلبة وابداعاتهم واستثمارها  للإسهام في إيجاد أنموذج المتعلم المبدع وبناء الشخصية ) .</a:t>
                      </a:r>
                    </a:p>
                    <a:p>
                      <a:pPr marL="0" marR="0" algn="r" rtl="1">
                        <a:lnSpc>
                          <a:spcPct val="107000"/>
                        </a:lnSpc>
                        <a:spcBef>
                          <a:spcPts val="0"/>
                        </a:spcBef>
                        <a:spcAft>
                          <a:spcPts val="0"/>
                        </a:spcAft>
                      </a:pPr>
                      <a:r>
                        <a:rPr lang="ar-SA" sz="1200" b="1" dirty="0" smtClean="0">
                          <a:latin typeface="Calibri"/>
                          <a:ea typeface="Calibri"/>
                          <a:cs typeface="Simplified Arabic"/>
                        </a:rPr>
                        <a:t>المستوى (4)- </a:t>
                      </a:r>
                      <a:r>
                        <a:rPr lang="ar-SA" sz="1200" b="1" dirty="0">
                          <a:latin typeface="Calibri"/>
                          <a:ea typeface="Calibri"/>
                          <a:cs typeface="Simplified Arabic"/>
                        </a:rPr>
                        <a:t>القائد </a:t>
                      </a:r>
                      <a:r>
                        <a:rPr lang="ar-JO" sz="1200" b="1" dirty="0" smtClean="0">
                          <a:latin typeface="Calibri"/>
                          <a:ea typeface="Calibri"/>
                          <a:cs typeface="Simplified Arabic"/>
                        </a:rPr>
                        <a:t> </a:t>
                      </a:r>
                      <a:r>
                        <a:rPr lang="ar-SA" sz="1200" b="1" dirty="0" smtClean="0">
                          <a:latin typeface="Calibri"/>
                          <a:ea typeface="Calibri"/>
                          <a:cs typeface="Simplified Arabic"/>
                        </a:rPr>
                        <a:t>(</a:t>
                      </a:r>
                      <a:r>
                        <a:rPr lang="ar-JO" sz="1200" b="0" kern="1200" dirty="0" smtClean="0">
                          <a:solidFill>
                            <a:srgbClr val="000000"/>
                          </a:solidFill>
                          <a:latin typeface="+mn-lt"/>
                          <a:ea typeface="Calibri"/>
                          <a:cs typeface="+mn-cs"/>
                        </a:rPr>
                        <a:t>البحث</a:t>
                      </a:r>
                      <a:r>
                        <a:rPr lang="ar-JO" sz="1200" b="0" kern="1200" baseline="0" dirty="0" smtClean="0">
                          <a:solidFill>
                            <a:srgbClr val="000000"/>
                          </a:solidFill>
                          <a:latin typeface="+mn-lt"/>
                          <a:ea typeface="Calibri"/>
                          <a:cs typeface="+mn-cs"/>
                        </a:rPr>
                        <a:t> عن الأفكار والأساليب </a:t>
                      </a:r>
                      <a:r>
                        <a:rPr lang="ar-JO" sz="1200" b="0" kern="1200" dirty="0" smtClean="0">
                          <a:solidFill>
                            <a:srgbClr val="000000"/>
                          </a:solidFill>
                          <a:latin typeface="+mn-lt"/>
                          <a:ea typeface="Calibri"/>
                          <a:cs typeface="+mn-cs"/>
                        </a:rPr>
                        <a:t>وتوليدها</a:t>
                      </a:r>
                      <a:r>
                        <a:rPr lang="ar-JO" sz="1200" b="0" kern="1200" baseline="0" dirty="0" smtClean="0">
                          <a:solidFill>
                            <a:srgbClr val="000000"/>
                          </a:solidFill>
                          <a:latin typeface="+mn-lt"/>
                          <a:ea typeface="Calibri"/>
                          <a:cs typeface="+mn-cs"/>
                        </a:rPr>
                        <a:t> </a:t>
                      </a:r>
                      <a:r>
                        <a:rPr lang="ar-JO" sz="1200" b="0" kern="1200" dirty="0" smtClean="0">
                          <a:solidFill>
                            <a:srgbClr val="000000"/>
                          </a:solidFill>
                          <a:latin typeface="+mn-lt"/>
                          <a:ea typeface="Calibri"/>
                          <a:cs typeface="+mn-cs"/>
                        </a:rPr>
                        <a:t>لتوفير فرص لدعم ابتكارات الطلبة وابداعاتهم للإسهام في إيجاد أنموذج المتعلم المبدع وبناء الشخصية ) .</a:t>
                      </a:r>
                      <a:endParaRPr lang="en-US" sz="1200" b="0" kern="1200" dirty="0" smtClean="0">
                        <a:solidFill>
                          <a:srgbClr val="000000"/>
                        </a:solidFill>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428728" y="2714620"/>
          <a:ext cx="6643734" cy="2500332"/>
        </p:xfrm>
        <a:graphic>
          <a:graphicData uri="http://schemas.openxmlformats.org/drawingml/2006/table">
            <a:tbl>
              <a:tblPr rtl="1"/>
              <a:tblGrid>
                <a:gridCol w="2206326"/>
                <a:gridCol w="2548415"/>
                <a:gridCol w="1888993"/>
              </a:tblGrid>
              <a:tr h="507262">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المجال</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أولوية النمو المهني حسب المعايير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الملاحظات</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6" name="Rectangle 2"/>
          <p:cNvSpPr>
            <a:spLocks noChangeArrowheads="1"/>
          </p:cNvSpPr>
          <p:nvPr/>
        </p:nvSpPr>
        <p:spPr bwMode="auto">
          <a:xfrm>
            <a:off x="4000496"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(4)</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5" name="صورة 1" descr="MOE Logo_"/>
          <p:cNvPicPr>
            <a:picLocks noChangeAspect="1" noChangeArrowheads="1"/>
          </p:cNvPicPr>
          <p:nvPr/>
        </p:nvPicPr>
        <p:blipFill>
          <a:blip r:embed="rId2" cstate="print"/>
          <a:srcRect/>
          <a:stretch>
            <a:fillRect/>
          </a:stretch>
        </p:blipFill>
        <p:spPr bwMode="auto">
          <a:xfrm>
            <a:off x="4357686" y="642918"/>
            <a:ext cx="714380" cy="691581"/>
          </a:xfrm>
          <a:prstGeom prst="rect">
            <a:avLst/>
          </a:prstGeom>
          <a:noFill/>
          <a:effectLst/>
        </p:spPr>
      </p:pic>
      <p:sp>
        <p:nvSpPr>
          <p:cNvPr id="52227" name="Rectangle 3"/>
          <p:cNvSpPr>
            <a:spLocks noChangeArrowheads="1"/>
          </p:cNvSpPr>
          <p:nvPr/>
        </p:nvSpPr>
        <p:spPr bwMode="auto">
          <a:xfrm>
            <a:off x="1428728" y="1357298"/>
            <a:ext cx="671517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أولويات النمو المهني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1785918" y="5429264"/>
            <a:ext cx="6215106" cy="307777"/>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sp>
        <p:nvSpPr>
          <p:cNvPr id="7" name="مستطيل 6"/>
          <p:cNvSpPr/>
          <p:nvPr/>
        </p:nvSpPr>
        <p:spPr>
          <a:xfrm>
            <a:off x="6215074" y="5786454"/>
            <a:ext cx="1829219" cy="369332"/>
          </a:xfrm>
          <a:prstGeom prst="rect">
            <a:avLst/>
          </a:prstGeom>
        </p:spPr>
        <p:txBody>
          <a:bodyPr wrap="none">
            <a:spAutoFit/>
          </a:bodyPr>
          <a:lstStyle/>
          <a:p>
            <a:r>
              <a:rPr lang="en-US" sz="1400" dirty="0" smtClean="0">
                <a:latin typeface="Calibri" pitchFamily="34" charset="0"/>
                <a:ea typeface="Calibri" pitchFamily="34" charset="0"/>
                <a:cs typeface="Arial" pitchFamily="34" charset="0"/>
              </a:rPr>
              <a:t>Form#QF115-50 rev.a</a:t>
            </a:r>
            <a:r>
              <a:rPr lang="en-US" dirty="0" smtClean="0"/>
              <a:t> </a:t>
            </a:r>
            <a:endParaRPr lang="ar-JO" dirty="0"/>
          </a:p>
        </p:txBody>
      </p:sp>
      <p:sp>
        <p:nvSpPr>
          <p:cNvPr id="9" name="مربع نص 8"/>
          <p:cNvSpPr txBox="1"/>
          <p:nvPr/>
        </p:nvSpPr>
        <p:spPr>
          <a:xfrm>
            <a:off x="323528" y="6165304"/>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 </a:t>
            </a:r>
            <a:r>
              <a:rPr lang="ar-JO" dirty="0" smtClean="0">
                <a:hlinkClick r:id="rId3" action="ppaction://hlinkfile"/>
              </a:rPr>
              <a:t>أو أنقر هنا</a:t>
            </a:r>
            <a:endParaRPr lang="ar-JO" dirty="0"/>
          </a:p>
        </p:txBody>
      </p:sp>
      <p:sp>
        <p:nvSpPr>
          <p:cNvPr id="10" name="عنصر نائب للتذييل 3"/>
          <p:cNvSpPr>
            <a:spLocks noGrp="1"/>
          </p:cNvSpPr>
          <p:nvPr>
            <p:ph type="ftr" sz="quarter" idx="11"/>
          </p:nvPr>
        </p:nvSpPr>
        <p:spPr>
          <a:xfrm>
            <a:off x="1000100" y="6525344"/>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circle(in)">
                                      <p:cBhvr>
                                        <p:cTn id="7" dur="2000"/>
                                        <p:tgtEl>
                                          <p:spTgt spid="5222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6" grpId="0"/>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71471" y="2714620"/>
          <a:ext cx="8143933" cy="3098472"/>
        </p:xfrm>
        <a:graphic>
          <a:graphicData uri="http://schemas.openxmlformats.org/drawingml/2006/table">
            <a:tbl>
              <a:tblPr rtl="1"/>
              <a:tblGrid>
                <a:gridCol w="2162382"/>
                <a:gridCol w="4517282"/>
                <a:gridCol w="1464269"/>
              </a:tblGrid>
              <a:tr h="500066">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المجال</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أولوية النمو المهني حسب المعايير  </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Simplified Arabic"/>
                        </a:rPr>
                        <a:t>الملاحظات</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r>
                        <a:rPr lang="ar-JO" sz="1400" dirty="0" smtClean="0">
                          <a:latin typeface="Calibri"/>
                          <a:ea typeface="Calibri"/>
                          <a:cs typeface="Arial"/>
                        </a:rPr>
                        <a:t>الرئيس ( </a:t>
                      </a:r>
                      <a:r>
                        <a:rPr lang="ar-JO" sz="1400" b="1" dirty="0" smtClean="0">
                          <a:solidFill>
                            <a:srgbClr val="FF0000"/>
                          </a:solidFill>
                          <a:latin typeface="Calibri"/>
                          <a:ea typeface="Calibri"/>
                          <a:cs typeface="Arial"/>
                        </a:rPr>
                        <a:t>بيئة التعلم</a:t>
                      </a:r>
                      <a:r>
                        <a:rPr lang="ar-JO" sz="1400" dirty="0" smtClean="0">
                          <a:latin typeface="Calibri"/>
                          <a:ea typeface="Calibri"/>
                          <a:cs typeface="Arial"/>
                        </a:rPr>
                        <a:t> ) /</a:t>
                      </a:r>
                    </a:p>
                    <a:p>
                      <a:pPr marL="0" marR="0" algn="r" rtl="1">
                        <a:lnSpc>
                          <a:spcPct val="107000"/>
                        </a:lnSpc>
                        <a:spcBef>
                          <a:spcPts val="0"/>
                        </a:spcBef>
                        <a:spcAft>
                          <a:spcPts val="800"/>
                        </a:spcAft>
                      </a:pPr>
                      <a:r>
                        <a:rPr lang="ar-JO" sz="1400" baseline="0" dirty="0" smtClean="0">
                          <a:latin typeface="Calibri"/>
                          <a:ea typeface="Calibri"/>
                          <a:cs typeface="Arial"/>
                        </a:rPr>
                        <a:t> الفرعي : </a:t>
                      </a:r>
                      <a:r>
                        <a:rPr lang="ar-JO" sz="1400" b="1" baseline="0" dirty="0" smtClean="0">
                          <a:solidFill>
                            <a:srgbClr val="FF0000"/>
                          </a:solidFill>
                          <a:latin typeface="Calibri"/>
                          <a:ea typeface="Calibri"/>
                          <a:cs typeface="Arial"/>
                        </a:rPr>
                        <a:t>الأوعية المعرفية </a:t>
                      </a:r>
                      <a:endParaRPr lang="ar-SA" sz="1400" b="1" dirty="0">
                        <a:solidFill>
                          <a:srgbClr val="FF0000"/>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0" kern="1200" dirty="0" smtClean="0">
                          <a:solidFill>
                            <a:srgbClr val="000000"/>
                          </a:solidFill>
                          <a:latin typeface="+mn-lt"/>
                          <a:ea typeface="Calibri"/>
                          <a:cs typeface="+mn-cs"/>
                        </a:rPr>
                        <a:t>استثمار الأوعية المعرفية  وتكنولوجيا المعلومات والاتصالات لتعزير فرص التعلم ودعمها  ضمن مجتمع التعلم المهني  والمجتمع المدرسي .</a:t>
                      </a:r>
                      <a:endParaRPr lang="ar-SA" sz="14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016">
                <a:tc>
                  <a:txBody>
                    <a:bodyPr/>
                    <a:lstStyle/>
                    <a:p>
                      <a:pPr marL="0" marR="0" algn="r" rtl="1">
                        <a:lnSpc>
                          <a:spcPct val="107000"/>
                        </a:lnSpc>
                        <a:spcBef>
                          <a:spcPts val="0"/>
                        </a:spcBef>
                        <a:spcAft>
                          <a:spcPts val="800"/>
                        </a:spcAft>
                      </a:pPr>
                      <a:r>
                        <a:rPr lang="ar-JO" sz="1400" dirty="0" smtClean="0">
                          <a:latin typeface="+mn-lt"/>
                          <a:ea typeface="Calibri"/>
                          <a:cs typeface="+mn-cs"/>
                        </a:rPr>
                        <a:t>الرئيس ( </a:t>
                      </a:r>
                      <a:r>
                        <a:rPr lang="ar-JO" sz="1400" b="1" dirty="0" smtClean="0">
                          <a:solidFill>
                            <a:srgbClr val="FF0000"/>
                          </a:solidFill>
                          <a:latin typeface="+mn-lt"/>
                          <a:ea typeface="Calibri"/>
                          <a:cs typeface="+mn-cs"/>
                        </a:rPr>
                        <a:t>بيئة التعلم</a:t>
                      </a:r>
                      <a:r>
                        <a:rPr lang="ar-JO" sz="1400" dirty="0" smtClean="0">
                          <a:latin typeface="+mn-lt"/>
                          <a:ea typeface="Calibri"/>
                          <a:cs typeface="+mn-cs"/>
                        </a:rPr>
                        <a:t> ) /</a:t>
                      </a:r>
                    </a:p>
                    <a:p>
                      <a:pPr marL="0" marR="0" algn="r" rtl="1">
                        <a:lnSpc>
                          <a:spcPct val="107000"/>
                        </a:lnSpc>
                        <a:spcBef>
                          <a:spcPts val="0"/>
                        </a:spcBef>
                        <a:spcAft>
                          <a:spcPts val="800"/>
                        </a:spcAft>
                      </a:pPr>
                      <a:r>
                        <a:rPr lang="ar-JO" sz="1400" baseline="0" dirty="0" smtClean="0">
                          <a:latin typeface="+mn-lt"/>
                          <a:ea typeface="Calibri"/>
                          <a:cs typeface="+mn-cs"/>
                        </a:rPr>
                        <a:t> الفرعي : </a:t>
                      </a:r>
                      <a:r>
                        <a:rPr lang="ar-JO" sz="1400" b="1" baseline="0" dirty="0" smtClean="0">
                          <a:solidFill>
                            <a:srgbClr val="FF0000"/>
                          </a:solidFill>
                          <a:latin typeface="+mn-lt"/>
                          <a:ea typeface="Calibri"/>
                          <a:cs typeface="+mn-cs"/>
                        </a:rPr>
                        <a:t>الدعم النفس اجتماعي .</a:t>
                      </a:r>
                      <a:endParaRPr lang="ar-SA" sz="1400" b="1" dirty="0" smtClean="0">
                        <a:solidFill>
                          <a:srgbClr val="FF0000"/>
                        </a:solidFill>
                        <a:latin typeface="+mn-lt"/>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JO" sz="1400" b="0" kern="1200" dirty="0" smtClean="0">
                          <a:solidFill>
                            <a:srgbClr val="000000"/>
                          </a:solidFill>
                          <a:latin typeface="+mn-lt"/>
                          <a:ea typeface="Calibri"/>
                          <a:cs typeface="+mn-cs"/>
                        </a:rPr>
                        <a:t>توفير بيئة تعلم آمنة تراعي النوع الاجتماعي وفق منهجية علمية تثير دافعية الطلبة نحو التعلم وتلبي حاجاتهم النفس اجتماعية وخصائصهم النمائية وتعزز السلوكات الايجابية المرغوب بها بالتعاون مع المجتمع المدرسي .</a:t>
                      </a:r>
                      <a:endParaRPr lang="ar-SA" sz="1400" b="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r>
                        <a:rPr lang="ar-JO" sz="1400" dirty="0" smtClean="0">
                          <a:latin typeface="+mn-lt"/>
                          <a:ea typeface="Calibri"/>
                          <a:cs typeface="+mn-cs"/>
                        </a:rPr>
                        <a:t>الرئيس ( </a:t>
                      </a:r>
                      <a:r>
                        <a:rPr lang="ar-JO" sz="1400" b="1" dirty="0" smtClean="0">
                          <a:solidFill>
                            <a:srgbClr val="FF0000"/>
                          </a:solidFill>
                          <a:latin typeface="+mn-lt"/>
                          <a:ea typeface="Calibri"/>
                          <a:cs typeface="+mn-cs"/>
                        </a:rPr>
                        <a:t>بيئة التعلم</a:t>
                      </a:r>
                      <a:r>
                        <a:rPr lang="ar-JO" sz="1400" dirty="0" smtClean="0">
                          <a:latin typeface="+mn-lt"/>
                          <a:ea typeface="Calibri"/>
                          <a:cs typeface="+mn-cs"/>
                        </a:rPr>
                        <a:t> ) /</a:t>
                      </a:r>
                    </a:p>
                    <a:p>
                      <a:pPr marL="0" marR="0" algn="r" rtl="1">
                        <a:lnSpc>
                          <a:spcPct val="107000"/>
                        </a:lnSpc>
                        <a:spcBef>
                          <a:spcPts val="0"/>
                        </a:spcBef>
                        <a:spcAft>
                          <a:spcPts val="800"/>
                        </a:spcAft>
                      </a:pPr>
                      <a:r>
                        <a:rPr lang="ar-JO" sz="1400" baseline="0" dirty="0" smtClean="0">
                          <a:latin typeface="+mn-lt"/>
                          <a:ea typeface="Calibri"/>
                          <a:cs typeface="+mn-cs"/>
                        </a:rPr>
                        <a:t> الفرعي </a:t>
                      </a:r>
                      <a:r>
                        <a:rPr lang="ar-JO" sz="1400" baseline="0" smtClean="0">
                          <a:latin typeface="+mn-lt"/>
                          <a:ea typeface="Calibri"/>
                          <a:cs typeface="+mn-cs"/>
                        </a:rPr>
                        <a:t>: </a:t>
                      </a:r>
                      <a:r>
                        <a:rPr lang="ar-JO" sz="1400" b="1" baseline="0" smtClean="0">
                          <a:solidFill>
                            <a:srgbClr val="FF0000"/>
                          </a:solidFill>
                          <a:latin typeface="+mn-lt"/>
                          <a:ea typeface="Calibri"/>
                          <a:cs typeface="+mn-cs"/>
                        </a:rPr>
                        <a:t>الابتكار </a:t>
                      </a:r>
                      <a:r>
                        <a:rPr lang="ar-JO" sz="1400" b="1" baseline="0" dirty="0" smtClean="0">
                          <a:solidFill>
                            <a:srgbClr val="FF0000"/>
                          </a:solidFill>
                          <a:latin typeface="+mn-lt"/>
                          <a:ea typeface="Calibri"/>
                          <a:cs typeface="+mn-cs"/>
                        </a:rPr>
                        <a:t>والإبداع .</a:t>
                      </a:r>
                      <a:endParaRPr lang="ar-SA" sz="1400" b="1" dirty="0" smtClean="0">
                        <a:solidFill>
                          <a:srgbClr val="FF0000"/>
                        </a:solidFill>
                        <a:latin typeface="+mn-lt"/>
                        <a:ea typeface="Calibri"/>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0" kern="1200" dirty="0" smtClean="0">
                          <a:solidFill>
                            <a:srgbClr val="000000"/>
                          </a:solidFill>
                          <a:latin typeface="+mn-lt"/>
                          <a:ea typeface="Calibri"/>
                          <a:cs typeface="+mn-cs"/>
                        </a:rPr>
                        <a:t>توفير فرص دعم ابتكارات الطلبة وابداعاتهم واستثمارها  للإسهام في إيجاد أنموذج المتعلم المبدع وبناء الشخصية . </a:t>
                      </a: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614">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مجموعة 9"/>
          <p:cNvGrpSpPr/>
          <p:nvPr/>
        </p:nvGrpSpPr>
        <p:grpSpPr>
          <a:xfrm>
            <a:off x="1428728" y="214290"/>
            <a:ext cx="6715172" cy="6370124"/>
            <a:chOff x="1428728" y="214290"/>
            <a:chExt cx="6715172" cy="6370124"/>
          </a:xfrm>
        </p:grpSpPr>
        <p:sp>
          <p:nvSpPr>
            <p:cNvPr id="52226" name="Rectangle 2"/>
            <p:cNvSpPr>
              <a:spLocks noChangeArrowheads="1"/>
            </p:cNvSpPr>
            <p:nvPr/>
          </p:nvSpPr>
          <p:spPr bwMode="auto">
            <a:xfrm>
              <a:off x="4000496"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(4)</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5" name="صورة 1" descr="MOE Logo_"/>
            <p:cNvPicPr>
              <a:picLocks noChangeAspect="1" noChangeArrowheads="1"/>
            </p:cNvPicPr>
            <p:nvPr/>
          </p:nvPicPr>
          <p:blipFill>
            <a:blip r:embed="rId2" cstate="print"/>
            <a:srcRect/>
            <a:stretch>
              <a:fillRect/>
            </a:stretch>
          </p:blipFill>
          <p:spPr bwMode="auto">
            <a:xfrm>
              <a:off x="4357686" y="642918"/>
              <a:ext cx="714380" cy="691581"/>
            </a:xfrm>
            <a:prstGeom prst="rect">
              <a:avLst/>
            </a:prstGeom>
            <a:noFill/>
            <a:effectLst/>
          </p:spPr>
        </p:pic>
        <p:sp>
          <p:nvSpPr>
            <p:cNvPr id="52227" name="Rectangle 3"/>
            <p:cNvSpPr>
              <a:spLocks noChangeArrowheads="1"/>
            </p:cNvSpPr>
            <p:nvPr/>
          </p:nvSpPr>
          <p:spPr bwMode="auto">
            <a:xfrm>
              <a:off x="1428728" y="1357298"/>
              <a:ext cx="671517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أولويات النمو المهني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1928794" y="5929330"/>
              <a:ext cx="6215106" cy="307777"/>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sp>
          <p:nvSpPr>
            <p:cNvPr id="7" name="مستطيل 6"/>
            <p:cNvSpPr/>
            <p:nvPr/>
          </p:nvSpPr>
          <p:spPr>
            <a:xfrm>
              <a:off x="6286512" y="6215082"/>
              <a:ext cx="1829219" cy="369332"/>
            </a:xfrm>
            <a:prstGeom prst="rect">
              <a:avLst/>
            </a:prstGeom>
          </p:spPr>
          <p:txBody>
            <a:bodyPr wrap="none">
              <a:spAutoFit/>
            </a:bodyPr>
            <a:lstStyle/>
            <a:p>
              <a:r>
                <a:rPr lang="en-US" sz="1400" dirty="0" smtClean="0">
                  <a:latin typeface="Calibri" pitchFamily="34" charset="0"/>
                  <a:ea typeface="Calibri" pitchFamily="34" charset="0"/>
                  <a:cs typeface="Arial" pitchFamily="34" charset="0"/>
                </a:rPr>
                <a:t>Form#QF115-50 rev.a</a:t>
              </a:r>
              <a:r>
                <a:rPr lang="en-US" dirty="0" smtClean="0"/>
                <a:t> </a:t>
              </a:r>
              <a:endParaRPr lang="ar-JO" dirty="0"/>
            </a:p>
          </p:txBody>
        </p:sp>
      </p:grpSp>
      <p:sp>
        <p:nvSpPr>
          <p:cNvPr id="11"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29124" y="571480"/>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مقدمة: </a:t>
            </a:r>
            <a:endParaRPr lang="ar-JO" sz="2800" dirty="0">
              <a:latin typeface="Gulim" pitchFamily="34" charset="-127"/>
              <a:cs typeface="Simple Bold Jut Out" pitchFamily="2" charset="-78"/>
            </a:endParaRPr>
          </a:p>
        </p:txBody>
      </p:sp>
      <p:sp>
        <p:nvSpPr>
          <p:cNvPr id="4" name="مربع نص 3"/>
          <p:cNvSpPr txBox="1"/>
          <p:nvPr/>
        </p:nvSpPr>
        <p:spPr>
          <a:xfrm>
            <a:off x="2786050" y="1714488"/>
            <a:ext cx="5786510" cy="1015663"/>
          </a:xfrm>
          <a:prstGeom prst="rect">
            <a:avLst/>
          </a:prstGeom>
          <a:noFill/>
        </p:spPr>
        <p:txBody>
          <a:bodyPr wrap="square" rtlCol="1">
            <a:spAutoFit/>
          </a:bodyPr>
          <a:lstStyle/>
          <a:p>
            <a:r>
              <a:rPr lang="ar-SA" sz="2000" dirty="0" smtClean="0"/>
              <a:t>يعتبر المعلم العنصر الأساس وقائد العملية التعليمية والتربوية، لذا فإن عملية تطوير أدائه تحتل مكانة لها أهميتها وأولويتها، وذلك لأن نوعية التعليم ومستقبل أجيال الأمة يتحددان بدرجة كبيرة بكفاءة المعلمين</a:t>
            </a:r>
            <a:r>
              <a:rPr lang="ar-JO" sz="2000" dirty="0" smtClean="0"/>
              <a:t> </a:t>
            </a:r>
            <a:r>
              <a:rPr lang="ar-SA" sz="2000" dirty="0" smtClean="0"/>
              <a:t>. </a:t>
            </a:r>
            <a:endParaRPr lang="ar-JO" sz="2000" dirty="0"/>
          </a:p>
        </p:txBody>
      </p:sp>
      <p:sp>
        <p:nvSpPr>
          <p:cNvPr id="5" name="مربع نص 4"/>
          <p:cNvSpPr txBox="1"/>
          <p:nvPr/>
        </p:nvSpPr>
        <p:spPr>
          <a:xfrm>
            <a:off x="571472" y="3929066"/>
            <a:ext cx="8001056" cy="2246769"/>
          </a:xfrm>
          <a:prstGeom prst="rect">
            <a:avLst/>
          </a:prstGeom>
          <a:noFill/>
        </p:spPr>
        <p:txBody>
          <a:bodyPr wrap="square" rtlCol="1">
            <a:spAutoFit/>
          </a:bodyPr>
          <a:lstStyle/>
          <a:p>
            <a:r>
              <a:rPr lang="ar-SA" sz="2000" dirty="0" smtClean="0"/>
              <a:t>إن عملية </a:t>
            </a:r>
            <a:r>
              <a:rPr lang="ar-SA" sz="2000" b="1" dirty="0" smtClean="0">
                <a:solidFill>
                  <a:srgbClr val="FF0000"/>
                </a:solidFill>
              </a:rPr>
              <a:t>النمو المهني للمعلم </a:t>
            </a:r>
            <a:r>
              <a:rPr lang="ar-SA" sz="2000" dirty="0" smtClean="0"/>
              <a:t>من أساسيات تحسين التعليم وذلك لما لها من أهمية بالغة في تطوير الأداء التدريسي للمعلم حيث إن تعليم الطلاب بصورة أفضل يتوقف على قدرات وإمكانات معلميهم. ولكي نحصل على مستويات عالية من النتاج التعليمي سواء للمعلمين أو للمتعلمين، لابد أن يكون التطوير المهني مختلف</a:t>
            </a:r>
            <a:r>
              <a:rPr lang="ar-JO" sz="2000" dirty="0" smtClean="0"/>
              <a:t>اً</a:t>
            </a:r>
            <a:r>
              <a:rPr lang="ar-SA" sz="2000" dirty="0" smtClean="0"/>
              <a:t> عن الطرق التقليدية فالمعلم هو أداة التجديد والتغيير، وهو يسهم بفاعلية في تطوير أجيال تتقبل التغيير وتصبح قادرة على مواجهته فينبغي أن يكون المعلم قادرا على ترجمة ما يقدمه من خبرات ومعارف ومهارات إلى مواقف عملية مفيدة في الحياة وذات أثر في تكوينهم العلمي وفي حياتهم العملية المستقبلية</a:t>
            </a:r>
            <a:r>
              <a:rPr lang="ar-JO" sz="2000" dirty="0" smtClean="0"/>
              <a:t> . </a:t>
            </a:r>
            <a:endParaRPr lang="en-US" sz="2000" dirty="0" smtClean="0"/>
          </a:p>
        </p:txBody>
      </p:sp>
      <p:pic>
        <p:nvPicPr>
          <p:cNvPr id="6" name="صورة 5" descr="professionalnij-rost-i-lichnostnij-chto-eto.jpg"/>
          <p:cNvPicPr>
            <a:picLocks noChangeAspect="1"/>
          </p:cNvPicPr>
          <p:nvPr/>
        </p:nvPicPr>
        <p:blipFill>
          <a:blip r:embed="rId2"/>
          <a:stretch>
            <a:fillRect/>
          </a:stretch>
        </p:blipFill>
        <p:spPr>
          <a:xfrm>
            <a:off x="285720" y="1071546"/>
            <a:ext cx="2286016" cy="2277611"/>
          </a:xfrm>
          <a:prstGeom prst="flowChartMagneticTape">
            <a:avLst/>
          </a:prstGeom>
          <a:ln>
            <a:noFill/>
          </a:ln>
          <a:effectLst>
            <a:outerShdw blurRad="292100" dist="139700" dir="2700000" algn="tl" rotWithShape="0">
              <a:srgbClr val="333333">
                <a:alpha val="65000"/>
              </a:srgbClr>
            </a:outerShdw>
          </a:effectLst>
        </p:spPr>
      </p:pic>
      <p:sp>
        <p:nvSpPr>
          <p:cNvPr id="7"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86182" y="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1" descr="MOE Logo_"/>
          <p:cNvPicPr>
            <a:picLocks noChangeAspect="1" noChangeArrowheads="1"/>
          </p:cNvPicPr>
          <p:nvPr/>
        </p:nvPicPr>
        <p:blipFill>
          <a:blip r:embed="rId2" cstate="print"/>
          <a:srcRect/>
          <a:stretch>
            <a:fillRect/>
          </a:stretch>
        </p:blipFill>
        <p:spPr bwMode="auto">
          <a:xfrm>
            <a:off x="4286248" y="571480"/>
            <a:ext cx="571504" cy="553265"/>
          </a:xfrm>
          <a:prstGeom prst="rect">
            <a:avLst/>
          </a:prstGeom>
          <a:noFill/>
          <a:effectLst/>
        </p:spPr>
      </p:pic>
      <p:sp>
        <p:nvSpPr>
          <p:cNvPr id="5" name="Rectangle 3"/>
          <p:cNvSpPr>
            <a:spLocks noChangeArrowheads="1"/>
          </p:cNvSpPr>
          <p:nvPr/>
        </p:nvSpPr>
        <p:spPr bwMode="auto">
          <a:xfrm>
            <a:off x="571472" y="1071546"/>
            <a:ext cx="80010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pPr eaLnBrk="0" fontAlgn="base" hangingPunct="0">
              <a:spcBef>
                <a:spcPct val="0"/>
              </a:spcBef>
              <a:spcAft>
                <a:spcPct val="0"/>
              </a:spcAf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SA" sz="1400" b="1" dirty="0" smtClean="0"/>
              <a:t>النتيجة التطويرية : </a:t>
            </a: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2143108" y="5589240"/>
            <a:ext cx="6215106" cy="523220"/>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a:t>
            </a:r>
            <a:endParaRPr lang="en-US" sz="1400" dirty="0" smtClean="0">
              <a:latin typeface="Calibri" pitchFamily="34" charset="0"/>
              <a:ea typeface="Calibri" pitchFamily="34" charset="0"/>
              <a:cs typeface="Arial" pitchFamily="34" charset="0"/>
            </a:endParaRPr>
          </a:p>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t>Form#QF115-51 </a:t>
            </a:r>
            <a:r>
              <a:rPr lang="en-US" sz="1400" dirty="0" err="1" smtClean="0"/>
              <a:t>rev.a</a:t>
            </a:r>
            <a:r>
              <a:rPr lang="en-US" sz="1400" dirty="0" smtClean="0"/>
              <a:t>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nvGraphicFramePr>
        <p:xfrm>
          <a:off x="428596" y="2786058"/>
          <a:ext cx="8143932" cy="2699325"/>
        </p:xfrm>
        <a:graphic>
          <a:graphicData uri="http://schemas.openxmlformats.org/drawingml/2006/table">
            <a:tbl>
              <a:tblPr/>
              <a:tblGrid>
                <a:gridCol w="1431951"/>
                <a:gridCol w="879626"/>
                <a:gridCol w="1409221"/>
                <a:gridCol w="2818441"/>
                <a:gridCol w="1604693"/>
              </a:tblGrid>
              <a:tr h="389189">
                <a:tc>
                  <a:txBody>
                    <a:bodyPr/>
                    <a:lstStyle/>
                    <a:p>
                      <a:pPr marL="0" marR="0" algn="ctr" rtl="0">
                        <a:lnSpc>
                          <a:spcPct val="107000"/>
                        </a:lnSpc>
                        <a:spcBef>
                          <a:spcPts val="0"/>
                        </a:spcBef>
                        <a:spcAft>
                          <a:spcPts val="800"/>
                        </a:spcAft>
                      </a:pPr>
                      <a:r>
                        <a:rPr lang="ar-SA" sz="1400" b="1" dirty="0">
                          <a:latin typeface="Calibri"/>
                          <a:ea typeface="Calibri"/>
                          <a:cs typeface="Arial"/>
                        </a:rPr>
                        <a:t>ملاحظات</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الزمن</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المؤشرات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a:latin typeface="Calibri"/>
                          <a:ea typeface="Calibri"/>
                          <a:cs typeface="Arial"/>
                        </a:rPr>
                        <a:t>الأنشطة والإجراءات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800"/>
                        </a:spcAft>
                      </a:pPr>
                      <a:r>
                        <a:rPr lang="ar-SA" sz="1400" b="1" smtClean="0">
                          <a:latin typeface="Calibri"/>
                          <a:ea typeface="Calibri"/>
                          <a:cs typeface="Arial"/>
                        </a:rPr>
                        <a:t>النتائج المباشر </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3819">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13">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42">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lnSpc>
                          <a:spcPct val="107000"/>
                        </a:lnSpc>
                        <a:spcBef>
                          <a:spcPts val="0"/>
                        </a:spcBef>
                        <a:spcAft>
                          <a:spcPts val="800"/>
                        </a:spcAft>
                      </a:pPr>
                      <a:endParaRPr lang="ar-JO" sz="1000" dirty="0" smtClean="0">
                        <a:latin typeface="Calibri"/>
                        <a:ea typeface="Calibri"/>
                        <a:cs typeface="Arial"/>
                      </a:endParaRPr>
                    </a:p>
                    <a:p>
                      <a:pPr marL="0" marR="0" algn="l" rtl="0">
                        <a:lnSpc>
                          <a:spcPct val="107000"/>
                        </a:lnSpc>
                        <a:spcBef>
                          <a:spcPts val="0"/>
                        </a:spcBef>
                        <a:spcAft>
                          <a:spcPts val="800"/>
                        </a:spcAft>
                      </a:pPr>
                      <a:endParaRPr lang="ar-JO" sz="1000" dirty="0" smtClean="0">
                        <a:latin typeface="Calibri"/>
                        <a:ea typeface="Calibri"/>
                        <a:cs typeface="Arial"/>
                      </a:endParaRPr>
                    </a:p>
                    <a:p>
                      <a:pPr marL="0" marR="0" algn="l" rtl="0">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1">
                        <a:lnSpc>
                          <a:spcPct val="107000"/>
                        </a:lnSpc>
                        <a:spcBef>
                          <a:spcPts val="0"/>
                        </a:spcBef>
                        <a:spcAft>
                          <a:spcPts val="800"/>
                        </a:spcAft>
                      </a:pPr>
                      <a:endParaRPr lang="ar-SA"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مربع نص 6"/>
          <p:cNvSpPr txBox="1"/>
          <p:nvPr/>
        </p:nvSpPr>
        <p:spPr>
          <a:xfrm>
            <a:off x="323528" y="6165304"/>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a:t>
            </a:r>
            <a:r>
              <a:rPr lang="ar-JO" dirty="0" smtClean="0">
                <a:hlinkClick r:id="rId3" action="ppaction://hlinkfile"/>
              </a:rPr>
              <a:t>. أو أنقر هنا</a:t>
            </a:r>
            <a:endParaRPr lang="ar-JO" dirty="0"/>
          </a:p>
        </p:txBody>
      </p:sp>
      <p:sp>
        <p:nvSpPr>
          <p:cNvPr id="9" name="عنصر نائب للتذييل 3"/>
          <p:cNvSpPr>
            <a:spLocks noGrp="1"/>
          </p:cNvSpPr>
          <p:nvPr>
            <p:ph type="ftr" sz="quarter" idx="11"/>
          </p:nvPr>
        </p:nvSpPr>
        <p:spPr>
          <a:xfrm>
            <a:off x="1000100" y="6520259"/>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86182" y="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1" descr="MOE Logo_"/>
          <p:cNvPicPr>
            <a:picLocks noChangeAspect="1" noChangeArrowheads="1"/>
          </p:cNvPicPr>
          <p:nvPr/>
        </p:nvPicPr>
        <p:blipFill>
          <a:blip r:embed="rId3" cstate="print"/>
          <a:srcRect/>
          <a:stretch>
            <a:fillRect/>
          </a:stretch>
        </p:blipFill>
        <p:spPr bwMode="auto">
          <a:xfrm>
            <a:off x="4286248" y="427463"/>
            <a:ext cx="571504" cy="553265"/>
          </a:xfrm>
          <a:prstGeom prst="rect">
            <a:avLst/>
          </a:prstGeom>
          <a:noFill/>
          <a:effectLst/>
        </p:spPr>
      </p:pic>
      <p:sp>
        <p:nvSpPr>
          <p:cNvPr id="5" name="Rectangle 3"/>
          <p:cNvSpPr>
            <a:spLocks noChangeArrowheads="1"/>
          </p:cNvSpPr>
          <p:nvPr/>
        </p:nvSpPr>
        <p:spPr bwMode="auto">
          <a:xfrm>
            <a:off x="251520" y="908720"/>
            <a:ext cx="87129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p>
          <a:p>
            <a:pPr eaLnBrk="0" fontAlgn="base" hangingPunct="0">
              <a:spcBef>
                <a:spcPct val="0"/>
              </a:spcBef>
              <a:spcAft>
                <a:spcPct val="0"/>
              </a:spcAf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lang="ar-SA" sz="1400" b="1" dirty="0" smtClean="0"/>
              <a:t>النتيجة التطويرية : </a:t>
            </a:r>
            <a:r>
              <a:rPr lang="ar-JO" sz="1400" dirty="0" smtClean="0">
                <a:solidFill>
                  <a:srgbClr val="000000"/>
                </a:solidFill>
                <a:ea typeface="Calibri"/>
              </a:rPr>
              <a:t>تحسن استثمار الأوعية المعرفية  وتكنولوجيا المعلومات والاتصالات لتعزيز فرص التعلم ودعمها  ضمن مجتمع التعلم المهني  والمجتمع المدرسي .</a:t>
            </a: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804405" y="6106059"/>
            <a:ext cx="8106694" cy="523220"/>
          </a:xfrm>
          <a:prstGeom prst="rect">
            <a:avLst/>
          </a:prstGeom>
        </p:spPr>
        <p:txBody>
          <a:bodyPr wrap="square">
            <a:spAutoFit/>
          </a:bodyPr>
          <a:lstStyle/>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توقيع المعلم/ المدير</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latin typeface="Calibri" pitchFamily="34" charset="0"/>
                <a:ea typeface="Calibri" pitchFamily="34" charset="0"/>
                <a:cs typeface="Arial" pitchFamily="34" charset="0"/>
              </a:rPr>
              <a:t>                                        </a:t>
            </a:r>
            <a:r>
              <a:rPr lang="ar-SA" sz="1400" dirty="0" smtClean="0">
                <a:latin typeface="Calibri" pitchFamily="34" charset="0"/>
                <a:ea typeface="Calibri" pitchFamily="34" charset="0"/>
                <a:cs typeface="Arial" pitchFamily="34" charset="0"/>
              </a:rPr>
              <a:t>المشرف التربوي:</a:t>
            </a:r>
            <a:endParaRPr lang="en-US" sz="1400" dirty="0" smtClean="0">
              <a:latin typeface="Calibri" pitchFamily="34" charset="0"/>
              <a:ea typeface="Calibri" pitchFamily="34" charset="0"/>
              <a:cs typeface="Arial" pitchFamily="34" charset="0"/>
            </a:endParaRPr>
          </a:p>
          <a:p>
            <a:pPr eaLnBrk="0" fontAlgn="base" hangingPunct="0">
              <a:spcBef>
                <a:spcPct val="0"/>
              </a:spcBef>
              <a:spcAft>
                <a:spcPct val="0"/>
              </a:spcAft>
            </a:pPr>
            <a:r>
              <a:rPr lang="ar-SA" sz="1400" dirty="0" smtClean="0">
                <a:latin typeface="Calibri" pitchFamily="34" charset="0"/>
                <a:ea typeface="Calibri" pitchFamily="34" charset="0"/>
                <a:cs typeface="Arial" pitchFamily="34" charset="0"/>
              </a:rPr>
              <a:t> </a:t>
            </a:r>
            <a:r>
              <a:rPr lang="ar-JO" sz="1400" dirty="0" smtClean="0">
                <a:latin typeface="Calibri" pitchFamily="34" charset="0"/>
                <a:ea typeface="Calibri" pitchFamily="34" charset="0"/>
                <a:cs typeface="Arial" pitchFamily="34" charset="0"/>
              </a:rPr>
              <a:t>   </a:t>
            </a:r>
            <a:r>
              <a:rPr lang="en-US" sz="1400" dirty="0" smtClean="0"/>
              <a:t>Form#QF115-51 </a:t>
            </a:r>
            <a:r>
              <a:rPr lang="en-US" sz="1400" dirty="0" err="1" smtClean="0"/>
              <a:t>rev.a</a:t>
            </a:r>
            <a:r>
              <a:rPr lang="en-US" sz="1400" dirty="0" smtClean="0"/>
              <a:t> </a:t>
            </a:r>
            <a:r>
              <a:rPr lang="ar-JO" sz="1400" dirty="0" smtClean="0">
                <a:latin typeface="Calibri" pitchFamily="34" charset="0"/>
                <a:ea typeface="Calibri" pitchFamily="34" charset="0"/>
                <a:cs typeface="Arial" pitchFamily="34" charset="0"/>
              </a:rPr>
              <a:t>                             </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extLst>
              <p:ext uri="{D42A27DB-BD31-4B8C-83A1-F6EECF244321}">
                <p14:modId xmlns:p14="http://schemas.microsoft.com/office/powerpoint/2010/main" val="1842838533"/>
              </p:ext>
            </p:extLst>
          </p:nvPr>
        </p:nvGraphicFramePr>
        <p:xfrm>
          <a:off x="323529" y="2740091"/>
          <a:ext cx="8640959" cy="3318698"/>
        </p:xfrm>
        <a:graphic>
          <a:graphicData uri="http://schemas.openxmlformats.org/drawingml/2006/table">
            <a:tbl>
              <a:tblPr/>
              <a:tblGrid>
                <a:gridCol w="792087"/>
                <a:gridCol w="1330254"/>
                <a:gridCol w="1894947"/>
                <a:gridCol w="2895479"/>
                <a:gridCol w="1728192"/>
              </a:tblGrid>
              <a:tr h="389189">
                <a:tc>
                  <a:txBody>
                    <a:bodyPr/>
                    <a:lstStyle/>
                    <a:p>
                      <a:pPr marL="0" marR="0" algn="ctr" rtl="1">
                        <a:lnSpc>
                          <a:spcPct val="107000"/>
                        </a:lnSpc>
                        <a:spcBef>
                          <a:spcPts val="0"/>
                        </a:spcBef>
                        <a:spcAft>
                          <a:spcPts val="800"/>
                        </a:spcAft>
                      </a:pPr>
                      <a:r>
                        <a:rPr lang="ar-SA" sz="1400" b="1" dirty="0">
                          <a:latin typeface="Calibri"/>
                          <a:ea typeface="Calibri"/>
                          <a:cs typeface="Arial"/>
                        </a:rPr>
                        <a:t>ملاحظات</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الزمن</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المؤشرات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a:latin typeface="Calibri"/>
                          <a:ea typeface="Calibri"/>
                          <a:cs typeface="Arial"/>
                        </a:rPr>
                        <a:t>الأنشطة والإجراءات</a:t>
                      </a:r>
                      <a:endParaRPr lang="en-US" sz="1000" b="1">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smtClean="0">
                          <a:latin typeface="Calibri"/>
                          <a:ea typeface="Calibri"/>
                          <a:cs typeface="Arial"/>
                        </a:rPr>
                        <a:t>النتائج المباشر </a:t>
                      </a:r>
                      <a:endParaRPr lang="en-US" sz="1000" b="1"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885">
                <a:tc>
                  <a:txBody>
                    <a:bodyPr/>
                    <a:lstStyle/>
                    <a:p>
                      <a:pPr marL="0" marR="0" algn="r" rtl="1">
                        <a:lnSpc>
                          <a:spcPct val="107000"/>
                        </a:lnSpc>
                        <a:spcBef>
                          <a:spcPts val="0"/>
                        </a:spcBef>
                        <a:spcAft>
                          <a:spcPts val="800"/>
                        </a:spcAft>
                      </a:pPr>
                      <a:endParaRPr lang="en-US" sz="1200" b="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200" b="0" dirty="0" smtClean="0">
                          <a:latin typeface="Calibri"/>
                          <a:ea typeface="Calibri"/>
                          <a:cs typeface="Arial"/>
                        </a:rPr>
                        <a:t>من</a:t>
                      </a:r>
                      <a:r>
                        <a:rPr lang="ar-JO" sz="1200" b="0" baseline="0" dirty="0" smtClean="0">
                          <a:latin typeface="Calibri"/>
                          <a:ea typeface="Calibri"/>
                          <a:cs typeface="Arial"/>
                        </a:rPr>
                        <a:t> 1-9 إلى 20-6</a:t>
                      </a:r>
                    </a:p>
                    <a:p>
                      <a:pPr marL="0" marR="0" algn="r" rtl="1">
                        <a:lnSpc>
                          <a:spcPct val="107000"/>
                        </a:lnSpc>
                        <a:spcBef>
                          <a:spcPts val="0"/>
                        </a:spcBef>
                        <a:spcAft>
                          <a:spcPts val="800"/>
                        </a:spcAft>
                      </a:pPr>
                      <a:endParaRPr lang="ar-JO" sz="1200" b="0" dirty="0" smtClean="0">
                        <a:latin typeface="Calibri"/>
                        <a:ea typeface="Calibri"/>
                        <a:cs typeface="Arial"/>
                      </a:endParaRPr>
                    </a:p>
                    <a:p>
                      <a:pPr marL="0" marR="0" algn="r" rtl="1">
                        <a:lnSpc>
                          <a:spcPct val="107000"/>
                        </a:lnSpc>
                        <a:spcBef>
                          <a:spcPts val="0"/>
                        </a:spcBef>
                        <a:spcAft>
                          <a:spcPts val="800"/>
                        </a:spcAft>
                      </a:pPr>
                      <a:r>
                        <a:rPr lang="ar-JO" sz="1200" b="0" dirty="0" smtClean="0">
                          <a:latin typeface="Calibri"/>
                          <a:ea typeface="Calibri"/>
                          <a:cs typeface="Arial"/>
                        </a:rPr>
                        <a:t>من 7-2</a:t>
                      </a:r>
                      <a:r>
                        <a:rPr lang="ar-JO" sz="1200" b="0" baseline="0" dirty="0" smtClean="0">
                          <a:latin typeface="Calibri"/>
                          <a:ea typeface="Calibri"/>
                          <a:cs typeface="Arial"/>
                        </a:rPr>
                        <a:t> إلى 20-5</a:t>
                      </a:r>
                    </a:p>
                    <a:p>
                      <a:pPr marL="0" marR="0" algn="r" rtl="1">
                        <a:lnSpc>
                          <a:spcPct val="107000"/>
                        </a:lnSpc>
                        <a:spcBef>
                          <a:spcPts val="0"/>
                        </a:spcBef>
                        <a:spcAft>
                          <a:spcPts val="800"/>
                        </a:spcAft>
                      </a:pPr>
                      <a:endParaRPr lang="ar-JO" sz="400" b="0" baseline="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dirty="0" smtClean="0">
                          <a:latin typeface="+mn-lt"/>
                          <a:ea typeface="Calibri"/>
                          <a:cs typeface="+mn-cs"/>
                        </a:rPr>
                        <a:t>من</a:t>
                      </a:r>
                      <a:r>
                        <a:rPr lang="ar-JO" sz="1200" b="0" baseline="0" dirty="0" smtClean="0">
                          <a:latin typeface="+mn-lt"/>
                          <a:ea typeface="Calibri"/>
                          <a:cs typeface="+mn-cs"/>
                        </a:rPr>
                        <a:t> 1-9 إلى 20-6</a:t>
                      </a: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200" b="0" dirty="0" smtClean="0">
                          <a:latin typeface="Calibri"/>
                          <a:ea typeface="Calibri"/>
                          <a:cs typeface="Arial"/>
                        </a:rPr>
                        <a:t>كمي : </a:t>
                      </a:r>
                      <a:r>
                        <a:rPr lang="ar-JO" sz="1200" b="0" dirty="0" smtClean="0">
                          <a:latin typeface="+mn-lt"/>
                          <a:ea typeface="Calibri"/>
                          <a:cs typeface="+mn-cs"/>
                        </a:rPr>
                        <a:t>نسبة استثمار الأوعية المعرفية لتعزيز</a:t>
                      </a:r>
                      <a:r>
                        <a:rPr lang="ar-JO" sz="1200" b="0" baseline="0" dirty="0" smtClean="0">
                          <a:latin typeface="+mn-lt"/>
                          <a:ea typeface="Calibri"/>
                          <a:cs typeface="+mn-cs"/>
                        </a:rPr>
                        <a:t> فرص التعلم لدى الطلبة .</a:t>
                      </a: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baseline="0" dirty="0" smtClean="0">
                          <a:latin typeface="+mn-lt"/>
                          <a:ea typeface="Calibri"/>
                          <a:cs typeface="+mn-cs"/>
                        </a:rPr>
                        <a:t>نوعي : مدى تحسن استخدام  </a:t>
                      </a:r>
                      <a:r>
                        <a:rPr lang="ar-JO" sz="1200" b="0" dirty="0" smtClean="0">
                          <a:latin typeface="+mn-lt"/>
                          <a:ea typeface="Calibri"/>
                          <a:cs typeface="+mn-cs"/>
                        </a:rPr>
                        <a:t>الأوعية المعرفية  في التكنولوجيا </a:t>
                      </a:r>
                      <a:r>
                        <a:rPr lang="ar-JO" sz="1200" b="0" baseline="0" dirty="0" smtClean="0">
                          <a:latin typeface="+mn-lt"/>
                          <a:ea typeface="Calibri"/>
                          <a:cs typeface="+mn-cs"/>
                        </a:rPr>
                        <a:t>.والاتصالات</a:t>
                      </a:r>
                      <a:endParaRPr lang="ar-SA" sz="1200" b="0" dirty="0" smtClean="0">
                        <a:latin typeface="+mn-lt"/>
                        <a:ea typeface="Calibri"/>
                        <a:cs typeface="+mn-cs"/>
                      </a:endParaRPr>
                    </a:p>
                    <a:p>
                      <a:pPr marL="0" marR="0" algn="r" rtl="1">
                        <a:lnSpc>
                          <a:spcPct val="107000"/>
                        </a:lnSpc>
                        <a:spcBef>
                          <a:spcPts val="0"/>
                        </a:spcBef>
                        <a:spcAft>
                          <a:spcPts val="800"/>
                        </a:spcAft>
                      </a:pPr>
                      <a:endParaRPr lang="en-US" sz="1200" b="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200" b="0" kern="1200" baseline="0" dirty="0" smtClean="0">
                          <a:solidFill>
                            <a:schemeClr val="tx1"/>
                          </a:solidFill>
                          <a:latin typeface="Calibri"/>
                          <a:ea typeface="Calibri"/>
                          <a:cs typeface="Arial"/>
                        </a:rPr>
                        <a:t>التنويع في استخدام الأوعية المعرفية في المواقف التعليمية التعلّمية وتوجيه الطلبة نحو استخدامها لتسهيل تعلمهم .</a:t>
                      </a:r>
                      <a:endParaRPr lang="en-US" sz="1200" b="0" kern="1200" baseline="0" dirty="0" smtClean="0">
                        <a:solidFill>
                          <a:schemeClr val="tx1"/>
                        </a:solidFill>
                        <a:latin typeface="Calibri"/>
                        <a:ea typeface="Calibri"/>
                        <a:cs typeface="Arial"/>
                      </a:endParaRPr>
                    </a:p>
                    <a:p>
                      <a:pPr marL="0" marR="0" algn="r" rtl="1">
                        <a:lnSpc>
                          <a:spcPct val="107000"/>
                        </a:lnSpc>
                        <a:spcBef>
                          <a:spcPts val="0"/>
                        </a:spcBef>
                        <a:spcAft>
                          <a:spcPts val="800"/>
                        </a:spcAft>
                      </a:pPr>
                      <a:r>
                        <a:rPr lang="ar-JO" sz="1200" b="0" kern="1200" baseline="0" dirty="0" smtClean="0">
                          <a:solidFill>
                            <a:schemeClr val="tx1"/>
                          </a:solidFill>
                          <a:latin typeface="Calibri"/>
                          <a:ea typeface="Calibri"/>
                          <a:cs typeface="Arial"/>
                        </a:rPr>
                        <a:t>تصميم أنشطة تعلّمية تعليمية  مثل نشرات تربوية مواقع تعليمية روابط الكترونية</a:t>
                      </a:r>
                      <a:endParaRPr lang="en-US" sz="12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الاطلاع ومتابعة المواقع الالكترونية التي تخدم العملية التعليمة وتعالج التعلم عن بعد</a:t>
                      </a:r>
                      <a:endParaRPr lang="en-US" sz="1200" b="0" kern="1200" baseline="0" dirty="0">
                        <a:solidFill>
                          <a:schemeClr val="tx1"/>
                        </a:solidFill>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1" kern="1200" dirty="0" smtClean="0">
                          <a:solidFill>
                            <a:schemeClr val="tx1"/>
                          </a:solidFill>
                          <a:effectLst/>
                          <a:latin typeface="+mn-lt"/>
                          <a:ea typeface="+mn-ea"/>
                          <a:cs typeface="+mn-cs"/>
                        </a:rPr>
                        <a:t>تحسن استخدام الاوعية المعرفية في تكنولوجيا المعلومات والاتصالات</a:t>
                      </a:r>
                      <a:endParaRPr lang="ar-SA" sz="1050" b="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913">
                <a:tc>
                  <a:txBody>
                    <a:bodyPr/>
                    <a:lstStyle/>
                    <a:p>
                      <a:pPr marL="0" marR="0" algn="r" rtl="1">
                        <a:lnSpc>
                          <a:spcPct val="107000"/>
                        </a:lnSpc>
                        <a:spcBef>
                          <a:spcPts val="0"/>
                        </a:spcBef>
                        <a:spcAft>
                          <a:spcPts val="800"/>
                        </a:spcAft>
                      </a:pPr>
                      <a:endParaRPr lang="en-US" sz="100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b="0" dirty="0" smtClean="0">
                          <a:latin typeface="+mn-lt"/>
                          <a:ea typeface="Calibri"/>
                          <a:cs typeface="+mn-cs"/>
                        </a:rPr>
                        <a:t>من</a:t>
                      </a:r>
                      <a:r>
                        <a:rPr lang="ar-JO" sz="1000" b="0" baseline="0" dirty="0" smtClean="0">
                          <a:latin typeface="+mn-lt"/>
                          <a:ea typeface="Calibri"/>
                          <a:cs typeface="+mn-cs"/>
                        </a:rPr>
                        <a:t> 1-9 إلى 20- 5</a:t>
                      </a:r>
                    </a:p>
                    <a:p>
                      <a:pPr marL="0" marR="0" algn="r" rtl="1">
                        <a:lnSpc>
                          <a:spcPct val="107000"/>
                        </a:lnSpc>
                        <a:spcBef>
                          <a:spcPts val="0"/>
                        </a:spcBef>
                        <a:spcAft>
                          <a:spcPts val="800"/>
                        </a:spcAft>
                      </a:pPr>
                      <a:endParaRPr lang="ar-JO" sz="3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b="0" dirty="0" smtClean="0">
                          <a:latin typeface="+mn-lt"/>
                          <a:ea typeface="Calibri"/>
                          <a:cs typeface="+mn-cs"/>
                        </a:rPr>
                        <a:t>من</a:t>
                      </a:r>
                      <a:r>
                        <a:rPr lang="ar-JO" sz="1000" b="0" baseline="0" dirty="0" smtClean="0">
                          <a:latin typeface="+mn-lt"/>
                          <a:ea typeface="Calibri"/>
                          <a:cs typeface="+mn-cs"/>
                        </a:rPr>
                        <a:t> 1-9 إلى 20-6</a:t>
                      </a: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b="0" dirty="0" smtClean="0">
                          <a:latin typeface="+mn-lt"/>
                          <a:ea typeface="Calibri"/>
                          <a:cs typeface="+mn-cs"/>
                        </a:rPr>
                        <a:t>من</a:t>
                      </a:r>
                      <a:r>
                        <a:rPr lang="ar-JO" sz="1000" b="0" baseline="0" dirty="0" smtClean="0">
                          <a:latin typeface="+mn-lt"/>
                          <a:ea typeface="Calibri"/>
                          <a:cs typeface="+mn-cs"/>
                        </a:rPr>
                        <a:t> 1-9 إلى 20-6</a:t>
                      </a:r>
                      <a:endParaRPr lang="en-US" sz="1000" b="0" dirty="0" smtClean="0">
                        <a:latin typeface="+mn-lt"/>
                        <a:ea typeface="Calibri"/>
                        <a:cs typeface="Arial"/>
                      </a:endParaRPr>
                    </a:p>
                    <a:p>
                      <a:pPr marL="0" marR="0" algn="r" rtl="1">
                        <a:lnSpc>
                          <a:spcPct val="107000"/>
                        </a:lnSpc>
                        <a:spcBef>
                          <a:spcPts val="0"/>
                        </a:spcBef>
                        <a:spcAft>
                          <a:spcPts val="800"/>
                        </a:spcAft>
                      </a:pPr>
                      <a:endParaRPr lang="en-US" sz="10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كمي:</a:t>
                      </a:r>
                      <a:r>
                        <a:rPr lang="ar-JO" sz="1000" baseline="0" dirty="0" smtClean="0">
                          <a:latin typeface="Calibri"/>
                          <a:ea typeface="Calibri"/>
                          <a:cs typeface="Arial"/>
                        </a:rPr>
                        <a:t> نسبة استثمار الموارد المتاحة داخل وخارج المدرسة لتوظيف التكنولوجيا</a:t>
                      </a:r>
                      <a:endParaRPr lang="ar-JO" sz="100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endParaRPr lang="ar-JO" sz="1200" b="0" kern="1200" baseline="0" dirty="0" smtClean="0">
                        <a:solidFill>
                          <a:schemeClr val="tx1"/>
                        </a:solidFill>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200" b="0" kern="1200" baseline="0" dirty="0" smtClean="0">
                          <a:solidFill>
                            <a:schemeClr val="tx1"/>
                          </a:solidFill>
                          <a:latin typeface="+mn-lt"/>
                          <a:ea typeface="Calibri"/>
                          <a:cs typeface="+mn-cs"/>
                        </a:rPr>
                        <a:t>نوعي: درجة التحسن في فرص التعلم المتاحة للطلبة داخل وخارج المدرسة</a:t>
                      </a:r>
                      <a:endParaRPr lang="en-US" sz="1200" b="0" kern="1200" baseline="0" dirty="0">
                        <a:solidFill>
                          <a:schemeClr val="tx1"/>
                        </a:solidFill>
                        <a:latin typeface="+mn-lt"/>
                        <a:ea typeface="Calibri"/>
                        <a:cs typeface="+mn-cs"/>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r>
                        <a:rPr lang="ar-JO" sz="1200" b="0" kern="1200" baseline="0" dirty="0" smtClean="0">
                          <a:solidFill>
                            <a:schemeClr val="tx1"/>
                          </a:solidFill>
                          <a:latin typeface="Calibri"/>
                          <a:ea typeface="Calibri"/>
                          <a:cs typeface="Arial"/>
                        </a:rPr>
                        <a:t>حضور ورشة عن استخدام اللوح التفاعلي  و فيديوهات تعلمية في توظيف التكنولوجيا </a:t>
                      </a:r>
                    </a:p>
                    <a:p>
                      <a:pPr algn="r" rtl="1"/>
                      <a:endParaRPr lang="en-US" sz="7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-اكتساب المعرفة حول توظيف وسائل التواصل الاجتماعي في التعلم </a:t>
                      </a:r>
                    </a:p>
                    <a:p>
                      <a:pPr algn="r" rtl="1"/>
                      <a:endParaRPr lang="ar-JO" sz="1000" b="0" kern="1200" baseline="0" dirty="0" smtClean="0">
                        <a:solidFill>
                          <a:schemeClr val="tx1"/>
                        </a:solidFill>
                        <a:latin typeface="Calibri"/>
                        <a:ea typeface="Calibri"/>
                        <a:cs typeface="Arial"/>
                      </a:endParaRPr>
                    </a:p>
                    <a:p>
                      <a:pPr algn="r" rtl="1"/>
                      <a:r>
                        <a:rPr lang="ar-JO" sz="1200" b="0" kern="1200" baseline="0" dirty="0" smtClean="0">
                          <a:solidFill>
                            <a:schemeClr val="tx1"/>
                          </a:solidFill>
                          <a:latin typeface="Calibri"/>
                          <a:ea typeface="Calibri"/>
                          <a:cs typeface="Arial"/>
                        </a:rPr>
                        <a:t>- استثمار الموارد المتاحة في توجيه الطلبة للتعلم مدى الحياة</a:t>
                      </a:r>
                      <a:endParaRPr lang="en-US" sz="1200" b="0" kern="1200" baseline="0" dirty="0">
                        <a:solidFill>
                          <a:schemeClr val="tx1"/>
                        </a:solidFill>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400" b="1" kern="1200" dirty="0" smtClean="0">
                          <a:solidFill>
                            <a:schemeClr val="tx1"/>
                          </a:solidFill>
                          <a:effectLst/>
                          <a:latin typeface="+mn-lt"/>
                          <a:ea typeface="+mn-ea"/>
                          <a:cs typeface="+mn-cs"/>
                        </a:rPr>
                        <a:t>ازدياد فرص التعلم المتاحة داخل وخارج المدرسة لتوظيف التكنولوجيا</a:t>
                      </a:r>
                      <a:endParaRPr lang="ar-SA" sz="800" dirty="0">
                        <a:latin typeface="Calibri"/>
                        <a:ea typeface="Calibri"/>
                        <a:cs typeface="Arial"/>
                      </a:endParaRPr>
                    </a:p>
                  </a:txBody>
                  <a:tcPr marL="61249" marR="61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20"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1" descr="MOE Logo_"/>
          <p:cNvPicPr>
            <a:picLocks noChangeAspect="1" noChangeArrowheads="1"/>
          </p:cNvPicPr>
          <p:nvPr/>
        </p:nvPicPr>
        <p:blipFill>
          <a:blip r:embed="rId2" cstate="print"/>
          <a:srcRect/>
          <a:stretch>
            <a:fillRect/>
          </a:stretch>
        </p:blipFill>
        <p:spPr bwMode="auto">
          <a:xfrm>
            <a:off x="4214810" y="642918"/>
            <a:ext cx="714380" cy="691581"/>
          </a:xfrm>
          <a:prstGeom prst="rect">
            <a:avLst/>
          </a:prstGeom>
          <a:noFill/>
          <a:effectLst/>
        </p:spPr>
      </p:pic>
      <p:sp>
        <p:nvSpPr>
          <p:cNvPr id="4" name="Rectangle 3"/>
          <p:cNvSpPr>
            <a:spLocks noChangeArrowheads="1"/>
          </p:cNvSpPr>
          <p:nvPr/>
        </p:nvSpPr>
        <p:spPr bwMode="auto">
          <a:xfrm>
            <a:off x="928662" y="1357298"/>
            <a:ext cx="764386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      متابعة تنفيذ 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2071670" y="5500702"/>
            <a:ext cx="6215106" cy="523220"/>
          </a:xfrm>
          <a:prstGeom prst="rect">
            <a:avLst/>
          </a:prstGeom>
        </p:spPr>
        <p:txBody>
          <a:bodyPr wrap="square">
            <a:spAutoFit/>
          </a:bodyPr>
          <a:lstStyle/>
          <a:p>
            <a:r>
              <a:rPr lang="ar-SA" sz="1400" dirty="0" smtClean="0"/>
              <a:t>توقيع المدير/ المشرف</a:t>
            </a:r>
            <a:r>
              <a:rPr lang="en-US" sz="1400" dirty="0" smtClean="0"/>
              <a:t> :</a:t>
            </a:r>
            <a:r>
              <a:rPr lang="ar-JO" sz="1400" dirty="0" smtClean="0"/>
              <a:t>: ............................</a:t>
            </a:r>
            <a:r>
              <a:rPr lang="ar-SA" sz="1400" dirty="0" smtClean="0"/>
              <a:t> </a:t>
            </a:r>
            <a:endParaRPr lang="en-US" sz="1400" dirty="0" smtClean="0"/>
          </a:p>
          <a:p>
            <a:r>
              <a:rPr lang="en-US" sz="1400" dirty="0" smtClean="0"/>
              <a:t>Form#QF115-52 rev.a</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nvGraphicFramePr>
        <p:xfrm>
          <a:off x="357158" y="2714620"/>
          <a:ext cx="8286808" cy="2577278"/>
        </p:xfrm>
        <a:graphic>
          <a:graphicData uri="http://schemas.openxmlformats.org/drawingml/2006/table">
            <a:tbl>
              <a:tblPr rtl="1"/>
              <a:tblGrid>
                <a:gridCol w="1657197"/>
                <a:gridCol w="2219179"/>
                <a:gridCol w="1690840"/>
                <a:gridCol w="1440564"/>
                <a:gridCol w="1279028"/>
              </a:tblGrid>
              <a:tr h="500066">
                <a:tc>
                  <a:txBody>
                    <a:bodyPr/>
                    <a:lstStyle/>
                    <a:p>
                      <a:pPr marL="0" marR="0" algn="ctr" rtl="1">
                        <a:lnSpc>
                          <a:spcPct val="107000"/>
                        </a:lnSpc>
                        <a:spcBef>
                          <a:spcPts val="0"/>
                        </a:spcBef>
                        <a:spcAft>
                          <a:spcPts val="800"/>
                        </a:spcAft>
                      </a:pPr>
                      <a:r>
                        <a:rPr lang="ar-JO" sz="1400" b="1" dirty="0">
                          <a:latin typeface="Calibri"/>
                          <a:ea typeface="Calibri"/>
                          <a:cs typeface="Arial"/>
                        </a:rPr>
                        <a:t>المعيار</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المجالات الرئيسة لخطة النمو المهني</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إجراءات التنفيذ</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المتابعة</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التقييم</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JO" sz="1000" dirty="0" smtClean="0">
                        <a:latin typeface="Calibri"/>
                        <a:ea typeface="Calibri"/>
                        <a:cs typeface="Arial"/>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مربع نص 8"/>
          <p:cNvSpPr txBox="1"/>
          <p:nvPr/>
        </p:nvSpPr>
        <p:spPr>
          <a:xfrm>
            <a:off x="323528" y="6093296"/>
            <a:ext cx="8352928" cy="369332"/>
          </a:xfrm>
          <a:prstGeom prst="rect">
            <a:avLst/>
          </a:prstGeom>
          <a:solidFill>
            <a:schemeClr val="accent1">
              <a:lumMod val="20000"/>
              <a:lumOff val="80000"/>
            </a:schemeClr>
          </a:solidFill>
          <a:ln>
            <a:solidFill>
              <a:srgbClr val="FF0000"/>
            </a:solidFill>
          </a:ln>
        </p:spPr>
        <p:txBody>
          <a:bodyPr wrap="square" rtlCol="1">
            <a:spAutoFit/>
          </a:bodyPr>
          <a:lstStyle/>
          <a:p>
            <a:r>
              <a:rPr lang="ar-JO" b="1" u="sng" dirty="0" smtClean="0">
                <a:solidFill>
                  <a:srgbClr val="FF0000"/>
                </a:solidFill>
              </a:rPr>
              <a:t>ملاحظة</a:t>
            </a:r>
            <a:r>
              <a:rPr lang="ar-JO" dirty="0" smtClean="0">
                <a:solidFill>
                  <a:srgbClr val="FF0000"/>
                </a:solidFill>
              </a:rPr>
              <a:t> </a:t>
            </a:r>
            <a:r>
              <a:rPr lang="ar-JO" dirty="0" smtClean="0"/>
              <a:t>: يتم الحصول على هذا النموذج من نماذج ضبط العمليات المتوفر في المدرسة أو المديرية . </a:t>
            </a:r>
            <a:r>
              <a:rPr lang="ar-JO" dirty="0" smtClean="0">
                <a:hlinkClick r:id="rId3" action="ppaction://hlinkfile"/>
              </a:rPr>
              <a:t>أو أنقر هنا</a:t>
            </a:r>
            <a:endParaRPr lang="ar-JO" dirty="0"/>
          </a:p>
        </p:txBody>
      </p:sp>
      <p:sp>
        <p:nvSpPr>
          <p:cNvPr id="10" name="عنصر نائب للتذييل 3"/>
          <p:cNvSpPr>
            <a:spLocks noGrp="1"/>
          </p:cNvSpPr>
          <p:nvPr>
            <p:ph type="ftr" sz="quarter" idx="11"/>
          </p:nvPr>
        </p:nvSpPr>
        <p:spPr>
          <a:xfrm>
            <a:off x="1000100" y="6520259"/>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57620" y="214290"/>
            <a:ext cx="1785950"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ar-JO" sz="2000" b="1" dirty="0" smtClean="0">
                <a:latin typeface="Simplified Arabic" pitchFamily="18" charset="-78"/>
                <a:ea typeface="Calibri" pitchFamily="34" charset="0"/>
                <a:cs typeface="Simplified Arabic" pitchFamily="18" charset="-78"/>
              </a:rPr>
              <a:t>نموذج رقم (5)</a:t>
            </a:r>
            <a:endParaRPr lang="en-US" sz="2000" b="1" dirty="0" smtClean="0">
              <a:latin typeface="Simplified Arabic" pitchFamily="18" charset="-78"/>
              <a:ea typeface="Calibri" pitchFamily="34" charset="0"/>
              <a:cs typeface="Simplified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1" descr="MOE Logo_"/>
          <p:cNvPicPr>
            <a:picLocks noChangeAspect="1" noChangeArrowheads="1"/>
          </p:cNvPicPr>
          <p:nvPr/>
        </p:nvPicPr>
        <p:blipFill>
          <a:blip r:embed="rId3" cstate="print"/>
          <a:srcRect/>
          <a:stretch>
            <a:fillRect/>
          </a:stretch>
        </p:blipFill>
        <p:spPr bwMode="auto">
          <a:xfrm>
            <a:off x="4214810" y="642918"/>
            <a:ext cx="714380" cy="691581"/>
          </a:xfrm>
          <a:prstGeom prst="rect">
            <a:avLst/>
          </a:prstGeom>
          <a:noFill/>
          <a:effectLst/>
        </p:spPr>
      </p:pic>
      <p:sp>
        <p:nvSpPr>
          <p:cNvPr id="4" name="Rectangle 3"/>
          <p:cNvSpPr>
            <a:spLocks noChangeArrowheads="1"/>
          </p:cNvSpPr>
          <p:nvPr/>
        </p:nvSpPr>
        <p:spPr bwMode="auto">
          <a:xfrm>
            <a:off x="928662" y="1357298"/>
            <a:ext cx="7643866"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وزارة التربية والتعليم</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algn="ctr"/>
            <a:r>
              <a:rPr lang="ar-JO" sz="1400" dirty="0" smtClean="0"/>
              <a:t>      متابعة تنفيذ خطة النمو المهني  </a:t>
            </a:r>
            <a:endParaRPr lang="en-US" sz="1400" dirty="0" smtClean="0"/>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المدرسة:                                                                                                       العام الدراسي :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مديرية التربية والتعليم</a:t>
            </a:r>
            <a:r>
              <a:rPr kumimoji="0" lang="ar-JO" sz="1400" i="0" u="none" strike="noStrike" cap="none" normalizeH="0" dirty="0" smtClean="0">
                <a:ln>
                  <a:noFill/>
                </a:ln>
                <a:solidFill>
                  <a:schemeClr val="tx1"/>
                </a:solidFill>
                <a:effectLst/>
                <a:latin typeface="Calibri" pitchFamily="34" charset="0"/>
                <a:ea typeface="Calibri" pitchFamily="34" charset="0"/>
                <a:cs typeface="Arial" pitchFamily="34" charset="0"/>
              </a:rPr>
              <a:t> / </a:t>
            </a:r>
            <a:r>
              <a:rPr lang="ar-JO" sz="1400" dirty="0" smtClean="0">
                <a:latin typeface="Calibri" pitchFamily="34" charset="0"/>
                <a:ea typeface="Calibri" pitchFamily="34" charset="0"/>
                <a:cs typeface="Arial" pitchFamily="34" charset="0"/>
              </a:rPr>
              <a:t>...........  </a:t>
            </a:r>
            <a:endParaRPr kumimoji="0" lang="en-US" sz="8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JO" sz="140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اسم المعلم/ المدير  ..................                                                            </a:t>
            </a:r>
            <a:r>
              <a:rPr kumimoji="0" lang="ar-JO"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928662" y="6093296"/>
            <a:ext cx="7348950" cy="523220"/>
          </a:xfrm>
          <a:prstGeom prst="rect">
            <a:avLst/>
          </a:prstGeom>
        </p:spPr>
        <p:txBody>
          <a:bodyPr wrap="square">
            <a:spAutoFit/>
          </a:bodyPr>
          <a:lstStyle/>
          <a:p>
            <a:r>
              <a:rPr lang="ar-SA" sz="1400" dirty="0" smtClean="0"/>
              <a:t>توقيع المدير/ المشرف</a:t>
            </a:r>
            <a:r>
              <a:rPr lang="en-US" sz="1400" dirty="0" smtClean="0"/>
              <a:t> :</a:t>
            </a:r>
            <a:r>
              <a:rPr lang="ar-JO" sz="1400" dirty="0" smtClean="0"/>
              <a:t>: ............................</a:t>
            </a:r>
            <a:r>
              <a:rPr lang="ar-SA" sz="1400" dirty="0" smtClean="0"/>
              <a:t> </a:t>
            </a:r>
            <a:endParaRPr lang="en-US" sz="1400" dirty="0" smtClean="0"/>
          </a:p>
          <a:p>
            <a:r>
              <a:rPr lang="en-US" sz="1400" dirty="0" smtClean="0"/>
              <a:t>Form#QF115-52 rev.a</a:t>
            </a:r>
            <a:endParaRPr lang="ar-SA" sz="1400" dirty="0" smtClean="0">
              <a:latin typeface="Calibri" pitchFamily="34" charset="0"/>
              <a:ea typeface="Calibri" pitchFamily="34" charset="0"/>
              <a:cs typeface="Arial" pitchFamily="34" charset="0"/>
            </a:endParaRPr>
          </a:p>
        </p:txBody>
      </p:sp>
      <p:graphicFrame>
        <p:nvGraphicFramePr>
          <p:cNvPr id="8" name="جدول 7"/>
          <p:cNvGraphicFramePr>
            <a:graphicFrameLocks noGrp="1"/>
          </p:cNvGraphicFramePr>
          <p:nvPr>
            <p:extLst>
              <p:ext uri="{D42A27DB-BD31-4B8C-83A1-F6EECF244321}">
                <p14:modId xmlns:p14="http://schemas.microsoft.com/office/powerpoint/2010/main" val="3788421503"/>
              </p:ext>
            </p:extLst>
          </p:nvPr>
        </p:nvGraphicFramePr>
        <p:xfrm>
          <a:off x="428596" y="2540070"/>
          <a:ext cx="8286808" cy="3555686"/>
        </p:xfrm>
        <a:graphic>
          <a:graphicData uri="http://schemas.openxmlformats.org/drawingml/2006/table">
            <a:tbl>
              <a:tblPr rtl="1"/>
              <a:tblGrid>
                <a:gridCol w="1657197"/>
                <a:gridCol w="1545067"/>
                <a:gridCol w="2364952"/>
                <a:gridCol w="1440564"/>
                <a:gridCol w="1279028"/>
              </a:tblGrid>
              <a:tr h="500066">
                <a:tc>
                  <a:txBody>
                    <a:bodyPr/>
                    <a:lstStyle/>
                    <a:p>
                      <a:pPr marL="0" marR="0" algn="ctr" rtl="1">
                        <a:lnSpc>
                          <a:spcPct val="107000"/>
                        </a:lnSpc>
                        <a:spcBef>
                          <a:spcPts val="0"/>
                        </a:spcBef>
                        <a:spcAft>
                          <a:spcPts val="800"/>
                        </a:spcAft>
                      </a:pPr>
                      <a:r>
                        <a:rPr lang="ar-JO" sz="1400" b="1" dirty="0">
                          <a:latin typeface="Calibri"/>
                          <a:ea typeface="Calibri"/>
                          <a:cs typeface="Arial"/>
                        </a:rPr>
                        <a:t>المعيار</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المجالات الرئيسة لخطة النمو المهني</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إجراءات التنفيذ</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المتابعة</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ar-SA" sz="1400" b="1" dirty="0">
                          <a:latin typeface="Calibri"/>
                          <a:ea typeface="Calibri"/>
                          <a:cs typeface="Arial"/>
                        </a:rPr>
                        <a:t>التقييم</a:t>
                      </a:r>
                      <a:endParaRPr lang="en-US" sz="1400" b="1"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000" b="1" kern="1200" dirty="0" smtClean="0">
                          <a:solidFill>
                            <a:schemeClr val="tx1"/>
                          </a:solidFill>
                          <a:effectLst/>
                          <a:latin typeface="+mn-lt"/>
                          <a:ea typeface="+mn-ea"/>
                          <a:cs typeface="+mn-cs"/>
                        </a:rPr>
                        <a:t>تحسن استخدام الاوعية المعرفية في تكنولوجيا المعلومات والاتصالات</a:t>
                      </a:r>
                      <a:endParaRPr lang="ar-SA" sz="800" b="0" dirty="0" smtClean="0">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mn-lt"/>
                          <a:ea typeface="Calibri"/>
                          <a:cs typeface="+mn-cs"/>
                        </a:rPr>
                        <a:t>الرئيس ( </a:t>
                      </a:r>
                      <a:r>
                        <a:rPr lang="ar-JO" sz="1000" b="1" dirty="0" smtClean="0">
                          <a:solidFill>
                            <a:srgbClr val="FF0000"/>
                          </a:solidFill>
                          <a:latin typeface="+mn-lt"/>
                          <a:ea typeface="Calibri"/>
                          <a:cs typeface="+mn-cs"/>
                        </a:rPr>
                        <a:t>بيئة التعلم</a:t>
                      </a:r>
                      <a:r>
                        <a:rPr lang="ar-JO" sz="1000" dirty="0" smtClean="0">
                          <a:latin typeface="+mn-lt"/>
                          <a:ea typeface="Calibri"/>
                          <a:cs typeface="+mn-cs"/>
                        </a:rPr>
                        <a:t> ) /</a:t>
                      </a:r>
                    </a:p>
                    <a:p>
                      <a:pPr marL="0" marR="0" algn="r" rtl="1">
                        <a:lnSpc>
                          <a:spcPct val="107000"/>
                        </a:lnSpc>
                        <a:spcBef>
                          <a:spcPts val="0"/>
                        </a:spcBef>
                        <a:spcAft>
                          <a:spcPts val="800"/>
                        </a:spcAft>
                      </a:pPr>
                      <a:r>
                        <a:rPr lang="ar-JO" sz="1000" baseline="0" dirty="0" smtClean="0">
                          <a:latin typeface="+mn-lt"/>
                          <a:ea typeface="Calibri"/>
                          <a:cs typeface="+mn-cs"/>
                        </a:rPr>
                        <a:t> الفرعي : </a:t>
                      </a:r>
                      <a:r>
                        <a:rPr lang="ar-JO" sz="1000" b="1" baseline="0" dirty="0" smtClean="0">
                          <a:solidFill>
                            <a:srgbClr val="FF0000"/>
                          </a:solidFill>
                          <a:latin typeface="+mn-lt"/>
                          <a:ea typeface="Calibri"/>
                          <a:cs typeface="+mn-cs"/>
                        </a:rPr>
                        <a:t>الأوعية المعرفية </a:t>
                      </a:r>
                      <a:endParaRPr lang="ar-SA" sz="1000" b="1" dirty="0" smtClean="0">
                        <a:solidFill>
                          <a:srgbClr val="FF0000"/>
                        </a:solidFill>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استخدام</a:t>
                      </a:r>
                      <a:r>
                        <a:rPr lang="ar-JO" sz="1000" baseline="0" dirty="0" smtClean="0">
                          <a:latin typeface="Calibri"/>
                          <a:ea typeface="Calibri"/>
                          <a:cs typeface="Arial"/>
                        </a:rPr>
                        <a:t> استراتيجيات تدريس وتقويم حديثة تتضمن الاوعية المعرفية</a:t>
                      </a:r>
                    </a:p>
                    <a:p>
                      <a:pPr marL="0" marR="0" algn="r" rtl="1">
                        <a:lnSpc>
                          <a:spcPct val="107000"/>
                        </a:lnSpc>
                        <a:spcBef>
                          <a:spcPts val="0"/>
                        </a:spcBef>
                        <a:spcAft>
                          <a:spcPts val="800"/>
                        </a:spcAft>
                      </a:pPr>
                      <a:r>
                        <a:rPr lang="ar-JO" sz="1000" dirty="0" smtClean="0">
                          <a:latin typeface="Calibri"/>
                          <a:ea typeface="Calibri"/>
                          <a:cs typeface="Arial"/>
                        </a:rPr>
                        <a:t>نشرة تربوية عن الاوعية المعرفية وأهمية تكنولوجيا</a:t>
                      </a:r>
                      <a:r>
                        <a:rPr lang="ar-JO" sz="1000" baseline="0" dirty="0" smtClean="0">
                          <a:latin typeface="Calibri"/>
                          <a:ea typeface="Calibri"/>
                          <a:cs typeface="Arial"/>
                        </a:rPr>
                        <a:t> المعلومات والاتصالات </a:t>
                      </a:r>
                    </a:p>
                    <a:p>
                      <a:pPr marL="0" marR="0" algn="r" rtl="1">
                        <a:lnSpc>
                          <a:spcPct val="107000"/>
                        </a:lnSpc>
                        <a:spcBef>
                          <a:spcPts val="0"/>
                        </a:spcBef>
                        <a:spcAft>
                          <a:spcPts val="800"/>
                        </a:spcAft>
                      </a:pPr>
                      <a:r>
                        <a:rPr lang="ar-JO" sz="1000" dirty="0" smtClean="0">
                          <a:latin typeface="Calibri"/>
                          <a:ea typeface="Calibri"/>
                          <a:cs typeface="Arial"/>
                        </a:rPr>
                        <a:t>المتابعة الدورية </a:t>
                      </a:r>
                      <a:r>
                        <a:rPr lang="ar-JO" sz="1000" baseline="0" dirty="0" smtClean="0">
                          <a:latin typeface="Calibri"/>
                          <a:ea typeface="Calibri"/>
                          <a:cs typeface="Arial"/>
                        </a:rPr>
                        <a:t> للمواقع الالكترونية  التي تخدم  العملية التعليمية ومنها ( منصة إدراك ، منصو درسك، نورسبيس )</a:t>
                      </a:r>
                    </a:p>
                    <a:p>
                      <a:pPr marL="0" marR="0" algn="r" rtl="1">
                        <a:lnSpc>
                          <a:spcPct val="107000"/>
                        </a:lnSpc>
                        <a:spcBef>
                          <a:spcPts val="0"/>
                        </a:spcBef>
                        <a:spcAft>
                          <a:spcPts val="800"/>
                        </a:spcAft>
                      </a:pPr>
                      <a:endParaRPr lang="ar-JO" sz="1000" dirty="0" smtClean="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من 1-9 ولغاية 20 –</a:t>
                      </a:r>
                      <a:r>
                        <a:rPr lang="ar-JO" sz="1000" baseline="0" dirty="0" smtClean="0">
                          <a:latin typeface="Calibri"/>
                          <a:ea typeface="Calibri"/>
                          <a:cs typeface="Arial"/>
                        </a:rPr>
                        <a:t> 5</a:t>
                      </a:r>
                    </a:p>
                    <a:p>
                      <a:pPr marL="0" marR="0" algn="r" rtl="1">
                        <a:lnSpc>
                          <a:spcPct val="107000"/>
                        </a:lnSpc>
                        <a:spcBef>
                          <a:spcPts val="0"/>
                        </a:spcBef>
                        <a:spcAft>
                          <a:spcPts val="800"/>
                        </a:spcAft>
                      </a:pPr>
                      <a:endParaRPr lang="ar-JO" sz="300" dirty="0" smtClean="0">
                        <a:latin typeface="Calibri"/>
                        <a:ea typeface="Calibri"/>
                        <a:cs typeface="Arial"/>
                      </a:endParaRPr>
                    </a:p>
                    <a:p>
                      <a:pPr marL="0" marR="0" algn="r" rtl="1">
                        <a:lnSpc>
                          <a:spcPct val="107000"/>
                        </a:lnSpc>
                        <a:spcBef>
                          <a:spcPts val="0"/>
                        </a:spcBef>
                        <a:spcAft>
                          <a:spcPts val="800"/>
                        </a:spcAft>
                      </a:pPr>
                      <a:r>
                        <a:rPr lang="ar-JO" sz="1000" dirty="0" smtClean="0">
                          <a:latin typeface="Calibri"/>
                          <a:ea typeface="Calibri"/>
                          <a:cs typeface="Arial"/>
                        </a:rPr>
                        <a:t>10 – 3 – 2021</a:t>
                      </a:r>
                    </a:p>
                    <a:p>
                      <a:pPr marL="0" marR="0" algn="r" rtl="1">
                        <a:lnSpc>
                          <a:spcPct val="107000"/>
                        </a:lnSpc>
                        <a:spcBef>
                          <a:spcPts val="0"/>
                        </a:spcBef>
                        <a:spcAft>
                          <a:spcPts val="800"/>
                        </a:spcAft>
                      </a:pPr>
                      <a:endParaRPr lang="ar-JO" sz="30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900" dirty="0" smtClean="0">
                          <a:latin typeface="+mn-lt"/>
                          <a:ea typeface="Calibri"/>
                          <a:cs typeface="+mn-cs"/>
                        </a:rPr>
                        <a:t>من 1-9 ولغاية 20 –</a:t>
                      </a:r>
                      <a:r>
                        <a:rPr lang="ar-JO" sz="900" baseline="0" dirty="0" smtClean="0">
                          <a:latin typeface="+mn-lt"/>
                          <a:ea typeface="Calibri"/>
                          <a:cs typeface="+mn-cs"/>
                        </a:rPr>
                        <a:t> 5</a:t>
                      </a:r>
                    </a:p>
                    <a:p>
                      <a:pPr marL="0" marR="0" algn="r" rtl="1">
                        <a:lnSpc>
                          <a:spcPct val="107000"/>
                        </a:lnSpc>
                        <a:spcBef>
                          <a:spcPts val="0"/>
                        </a:spcBef>
                        <a:spcAft>
                          <a:spcPts val="800"/>
                        </a:spcAft>
                      </a:pPr>
                      <a:endParaRPr lang="ar-SA" sz="3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672">
                <a:tc>
                  <a:txBody>
                    <a:bodyPr/>
                    <a:lstStyle/>
                    <a:p>
                      <a:pPr marL="0" marR="0" indent="0" algn="r" defTabSz="914400" rtl="1" eaLnBrk="1" fontAlgn="auto" latinLnBrk="0" hangingPunct="1">
                        <a:lnSpc>
                          <a:spcPct val="107000"/>
                        </a:lnSpc>
                        <a:spcBef>
                          <a:spcPts val="0"/>
                        </a:spcBef>
                        <a:spcAft>
                          <a:spcPts val="800"/>
                        </a:spcAft>
                        <a:buClrTx/>
                        <a:buSzTx/>
                        <a:buFontTx/>
                        <a:buNone/>
                        <a:tabLst/>
                        <a:defRPr/>
                      </a:pPr>
                      <a:r>
                        <a:rPr lang="ar-JO" sz="1000" b="1" kern="1200" dirty="0" smtClean="0">
                          <a:solidFill>
                            <a:schemeClr val="tx1"/>
                          </a:solidFill>
                          <a:effectLst/>
                          <a:latin typeface="+mn-lt"/>
                          <a:ea typeface="+mn-ea"/>
                          <a:cs typeface="+mn-cs"/>
                        </a:rPr>
                        <a:t>ازدياد فرص التعلم المتاحة داخل وخارج المدرسة لتوظيف التكنولوجيا</a:t>
                      </a:r>
                      <a:endParaRPr lang="ar-SA" sz="400" dirty="0" smtClean="0">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mn-lt"/>
                          <a:ea typeface="Calibri"/>
                          <a:cs typeface="+mn-cs"/>
                        </a:rPr>
                        <a:t>الرئيس ( </a:t>
                      </a:r>
                      <a:r>
                        <a:rPr lang="ar-JO" sz="1000" b="1" dirty="0" smtClean="0">
                          <a:solidFill>
                            <a:srgbClr val="FF0000"/>
                          </a:solidFill>
                          <a:latin typeface="+mn-lt"/>
                          <a:ea typeface="Calibri"/>
                          <a:cs typeface="+mn-cs"/>
                        </a:rPr>
                        <a:t>بيئة التعلم</a:t>
                      </a:r>
                      <a:r>
                        <a:rPr lang="ar-JO" sz="1000" dirty="0" smtClean="0">
                          <a:latin typeface="+mn-lt"/>
                          <a:ea typeface="Calibri"/>
                          <a:cs typeface="+mn-cs"/>
                        </a:rPr>
                        <a:t> ) /</a:t>
                      </a:r>
                    </a:p>
                    <a:p>
                      <a:pPr marL="0" marR="0" algn="r" rtl="1">
                        <a:lnSpc>
                          <a:spcPct val="107000"/>
                        </a:lnSpc>
                        <a:spcBef>
                          <a:spcPts val="0"/>
                        </a:spcBef>
                        <a:spcAft>
                          <a:spcPts val="800"/>
                        </a:spcAft>
                      </a:pPr>
                      <a:r>
                        <a:rPr lang="ar-JO" sz="1000" baseline="0" dirty="0" smtClean="0">
                          <a:latin typeface="+mn-lt"/>
                          <a:ea typeface="Calibri"/>
                          <a:cs typeface="+mn-cs"/>
                        </a:rPr>
                        <a:t> الفرعي : </a:t>
                      </a:r>
                      <a:r>
                        <a:rPr lang="ar-JO" sz="1000" b="1" baseline="0" dirty="0" smtClean="0">
                          <a:solidFill>
                            <a:srgbClr val="FF0000"/>
                          </a:solidFill>
                          <a:latin typeface="+mn-lt"/>
                          <a:ea typeface="Calibri"/>
                          <a:cs typeface="+mn-cs"/>
                        </a:rPr>
                        <a:t>الأوعية المعرفية </a:t>
                      </a:r>
                      <a:endParaRPr lang="ar-SA" sz="1000" b="1" dirty="0" smtClean="0">
                        <a:solidFill>
                          <a:srgbClr val="FF0000"/>
                        </a:solidFill>
                        <a:latin typeface="+mn-lt"/>
                        <a:ea typeface="Calibri"/>
                        <a:cs typeface="+mn-cs"/>
                      </a:endParaRP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حضور ورشة</a:t>
                      </a:r>
                      <a:r>
                        <a:rPr lang="ar-JO" sz="1000" baseline="0" dirty="0" smtClean="0">
                          <a:latin typeface="Calibri"/>
                          <a:ea typeface="Calibri"/>
                          <a:cs typeface="Arial"/>
                        </a:rPr>
                        <a:t> عن اللوح التفاعلي  والاستفادة من دورة المناهج المطورة من خلال تطبيق </a:t>
                      </a:r>
                      <a:r>
                        <a:rPr lang="ar-JO" sz="1000" baseline="0" dirty="0" err="1" smtClean="0">
                          <a:latin typeface="Calibri"/>
                          <a:ea typeface="Calibri"/>
                          <a:cs typeface="Arial"/>
                        </a:rPr>
                        <a:t>تيمز</a:t>
                      </a:r>
                      <a:endParaRPr lang="ar-JO" sz="1000" baseline="0" dirty="0" smtClean="0">
                        <a:latin typeface="Calibri"/>
                        <a:ea typeface="Calibri"/>
                        <a:cs typeface="Arial"/>
                      </a:endParaRPr>
                    </a:p>
                    <a:p>
                      <a:pPr marL="0" marR="0" algn="r" rtl="1">
                        <a:lnSpc>
                          <a:spcPct val="107000"/>
                        </a:lnSpc>
                        <a:spcBef>
                          <a:spcPts val="0"/>
                        </a:spcBef>
                        <a:spcAft>
                          <a:spcPts val="800"/>
                        </a:spcAft>
                      </a:pPr>
                      <a:r>
                        <a:rPr lang="ar-JO" sz="1000" dirty="0" smtClean="0">
                          <a:latin typeface="Calibri"/>
                          <a:ea typeface="Calibri"/>
                          <a:cs typeface="Arial"/>
                        </a:rPr>
                        <a:t>تفعيل</a:t>
                      </a:r>
                      <a:r>
                        <a:rPr lang="ar-JO" sz="1000" baseline="0" dirty="0" smtClean="0">
                          <a:latin typeface="Calibri"/>
                          <a:ea typeface="Calibri"/>
                          <a:cs typeface="Arial"/>
                        </a:rPr>
                        <a:t> منصات التواصل المتنوعة  لزيادة فرص التعلم</a:t>
                      </a:r>
                    </a:p>
                    <a:p>
                      <a:pPr marL="0" marR="0" algn="r" rtl="1">
                        <a:lnSpc>
                          <a:spcPct val="107000"/>
                        </a:lnSpc>
                        <a:spcBef>
                          <a:spcPts val="0"/>
                        </a:spcBef>
                        <a:spcAft>
                          <a:spcPts val="800"/>
                        </a:spcAft>
                      </a:pPr>
                      <a:r>
                        <a:rPr lang="ar-JO" sz="1000" dirty="0" smtClean="0">
                          <a:latin typeface="Calibri"/>
                          <a:ea typeface="Calibri"/>
                          <a:cs typeface="Arial"/>
                        </a:rPr>
                        <a:t>استثمار</a:t>
                      </a:r>
                      <a:r>
                        <a:rPr lang="ar-JO" sz="1000" baseline="0" dirty="0" smtClean="0">
                          <a:latin typeface="Calibri"/>
                          <a:ea typeface="Calibri"/>
                          <a:cs typeface="Arial"/>
                        </a:rPr>
                        <a:t> الفرص المتاحة مثل التطبيقات والمواقع في توظيف التكنولوجيا مثل ( مايكروسفت </a:t>
                      </a:r>
                      <a:r>
                        <a:rPr lang="ar-JO" sz="1000" baseline="0" dirty="0" err="1" smtClean="0">
                          <a:latin typeface="Calibri"/>
                          <a:ea typeface="Calibri"/>
                          <a:cs typeface="Arial"/>
                        </a:rPr>
                        <a:t>تيمز</a:t>
                      </a:r>
                      <a:r>
                        <a:rPr lang="ar-JO" sz="1000" baseline="0" dirty="0" smtClean="0">
                          <a:latin typeface="Calibri"/>
                          <a:ea typeface="Calibri"/>
                          <a:cs typeface="Arial"/>
                        </a:rPr>
                        <a:t> ، زووم ، جسور التعلم و موقع بادلت، منصة درسك )</a:t>
                      </a:r>
                    </a:p>
                    <a:p>
                      <a:pPr marL="0" marR="0" algn="r" rtl="1">
                        <a:lnSpc>
                          <a:spcPct val="107000"/>
                        </a:lnSpc>
                        <a:spcBef>
                          <a:spcPts val="0"/>
                        </a:spcBef>
                        <a:spcAft>
                          <a:spcPts val="800"/>
                        </a:spcAft>
                      </a:pPr>
                      <a:endParaRPr lang="ar-JO" sz="1000" dirty="0" smtClean="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r>
                        <a:rPr lang="ar-JO" sz="1000" dirty="0" smtClean="0">
                          <a:latin typeface="Calibri"/>
                          <a:ea typeface="Calibri"/>
                          <a:cs typeface="Arial"/>
                        </a:rPr>
                        <a:t>من 13 -10</a:t>
                      </a:r>
                      <a:r>
                        <a:rPr lang="ar-JO" sz="1000" baseline="0" dirty="0" smtClean="0">
                          <a:latin typeface="Calibri"/>
                          <a:ea typeface="Calibri"/>
                          <a:cs typeface="Arial"/>
                        </a:rPr>
                        <a:t>  الى  22-10</a:t>
                      </a:r>
                    </a:p>
                    <a:p>
                      <a:pPr marL="0" marR="0" algn="r" rtl="1">
                        <a:lnSpc>
                          <a:spcPct val="107000"/>
                        </a:lnSpc>
                        <a:spcBef>
                          <a:spcPts val="0"/>
                        </a:spcBef>
                        <a:spcAft>
                          <a:spcPts val="800"/>
                        </a:spcAft>
                      </a:pPr>
                      <a:endParaRPr lang="ar-JO" sz="100" baseline="0" dirty="0" smtClean="0">
                        <a:latin typeface="Calibri"/>
                        <a:ea typeface="Calibri"/>
                        <a:cs typeface="Arial"/>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dirty="0" smtClean="0">
                          <a:latin typeface="+mn-lt"/>
                          <a:ea typeface="Calibri"/>
                          <a:cs typeface="+mn-cs"/>
                        </a:rPr>
                        <a:t>من 1-9 ولغاية 20 –</a:t>
                      </a:r>
                      <a:r>
                        <a:rPr lang="ar-JO" sz="1000" baseline="0" dirty="0" smtClean="0">
                          <a:latin typeface="+mn-lt"/>
                          <a:ea typeface="Calibri"/>
                          <a:cs typeface="+mn-cs"/>
                        </a:rPr>
                        <a:t> 5</a:t>
                      </a:r>
                    </a:p>
                    <a:p>
                      <a:pPr marL="0" marR="0" indent="0" algn="r" defTabSz="914400" rtl="1" eaLnBrk="1" fontAlgn="auto" latinLnBrk="0" hangingPunct="1">
                        <a:lnSpc>
                          <a:spcPct val="107000"/>
                        </a:lnSpc>
                        <a:spcBef>
                          <a:spcPts val="0"/>
                        </a:spcBef>
                        <a:spcAft>
                          <a:spcPts val="800"/>
                        </a:spcAft>
                        <a:buClrTx/>
                        <a:buSzTx/>
                        <a:buFontTx/>
                        <a:buNone/>
                        <a:tabLst/>
                        <a:defRPr/>
                      </a:pPr>
                      <a:endParaRPr lang="ar-JO" sz="100" baseline="0" dirty="0" smtClean="0">
                        <a:latin typeface="+mn-lt"/>
                        <a:ea typeface="Calibri"/>
                        <a:cs typeface="+mn-cs"/>
                      </a:endParaRPr>
                    </a:p>
                    <a:p>
                      <a:pPr marL="0" marR="0" indent="0" algn="r" defTabSz="914400" rtl="1" eaLnBrk="1" fontAlgn="auto" latinLnBrk="0" hangingPunct="1">
                        <a:lnSpc>
                          <a:spcPct val="107000"/>
                        </a:lnSpc>
                        <a:spcBef>
                          <a:spcPts val="0"/>
                        </a:spcBef>
                        <a:spcAft>
                          <a:spcPts val="800"/>
                        </a:spcAft>
                        <a:buClrTx/>
                        <a:buSzTx/>
                        <a:buFontTx/>
                        <a:buNone/>
                        <a:tabLst/>
                        <a:defRPr/>
                      </a:pPr>
                      <a:r>
                        <a:rPr lang="ar-JO" sz="1000" dirty="0" smtClean="0">
                          <a:latin typeface="+mn-lt"/>
                          <a:ea typeface="Calibri"/>
                          <a:cs typeface="+mn-cs"/>
                        </a:rPr>
                        <a:t>من 1-9 ولغاية 20 –</a:t>
                      </a:r>
                      <a:r>
                        <a:rPr lang="ar-JO" sz="1000" baseline="0" dirty="0" smtClean="0">
                          <a:latin typeface="+mn-lt"/>
                          <a:ea typeface="Calibri"/>
                          <a:cs typeface="+mn-cs"/>
                        </a:rPr>
                        <a:t> 5</a:t>
                      </a:r>
                    </a:p>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07000"/>
                        </a:lnSpc>
                        <a:spcBef>
                          <a:spcPts val="0"/>
                        </a:spcBef>
                        <a:spcAft>
                          <a:spcPts val="800"/>
                        </a:spcAft>
                      </a:pPr>
                      <a:endParaRPr lang="ar-SA" sz="1000" dirty="0">
                        <a:latin typeface="Calibri"/>
                        <a:ea typeface="Calibri"/>
                        <a:cs typeface="Arial"/>
                      </a:endParaRPr>
                    </a:p>
                  </a:txBody>
                  <a:tcPr marL="65146" marR="651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عنصر نائب للتذييل 3"/>
          <p:cNvSpPr txBox="1">
            <a:spLocks/>
          </p:cNvSpPr>
          <p:nvPr/>
        </p:nvSpPr>
        <p:spPr>
          <a:xfrm>
            <a:off x="1000100" y="6520259"/>
            <a:ext cx="681226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ppt_x"/>
                                          </p:val>
                                        </p:tav>
                                        <p:tav tm="100000">
                                          <p:val>
                                            <p:strVal val="#ppt_x"/>
                                          </p:val>
                                        </p:tav>
                                      </p:tavLst>
                                    </p:anim>
                                    <p:anim calcmode="lin" valueType="num">
                                      <p:cBhvr additive="base">
                                        <p:cTn id="12" dur="3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ppt_x"/>
                                          </p:val>
                                        </p:tav>
                                        <p:tav tm="100000">
                                          <p:val>
                                            <p:strVal val="#ppt_x"/>
                                          </p:val>
                                        </p:tav>
                                      </p:tavLst>
                                    </p:anim>
                                    <p:anim calcmode="lin" valueType="num">
                                      <p:cBhvr additive="base">
                                        <p:cTn id="16"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p:nvPr/>
        </p:nvGrpSpPr>
        <p:grpSpPr>
          <a:xfrm>
            <a:off x="1214414" y="357166"/>
            <a:ext cx="6447280" cy="6143644"/>
            <a:chOff x="1196554" y="714356"/>
            <a:chExt cx="6447280" cy="5500726"/>
          </a:xfrm>
        </p:grpSpPr>
        <p:pic>
          <p:nvPicPr>
            <p:cNvPr id="3" name="صورة 2" descr="a636e41113055124.jpg"/>
            <p:cNvPicPr>
              <a:picLocks noChangeAspect="1"/>
            </p:cNvPicPr>
            <p:nvPr/>
          </p:nvPicPr>
          <p:blipFill>
            <a:blip r:embed="rId2"/>
            <a:stretch>
              <a:fillRect/>
            </a:stretch>
          </p:blipFill>
          <p:spPr>
            <a:xfrm>
              <a:off x="1196554" y="714356"/>
              <a:ext cx="6447280" cy="5500726"/>
            </a:xfrm>
            <a:prstGeom prst="rect">
              <a:avLst/>
            </a:prstGeom>
          </p:spPr>
        </p:pic>
        <p:sp>
          <p:nvSpPr>
            <p:cNvPr id="4" name="زاوية مطوية 3"/>
            <p:cNvSpPr/>
            <p:nvPr/>
          </p:nvSpPr>
          <p:spPr>
            <a:xfrm>
              <a:off x="2696752" y="3464730"/>
              <a:ext cx="3857652" cy="1714512"/>
            </a:xfrm>
            <a:prstGeom prst="foldedCorner">
              <a:avLst/>
            </a:prstGeom>
            <a:effectLst>
              <a:glow rad="228600">
                <a:schemeClr val="accent4">
                  <a:satMod val="175000"/>
                  <a:alpha val="40000"/>
                </a:schemeClr>
              </a:glow>
              <a:softEdge rad="635000"/>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JO" sz="2800" dirty="0" smtClean="0"/>
                <a:t>بالنسبة لخطة النمو المهني الخاصة بالتخصصية يطبق تماماً جميع الخطوات التي تعلمناها في إعداد خطة النمو المهني السابقة </a:t>
              </a:r>
              <a:endParaRPr lang="ar-JO" sz="2800" dirty="0"/>
            </a:p>
          </p:txBody>
        </p:sp>
        <p:sp>
          <p:nvSpPr>
            <p:cNvPr id="5" name="مستطيل 4"/>
            <p:cNvSpPr/>
            <p:nvPr/>
          </p:nvSpPr>
          <p:spPr>
            <a:xfrm>
              <a:off x="3768322" y="2633221"/>
              <a:ext cx="18582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JO" sz="5400" b="1" cap="none" spc="0" dirty="0" smtClean="0">
                  <a:ln w="11430"/>
                  <a:solidFill>
                    <a:srgbClr val="FF0000"/>
                  </a:solidFill>
                  <a:effectLst>
                    <a:glow rad="228600">
                      <a:schemeClr val="accent1">
                        <a:satMod val="175000"/>
                        <a:alpha val="40000"/>
                      </a:schemeClr>
                    </a:glow>
                    <a:outerShdw blurRad="50800" dist="39000" dir="5460000" algn="tl">
                      <a:srgbClr val="000000">
                        <a:alpha val="38000"/>
                      </a:srgbClr>
                    </a:outerShdw>
                  </a:effectLst>
                </a:rPr>
                <a:t>ملاحظة</a:t>
              </a:r>
              <a:endParaRPr lang="ar-SA" sz="5400" b="1" cap="none" spc="0" dirty="0">
                <a:ln w="11430"/>
                <a:solidFill>
                  <a:srgbClr val="FF0000"/>
                </a:solidFill>
                <a:effectLst>
                  <a:glow rad="228600">
                    <a:schemeClr val="accent1">
                      <a:satMod val="175000"/>
                      <a:alpha val="40000"/>
                    </a:schemeClr>
                  </a:glow>
                  <a:outerShdw blurRad="50800" dist="39000" dir="5460000" algn="tl">
                    <a:srgbClr val="000000">
                      <a:alpha val="38000"/>
                    </a:srgbClr>
                  </a:outerShdw>
                </a:effectLst>
              </a:endParaRPr>
            </a:p>
          </p:txBody>
        </p:sp>
      </p:grpSp>
      <p:sp>
        <p:nvSpPr>
          <p:cNvPr id="7"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57356" y="1428736"/>
            <a:ext cx="510588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JO"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انتهى بحمد الله تعالى </a:t>
            </a:r>
            <a:endParaRPr lang="ar-S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ربع نص 2"/>
          <p:cNvSpPr txBox="1"/>
          <p:nvPr/>
        </p:nvSpPr>
        <p:spPr>
          <a:xfrm>
            <a:off x="2928926" y="2786058"/>
            <a:ext cx="3429024" cy="523220"/>
          </a:xfrm>
          <a:prstGeom prst="rect">
            <a:avLst/>
          </a:prstGeom>
          <a:noFill/>
        </p:spPr>
        <p:txBody>
          <a:bodyPr wrap="square" rtlCol="1">
            <a:spAutoFit/>
          </a:bodyPr>
          <a:lstStyle/>
          <a:p>
            <a:pPr algn="ctr"/>
            <a:r>
              <a:rPr lang="ar-JO" sz="2800" b="1" dirty="0" smtClean="0"/>
              <a:t>مع أمنيات التوفيق للجميع </a:t>
            </a:r>
            <a:endParaRPr lang="ar-JO" sz="2800" b="1" dirty="0"/>
          </a:p>
        </p:txBody>
      </p:sp>
      <p:pic>
        <p:nvPicPr>
          <p:cNvPr id="4" name="صورة 3" descr="ورد.jpg"/>
          <p:cNvPicPr>
            <a:picLocks noChangeAspect="1"/>
          </p:cNvPicPr>
          <p:nvPr/>
        </p:nvPicPr>
        <p:blipFill>
          <a:blip r:embed="rId2"/>
          <a:stretch>
            <a:fillRect/>
          </a:stretch>
        </p:blipFill>
        <p:spPr>
          <a:xfrm>
            <a:off x="3214678" y="3857628"/>
            <a:ext cx="285750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2000"/>
                                        <p:tgtEl>
                                          <p:spTgt spid="2"/>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14678" y="1643050"/>
            <a:ext cx="5286444" cy="1323439"/>
          </a:xfrm>
          <a:prstGeom prst="rect">
            <a:avLst/>
          </a:prstGeom>
          <a:noFill/>
        </p:spPr>
        <p:txBody>
          <a:bodyPr wrap="square" rtlCol="1">
            <a:spAutoFit/>
          </a:bodyPr>
          <a:lstStyle/>
          <a:p>
            <a:r>
              <a:rPr lang="ar-SA" sz="2000" dirty="0" smtClean="0"/>
              <a:t>يمكن تعريف </a:t>
            </a:r>
            <a:r>
              <a:rPr lang="ar-SA" sz="2000" b="1" dirty="0" smtClean="0">
                <a:solidFill>
                  <a:srgbClr val="FF0000"/>
                </a:solidFill>
              </a:rPr>
              <a:t>النمو المهني </a:t>
            </a:r>
            <a:r>
              <a:rPr lang="ar-SA" sz="2000" dirty="0" smtClean="0"/>
              <a:t>للمعلم بأنه تطوير لقدراته المعرفية والتربوية، وإحداث تغيرات تتعلق بمعلوماته وخبراته وأدائه وسلوكه واتجاهاته </a:t>
            </a:r>
            <a:r>
              <a:rPr lang="ar-JO" sz="2000" dirty="0" smtClean="0"/>
              <a:t>لجعله لائقاً </a:t>
            </a:r>
            <a:r>
              <a:rPr lang="ar-SA" sz="2000" dirty="0" smtClean="0"/>
              <a:t>لأداء مهمته التربوية على أعلى درجة ممكنة من الكفايات التقنية. </a:t>
            </a:r>
            <a:endParaRPr lang="en-US" sz="2000" dirty="0"/>
          </a:p>
        </p:txBody>
      </p:sp>
      <p:sp>
        <p:nvSpPr>
          <p:cNvPr id="6" name="مربع نص 5"/>
          <p:cNvSpPr txBox="1"/>
          <p:nvPr/>
        </p:nvSpPr>
        <p:spPr>
          <a:xfrm>
            <a:off x="714348" y="3286124"/>
            <a:ext cx="7757159" cy="1015663"/>
          </a:xfrm>
          <a:prstGeom prst="rect">
            <a:avLst/>
          </a:prstGeom>
          <a:noFill/>
        </p:spPr>
        <p:txBody>
          <a:bodyPr wrap="square" rtlCol="1">
            <a:spAutoFit/>
          </a:bodyPr>
          <a:lstStyle/>
          <a:p>
            <a:r>
              <a:rPr lang="ar-SA" sz="2000" dirty="0" smtClean="0"/>
              <a:t>وتسعى عملية النمو المهني إلى تحقيق العديد من الأهداف منها رفع كفاءة ومهارات المعلم وزيادة الإنتاجية وتحسين مخرجات العملية التعليمية، وكذلك تزويد المعلم بمهارات تفكير وأساليب جديدة ووسائل تعليمية تواكب التطور المعرفي والتقني</a:t>
            </a:r>
            <a:r>
              <a:rPr lang="ar-JO" sz="2000" dirty="0" smtClean="0"/>
              <a:t> .</a:t>
            </a:r>
            <a:endParaRPr lang="en-US" sz="2000" dirty="0"/>
          </a:p>
        </p:txBody>
      </p:sp>
      <p:sp>
        <p:nvSpPr>
          <p:cNvPr id="9" name="مربع نص 8"/>
          <p:cNvSpPr txBox="1"/>
          <p:nvPr/>
        </p:nvSpPr>
        <p:spPr>
          <a:xfrm>
            <a:off x="357158" y="4572008"/>
            <a:ext cx="8114349" cy="1631216"/>
          </a:xfrm>
          <a:prstGeom prst="rect">
            <a:avLst/>
          </a:prstGeom>
          <a:noFill/>
        </p:spPr>
        <p:txBody>
          <a:bodyPr wrap="square" rtlCol="1">
            <a:spAutoFit/>
          </a:bodyPr>
          <a:lstStyle/>
          <a:p>
            <a:r>
              <a:rPr lang="ar-SA" sz="2000" dirty="0" smtClean="0"/>
              <a:t>ومن أساليب النمو المهني المتبعة للمعلمين أساليب نمو مهنية نظرية كالمحاضرة وحلقات المناقشة والندو</a:t>
            </a:r>
            <a:r>
              <a:rPr lang="ar-JO" sz="2000" dirty="0" smtClean="0"/>
              <a:t>ات </a:t>
            </a:r>
            <a:r>
              <a:rPr lang="ar-SA" sz="2000" dirty="0" smtClean="0"/>
              <a:t>، وهناك أساليب نمو مهنية عملية كإقامة الدورات التدريبية والورش والزيارات الميدانية المتبادلة بين المعلمين والرحلات العلمية والبعثات والمؤتمرات العلمية، وكذلك أساليب نمو مهنية ذاتية حيث يقوم المعلم بتنمية مستواه المهني ولا ينتظر عقد الدورات التدريبية ومن وسائل التثقيف الذاتي عن طريق القراءة وزيارة المكتبات والتعليم المبرمج واستخدام الكمبيوتر.</a:t>
            </a:r>
            <a:endParaRPr lang="en-US" sz="2000" dirty="0"/>
          </a:p>
        </p:txBody>
      </p:sp>
      <p:sp>
        <p:nvSpPr>
          <p:cNvPr id="7" name="مربع نص 6"/>
          <p:cNvSpPr txBox="1"/>
          <p:nvPr/>
        </p:nvSpPr>
        <p:spPr>
          <a:xfrm>
            <a:off x="5072066" y="428604"/>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النمو المهني : </a:t>
            </a:r>
            <a:endParaRPr lang="ar-JO" sz="2800" dirty="0">
              <a:latin typeface="Gulim" pitchFamily="34" charset="-127"/>
              <a:cs typeface="Simple Bold Jut Out" pitchFamily="2" charset="-78"/>
            </a:endParaRPr>
          </a:p>
        </p:txBody>
      </p:sp>
      <p:pic>
        <p:nvPicPr>
          <p:cNvPr id="10" name="صورة 9" descr="صورة نمو مهني 6.jpg"/>
          <p:cNvPicPr>
            <a:picLocks noChangeAspect="1"/>
          </p:cNvPicPr>
          <p:nvPr/>
        </p:nvPicPr>
        <p:blipFill>
          <a:blip r:embed="rId2"/>
          <a:stretch>
            <a:fillRect/>
          </a:stretch>
        </p:blipFill>
        <p:spPr>
          <a:xfrm>
            <a:off x="500034" y="642918"/>
            <a:ext cx="2423712" cy="23890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angle"/>
          </a:sp3d>
        </p:spPr>
      </p:pic>
      <p:sp>
        <p:nvSpPr>
          <p:cNvPr id="8" name="عنصر نائب للتذييل 3"/>
          <p:cNvSpPr txBox="1">
            <a:spLocks/>
          </p:cNvSpPr>
          <p:nvPr/>
        </p:nvSpPr>
        <p:spPr>
          <a:xfrm>
            <a:off x="1000100" y="6448251"/>
            <a:ext cx="6812260" cy="365125"/>
          </a:xfrm>
          <a:prstGeom prst="rect">
            <a:avLst/>
          </a:prstGeom>
        </p:spPr>
        <p:txBody>
          <a:bodyPr vert="horz" lIns="91440" tIns="45720" rIns="91440" bIns="45720" rtlCol="1" anchor="ctr"/>
          <a:lstStyle>
            <a:defPPr>
              <a:defRPr lang="ar-SA"/>
            </a:defPPr>
            <a:lvl1pPr marL="0" algn="ctr"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ppt_x"/>
                                          </p:val>
                                        </p:tav>
                                        <p:tav tm="100000">
                                          <p:val>
                                            <p:strVal val="#ppt_x"/>
                                          </p:val>
                                        </p:tav>
                                      </p:tavLst>
                                    </p:anim>
                                    <p:anim calcmode="lin" valueType="num">
                                      <p:cBhvr additive="base">
                                        <p:cTn id="1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000364" y="1357298"/>
            <a:ext cx="5572164" cy="2246769"/>
          </a:xfrm>
          <a:prstGeom prst="rect">
            <a:avLst/>
          </a:prstGeom>
          <a:noFill/>
        </p:spPr>
        <p:txBody>
          <a:bodyPr wrap="square" rtlCol="1">
            <a:spAutoFit/>
          </a:bodyPr>
          <a:lstStyle/>
          <a:p>
            <a:r>
              <a:rPr lang="ar-JO" sz="2800" dirty="0" smtClean="0"/>
              <a:t>حتى تتمكن من كتابة خطة النمو المهني لا بد من الرجوع إلى كتيبات ميثاق مهنة التعليم والتي تتضمن المعايير الوطنية لتنمية المعلمين مهنياً والمعايير التخصصية الخاصة بكل مبحث للتعرف على محتويات كل منها . </a:t>
            </a:r>
            <a:endParaRPr lang="ar-JO" sz="2800" dirty="0"/>
          </a:p>
        </p:txBody>
      </p:sp>
      <p:pic>
        <p:nvPicPr>
          <p:cNvPr id="4" name="صورة 3" descr="1b93634f-85ec-4c3b-a2a1-3bbee1aa9fb9.jpg"/>
          <p:cNvPicPr>
            <a:picLocks noChangeAspect="1"/>
          </p:cNvPicPr>
          <p:nvPr/>
        </p:nvPicPr>
        <p:blipFill>
          <a:blip r:embed="rId2"/>
          <a:stretch>
            <a:fillRect/>
          </a:stretch>
        </p:blipFill>
        <p:spPr>
          <a:xfrm>
            <a:off x="571472" y="285728"/>
            <a:ext cx="2143139" cy="26789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صورة 4" descr="2882a6fa-bc3d-4afd-8923-b1d194130686.jpg"/>
          <p:cNvPicPr>
            <a:picLocks noChangeAspect="1"/>
          </p:cNvPicPr>
          <p:nvPr/>
        </p:nvPicPr>
        <p:blipFill>
          <a:blip r:embed="rId3"/>
          <a:stretch>
            <a:fillRect/>
          </a:stretch>
        </p:blipFill>
        <p:spPr>
          <a:xfrm>
            <a:off x="3500430" y="3714752"/>
            <a:ext cx="2097555" cy="2500330"/>
          </a:xfrm>
          <a:prstGeom prst="rect">
            <a:avLst/>
          </a:prstGeom>
          <a:solidFill>
            <a:srgbClr val="FFFFFF">
              <a:shade val="85000"/>
            </a:srgbClr>
          </a:solidFill>
          <a:ln w="190500" cap="rnd">
            <a:solidFill>
              <a:schemeClr val="accent5">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صورة 5" descr="a0a6d6ab-0e3a-4883-b2ca-2254ea1249d0.jpg"/>
          <p:cNvPicPr>
            <a:picLocks noChangeAspect="1"/>
          </p:cNvPicPr>
          <p:nvPr/>
        </p:nvPicPr>
        <p:blipFill>
          <a:blip r:embed="rId4"/>
          <a:stretch>
            <a:fillRect/>
          </a:stretch>
        </p:blipFill>
        <p:spPr>
          <a:xfrm>
            <a:off x="6215074" y="3857628"/>
            <a:ext cx="2128359" cy="2500330"/>
          </a:xfrm>
          <a:prstGeom prst="rect">
            <a:avLst/>
          </a:prstGeom>
          <a:solidFill>
            <a:srgbClr val="FFFFFF">
              <a:shade val="85000"/>
            </a:srgbClr>
          </a:solidFill>
          <a:ln w="190500" cap="rnd">
            <a:solidFill>
              <a:srgbClr val="FFFF9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صورة 6" descr="dd22bba3-1e14-4e7c-91fc-dc38b30f9018.jpg"/>
          <p:cNvPicPr>
            <a:picLocks noChangeAspect="1"/>
          </p:cNvPicPr>
          <p:nvPr/>
        </p:nvPicPr>
        <p:blipFill>
          <a:blip r:embed="rId5"/>
          <a:stretch>
            <a:fillRect/>
          </a:stretch>
        </p:blipFill>
        <p:spPr>
          <a:xfrm>
            <a:off x="714348" y="3643314"/>
            <a:ext cx="2143140" cy="2428892"/>
          </a:xfrm>
          <a:prstGeom prst="rect">
            <a:avLst/>
          </a:prstGeom>
          <a:solidFill>
            <a:srgbClr val="FFFF00"/>
          </a:solidFill>
          <a:ln w="190500" cap="rnd">
            <a:solidFill>
              <a:schemeClr val="accent6">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مربع نص 7"/>
          <p:cNvSpPr txBox="1"/>
          <p:nvPr/>
        </p:nvSpPr>
        <p:spPr>
          <a:xfrm>
            <a:off x="5357818" y="428604"/>
            <a:ext cx="3357586"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eaLnBrk="0" hangingPunct="0">
              <a:spcBef>
                <a:spcPct val="50000"/>
              </a:spcBef>
              <a:defRPr/>
            </a:pPr>
            <a:r>
              <a:rPr lang="ar-JO" sz="2800" dirty="0" smtClean="0">
                <a:latin typeface="Gulim" pitchFamily="34" charset="-127"/>
                <a:cs typeface="Simple Bold Jut Out" pitchFamily="2" charset="-78"/>
              </a:rPr>
              <a:t>عزيزي المعلم : </a:t>
            </a:r>
            <a:endParaRPr lang="ar-JO" sz="2800" dirty="0">
              <a:latin typeface="Gulim" pitchFamily="34" charset="-127"/>
              <a:cs typeface="Simple Bold Jut Out" pitchFamily="2" charset="-78"/>
            </a:endParaRPr>
          </a:p>
        </p:txBody>
      </p:sp>
      <p:sp>
        <p:nvSpPr>
          <p:cNvPr id="9"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Effect transition="in" filter="fade">
                                      <p:cBhvr>
                                        <p:cTn id="14" dur="2000"/>
                                        <p:tgtEl>
                                          <p:spTgt spid="7"/>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785786" y="2000240"/>
            <a:ext cx="7500990" cy="4513308"/>
          </a:xfrm>
          <a:prstGeom prst="rect">
            <a:avLst/>
          </a:prstGeom>
          <a:noFill/>
          <a:ln w="9525">
            <a:noFill/>
            <a:miter lim="800000"/>
            <a:headEnd/>
            <a:tailEnd/>
          </a:ln>
          <a:effectLst/>
        </p:spPr>
      </p:pic>
      <p:sp>
        <p:nvSpPr>
          <p:cNvPr id="5" name="مربع نص 4"/>
          <p:cNvSpPr txBox="1"/>
          <p:nvPr/>
        </p:nvSpPr>
        <p:spPr>
          <a:xfrm>
            <a:off x="642910" y="1142984"/>
            <a:ext cx="7643866" cy="707886"/>
          </a:xfrm>
          <a:prstGeom prst="rect">
            <a:avLst/>
          </a:prstGeom>
          <a:noFill/>
        </p:spPr>
        <p:txBody>
          <a:bodyPr wrap="square" rtlCol="1">
            <a:spAutoFit/>
          </a:bodyPr>
          <a:lstStyle/>
          <a:p>
            <a:pPr algn="ctr"/>
            <a:r>
              <a:rPr lang="ar-JO" sz="2000" dirty="0" smtClean="0"/>
              <a:t>يمكن توضيح هيكلة المعايير المهنية الوطنية للمعلم لكل معيار كالآتي وسيتم توضيح ذلك من خلال الشرائح الآتية  : </a:t>
            </a:r>
            <a:endParaRPr lang="ar-JO" sz="2000" dirty="0"/>
          </a:p>
        </p:txBody>
      </p:sp>
      <p:sp>
        <p:nvSpPr>
          <p:cNvPr id="6" name="مربع نص 5"/>
          <p:cNvSpPr txBox="1"/>
          <p:nvPr/>
        </p:nvSpPr>
        <p:spPr>
          <a:xfrm>
            <a:off x="857224" y="357166"/>
            <a:ext cx="6715172" cy="52322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800" b="1" dirty="0" smtClean="0"/>
              <a:t>هيكلة المعايير الوطنية لتنمية المعلمين مهنياً : </a:t>
            </a:r>
            <a:endParaRPr lang="ar-JO" sz="2800" b="1" dirty="0"/>
          </a:p>
        </p:txBody>
      </p:sp>
      <p:sp>
        <p:nvSpPr>
          <p:cNvPr id="7"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928662" y="214290"/>
            <a:ext cx="7715304" cy="400110"/>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000" b="1" dirty="0" smtClean="0"/>
              <a:t>المجالات الرئيسة السبعة للمعايير الوطنية لتنمية المعلمين مهنياً ومجالاتها الفرعية :</a:t>
            </a:r>
            <a:endParaRPr lang="ar-JO" sz="2000" b="1" dirty="0"/>
          </a:p>
        </p:txBody>
      </p:sp>
      <p:graphicFrame>
        <p:nvGraphicFramePr>
          <p:cNvPr id="5" name="جدول 4"/>
          <p:cNvGraphicFramePr>
            <a:graphicFrameLocks noGrp="1"/>
          </p:cNvGraphicFramePr>
          <p:nvPr/>
        </p:nvGraphicFramePr>
        <p:xfrm>
          <a:off x="857224" y="785794"/>
          <a:ext cx="7715304" cy="5887720"/>
        </p:xfrm>
        <a:graphic>
          <a:graphicData uri="http://schemas.openxmlformats.org/drawingml/2006/table">
            <a:tbl>
              <a:tblPr rtl="1" firstRow="1" bandRow="1">
                <a:tableStyleId>{5C22544A-7EE6-4342-B048-85BDC9FD1C3A}</a:tableStyleId>
              </a:tblPr>
              <a:tblGrid>
                <a:gridCol w="890306"/>
                <a:gridCol w="3507804"/>
                <a:gridCol w="3317194"/>
              </a:tblGrid>
              <a:tr h="370840">
                <a:tc>
                  <a:txBody>
                    <a:bodyPr/>
                    <a:lstStyle/>
                    <a:p>
                      <a:pPr algn="ctr" rtl="1"/>
                      <a:r>
                        <a:rPr lang="ar-JO" dirty="0" smtClean="0">
                          <a:solidFill>
                            <a:srgbClr val="002060"/>
                          </a:solidFill>
                        </a:rPr>
                        <a:t>الرقم </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1"/>
                      <a:r>
                        <a:rPr lang="ar-JO" dirty="0" smtClean="0">
                          <a:solidFill>
                            <a:srgbClr val="002060"/>
                          </a:solidFill>
                        </a:rPr>
                        <a:t>المجال الرئيس</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1"/>
                      <a:r>
                        <a:rPr lang="ar-JO" dirty="0" smtClean="0">
                          <a:solidFill>
                            <a:srgbClr val="002060"/>
                          </a:solidFill>
                        </a:rPr>
                        <a:t>المجالات الفرعية </a:t>
                      </a:r>
                      <a:endParaRPr lang="ar-JO"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70840">
                <a:tc>
                  <a:txBody>
                    <a:bodyPr/>
                    <a:lstStyle/>
                    <a:p>
                      <a:pPr algn="ctr" rtl="1"/>
                      <a:r>
                        <a:rPr lang="ar-JO" sz="1600" dirty="0" smtClean="0"/>
                        <a:t>الأول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sz="1600" dirty="0" smtClean="0"/>
                        <a:t>التربية والتعليم في الأردن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buFontTx/>
                        <a:buChar char="-"/>
                      </a:pPr>
                      <a:r>
                        <a:rPr lang="ar-JO" sz="1600" dirty="0" smtClean="0"/>
                        <a:t> رؤية وزارة التربية والتعليم ورسالتها .</a:t>
                      </a:r>
                    </a:p>
                    <a:p>
                      <a:pPr rtl="1">
                        <a:buFontTx/>
                        <a:buChar char="-"/>
                      </a:pPr>
                      <a:r>
                        <a:rPr lang="ar-JO" sz="1600" dirty="0" smtClean="0"/>
                        <a:t> التشريعات التربوية .</a:t>
                      </a:r>
                    </a:p>
                    <a:p>
                      <a:pPr rtl="1">
                        <a:buFontTx/>
                        <a:buChar char="-"/>
                      </a:pPr>
                      <a:r>
                        <a:rPr lang="ar-JO" sz="1600" dirty="0" smtClean="0"/>
                        <a:t> اتجاهات التطوير التربوي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rtl="1"/>
                      <a:r>
                        <a:rPr lang="ar-JO" sz="1600" dirty="0" smtClean="0"/>
                        <a:t>الثاني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r>
                        <a:rPr lang="ar-JO" sz="1600" dirty="0" smtClean="0"/>
                        <a:t>الفلسفة الشخصية وأخلاقيات المهنة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buFontTx/>
                        <a:buChar char="-"/>
                      </a:pPr>
                      <a:r>
                        <a:rPr lang="ar-JO" sz="1600" dirty="0" smtClean="0"/>
                        <a:t> رؤية المعلم ورسالته .</a:t>
                      </a:r>
                    </a:p>
                    <a:p>
                      <a:pPr rtl="1">
                        <a:buFontTx/>
                        <a:buChar char="-"/>
                      </a:pPr>
                      <a:r>
                        <a:rPr lang="ar-JO" sz="1600" dirty="0" smtClean="0"/>
                        <a:t> القيم والاتجاهات والسلوك المهني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370840">
                <a:tc>
                  <a:txBody>
                    <a:bodyPr/>
                    <a:lstStyle/>
                    <a:p>
                      <a:pPr algn="ctr" rtl="1"/>
                      <a:r>
                        <a:rPr lang="ar-JO" sz="1600" dirty="0" smtClean="0"/>
                        <a:t>الثالث</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c>
                  <a:txBody>
                    <a:bodyPr/>
                    <a:lstStyle/>
                    <a:p>
                      <a:pPr rtl="1"/>
                      <a:r>
                        <a:rPr lang="ar-JO" sz="1600" dirty="0" smtClean="0"/>
                        <a:t>المعرفة الأكاديمية والتربوية ( البيداغوجية</a:t>
                      </a:r>
                      <a:r>
                        <a:rPr lang="ar-JO" sz="1600" baseline="0" dirty="0" smtClean="0"/>
                        <a:t> )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c>
                  <a:txBody>
                    <a:bodyPr/>
                    <a:lstStyle/>
                    <a:p>
                      <a:pPr rtl="1">
                        <a:buFontTx/>
                        <a:buChar char="-"/>
                      </a:pPr>
                      <a:r>
                        <a:rPr lang="ar-JO" sz="1600" dirty="0" smtClean="0"/>
                        <a:t> نظريات التعلّم والتعليم .</a:t>
                      </a:r>
                    </a:p>
                    <a:p>
                      <a:pPr rtl="1">
                        <a:buFontTx/>
                        <a:buChar char="-"/>
                      </a:pPr>
                      <a:r>
                        <a:rPr lang="ar-JO" sz="1600" dirty="0" smtClean="0"/>
                        <a:t> المعرفة</a:t>
                      </a:r>
                      <a:r>
                        <a:rPr lang="ar-JO" sz="1600" baseline="0" dirty="0" smtClean="0"/>
                        <a:t> الأكاديمية .</a:t>
                      </a:r>
                    </a:p>
                    <a:p>
                      <a:pPr rtl="1">
                        <a:buFontTx/>
                        <a:buChar char="-"/>
                      </a:pPr>
                      <a:r>
                        <a:rPr lang="ar-JO" sz="1600" baseline="0" dirty="0" smtClean="0"/>
                        <a:t> الإطار العام للمناهج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C7FC"/>
                    </a:solidFill>
                  </a:tcPr>
                </a:tc>
              </a:tr>
              <a:tr h="370840">
                <a:tc>
                  <a:txBody>
                    <a:bodyPr/>
                    <a:lstStyle/>
                    <a:p>
                      <a:pPr algn="ctr" rtl="1"/>
                      <a:r>
                        <a:rPr lang="ar-JO" sz="1600" dirty="0" smtClean="0"/>
                        <a:t>الرابع</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1"/>
                      <a:r>
                        <a:rPr lang="ar-JO" sz="1600" dirty="0" smtClean="0"/>
                        <a:t>التعلّم والتعليم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rtl="1">
                        <a:buFontTx/>
                        <a:buChar char="-"/>
                      </a:pPr>
                      <a:r>
                        <a:rPr lang="ar-JO" sz="1600" dirty="0" smtClean="0"/>
                        <a:t> التخطيط للتعلم .</a:t>
                      </a:r>
                    </a:p>
                    <a:p>
                      <a:pPr rtl="1">
                        <a:buFontTx/>
                        <a:buChar char="-"/>
                      </a:pPr>
                      <a:r>
                        <a:rPr lang="ar-JO" sz="1600" dirty="0" smtClean="0"/>
                        <a:t> تنفيذ عمليات التعلّم والتعليم .</a:t>
                      </a:r>
                    </a:p>
                    <a:p>
                      <a:pPr rtl="1">
                        <a:buFontTx/>
                        <a:buChar char="-"/>
                      </a:pPr>
                      <a:r>
                        <a:rPr lang="ar-JO" sz="1600" baseline="0" dirty="0" smtClean="0"/>
                        <a:t> تقويم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370840">
                <a:tc>
                  <a:txBody>
                    <a:bodyPr/>
                    <a:lstStyle/>
                    <a:p>
                      <a:pPr algn="ctr" rtl="1"/>
                      <a:r>
                        <a:rPr lang="ar-JO" sz="1600" dirty="0" smtClean="0"/>
                        <a:t>الخامس</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r>
                        <a:rPr lang="ar-JO" sz="1600" dirty="0" smtClean="0"/>
                        <a:t>بيئة</a:t>
                      </a:r>
                      <a:r>
                        <a:rPr lang="ar-JO" sz="1600" baseline="0" dirty="0" smtClean="0"/>
                        <a:t>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rtl="1">
                        <a:buFontTx/>
                        <a:buChar char="-"/>
                      </a:pPr>
                      <a:r>
                        <a:rPr lang="ar-JO" sz="1600" dirty="0" smtClean="0"/>
                        <a:t> الأوعية المعرفية .</a:t>
                      </a:r>
                    </a:p>
                    <a:p>
                      <a:pPr rtl="1">
                        <a:buFontTx/>
                        <a:buChar char="-"/>
                      </a:pPr>
                      <a:r>
                        <a:rPr lang="ar-JO" sz="1600" dirty="0" smtClean="0"/>
                        <a:t> الدعم النفس اجتماعي .</a:t>
                      </a:r>
                    </a:p>
                    <a:p>
                      <a:pPr rtl="1">
                        <a:buFontTx/>
                        <a:buChar char="-"/>
                      </a:pPr>
                      <a:r>
                        <a:rPr lang="ar-JO" sz="1600" dirty="0" smtClean="0"/>
                        <a:t> الابتكار والإبداع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r>
              <a:tr h="370840">
                <a:tc>
                  <a:txBody>
                    <a:bodyPr/>
                    <a:lstStyle/>
                    <a:p>
                      <a:pPr algn="ctr" rtl="1"/>
                      <a:r>
                        <a:rPr lang="ar-JO" sz="1600" dirty="0" smtClean="0"/>
                        <a:t>السادس</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rtl="1"/>
                      <a:r>
                        <a:rPr lang="ar-JO" sz="1600" dirty="0" smtClean="0"/>
                        <a:t>التنمية المهنية المستدامة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rtl="1">
                        <a:buFontTx/>
                        <a:buChar char="-"/>
                      </a:pPr>
                      <a:r>
                        <a:rPr lang="ar-JO" sz="1600" dirty="0" smtClean="0"/>
                        <a:t> منهجية التنمية</a:t>
                      </a:r>
                      <a:r>
                        <a:rPr lang="ar-JO" sz="1600" baseline="0" dirty="0" smtClean="0"/>
                        <a:t> المهنية .</a:t>
                      </a:r>
                    </a:p>
                    <a:p>
                      <a:pPr rtl="1">
                        <a:buFontTx/>
                        <a:buChar char="-"/>
                      </a:pPr>
                      <a:r>
                        <a:rPr lang="ar-JO" sz="1600" baseline="0" dirty="0" smtClean="0"/>
                        <a:t> توظيف </a:t>
                      </a:r>
                      <a:r>
                        <a:rPr lang="ar-JO" sz="1600" dirty="0" smtClean="0"/>
                        <a:t>التنمية</a:t>
                      </a:r>
                      <a:r>
                        <a:rPr lang="ar-JO" sz="1600" baseline="0" dirty="0" smtClean="0"/>
                        <a:t> المهنية .</a:t>
                      </a:r>
                    </a:p>
                    <a:p>
                      <a:pPr rtl="1">
                        <a:buFontTx/>
                        <a:buChar char="-"/>
                      </a:pPr>
                      <a:r>
                        <a:rPr lang="ar-JO" sz="1600" baseline="0" dirty="0" smtClean="0"/>
                        <a:t> استدامة </a:t>
                      </a:r>
                      <a:r>
                        <a:rPr lang="ar-JO" sz="1600" dirty="0" smtClean="0"/>
                        <a:t>التنمية</a:t>
                      </a:r>
                      <a:r>
                        <a:rPr lang="ar-JO" sz="1600" baseline="0" dirty="0" smtClean="0"/>
                        <a:t> المهنية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370840">
                <a:tc>
                  <a:txBody>
                    <a:bodyPr/>
                    <a:lstStyle/>
                    <a:p>
                      <a:pPr algn="ctr" rtl="1"/>
                      <a:r>
                        <a:rPr lang="ar-JO" sz="1600" dirty="0" smtClean="0"/>
                        <a:t>السابع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sz="1600" dirty="0" smtClean="0"/>
                        <a:t>التعلّم للحياة</a:t>
                      </a:r>
                      <a:r>
                        <a:rPr lang="ar-JO" sz="1600" baseline="0" dirty="0" smtClean="0"/>
                        <a:t>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buFontTx/>
                        <a:buChar char="-"/>
                      </a:pPr>
                      <a:r>
                        <a:rPr lang="ar-JO" sz="1600" dirty="0" smtClean="0"/>
                        <a:t>البحث العلمي .</a:t>
                      </a:r>
                    </a:p>
                    <a:p>
                      <a:pPr rtl="1">
                        <a:buFontTx/>
                        <a:buChar char="-"/>
                      </a:pPr>
                      <a:r>
                        <a:rPr lang="ar-JO" sz="1600" dirty="0" smtClean="0"/>
                        <a:t> المهارات الحياتية</a:t>
                      </a:r>
                      <a:r>
                        <a:rPr lang="ar-JO" sz="1600" baseline="0" dirty="0" smtClean="0"/>
                        <a:t> .</a:t>
                      </a:r>
                    </a:p>
                    <a:p>
                      <a:pPr rtl="1">
                        <a:buFontTx/>
                        <a:buChar char="-"/>
                      </a:pPr>
                      <a:r>
                        <a:rPr lang="ar-JO" sz="1600" baseline="0" dirty="0" smtClean="0"/>
                        <a:t> مسؤولية التعلّم .</a:t>
                      </a:r>
                      <a:endParaRPr lang="ar-JO"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عنصر نائب للتذييل 3"/>
          <p:cNvSpPr>
            <a:spLocks noGrp="1"/>
          </p:cNvSpPr>
          <p:nvPr>
            <p:ph type="ftr" sz="quarter" idx="11"/>
          </p:nvPr>
        </p:nvSpPr>
        <p:spPr>
          <a:xfrm>
            <a:off x="1000100" y="6592267"/>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71472" y="214290"/>
            <a:ext cx="2808586" cy="1571636"/>
          </a:xfrm>
          <a:prstGeom prst="rect">
            <a:avLst/>
          </a:prstGeom>
          <a:noFill/>
          <a:ln w="9525">
            <a:noFill/>
            <a:miter lim="800000"/>
            <a:headEnd/>
            <a:tailEnd/>
          </a:ln>
          <a:effectLst/>
          <a:scene3d>
            <a:camera prst="orthographicFront"/>
            <a:lightRig rig="threePt" dir="t"/>
          </a:scene3d>
          <a:sp3d>
            <a:bevelT prst="relaxedInset"/>
          </a:sp3d>
        </p:spPr>
      </p:pic>
      <p:graphicFrame>
        <p:nvGraphicFramePr>
          <p:cNvPr id="9" name="رسم تخطيطي 8"/>
          <p:cNvGraphicFramePr/>
          <p:nvPr/>
        </p:nvGraphicFramePr>
        <p:xfrm>
          <a:off x="785786" y="1857364"/>
          <a:ext cx="7524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مربع نص 4"/>
          <p:cNvSpPr txBox="1"/>
          <p:nvPr/>
        </p:nvSpPr>
        <p:spPr>
          <a:xfrm>
            <a:off x="4929190" y="500042"/>
            <a:ext cx="3214710" cy="954107"/>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800" dirty="0" smtClean="0">
                <a:latin typeface="Gulim" pitchFamily="34" charset="-127"/>
                <a:cs typeface="Simple Bold Jut Out" pitchFamily="2" charset="-78"/>
              </a:rPr>
              <a:t>مستويات المعايير ومواصفاتها : </a:t>
            </a:r>
            <a:endParaRPr lang="ar-JO" sz="2800" dirty="0">
              <a:latin typeface="Gulim" pitchFamily="34" charset="-127"/>
              <a:cs typeface="Simple Bold Jut Out" pitchFamily="2" charset="-78"/>
            </a:endParaRPr>
          </a:p>
        </p:txBody>
      </p:sp>
      <p:sp>
        <p:nvSpPr>
          <p:cNvPr id="6"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صف المجالات .JPG"/>
          <p:cNvPicPr>
            <a:picLocks noChangeAspect="1"/>
          </p:cNvPicPr>
          <p:nvPr/>
        </p:nvPicPr>
        <p:blipFill>
          <a:blip r:embed="rId2"/>
          <a:stretch>
            <a:fillRect/>
          </a:stretch>
        </p:blipFill>
        <p:spPr>
          <a:xfrm rot="16200000">
            <a:off x="1810718" y="-310576"/>
            <a:ext cx="5308250" cy="8358246"/>
          </a:xfrm>
          <a:prstGeom prst="rect">
            <a:avLst/>
          </a:prstGeom>
        </p:spPr>
      </p:pic>
      <p:sp>
        <p:nvSpPr>
          <p:cNvPr id="3" name="مربع نص 2"/>
          <p:cNvSpPr txBox="1"/>
          <p:nvPr/>
        </p:nvSpPr>
        <p:spPr>
          <a:xfrm>
            <a:off x="928662" y="428604"/>
            <a:ext cx="7000924" cy="461665"/>
          </a:xfrm>
          <a:prstGeom prst="rect">
            <a:avLst/>
          </a:prstGeom>
          <a:solidFill>
            <a:srgbClr val="FFCCCC"/>
          </a:solidFill>
          <a:effectLst>
            <a:glow rad="228600">
              <a:schemeClr val="accent4">
                <a:satMod val="175000"/>
                <a:alpha val="40000"/>
              </a:schemeClr>
            </a:glow>
          </a:effectLst>
        </p:spPr>
        <p:txBody>
          <a:bodyPr wrap="square" rtlCol="1">
            <a:spAutoFit/>
          </a:bodyPr>
          <a:lstStyle/>
          <a:p>
            <a:pPr algn="ctr"/>
            <a:r>
              <a:rPr lang="ar-JO" sz="2400" dirty="0" smtClean="0">
                <a:latin typeface="Gulim" pitchFamily="34" charset="-127"/>
                <a:cs typeface="Simple Bold Jut Out" pitchFamily="2" charset="-78"/>
              </a:rPr>
              <a:t>المعايير التفصيلية للمجال الفرعي من المجال الرئيس</a:t>
            </a:r>
            <a:endParaRPr lang="ar-JO" sz="2400" dirty="0">
              <a:latin typeface="Gulim" pitchFamily="34" charset="-127"/>
              <a:cs typeface="Simple Bold Jut Out" pitchFamily="2" charset="-78"/>
            </a:endParaRPr>
          </a:p>
        </p:txBody>
      </p:sp>
      <p:sp>
        <p:nvSpPr>
          <p:cNvPr id="5" name="عنصر نائب للتذييل 3"/>
          <p:cNvSpPr>
            <a:spLocks noGrp="1"/>
          </p:cNvSpPr>
          <p:nvPr>
            <p:ph type="ftr" sz="quarter" idx="11"/>
          </p:nvPr>
        </p:nvSpPr>
        <p:spPr>
          <a:xfrm>
            <a:off x="1000100" y="6448251"/>
            <a:ext cx="6812260" cy="365125"/>
          </a:xfrm>
        </p:spPr>
        <p:txBody>
          <a:bodyPr/>
          <a:lstStyle/>
          <a:p>
            <a:r>
              <a:rPr lang="ar-SA" b="1" dirty="0" smtClean="0">
                <a:solidFill>
                  <a:srgbClr val="FF0000"/>
                </a:solidFill>
              </a:rPr>
              <a:t>قسم الاشراف التربوي - مديرية المزار الجنوبي         اعداد المشرفون التربويين: خالدة الصرايرة + وائل البطوش</a:t>
            </a:r>
            <a:endParaRPr lang="ar-SA"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TotalTime>
  <Words>3335</Words>
  <Application>Microsoft Office PowerPoint</Application>
  <PresentationFormat>عرض على الشاشة (3:4)‏</PresentationFormat>
  <Paragraphs>426</Paragraphs>
  <Slides>35</Slides>
  <Notes>5</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MCC</dc:creator>
  <cp:lastModifiedBy>Lenovo</cp:lastModifiedBy>
  <cp:revision>106</cp:revision>
  <dcterms:created xsi:type="dcterms:W3CDTF">2021-02-18T09:10:49Z</dcterms:created>
  <dcterms:modified xsi:type="dcterms:W3CDTF">2021-02-26T23:01:05Z</dcterms:modified>
</cp:coreProperties>
</file>