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69" r:id="rId1"/>
  </p:sldMasterIdLst>
  <p:sldIdLst>
    <p:sldId id="273" r:id="rId2"/>
    <p:sldId id="27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8EAB38-CA07-4569-B435-36759BACD55C}" v="51" dt="2020-03-18T16:28:09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0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813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634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5596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7413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49418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940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6511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289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081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196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926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939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49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056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87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390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59781-1D25-4627-BD47-17360A3D268F}" type="datetimeFigureOut">
              <a:rPr lang="en-US" smtClean="0"/>
              <a:pPr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7455FE-515D-4109-81D3-0F3130EA4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348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  <p:sldLayoutId id="2147483982" r:id="rId13"/>
    <p:sldLayoutId id="2147483983" r:id="rId14"/>
    <p:sldLayoutId id="2147483984" r:id="rId15"/>
    <p:sldLayoutId id="21474839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xmlns="" id="{D90AABD2-C48F-4718-BADD-0EB4508DA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1131" y="217744"/>
            <a:ext cx="4862626" cy="6483502"/>
          </a:xfrm>
        </p:spPr>
      </p:pic>
    </p:spTree>
    <p:extLst>
      <p:ext uri="{BB962C8B-B14F-4D97-AF65-F5344CB8AC3E}">
        <p14:creationId xmlns:p14="http://schemas.microsoft.com/office/powerpoint/2010/main" xmlns="" val="11812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85D1A11-8D94-438D-863B-1FFF8CAF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" y="624110"/>
            <a:ext cx="10788995" cy="1280890"/>
          </a:xfrm>
        </p:spPr>
        <p:txBody>
          <a:bodyPr>
            <a:normAutofit/>
          </a:bodyPr>
          <a:lstStyle/>
          <a:p>
            <a:pPr algn="r"/>
            <a:r>
              <a:rPr lang="ar-SA" sz="2800" b="1" dirty="0"/>
              <a:t>ما أغربَ التاريخَ كيف أعادني     لحفيدةٍ سمراءَ من أحفادي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677DF9C-90AC-4382-A8AA-4F6F0ED30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200" b="1" dirty="0"/>
              <a:t>يستغربُ الشاعر من التاريخ الذي أعاده إلى حفيدةٍ من أحفاده بعد كلِّ هذه القرون فهو رأى في الفتاة ملامحًا عربيّةً وكأنّها واحدة من حفيدات العرب.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077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49AC507-8669-46B5-9267-C6764EF5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8" y="173536"/>
            <a:ext cx="10946296" cy="128089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3100" b="1" dirty="0"/>
              <a:t>ورأيتُ منزلنا القديمَ وحُجرةً      كانت بها أمّي تمدُّ وِسادي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ar-SA" sz="3100" b="1" dirty="0"/>
              <a:t>والياسمينةَ رُصِّعت بنجومها      والبِركةَ الذهبيّةَ الإنشادِ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C67A6635-14D3-45DD-B158-49F736C9924D}"/>
              </a:ext>
            </a:extLst>
          </p:cNvPr>
          <p:cNvSpPr/>
          <p:nvPr/>
        </p:nvSpPr>
        <p:spPr>
          <a:xfrm>
            <a:off x="5053997" y="1952929"/>
            <a:ext cx="6229590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يستذكر الشاعر منزله القديم في أحياء دمشق القديمة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5336CA9C-F528-4600-B318-5D3249B8FAEE}"/>
              </a:ext>
            </a:extLst>
          </p:cNvPr>
          <p:cNvSpPr/>
          <p:nvPr/>
        </p:nvSpPr>
        <p:spPr>
          <a:xfrm>
            <a:off x="7405602" y="2638086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 والياسمينة رُصّعت بنجومها ) </a:t>
            </a:r>
            <a:endParaRPr lang="en-US" sz="2800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xmlns="" id="{CEAAC09B-3048-4466-8117-587B390389F5}"/>
              </a:ext>
            </a:extLst>
          </p:cNvPr>
          <p:cNvSpPr/>
          <p:nvPr/>
        </p:nvSpPr>
        <p:spPr>
          <a:xfrm>
            <a:off x="2222933" y="2638086"/>
            <a:ext cx="445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صوّر زهور الياسمين بالنجوم اللامعة</a:t>
            </a:r>
            <a:endParaRPr lang="en-US" sz="2800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xmlns="" id="{5972E896-8D59-466A-AA5E-CCD16B2980BC}"/>
              </a:ext>
            </a:extLst>
          </p:cNvPr>
          <p:cNvSpPr/>
          <p:nvPr/>
        </p:nvSpPr>
        <p:spPr>
          <a:xfrm>
            <a:off x="7715782" y="3468095"/>
            <a:ext cx="32576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 والبركة الذهبيّة الإنشاد )</a:t>
            </a:r>
            <a:endParaRPr lang="en-US" sz="2800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xmlns="" id="{0D967858-97EB-407A-80D5-819D6F2E0241}"/>
              </a:ext>
            </a:extLst>
          </p:cNvPr>
          <p:cNvSpPr/>
          <p:nvPr/>
        </p:nvSpPr>
        <p:spPr>
          <a:xfrm>
            <a:off x="1218595" y="3468095"/>
            <a:ext cx="5662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صوّر صوت خرير الماء بالبركة بالنشيد العَذب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18197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2F95ED7E-C813-4FEA-8163-405AC1CF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05" y="133780"/>
            <a:ext cx="11478108" cy="128089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3100" b="1" dirty="0"/>
              <a:t>ودمشقُ أينَ تكون؟ قلتُ: </a:t>
            </a:r>
            <a:r>
              <a:rPr lang="ar-SA" sz="3100" b="1" dirty="0" err="1"/>
              <a:t>نرينَها</a:t>
            </a:r>
            <a:r>
              <a:rPr lang="ar-SA" sz="3100" b="1" dirty="0"/>
              <a:t>      في شعرك المُنساب نهر سواد</a:t>
            </a:r>
            <a:r>
              <a:rPr lang="ar-JO" sz="3100" b="1" dirty="0"/>
              <a:t/>
            </a:r>
            <a:br>
              <a:rPr lang="ar-JO" sz="3100" b="1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ar-SA" sz="3100" b="1" dirty="0"/>
              <a:t>في وجهك العربيّ في الثغر الذي        مازال مختزنًا شموسَ بلادي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1C12D43D-73DF-4C7D-8BD3-9683B5778563}"/>
              </a:ext>
            </a:extLst>
          </p:cNvPr>
          <p:cNvSpPr/>
          <p:nvPr/>
        </p:nvSpPr>
        <p:spPr>
          <a:xfrm>
            <a:off x="418306" y="2189799"/>
            <a:ext cx="11304105" cy="1179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تتساءلُ الفتاة عن دمشق وموقعها فيجيب الشاعر أنّ دمشق تتمثل في شعر الفتاة المُنساب كالنهر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وفي وجه الفتاة ذو الملامح العربيّة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A71D6016-B169-4BCC-A9D9-32B1551E27E8}"/>
              </a:ext>
            </a:extLst>
          </p:cNvPr>
          <p:cNvSpPr/>
          <p:nvPr/>
        </p:nvSpPr>
        <p:spPr>
          <a:xfrm>
            <a:off x="6925905" y="4048815"/>
            <a:ext cx="4796506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صوّر الشاعرُ ثغر ( فم ) الفتاة بالشمس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28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10821D0-D6D9-4440-A76B-63AA39F00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38" y="306333"/>
            <a:ext cx="10601739" cy="1280890"/>
          </a:xfrm>
        </p:spPr>
        <p:txBody>
          <a:bodyPr>
            <a:normAutofit fontScale="90000"/>
          </a:bodyPr>
          <a:lstStyle/>
          <a:p>
            <a:pPr algn="r" rtl="1"/>
            <a:r>
              <a:rPr lang="ar-SA" sz="3100" b="1" dirty="0"/>
              <a:t>سارت معي والشعرُ يلهثُ خلفها     كسنابلٍ تُركَت بغير حصاد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ar-SA" sz="3100" b="1" dirty="0"/>
              <a:t>يتألّقٌ القرطُ الطويلُ بجيدها    </a:t>
            </a:r>
            <a:r>
              <a:rPr lang="ar-JO" sz="3100" b="1" dirty="0"/>
              <a:t>    </a:t>
            </a:r>
            <a:r>
              <a:rPr lang="ar-SA" sz="3100" b="1" dirty="0"/>
              <a:t>  مثل الشموع بليلة الميلاد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A7FAB8F3-34B2-4F06-8B6A-02FEB405DFD1}"/>
              </a:ext>
            </a:extLst>
          </p:cNvPr>
          <p:cNvSpPr/>
          <p:nvPr/>
        </p:nvSpPr>
        <p:spPr>
          <a:xfrm>
            <a:off x="2003533" y="1587223"/>
            <a:ext cx="9526967" cy="6222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يرسم الشاعر صورةً للفتاة وهي تسيرُ معه لتُعرِّفَهُ على الآثار الإسبانيّة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C0AD7ECB-A6F1-42FE-8F66-1FCA41C44C35}"/>
              </a:ext>
            </a:extLst>
          </p:cNvPr>
          <p:cNvSpPr/>
          <p:nvPr/>
        </p:nvSpPr>
        <p:spPr>
          <a:xfrm>
            <a:off x="5350603" y="2477750"/>
            <a:ext cx="6179897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 صوّر شعرها بالإنسان اللاهث الذي يركض خلفها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BB9020E0-C957-47EC-A32B-3DA253424F32}"/>
              </a:ext>
            </a:extLst>
          </p:cNvPr>
          <p:cNvSpPr/>
          <p:nvPr/>
        </p:nvSpPr>
        <p:spPr>
          <a:xfrm>
            <a:off x="2107610" y="3151007"/>
            <a:ext cx="9501319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صوّر شعرها بالسنابل التي تتمايل وقد تُركت بغير حصاد فمال لونُها إلى السواد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BF68DA01-93A9-4E9F-A2C8-36447511AA9C}"/>
              </a:ext>
            </a:extLst>
          </p:cNvPr>
          <p:cNvSpPr/>
          <p:nvPr/>
        </p:nvSpPr>
        <p:spPr>
          <a:xfrm>
            <a:off x="1577009" y="3975298"/>
            <a:ext cx="9953491" cy="555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صوّر القرط ( الحلق ) المتدلّي على جيدها ( عنقها ) بالشموع المتلألئة ليلة الميلاد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979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45FDDF2-47D8-487F-BF4C-36A03B035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624110"/>
            <a:ext cx="11489635" cy="1280890"/>
          </a:xfrm>
        </p:spPr>
        <p:txBody>
          <a:bodyPr>
            <a:normAutofit/>
          </a:bodyPr>
          <a:lstStyle/>
          <a:p>
            <a:pPr algn="r"/>
            <a:r>
              <a:rPr lang="ar-SA" sz="2800" b="1" dirty="0"/>
              <a:t>الزخرفات أكادُ أسمعُ نبضها       </a:t>
            </a:r>
            <a:r>
              <a:rPr lang="ar-SA" sz="2800" b="1" dirty="0" err="1"/>
              <a:t>والزّركشات</a:t>
            </a:r>
            <a:r>
              <a:rPr lang="ar-SA" sz="2800" b="1" dirty="0"/>
              <a:t> على السقوفِ تُنادي</a:t>
            </a:r>
            <a:endParaRPr lang="en-US" sz="2800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D0065D92-5C33-40E4-8F1D-CCDC0F8EE54A}"/>
              </a:ext>
            </a:extLst>
          </p:cNvPr>
          <p:cNvSpPr/>
          <p:nvPr/>
        </p:nvSpPr>
        <p:spPr>
          <a:xfrm>
            <a:off x="6422638" y="2120637"/>
            <a:ext cx="5389617" cy="6222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يتأمّلُ الشاعرُ الزخرفات كأنّها كائنٌ حيٌّ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AF095BDF-1AE0-493A-ABF0-C0AC4C877D6D}"/>
              </a:ext>
            </a:extLst>
          </p:cNvPr>
          <p:cNvSpPr/>
          <p:nvPr/>
        </p:nvSpPr>
        <p:spPr>
          <a:xfrm>
            <a:off x="1724170" y="2958496"/>
            <a:ext cx="10322056" cy="6222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صوّر </a:t>
            </a:r>
            <a:r>
              <a:rPr lang="ar-SA" sz="32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الزركشات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على السقوف إنسانًا حزينًا يستصرخُ من تركوه ورحلوا عنه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806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A21F90D2-6DE7-4B5D-B8E5-81F83C3C7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270" y="624110"/>
            <a:ext cx="9978887" cy="1280890"/>
          </a:xfrm>
        </p:spPr>
        <p:txBody>
          <a:bodyPr>
            <a:normAutofit/>
          </a:bodyPr>
          <a:lstStyle/>
          <a:p>
            <a:pPr algn="r"/>
            <a:r>
              <a:rPr lang="ar-SA" sz="2800" b="1" dirty="0"/>
              <a:t>قالت: هُنا الحمراء زهو جدودنا     فاقرأ على جدرانها أمجادي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DB2B8790-1DAA-4F4C-9C3A-CC50EB67A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8" y="2001078"/>
            <a:ext cx="10482469" cy="3777622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/>
              <a:t>تُعرّفُ الفتاةُ الشاعرَ بالقصرِ قائلةً: هذا القصرُ مجدُ أجدادي </a:t>
            </a:r>
            <a:endParaRPr lang="en-US" sz="3200" dirty="0"/>
          </a:p>
          <a:p>
            <a:pPr marL="0" indent="0" algn="r">
              <a:buNone/>
            </a:pPr>
            <a:r>
              <a:rPr lang="ar-JO" sz="3200" b="1" dirty="0"/>
              <a:t>فهي تنسبُ جمال البناء والأمجاد الأمويّة لأجدادها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47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0A3B933-6C11-4E82-B1E3-AB73B071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05" y="624110"/>
            <a:ext cx="10349948" cy="1280890"/>
          </a:xfrm>
        </p:spPr>
        <p:txBody>
          <a:bodyPr>
            <a:normAutofit/>
          </a:bodyPr>
          <a:lstStyle/>
          <a:p>
            <a:pPr algn="r"/>
            <a:r>
              <a:rPr lang="ar-JO" sz="2800" b="1" dirty="0"/>
              <a:t>أمجادُها! ومسحتُ جرحًا نازِفًا          ومسحتُ جُرحًا ثانيًا بفؤادي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606773C6-E6CF-4EA5-B5F0-D082F8AE6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sz="3200" b="1" dirty="0"/>
              <a:t>يتعجّبُ الشاعرُ من الفتاة وكيف نسبت هذا المجدَ لأجدادها فأثارت في نفسه جرحين:</a:t>
            </a:r>
            <a:endParaRPr lang="en-US" sz="3200" dirty="0"/>
          </a:p>
          <a:p>
            <a:pPr marL="0" indent="0" algn="r">
              <a:buNone/>
            </a:pPr>
            <a:r>
              <a:rPr lang="ar-JO" sz="3200" b="1" dirty="0"/>
              <a:t>1 . إنكار الفتاة للحضارة العربية الإسلاميّة </a:t>
            </a:r>
            <a:endParaRPr lang="en-US" sz="3200" dirty="0"/>
          </a:p>
          <a:p>
            <a:pPr marL="0" indent="0" algn="r">
              <a:buNone/>
            </a:pPr>
            <a:r>
              <a:rPr lang="ar-JO" sz="3200" b="1" dirty="0"/>
              <a:t>2 . خروج المسلمين من الأندلس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449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4AFA322-55A8-4BB8-B7B8-2804D73C4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061" y="624110"/>
            <a:ext cx="9609551" cy="1280890"/>
          </a:xfrm>
        </p:spPr>
        <p:txBody>
          <a:bodyPr>
            <a:normAutofit/>
          </a:bodyPr>
          <a:lstStyle/>
          <a:p>
            <a:pPr algn="r"/>
            <a:r>
              <a:rPr lang="ar-JO" sz="2800" b="1" dirty="0"/>
              <a:t>يا ليت وارثتي الجميلةَ أدركت     أنَّ الذين عنتهُمُ أجدادي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1473E41F-6EF0-4B2D-8EED-7FC1B93B1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sz="3200" b="1" dirty="0"/>
              <a:t>يتمنى الشاعر على الفتاة لو أدركت أنَّ الذين قصدَتهُم هم أجداد العرب أصحاب الحضارة الإسلاميّة 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629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A2C62FF-ED84-4B77-8AC1-9C6D5E543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853" y="624110"/>
            <a:ext cx="9357760" cy="1280890"/>
          </a:xfrm>
        </p:spPr>
        <p:txBody>
          <a:bodyPr>
            <a:normAutofit fontScale="90000"/>
          </a:bodyPr>
          <a:lstStyle/>
          <a:p>
            <a:pPr algn="r"/>
            <a:r>
              <a:rPr lang="ar-JO" sz="3100" b="1" dirty="0"/>
              <a:t>عانقتُ فيها عندما ودّعتُها      رجلًا يُسمّى طارق بن زياد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D911AAAB-1600-429B-BA08-E347B532B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sz="3200" b="1" dirty="0"/>
              <a:t>حين ودّعَ الشاعرُ الفتاة شعرَ بأنَّهُ يُعانقُ طارق بن زياد فاتح الأندلس كدليلٍ على عروبة أجداد هذه الفتاة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24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xmlns="" id="{BCF1A265-67CF-41B2-B342-1056BE7A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06333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ar-JO" b="1" dirty="0"/>
              <a:t>الأفكار الرئيسيّة للنص: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xmlns="" id="{3885DB0E-9E0A-4961-86B4-52ECAB2B8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1325217"/>
            <a:ext cx="10563708" cy="510208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800" b="1" dirty="0"/>
              <a:t>( 1 – 2 )    لقاءُ الشاعرِ بالفتاة 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(3 – 6 ) استحضار الشاعر أمجاد العرب بالأندلس 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(7 – 8 ) استحضار الشاعر ذكرياته الدمشقيّة 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(9 – 10 ) حوار بين الشاعر والفتاة الإسبانيّة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(11 – 12 ) وصف الشاعر للفتاة 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(13 – 14 ) افتخار الفتاة بأجدادها </a:t>
            </a:r>
            <a:endParaRPr lang="en-US" sz="2800" dirty="0"/>
          </a:p>
          <a:p>
            <a:pPr marL="0" indent="0" algn="r">
              <a:buNone/>
            </a:pPr>
            <a:r>
              <a:rPr lang="ar-JO" sz="2800" b="1" dirty="0"/>
              <a:t>(15 – 17 ) حزن الشاعر وحسرته على أمجاد العرب في الأندلس </a:t>
            </a:r>
            <a:endParaRPr lang="en-US" sz="2800" dirty="0"/>
          </a:p>
          <a:p>
            <a:pPr marL="0" indent="0" algn="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9640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xmlns="" id="{ED0AB99A-97D9-4FEE-BDB2-EF91057A46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>
          <a:xfrm>
            <a:off x="3540012" y="169818"/>
            <a:ext cx="4884556" cy="651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663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62CC30AA-8219-4F7F-BF2C-1DC89B206F43}"/>
              </a:ext>
            </a:extLst>
          </p:cNvPr>
          <p:cNvSpPr txBox="1"/>
          <p:nvPr/>
        </p:nvSpPr>
        <p:spPr>
          <a:xfrm>
            <a:off x="1385961" y="2651025"/>
            <a:ext cx="4176384" cy="238082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في</a:t>
            </a:r>
            <a:r>
              <a:rPr lang="en-US" sz="4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48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مدخل</a:t>
            </a:r>
            <a:r>
              <a:rPr lang="en-US" sz="4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48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الحمراء</a:t>
            </a:r>
            <a:r>
              <a:rPr lang="en-US" sz="4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3" name="صورة 2" descr="pearl-logo-">
            <a:extLst>
              <a:ext uri="{FF2B5EF4-FFF2-40B4-BE49-F238E27FC236}">
                <a16:creationId xmlns:a16="http://schemas.microsoft.com/office/drawing/2014/main" xmlns="" id="{939ECFC1-BA41-4EA7-AAD6-512E3A8DFD3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343224" y="805583"/>
            <a:ext cx="4462815" cy="46607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1901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C7AEAC04-0EC7-4EF1-88D3-881BFC890700}"/>
              </a:ext>
            </a:extLst>
          </p:cNvPr>
          <p:cNvSpPr/>
          <p:nvPr/>
        </p:nvSpPr>
        <p:spPr>
          <a:xfrm>
            <a:off x="4320209" y="834888"/>
            <a:ext cx="37290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4400" b="1" u="sng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مناسبة القصيدة:</a:t>
            </a:r>
            <a:endParaRPr lang="en-US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F22336AB-C147-4263-893D-5CD0FA99DEDD}"/>
              </a:ext>
            </a:extLst>
          </p:cNvPr>
          <p:cNvSpPr txBox="1"/>
          <p:nvPr/>
        </p:nvSpPr>
        <p:spPr>
          <a:xfrm>
            <a:off x="2544418" y="2274838"/>
            <a:ext cx="90512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dirty="0">
                <a:solidFill>
                  <a:srgbClr val="C00000"/>
                </a:solidFill>
              </a:rPr>
              <a:t>نظمَ الشاعرُ هذه القصيدة عندما كان في زيارة لإسبانيا فالتقى هناك بفتاةٍ تفتخر بتراث أجدادها وحضارتهم مما أثار مشاعره وأحزانه مستحضرًا أمجاد العرب في الأندلس .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569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6FE59E45-D52D-45BE-845D-45A7DD09B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566" y="852710"/>
            <a:ext cx="9808334" cy="1280890"/>
          </a:xfrm>
        </p:spPr>
        <p:txBody>
          <a:bodyPr>
            <a:norm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en-US" sz="2800" b="1" dirty="0"/>
              <a:t>-</a:t>
            </a:r>
            <a:r>
              <a:rPr lang="ar-SA" sz="2800" b="1" dirty="0"/>
              <a:t>في مدخل الحمراء كان لقاؤنا     ما أطيبَ اللُقيا بلا ميعا</a:t>
            </a:r>
            <a:r>
              <a:rPr lang="ar-JO" sz="2800" b="1" dirty="0"/>
              <a:t>د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BD6FC5EF-FE50-4BC3-B42B-396EDA415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32945" cy="3405809"/>
          </a:xfrm>
        </p:spPr>
        <p:txBody>
          <a:bodyPr/>
          <a:lstStyle/>
          <a:p>
            <a:pPr algn="r"/>
            <a:r>
              <a:rPr lang="ar-SA" sz="3600" b="1" dirty="0"/>
              <a:t>بدأ الشاعر القصيدة بذكر مكان اللقاء مع الفتاة الإسبانية على مدخل قصر الحمراء متعجّبًا من هذا اللقاء وجماله فهو دون ميعاد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181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36FABC37-9511-41A4-96C9-07D87581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287" y="624110"/>
            <a:ext cx="9755325" cy="1058916"/>
          </a:xfrm>
        </p:spPr>
        <p:txBody>
          <a:bodyPr/>
          <a:lstStyle/>
          <a:p>
            <a:pPr algn="r"/>
            <a:r>
              <a:rPr lang="ar-SA" b="1" dirty="0"/>
              <a:t> </a:t>
            </a:r>
            <a:r>
              <a:rPr lang="ar-JO" b="1" dirty="0"/>
              <a:t>-</a:t>
            </a:r>
            <a:r>
              <a:rPr lang="ar-SA" sz="2800" b="1" dirty="0"/>
              <a:t>عينان سوداوان في حجريهما     تتوالد الأبعاد من أبعادي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7D1DDF5-0A1B-47AD-AB82-E9BEFD59E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600" b="1" dirty="0"/>
              <a:t>لون عيني الفتاة الإسبانيّة أسود</a:t>
            </a:r>
            <a:endParaRPr lang="en-US" sz="3600" dirty="0"/>
          </a:p>
          <a:p>
            <a:pPr marL="0" indent="0" algn="r">
              <a:buNone/>
            </a:pPr>
            <a:r>
              <a:rPr lang="ar-SA" sz="3600" b="1" dirty="0"/>
              <a:t>رأى الشاعر في عيني الفتاة ملامح عربيّة ذكّرتهُ بتاريخ الأندلس الأمويّ</a:t>
            </a:r>
            <a:endParaRPr lang="en-US" sz="3600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880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B2F2016E-F6E2-42CF-9DC8-E191ADF62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783" y="624110"/>
            <a:ext cx="9781829" cy="1178186"/>
          </a:xfrm>
        </p:spPr>
        <p:txBody>
          <a:bodyPr>
            <a:normAutofit/>
          </a:bodyPr>
          <a:lstStyle/>
          <a:p>
            <a:pPr algn="r"/>
            <a:r>
              <a:rPr lang="ar-JO" sz="2800" b="1" dirty="0"/>
              <a:t>-</a:t>
            </a:r>
            <a:r>
              <a:rPr lang="ar-SA" sz="2800" b="1" dirty="0"/>
              <a:t>هل أنتِ إسبانيّةٌ؟ ساءلتُها     قالت: وفي غرناطةٍ ميلادي</a:t>
            </a:r>
            <a:endParaRPr lang="en-US" sz="2800" b="1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D4A4543C-10B4-469F-B6A1-05F5C7774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600" b="1" dirty="0"/>
              <a:t>استغرب الشاعرُ من ملامح الفتاة وظنَّ أنّها عربيّة فأجابت بأنّها إسبانيّة </a:t>
            </a:r>
            <a:endParaRPr lang="en-US" sz="3600" dirty="0"/>
          </a:p>
          <a:p>
            <a:pPr marL="0" indent="0" algn="r">
              <a:buNone/>
            </a:pPr>
            <a:r>
              <a:rPr lang="ar-SA" sz="3600" b="1" dirty="0"/>
              <a:t>( وفي غرناطةٍ ميلادي ) تأكيدٌ على أنَّ أصلَ الفتاة إسبانيّ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21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A5BEDF3D-6B5B-4D83-AD2D-8E2751773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323" y="624110"/>
            <a:ext cx="9543290" cy="966151"/>
          </a:xfrm>
        </p:spPr>
        <p:txBody>
          <a:bodyPr>
            <a:normAutofit/>
          </a:bodyPr>
          <a:lstStyle/>
          <a:p>
            <a:pPr algn="r"/>
            <a:r>
              <a:rPr lang="ar-SA" sz="2800" b="1" dirty="0"/>
              <a:t>غِرناطة ! وصَحَت قرونٌ سبعةٌ     في تينك العينين بعد رُقاد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7A241132-7EDF-4A37-877C-204015F7C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200" b="1" dirty="0"/>
              <a:t>غرناطة! أسلوب تعجب سماعي </a:t>
            </a:r>
            <a:endParaRPr lang="en-US" sz="3200" dirty="0"/>
          </a:p>
          <a:p>
            <a:pPr marL="0" indent="0" algn="r">
              <a:buNone/>
            </a:pPr>
            <a:r>
              <a:rPr lang="ar-SA" sz="3200" b="1" dirty="0"/>
              <a:t>تينك: اسم إشارة للمثنى المؤنث القريب </a:t>
            </a:r>
            <a:endParaRPr lang="en-US" sz="3200" dirty="0"/>
          </a:p>
          <a:p>
            <a:pPr marL="0" indent="0" algn="r">
              <a:buNone/>
            </a:pPr>
            <a:r>
              <a:rPr lang="ar-SA" sz="3200" b="1" dirty="0"/>
              <a:t>لقد أيقظت عينا الفتاة في الشاعر سبعة قرون مضت من حكم الأمويين للأندلس وبعد كل هذه السنين يستذكرُ أمجاد المسلمين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068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E9C003A8-6E90-4986-A608-9545E1EE1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966" y="306333"/>
            <a:ext cx="10404682" cy="1280890"/>
          </a:xfrm>
        </p:spPr>
        <p:txBody>
          <a:bodyPr>
            <a:normAutofit/>
          </a:bodyPr>
          <a:lstStyle/>
          <a:p>
            <a:pPr algn="r"/>
            <a:r>
              <a:rPr lang="ar-SA" sz="2800" b="1" dirty="0"/>
              <a:t>وأميّةٌ راياتُها مرفوعةٌ      وجيادُها موصولةُ بجيادي</a:t>
            </a:r>
            <a:endParaRPr lang="en-US" sz="28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32F854DB-F4FC-4230-B48B-1CE8C5F5A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sz="3200" b="1" dirty="0"/>
              <a:t>الجِياد: مفردها جواد وهو الخيل الأصيل </a:t>
            </a:r>
            <a:endParaRPr lang="en-US" sz="3200" dirty="0"/>
          </a:p>
          <a:p>
            <a:pPr marL="0" indent="0" algn="r">
              <a:buNone/>
            </a:pPr>
            <a:r>
              <a:rPr lang="ar-SA" sz="3200" b="1" dirty="0"/>
              <a:t>يتذكر الشاعر خيول بني أميّة وراياتهم المرفوعة حيث فتحوا الأندلس وفي استذكاره مسحة من الحزن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199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579</Words>
  <Application>Microsoft Office PowerPoint</Application>
  <PresentationFormat>مخصص</PresentationFormat>
  <Paragraphs>57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ربطة</vt:lpstr>
      <vt:lpstr>الشريحة 1</vt:lpstr>
      <vt:lpstr>الشريحة 2</vt:lpstr>
      <vt:lpstr>الشريحة 3</vt:lpstr>
      <vt:lpstr>الشريحة 4</vt:lpstr>
      <vt:lpstr> -في مدخل الحمراء كان لقاؤنا     ما أطيبَ اللُقيا بلا ميعاد </vt:lpstr>
      <vt:lpstr> -عينان سوداوان في حجريهما     تتوالد الأبعاد من أبعادي</vt:lpstr>
      <vt:lpstr>-هل أنتِ إسبانيّةٌ؟ ساءلتُها     قالت: وفي غرناطةٍ ميلادي</vt:lpstr>
      <vt:lpstr>غِرناطة ! وصَحَت قرونٌ سبعةٌ     في تينك العينين بعد رُقاد</vt:lpstr>
      <vt:lpstr>وأميّةٌ راياتُها مرفوعةٌ      وجيادُها موصولةُ بجيادي</vt:lpstr>
      <vt:lpstr>ما أغربَ التاريخَ كيف أعادني     لحفيدةٍ سمراءَ من أحفادي</vt:lpstr>
      <vt:lpstr>ورأيتُ منزلنا القديمَ وحُجرةً      كانت بها أمّي تمدُّ وِسادي  والياسمينةَ رُصِّعت بنجومها      والبِركةَ الذهبيّةَ الإنشادِ </vt:lpstr>
      <vt:lpstr>ودمشقُ أينَ تكون؟ قلتُ: نرينَها      في شعرك المُنساب نهر سواد  في وجهك العربيّ في الثغر الذي        مازال مختزنًا شموسَ بلادي </vt:lpstr>
      <vt:lpstr>سارت معي والشعرُ يلهثُ خلفها     كسنابلٍ تُركَت بغير حصاد يتألّقٌ القرطُ الطويلُ بجيدها          مثل الشموع بليلة الميلاد  </vt:lpstr>
      <vt:lpstr>الزخرفات أكادُ أسمعُ نبضها       والزّركشات على السقوفِ تُنادي</vt:lpstr>
      <vt:lpstr>قالت: هُنا الحمراء زهو جدودنا     فاقرأ على جدرانها أمجادي</vt:lpstr>
      <vt:lpstr>أمجادُها! ومسحتُ جرحًا نازِفًا          ومسحتُ جُرحًا ثانيًا بفؤادي</vt:lpstr>
      <vt:lpstr>يا ليت وارثتي الجميلةَ أدركت     أنَّ الذين عنتهُمُ أجدادي</vt:lpstr>
      <vt:lpstr>عانقتُ فيها عندما ودّعتُها      رجلًا يُسمّى طارق بن زياد </vt:lpstr>
      <vt:lpstr>الأفكار الرئيسيّة للنص: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hanady992ajoure@gmail.com</dc:creator>
  <cp:lastModifiedBy>surur</cp:lastModifiedBy>
  <cp:revision>3</cp:revision>
  <dcterms:created xsi:type="dcterms:W3CDTF">2020-03-21T11:19:24Z</dcterms:created>
  <dcterms:modified xsi:type="dcterms:W3CDTF">2020-03-22T10:15:00Z</dcterms:modified>
</cp:coreProperties>
</file>