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0"/>
  </p:notesMasterIdLst>
  <p:handoutMasterIdLst>
    <p:handoutMasterId r:id="rId131"/>
  </p:handoutMasterIdLst>
  <p:sldIdLst>
    <p:sldId id="769" r:id="rId2"/>
    <p:sldId id="1415" r:id="rId3"/>
    <p:sldId id="1047" r:id="rId4"/>
    <p:sldId id="1317" r:id="rId5"/>
    <p:sldId id="1313" r:id="rId6"/>
    <p:sldId id="1314" r:id="rId7"/>
    <p:sldId id="1315" r:id="rId8"/>
    <p:sldId id="1316" r:id="rId9"/>
    <p:sldId id="973" r:id="rId10"/>
    <p:sldId id="1176" r:id="rId11"/>
    <p:sldId id="1111" r:id="rId12"/>
    <p:sldId id="1112" r:id="rId13"/>
    <p:sldId id="295" r:id="rId14"/>
    <p:sldId id="1319" r:id="rId15"/>
    <p:sldId id="1406" r:id="rId16"/>
    <p:sldId id="1407" r:id="rId17"/>
    <p:sldId id="1412" r:id="rId18"/>
    <p:sldId id="1235" r:id="rId19"/>
    <p:sldId id="1400" r:id="rId20"/>
    <p:sldId id="1114" r:id="rId21"/>
    <p:sldId id="262" r:id="rId22"/>
    <p:sldId id="1335" r:id="rId23"/>
    <p:sldId id="1115" r:id="rId24"/>
    <p:sldId id="1336" r:id="rId25"/>
    <p:sldId id="1178" r:id="rId26"/>
    <p:sldId id="1116" r:id="rId27"/>
    <p:sldId id="1117" r:id="rId28"/>
    <p:sldId id="1340" r:id="rId29"/>
    <p:sldId id="1341" r:id="rId30"/>
    <p:sldId id="1342" r:id="rId31"/>
    <p:sldId id="1183" r:id="rId32"/>
    <p:sldId id="1307" r:id="rId33"/>
    <p:sldId id="1343" r:id="rId34"/>
    <p:sldId id="1344" r:id="rId35"/>
    <p:sldId id="1367" r:id="rId36"/>
    <p:sldId id="1339" r:id="rId37"/>
    <p:sldId id="1368" r:id="rId38"/>
    <p:sldId id="1413" r:id="rId39"/>
    <p:sldId id="1414" r:id="rId40"/>
    <p:sldId id="1416" r:id="rId41"/>
    <p:sldId id="1417" r:id="rId42"/>
    <p:sldId id="1401" r:id="rId43"/>
    <p:sldId id="1371" r:id="rId44"/>
    <p:sldId id="1418" r:id="rId45"/>
    <p:sldId id="1419" r:id="rId46"/>
    <p:sldId id="1420" r:id="rId47"/>
    <p:sldId id="313" r:id="rId48"/>
    <p:sldId id="1379" r:id="rId49"/>
    <p:sldId id="1380" r:id="rId50"/>
    <p:sldId id="1381" r:id="rId51"/>
    <p:sldId id="375" r:id="rId52"/>
    <p:sldId id="1384" r:id="rId53"/>
    <p:sldId id="1206" r:id="rId54"/>
    <p:sldId id="1386" r:id="rId55"/>
    <p:sldId id="1253" r:id="rId56"/>
    <p:sldId id="1255" r:id="rId57"/>
    <p:sldId id="920" r:id="rId58"/>
    <p:sldId id="1347" r:id="rId59"/>
    <p:sldId id="1259" r:id="rId60"/>
    <p:sldId id="1100" r:id="rId61"/>
    <p:sldId id="1357" r:id="rId62"/>
    <p:sldId id="1402" r:id="rId63"/>
    <p:sldId id="1358" r:id="rId64"/>
    <p:sldId id="1359" r:id="rId65"/>
    <p:sldId id="1237" r:id="rId66"/>
    <p:sldId id="1387" r:id="rId67"/>
    <p:sldId id="1388" r:id="rId68"/>
    <p:sldId id="1238" r:id="rId69"/>
    <p:sldId id="1389" r:id="rId70"/>
    <p:sldId id="1390" r:id="rId71"/>
    <p:sldId id="1391" r:id="rId72"/>
    <p:sldId id="817" r:id="rId73"/>
    <p:sldId id="1392" r:id="rId74"/>
    <p:sldId id="1310" r:id="rId75"/>
    <p:sldId id="1410" r:id="rId76"/>
    <p:sldId id="1309" r:id="rId77"/>
    <p:sldId id="1405" r:id="rId78"/>
    <p:sldId id="1346" r:id="rId79"/>
    <p:sldId id="1349" r:id="rId80"/>
    <p:sldId id="416" r:id="rId81"/>
    <p:sldId id="1326" r:id="rId82"/>
    <p:sldId id="1421" r:id="rId83"/>
    <p:sldId id="1422" r:id="rId84"/>
    <p:sldId id="1397" r:id="rId85"/>
    <p:sldId id="1327" r:id="rId86"/>
    <p:sldId id="1423" r:id="rId87"/>
    <p:sldId id="1424" r:id="rId88"/>
    <p:sldId id="1425" r:id="rId89"/>
    <p:sldId id="1350" r:id="rId90"/>
    <p:sldId id="1426" r:id="rId91"/>
    <p:sldId id="1119" r:id="rId92"/>
    <p:sldId id="1152" r:id="rId93"/>
    <p:sldId id="1147" r:id="rId94"/>
    <p:sldId id="1219" r:id="rId95"/>
    <p:sldId id="1220" r:id="rId96"/>
    <p:sldId id="1146" r:id="rId97"/>
    <p:sldId id="1148" r:id="rId98"/>
    <p:sldId id="1192" r:id="rId99"/>
    <p:sldId id="1193" r:id="rId100"/>
    <p:sldId id="1194" r:id="rId101"/>
    <p:sldId id="1126" r:id="rId102"/>
    <p:sldId id="1222" r:id="rId103"/>
    <p:sldId id="1224" r:id="rId104"/>
    <p:sldId id="1223" r:id="rId105"/>
    <p:sldId id="1225" r:id="rId106"/>
    <p:sldId id="1221" r:id="rId107"/>
    <p:sldId id="1226" r:id="rId108"/>
    <p:sldId id="1227" r:id="rId109"/>
    <p:sldId id="1196" r:id="rId110"/>
    <p:sldId id="1229" r:id="rId111"/>
    <p:sldId id="1427" r:id="rId112"/>
    <p:sldId id="1230" r:id="rId113"/>
    <p:sldId id="1204" r:id="rId114"/>
    <p:sldId id="1228" r:id="rId115"/>
    <p:sldId id="1202" r:id="rId116"/>
    <p:sldId id="1354" r:id="rId117"/>
    <p:sldId id="1352" r:id="rId118"/>
    <p:sldId id="1325" r:id="rId119"/>
    <p:sldId id="1203" r:id="rId120"/>
    <p:sldId id="1428" r:id="rId121"/>
    <p:sldId id="1429" r:id="rId122"/>
    <p:sldId id="1430" r:id="rId123"/>
    <p:sldId id="1431" r:id="rId124"/>
    <p:sldId id="1432" r:id="rId125"/>
    <p:sldId id="1433" r:id="rId126"/>
    <p:sldId id="1434" r:id="rId127"/>
    <p:sldId id="1435" r:id="rId128"/>
    <p:sldId id="1436" r:id="rId129"/>
  </p:sldIdLst>
  <p:sldSz cx="9144000" cy="6858000" type="screen4x3"/>
  <p:notesSz cx="6789738"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0596AA-24C1-4E50-A7A2-14DEE6EE896C}">
          <p14:sldIdLst>
            <p14:sldId id="769"/>
            <p14:sldId id="1415"/>
            <p14:sldId id="1047"/>
            <p14:sldId id="1317"/>
            <p14:sldId id="1313"/>
            <p14:sldId id="1314"/>
            <p14:sldId id="1315"/>
            <p14:sldId id="1316"/>
            <p14:sldId id="973"/>
            <p14:sldId id="1176"/>
            <p14:sldId id="1111"/>
            <p14:sldId id="1112"/>
            <p14:sldId id="295"/>
            <p14:sldId id="1319"/>
            <p14:sldId id="1406"/>
            <p14:sldId id="1407"/>
            <p14:sldId id="1412"/>
            <p14:sldId id="1235"/>
            <p14:sldId id="1400"/>
            <p14:sldId id="1114"/>
            <p14:sldId id="262"/>
            <p14:sldId id="1335"/>
            <p14:sldId id="1115"/>
            <p14:sldId id="1336"/>
            <p14:sldId id="1178"/>
            <p14:sldId id="1116"/>
            <p14:sldId id="1117"/>
            <p14:sldId id="1340"/>
            <p14:sldId id="1341"/>
            <p14:sldId id="1342"/>
            <p14:sldId id="1183"/>
            <p14:sldId id="1307"/>
            <p14:sldId id="1343"/>
            <p14:sldId id="1344"/>
            <p14:sldId id="1367"/>
            <p14:sldId id="1339"/>
            <p14:sldId id="1368"/>
            <p14:sldId id="1413"/>
            <p14:sldId id="1414"/>
            <p14:sldId id="1416"/>
            <p14:sldId id="1417"/>
            <p14:sldId id="1401"/>
            <p14:sldId id="1371"/>
            <p14:sldId id="1418"/>
            <p14:sldId id="1419"/>
            <p14:sldId id="1420"/>
            <p14:sldId id="313"/>
            <p14:sldId id="1379"/>
            <p14:sldId id="1380"/>
            <p14:sldId id="1381"/>
            <p14:sldId id="375"/>
            <p14:sldId id="1384"/>
            <p14:sldId id="1206"/>
            <p14:sldId id="1386"/>
            <p14:sldId id="1253"/>
            <p14:sldId id="1255"/>
            <p14:sldId id="920"/>
            <p14:sldId id="1347"/>
            <p14:sldId id="1259"/>
            <p14:sldId id="1100"/>
            <p14:sldId id="1357"/>
            <p14:sldId id="1402"/>
            <p14:sldId id="1358"/>
            <p14:sldId id="1359"/>
            <p14:sldId id="1237"/>
            <p14:sldId id="1387"/>
            <p14:sldId id="1388"/>
            <p14:sldId id="1238"/>
            <p14:sldId id="1389"/>
            <p14:sldId id="1390"/>
            <p14:sldId id="1391"/>
            <p14:sldId id="817"/>
            <p14:sldId id="1392"/>
            <p14:sldId id="1310"/>
            <p14:sldId id="1410"/>
            <p14:sldId id="1309"/>
            <p14:sldId id="1405"/>
            <p14:sldId id="1346"/>
            <p14:sldId id="1349"/>
            <p14:sldId id="416"/>
            <p14:sldId id="1326"/>
            <p14:sldId id="1421"/>
            <p14:sldId id="1422"/>
            <p14:sldId id="1397"/>
            <p14:sldId id="1327"/>
            <p14:sldId id="1423"/>
            <p14:sldId id="1424"/>
            <p14:sldId id="1425"/>
            <p14:sldId id="1350"/>
            <p14:sldId id="1426"/>
            <p14:sldId id="1119"/>
            <p14:sldId id="1152"/>
            <p14:sldId id="1147"/>
            <p14:sldId id="1219"/>
            <p14:sldId id="1220"/>
            <p14:sldId id="1146"/>
            <p14:sldId id="1148"/>
            <p14:sldId id="1192"/>
            <p14:sldId id="1193"/>
            <p14:sldId id="1194"/>
            <p14:sldId id="1126"/>
            <p14:sldId id="1222"/>
            <p14:sldId id="1224"/>
            <p14:sldId id="1223"/>
            <p14:sldId id="1225"/>
            <p14:sldId id="1221"/>
            <p14:sldId id="1226"/>
            <p14:sldId id="1227"/>
            <p14:sldId id="1196"/>
            <p14:sldId id="1229"/>
            <p14:sldId id="1427"/>
            <p14:sldId id="1230"/>
            <p14:sldId id="1204"/>
            <p14:sldId id="1228"/>
            <p14:sldId id="1202"/>
            <p14:sldId id="1354"/>
            <p14:sldId id="1352"/>
            <p14:sldId id="1325"/>
            <p14:sldId id="1203"/>
            <p14:sldId id="1428"/>
            <p14:sldId id="1429"/>
            <p14:sldId id="1430"/>
            <p14:sldId id="1431"/>
            <p14:sldId id="1432"/>
            <p14:sldId id="1433"/>
            <p14:sldId id="1434"/>
            <p14:sldId id="1435"/>
            <p14:sldId id="1436"/>
          </p14:sldIdLst>
        </p14:section>
        <p14:section name="Untitled Section" id="{2A9FF473-98DB-4D89-8CBE-8983BDB198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oban Parker" initials="" lastIdx="13" clrIdx="0"/>
  <p:cmAuthor id="1" name="Newman, Lee" initials="NL" lastIdx="23" clrIdx="1"/>
  <p:cmAuthor id="2" name="Terry Parker" initials="TP" lastIdx="4" clrIdx="2"/>
  <p:cmAuthor id="3" name="Thomas, Sarah" initials="TS" lastIdx="2" clrIdx="3"/>
  <p:cmAuthor id="4" name="Higgleton, Elaine" initials="HE" lastIdx="2" clrIdx="4">
    <p:extLst>
      <p:ext uri="{19B8F6BF-5375-455C-9EA6-DF929625EA0E}">
        <p15:presenceInfo xmlns:p15="http://schemas.microsoft.com/office/powerpoint/2012/main" userId="S-1-5-21-856829102-1736334308-615583016-9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419" autoAdjust="0"/>
    <p:restoredTop sz="72727" autoAdjust="0"/>
  </p:normalViewPr>
  <p:slideViewPr>
    <p:cSldViewPr snapToGrid="0" snapToObjects="1">
      <p:cViewPr>
        <p:scale>
          <a:sx n="41" d="100"/>
          <a:sy n="41" d="100"/>
        </p:scale>
        <p:origin x="2028" y="240"/>
      </p:cViewPr>
      <p:guideLst>
        <p:guide orient="horz" pos="2160"/>
        <p:guide pos="2880"/>
      </p:guideLst>
    </p:cSldViewPr>
  </p:slideViewPr>
  <p:outlineViewPr>
    <p:cViewPr>
      <p:scale>
        <a:sx n="33" d="100"/>
        <a:sy n="33" d="100"/>
      </p:scale>
      <p:origin x="0" y="17704"/>
    </p:cViewPr>
  </p:outlineViewPr>
  <p:notesTextViewPr>
    <p:cViewPr>
      <p:scale>
        <a:sx n="3" d="2"/>
        <a:sy n="3" d="2"/>
      </p:scale>
      <p:origin x="0" y="-12"/>
    </p:cViewPr>
  </p:notesTextViewPr>
  <p:sorterViewPr>
    <p:cViewPr>
      <p:scale>
        <a:sx n="81" d="100"/>
        <a:sy n="81" d="100"/>
      </p:scale>
      <p:origin x="0" y="-13686"/>
    </p:cViewPr>
  </p:sorterViewPr>
  <p:notesViewPr>
    <p:cSldViewPr snapToGrid="0" snapToObjects="1">
      <p:cViewPr varScale="1">
        <p:scale>
          <a:sx n="51" d="100"/>
          <a:sy n="51" d="100"/>
        </p:scale>
        <p:origin x="212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2220" cy="498215"/>
          </a:xfrm>
          <a:prstGeom prst="rect">
            <a:avLst/>
          </a:prstGeom>
        </p:spPr>
        <p:txBody>
          <a:bodyPr vert="horz" lIns="91559" tIns="45779" rIns="91559" bIns="45779" rtlCol="0"/>
          <a:lstStyle>
            <a:lvl1pPr algn="l">
              <a:defRPr sz="1200"/>
            </a:lvl1pPr>
          </a:lstStyle>
          <a:p>
            <a:endParaRPr lang="en-GB"/>
          </a:p>
        </p:txBody>
      </p:sp>
      <p:sp>
        <p:nvSpPr>
          <p:cNvPr id="3" name="Date Placeholder 2"/>
          <p:cNvSpPr>
            <a:spLocks noGrp="1"/>
          </p:cNvSpPr>
          <p:nvPr>
            <p:ph type="dt" sz="quarter" idx="1"/>
          </p:nvPr>
        </p:nvSpPr>
        <p:spPr>
          <a:xfrm>
            <a:off x="3845947" y="1"/>
            <a:ext cx="2942220" cy="498215"/>
          </a:xfrm>
          <a:prstGeom prst="rect">
            <a:avLst/>
          </a:prstGeom>
        </p:spPr>
        <p:txBody>
          <a:bodyPr vert="horz" lIns="91559" tIns="45779" rIns="91559" bIns="45779" rtlCol="0"/>
          <a:lstStyle>
            <a:lvl1pPr algn="r">
              <a:defRPr sz="1200"/>
            </a:lvl1pPr>
          </a:lstStyle>
          <a:p>
            <a:fld id="{DFF0DB21-639A-48F6-BE2F-4C5ED5E1256C}" type="datetimeFigureOut">
              <a:rPr lang="en-GB" smtClean="0"/>
              <a:t>25/08/2019</a:t>
            </a:fld>
            <a:endParaRPr lang="en-GB"/>
          </a:p>
        </p:txBody>
      </p:sp>
      <p:sp>
        <p:nvSpPr>
          <p:cNvPr id="4" name="Footer Placeholder 3"/>
          <p:cNvSpPr>
            <a:spLocks noGrp="1"/>
          </p:cNvSpPr>
          <p:nvPr>
            <p:ph type="ftr" sz="quarter" idx="2"/>
          </p:nvPr>
        </p:nvSpPr>
        <p:spPr>
          <a:xfrm>
            <a:off x="0" y="9431600"/>
            <a:ext cx="2942220" cy="498214"/>
          </a:xfrm>
          <a:prstGeom prst="rect">
            <a:avLst/>
          </a:prstGeom>
        </p:spPr>
        <p:txBody>
          <a:bodyPr vert="horz" lIns="91559" tIns="45779" rIns="91559" bIns="45779" rtlCol="0" anchor="b"/>
          <a:lstStyle>
            <a:lvl1pPr algn="l">
              <a:defRPr sz="1200"/>
            </a:lvl1pPr>
          </a:lstStyle>
          <a:p>
            <a:endParaRPr lang="en-GB"/>
          </a:p>
        </p:txBody>
      </p:sp>
      <p:sp>
        <p:nvSpPr>
          <p:cNvPr id="5" name="Slide Number Placeholder 4"/>
          <p:cNvSpPr>
            <a:spLocks noGrp="1"/>
          </p:cNvSpPr>
          <p:nvPr>
            <p:ph type="sldNum" sz="quarter" idx="3"/>
          </p:nvPr>
        </p:nvSpPr>
        <p:spPr>
          <a:xfrm>
            <a:off x="3845947" y="9431600"/>
            <a:ext cx="2942220" cy="498214"/>
          </a:xfrm>
          <a:prstGeom prst="rect">
            <a:avLst/>
          </a:prstGeom>
        </p:spPr>
        <p:txBody>
          <a:bodyPr vert="horz" lIns="91559" tIns="45779" rIns="91559" bIns="45779" rtlCol="0" anchor="b"/>
          <a:lstStyle>
            <a:lvl1pPr algn="r">
              <a:defRPr sz="1200"/>
            </a:lvl1pPr>
          </a:lstStyle>
          <a:p>
            <a:fld id="{5FDDCD05-A414-487E-AEA2-027B823CDBFE}" type="slidenum">
              <a:rPr lang="en-GB" smtClean="0"/>
              <a:t>‹#›</a:t>
            </a:fld>
            <a:endParaRPr lang="en-GB"/>
          </a:p>
        </p:txBody>
      </p:sp>
    </p:spTree>
    <p:extLst>
      <p:ext uri="{BB962C8B-B14F-4D97-AF65-F5344CB8AC3E}">
        <p14:creationId xmlns:p14="http://schemas.microsoft.com/office/powerpoint/2010/main" val="352491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0"/>
          </a:xfrm>
          <a:prstGeom prst="rect">
            <a:avLst/>
          </a:prstGeom>
        </p:spPr>
        <p:txBody>
          <a:bodyPr vert="horz" lIns="91559" tIns="45779" rIns="91559" bIns="45779" rtlCol="0"/>
          <a:lstStyle>
            <a:lvl1pPr algn="l">
              <a:defRPr sz="1200"/>
            </a:lvl1pPr>
          </a:lstStyle>
          <a:p>
            <a:endParaRPr lang="en-US"/>
          </a:p>
        </p:txBody>
      </p:sp>
      <p:sp>
        <p:nvSpPr>
          <p:cNvPr id="3" name="Date Placeholder 2"/>
          <p:cNvSpPr>
            <a:spLocks noGrp="1"/>
          </p:cNvSpPr>
          <p:nvPr>
            <p:ph type="dt" idx="1"/>
          </p:nvPr>
        </p:nvSpPr>
        <p:spPr>
          <a:xfrm>
            <a:off x="3845947" y="0"/>
            <a:ext cx="2942220" cy="496490"/>
          </a:xfrm>
          <a:prstGeom prst="rect">
            <a:avLst/>
          </a:prstGeom>
        </p:spPr>
        <p:txBody>
          <a:bodyPr vert="horz" lIns="91559" tIns="45779" rIns="91559" bIns="45779" rtlCol="0"/>
          <a:lstStyle>
            <a:lvl1pPr algn="r">
              <a:defRPr sz="1200"/>
            </a:lvl1pPr>
          </a:lstStyle>
          <a:p>
            <a:fld id="{7022AEDD-52D0-C14C-8F16-4A4CEF2565A0}" type="datetimeFigureOut">
              <a:rPr lang="en-US" smtClean="0"/>
              <a:t>8/25/2019</a:t>
            </a:fld>
            <a:endParaRPr lang="en-US"/>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559" tIns="45779" rIns="91559" bIns="45779" rtlCol="0" anchor="ctr"/>
          <a:lstStyle/>
          <a:p>
            <a:endParaRPr lang="en-US"/>
          </a:p>
        </p:txBody>
      </p:sp>
      <p:sp>
        <p:nvSpPr>
          <p:cNvPr id="5" name="Notes Placeholder 4"/>
          <p:cNvSpPr>
            <a:spLocks noGrp="1"/>
          </p:cNvSpPr>
          <p:nvPr>
            <p:ph type="body" sz="quarter" idx="3"/>
          </p:nvPr>
        </p:nvSpPr>
        <p:spPr>
          <a:xfrm>
            <a:off x="678974" y="4716662"/>
            <a:ext cx="5431790" cy="4468416"/>
          </a:xfrm>
          <a:prstGeom prst="rect">
            <a:avLst/>
          </a:prstGeom>
        </p:spPr>
        <p:txBody>
          <a:bodyPr vert="horz" lIns="91559" tIns="45779" rIns="91559" bIns="4577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1599"/>
            <a:ext cx="2942220" cy="496490"/>
          </a:xfrm>
          <a:prstGeom prst="rect">
            <a:avLst/>
          </a:prstGeom>
        </p:spPr>
        <p:txBody>
          <a:bodyPr vert="horz" lIns="91559" tIns="45779" rIns="91559" bIns="45779" rtlCol="0" anchor="b"/>
          <a:lstStyle>
            <a:lvl1pPr algn="l">
              <a:defRPr sz="1200"/>
            </a:lvl1pPr>
          </a:lstStyle>
          <a:p>
            <a:endParaRPr lang="en-US"/>
          </a:p>
        </p:txBody>
      </p:sp>
      <p:sp>
        <p:nvSpPr>
          <p:cNvPr id="7" name="Slide Number Placeholder 6"/>
          <p:cNvSpPr>
            <a:spLocks noGrp="1"/>
          </p:cNvSpPr>
          <p:nvPr>
            <p:ph type="sldNum" sz="quarter" idx="5"/>
          </p:nvPr>
        </p:nvSpPr>
        <p:spPr>
          <a:xfrm>
            <a:off x="3845947" y="9431599"/>
            <a:ext cx="2942220" cy="496490"/>
          </a:xfrm>
          <a:prstGeom prst="rect">
            <a:avLst/>
          </a:prstGeom>
        </p:spPr>
        <p:txBody>
          <a:bodyPr vert="horz" lIns="91559" tIns="45779" rIns="91559" bIns="45779" rtlCol="0" anchor="b"/>
          <a:lstStyle>
            <a:lvl1pPr algn="r">
              <a:defRPr sz="1200"/>
            </a:lvl1pPr>
          </a:lstStyle>
          <a:p>
            <a:fld id="{EDB34201-8E7A-E948-97C9-3CF87C6D593A}" type="slidenum">
              <a:rPr lang="en-US" smtClean="0"/>
              <a:t>‹#›</a:t>
            </a:fld>
            <a:endParaRPr lang="en-US"/>
          </a:p>
        </p:txBody>
      </p:sp>
    </p:spTree>
    <p:extLst>
      <p:ext uri="{BB962C8B-B14F-4D97-AF65-F5344CB8AC3E}">
        <p14:creationId xmlns:p14="http://schemas.microsoft.com/office/powerpoint/2010/main" val="3831408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1</a:t>
            </a:fld>
            <a:endParaRPr lang="en-US"/>
          </a:p>
        </p:txBody>
      </p:sp>
    </p:spTree>
    <p:extLst>
      <p:ext uri="{BB962C8B-B14F-4D97-AF65-F5344CB8AC3E}">
        <p14:creationId xmlns:p14="http://schemas.microsoft.com/office/powerpoint/2010/main" val="184877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أكد</a:t>
            </a:r>
            <a:r>
              <a:rPr lang="ar-JO" baseline="0" dirty="0" smtClean="0"/>
              <a:t> للمشاركين أن هذا التغيير في قراءة وكتابة الرياضيات جاء بناء على طلب وزارة التربية والتعليم. وأن المثال السابق هو مثال مشتق من كتاب رياضيات الصف الأول</a:t>
            </a:r>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15</a:t>
            </a:fld>
            <a:endParaRPr lang="en-US"/>
          </a:p>
        </p:txBody>
      </p:sp>
    </p:spTree>
    <p:extLst>
      <p:ext uri="{BB962C8B-B14F-4D97-AF65-F5344CB8AC3E}">
        <p14:creationId xmlns:p14="http://schemas.microsoft.com/office/powerpoint/2010/main" val="425201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JO" sz="1200" b="0" i="0" u="none" strike="noStrike" kern="1200" cap="none" spc="0" normalizeH="0" baseline="0" noProof="0" dirty="0" smtClean="0">
                <a:ln>
                  <a:noFill/>
                </a:ln>
                <a:solidFill>
                  <a:prstClr val="black"/>
                </a:solidFill>
                <a:effectLst/>
                <a:uLnTx/>
                <a:uFillTx/>
                <a:latin typeface="+mn-lt"/>
                <a:ea typeface="+mn-ea"/>
                <a:cs typeface="+mn-cs"/>
              </a:rPr>
              <a:t>أكد للمشاركين أن هذا التغيير في قراءة وكتابة الرياضيات جاء بناء على طلب وزارة التربية والتعليم. وأن المثال السابق هو مثال مشتق من كتاب رياضيات الصف الرابع</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16</a:t>
            </a:fld>
            <a:endParaRPr lang="en-US"/>
          </a:p>
        </p:txBody>
      </p:sp>
    </p:spTree>
    <p:extLst>
      <p:ext uri="{BB962C8B-B14F-4D97-AF65-F5344CB8AC3E}">
        <p14:creationId xmlns:p14="http://schemas.microsoft.com/office/powerpoint/2010/main" val="428158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وضح للمشاركين أنه قد</a:t>
            </a:r>
            <a:r>
              <a:rPr lang="ar-JO" baseline="0" dirty="0" smtClean="0"/>
              <a:t> </a:t>
            </a:r>
            <a:r>
              <a:rPr lang="ar-JO" dirty="0" smtClean="0"/>
              <a:t>اعتمدت أربعة مجالات رئيسة لتطوير معايير منهاج الرياضيات للصفوف من مرحلة رياض الأطفال حتى الصف الثاني عشر، وعلى النحو الآتي:</a:t>
            </a:r>
          </a:p>
          <a:p>
            <a:pPr marL="228600" indent="-228600" algn="r" rtl="1">
              <a:buAutoNum type="arabicPeriod"/>
            </a:pPr>
            <a:r>
              <a:rPr lang="ar-JO" dirty="0" smtClean="0"/>
              <a:t>مجال الأعداد والعمليات.</a:t>
            </a:r>
          </a:p>
          <a:p>
            <a:pPr marL="228600" indent="-228600" algn="r" rtl="1">
              <a:buAutoNum type="arabicPeriod"/>
            </a:pPr>
            <a:r>
              <a:rPr lang="ar-JO" dirty="0" smtClean="0"/>
              <a:t>مجال</a:t>
            </a:r>
            <a:r>
              <a:rPr lang="ar-JO" baseline="0" dirty="0" smtClean="0"/>
              <a:t> الأنماط والجبر والاقترانات.</a:t>
            </a:r>
          </a:p>
          <a:p>
            <a:pPr marL="228600" indent="-228600" algn="r" rtl="1">
              <a:buAutoNum type="arabicPeriod"/>
            </a:pPr>
            <a:r>
              <a:rPr lang="ar-JO" baseline="0" dirty="0" smtClean="0"/>
              <a:t>مجال الهندسة والقياس.</a:t>
            </a:r>
          </a:p>
          <a:p>
            <a:pPr marL="228600" indent="-228600" algn="r" rtl="1">
              <a:buAutoNum type="arabicPeriod"/>
            </a:pPr>
            <a:r>
              <a:rPr lang="ar-JO" baseline="0" dirty="0" smtClean="0"/>
              <a:t>مجال تحليل البيانات والاحتمالات.</a:t>
            </a:r>
          </a:p>
          <a:p>
            <a:pPr marL="228600" indent="-228600" algn="r" rtl="1">
              <a:buAutoNum type="arabicPeriod"/>
            </a:pPr>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17</a:t>
            </a:fld>
            <a:endParaRPr lang="en-US"/>
          </a:p>
        </p:txBody>
      </p:sp>
    </p:spTree>
    <p:extLst>
      <p:ext uri="{BB962C8B-B14F-4D97-AF65-F5344CB8AC3E}">
        <p14:creationId xmlns:p14="http://schemas.microsoft.com/office/powerpoint/2010/main" val="333299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rtl="1">
              <a:buFont typeface="Arial" panose="020B0604020202020204" pitchFamily="34" charset="0"/>
              <a:buChar char="•"/>
            </a:pPr>
            <a:r>
              <a:rPr lang="ar-JO" dirty="0" smtClean="0"/>
              <a:t>تقوم</a:t>
            </a:r>
            <a:r>
              <a:rPr lang="ar-JO" baseline="0" dirty="0" smtClean="0"/>
              <a:t> رياضيات "كولينز" على التعلم المتمحور حول المتعلم، وتنمية معارف الطلبة ومهاراتهم في المشاركة والنقاش وحل المشكلات. </a:t>
            </a:r>
            <a:r>
              <a:rPr lang="ar-JO" dirty="0" smtClean="0"/>
              <a:t>مهارات حل المشكلات </a:t>
            </a:r>
            <a:r>
              <a:rPr lang="ar-JO" baseline="0" dirty="0" smtClean="0"/>
              <a:t>= القلب النابض للمناهج المطورة لمبحث الرياضيات للصف الأول الأساسي. إنها ليست دورة تعليمية - إنها تدور حول تعلم الطلبة من خلال المشاركة، وتنفيذ الأنشطة، والاكتشاف.</a:t>
            </a:r>
          </a:p>
          <a:p>
            <a:pPr marL="171450" indent="-171450" algn="just" rtl="1">
              <a:buFont typeface="Arial" panose="020B0604020202020204" pitchFamily="34" charset="0"/>
              <a:buChar char="•"/>
            </a:pPr>
            <a:r>
              <a:rPr lang="ar-JO" baseline="0" dirty="0" smtClean="0"/>
              <a:t>تم إعادة ترتيب المحتوى العلمي الخاص بكتاب رياضيات "كولينز" للصف الأول وتم إضافة بعض من نتاجات التعلم إليه ومعالجتها وبما ينسجم مع وثيقة الإطار العام والخاص للرياضيات ومعاييرها ومؤشرات أدائها التي تم إقرارها من المركز الوطني لتطوير المناهج ووزارة التربية والتعليم في الأردن.</a:t>
            </a:r>
          </a:p>
          <a:p>
            <a:pPr marL="171450" indent="-171450" algn="just" rtl="1">
              <a:buFont typeface="Arial" panose="020B0604020202020204" pitchFamily="34" charset="0"/>
              <a:buChar char="•"/>
            </a:pPr>
            <a:r>
              <a:rPr lang="ar-JO" baseline="0" dirty="0" smtClean="0"/>
              <a:t>تمتاز رياضيات "كولينز" بالآتي:</a:t>
            </a:r>
          </a:p>
          <a:p>
            <a:pPr marL="228600" lvl="0" indent="-228600" algn="r" rtl="1">
              <a:buFont typeface="+mj-lt"/>
              <a:buAutoNum type="arabicPeriod"/>
            </a:pPr>
            <a:r>
              <a:rPr lang="ar-JO" sz="1200" dirty="0" smtClean="0">
                <a:solidFill>
                  <a:prstClr val="black"/>
                </a:solidFill>
              </a:rPr>
              <a:t>التعلم المتمحور حول المتعلم.</a:t>
            </a:r>
          </a:p>
          <a:p>
            <a:pPr marL="228600" lvl="0" indent="-228600" algn="r" rtl="1">
              <a:buFont typeface="+mj-lt"/>
              <a:buAutoNum type="arabicPeriod"/>
            </a:pPr>
            <a:r>
              <a:rPr lang="ar-JO" sz="1200" dirty="0" smtClean="0">
                <a:solidFill>
                  <a:prstClr val="black"/>
                </a:solidFill>
              </a:rPr>
              <a:t>التعلم القائم على حل المشكلات.</a:t>
            </a:r>
          </a:p>
          <a:p>
            <a:pPr marL="228600" lvl="0" indent="-228600" algn="r" rtl="1">
              <a:buFont typeface="+mj-lt"/>
              <a:buAutoNum type="arabicPeriod"/>
            </a:pPr>
            <a:r>
              <a:rPr lang="ar-JO" sz="1200" dirty="0" smtClean="0"/>
              <a:t>تغطية جميع نتاجات التعلم الخاصة بالصف الرابع وبما ينسجم مع وثيقة الإطار العام والخاص للرياضيات ومعاييرها ومؤشرات أدائها التي تم إقرارها من المركز الوطني لتطوير المناهج ووزارة التربية والتعليم في الأردن.</a:t>
            </a:r>
            <a:endParaRPr lang="ar-JO" sz="1200" dirty="0" smtClean="0">
              <a:solidFill>
                <a:prstClr val="black"/>
              </a:solidFill>
            </a:endParaRPr>
          </a:p>
          <a:p>
            <a:pPr marL="228600" lvl="0" indent="-228600" algn="r" rtl="1">
              <a:buFont typeface="+mj-lt"/>
              <a:buAutoNum type="arabicPeriod"/>
            </a:pPr>
            <a:r>
              <a:rPr lang="ar-JO" sz="1200" dirty="0" smtClean="0">
                <a:solidFill>
                  <a:prstClr val="black"/>
                </a:solidFill>
              </a:rPr>
              <a:t>مواءمة مع البيئة الأردنية.</a:t>
            </a:r>
          </a:p>
          <a:p>
            <a:pPr marL="228600" lvl="0" indent="-228600" algn="r" rtl="1">
              <a:buFont typeface="+mj-lt"/>
              <a:buAutoNum type="arabicPeriod"/>
            </a:pPr>
            <a:r>
              <a:rPr lang="ar-JO" sz="1200" dirty="0" smtClean="0">
                <a:solidFill>
                  <a:prstClr val="black"/>
                </a:solidFill>
              </a:rPr>
              <a:t>نهج مميز: الإثراء اللغوي.</a:t>
            </a:r>
          </a:p>
          <a:p>
            <a:pPr marL="228600" lvl="0" indent="-228600" algn="r" rtl="1">
              <a:buFont typeface="+mj-lt"/>
              <a:buAutoNum type="arabicPeriod"/>
            </a:pPr>
            <a:r>
              <a:rPr lang="ar-JO" sz="1200" dirty="0" smtClean="0">
                <a:solidFill>
                  <a:prstClr val="black"/>
                </a:solidFill>
              </a:rPr>
              <a:t>كتاب التمارين.</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ar-JO" sz="1200" dirty="0" smtClean="0"/>
          </a:p>
        </p:txBody>
      </p:sp>
      <p:sp>
        <p:nvSpPr>
          <p:cNvPr id="4" name="Slide Number Placeholder 3"/>
          <p:cNvSpPr>
            <a:spLocks noGrp="1"/>
          </p:cNvSpPr>
          <p:nvPr>
            <p:ph type="sldNum" sz="quarter" idx="5"/>
          </p:nvPr>
        </p:nvSpPr>
        <p:spPr/>
        <p:txBody>
          <a:bodyPr/>
          <a:lstStyle/>
          <a:p>
            <a:fld id="{EDB34201-8E7A-E948-97C9-3CF87C6D593A}" type="slidenum">
              <a:rPr lang="en-US" smtClean="0"/>
              <a:t>18</a:t>
            </a:fld>
            <a:endParaRPr lang="en-US"/>
          </a:p>
        </p:txBody>
      </p:sp>
    </p:spTree>
    <p:extLst>
      <p:ext uri="{BB962C8B-B14F-4D97-AF65-F5344CB8AC3E}">
        <p14:creationId xmlns:p14="http://schemas.microsoft.com/office/powerpoint/2010/main" val="11182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r" defTabSz="457200" rtl="1" eaLnBrk="1" fontAlgn="auto" latinLnBrk="0" hangingPunct="1">
              <a:lnSpc>
                <a:spcPct val="100000"/>
              </a:lnSpc>
              <a:spcBef>
                <a:spcPts val="0"/>
              </a:spcBef>
              <a:spcAft>
                <a:spcPts val="0"/>
              </a:spcAft>
              <a:buClrTx/>
              <a:buSzPts val="1400"/>
              <a:buFontTx/>
              <a:buNone/>
              <a:tabLst/>
              <a:defRPr/>
            </a:pPr>
            <a:r>
              <a:rPr lang="ar-JO" dirty="0" smtClean="0"/>
              <a:t>قم بتوجيه الأسئلة الثلاثة السابقة على</a:t>
            </a:r>
            <a:r>
              <a:rPr lang="ar-JO" baseline="0" dirty="0" smtClean="0"/>
              <a:t> المشرفين التربويين وتناقش معهم فيها؛ كختام للجلسة التدريبية الأولى. احرص على إدارة الحوار معهم وفيما بينهم؛ وتجنّب أي جوانب سلبية في النقاشات!</a:t>
            </a:r>
            <a:endParaRPr lang="ar-JO" dirty="0" smtClean="0"/>
          </a:p>
          <a:p>
            <a:pPr marL="0" lvl="0" indent="0" algn="l" rtl="0">
              <a:lnSpc>
                <a:spcPct val="100000"/>
              </a:lnSpc>
              <a:spcBef>
                <a:spcPts val="0"/>
              </a:spcBef>
              <a:spcAft>
                <a:spcPts val="0"/>
              </a:spcAft>
              <a:buSzPts val="1400"/>
              <a:buNone/>
            </a:pPr>
            <a:endParaRPr dirty="0"/>
          </a:p>
        </p:txBody>
      </p:sp>
      <p:sp>
        <p:nvSpPr>
          <p:cNvPr id="980" name="Google Shape;98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22</a:t>
            </a:fld>
            <a:endParaRPr lang="en-US"/>
          </a:p>
        </p:txBody>
      </p:sp>
    </p:spTree>
    <p:extLst>
      <p:ext uri="{BB962C8B-B14F-4D97-AF65-F5344CB8AC3E}">
        <p14:creationId xmlns:p14="http://schemas.microsoft.com/office/powerpoint/2010/main" val="2240644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23</a:t>
            </a:fld>
            <a:endParaRPr lang="en-US"/>
          </a:p>
        </p:txBody>
      </p:sp>
    </p:spTree>
    <p:extLst>
      <p:ext uri="{BB962C8B-B14F-4D97-AF65-F5344CB8AC3E}">
        <p14:creationId xmlns:p14="http://schemas.microsoft.com/office/powerpoint/2010/main" val="94658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24</a:t>
            </a:fld>
            <a:endParaRPr lang="en-US"/>
          </a:p>
        </p:txBody>
      </p:sp>
    </p:spTree>
    <p:extLst>
      <p:ext uri="{BB962C8B-B14F-4D97-AF65-F5344CB8AC3E}">
        <p14:creationId xmlns:p14="http://schemas.microsoft.com/office/powerpoint/2010/main" val="184124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baseline="0" dirty="0" smtClean="0"/>
              <a:t>وضح للمتدربين أن الشريحة الحالية تعرض مسودة تقريبية لإحدى الخطط التي تركز على كيفية تدريس مادة الإثراء اللغوي للطلبة. وأكد لهم أنه سيتم التدريب على كيفية تدريس مادة الإثراء اللغوي في وقت لاحق من التدريب.</a:t>
            </a:r>
            <a:endParaRPr lang="en-GB"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25</a:t>
            </a:fld>
            <a:endParaRPr lang="en-US"/>
          </a:p>
        </p:txBody>
      </p:sp>
    </p:spTree>
    <p:extLst>
      <p:ext uri="{BB962C8B-B14F-4D97-AF65-F5344CB8AC3E}">
        <p14:creationId xmlns:p14="http://schemas.microsoft.com/office/powerpoint/2010/main" val="177377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26</a:t>
            </a:fld>
            <a:endParaRPr lang="en-US"/>
          </a:p>
        </p:txBody>
      </p:sp>
    </p:spTree>
    <p:extLst>
      <p:ext uri="{BB962C8B-B14F-4D97-AF65-F5344CB8AC3E}">
        <p14:creationId xmlns:p14="http://schemas.microsoft.com/office/powerpoint/2010/main" val="35174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2</a:t>
            </a:fld>
            <a:endParaRPr lang="en-US"/>
          </a:p>
        </p:txBody>
      </p:sp>
    </p:spTree>
    <p:extLst>
      <p:ext uri="{BB962C8B-B14F-4D97-AF65-F5344CB8AC3E}">
        <p14:creationId xmlns:p14="http://schemas.microsoft.com/office/powerpoint/2010/main" val="46601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27</a:t>
            </a:fld>
            <a:endParaRPr lang="en-US"/>
          </a:p>
        </p:txBody>
      </p:sp>
    </p:spTree>
    <p:extLst>
      <p:ext uri="{BB962C8B-B14F-4D97-AF65-F5344CB8AC3E}">
        <p14:creationId xmlns:p14="http://schemas.microsoft.com/office/powerpoint/2010/main" val="37367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baseline="0" dirty="0" smtClean="0"/>
              <a:t>اطلب من </a:t>
            </a:r>
            <a:r>
              <a:rPr kumimoji="0" lang="ar-JO" sz="1200" b="0" i="0" u="none" strike="noStrike" kern="1200" cap="none" spc="0" normalizeH="0" baseline="0" noProof="0" dirty="0" smtClean="0">
                <a:ln>
                  <a:noFill/>
                </a:ln>
                <a:solidFill>
                  <a:prstClr val="black"/>
                </a:solidFill>
                <a:effectLst/>
                <a:uLnTx/>
                <a:uFillTx/>
                <a:latin typeface="+mn-lt"/>
                <a:ea typeface="+mn-ea"/>
                <a:cs typeface="+mn-cs"/>
              </a:rPr>
              <a:t>المتدربين</a:t>
            </a:r>
            <a:r>
              <a:rPr lang="ar-JO" baseline="0" dirty="0" smtClean="0"/>
              <a:t> اختيار وحدة من كتاب الرياضيات للصف الرابع الأساسي على أن تكون  من الوحدات الأولى للفصل الدراسي.</a:t>
            </a:r>
          </a:p>
          <a:p>
            <a:pPr marL="171450" indent="-171450" algn="r" rtl="1">
              <a:buFont typeface="Arial" panose="020B0604020202020204" pitchFamily="34" charset="0"/>
              <a:buChar char="•"/>
            </a:pPr>
            <a:r>
              <a:rPr lang="ar-JO" baseline="0" dirty="0" smtClean="0"/>
              <a:t>اسمح للمتدربين بقراءة الإرشادات الخاصة بتدريس الوحدة التي اختاروها من دليل المعلم، ومن ثم اطلب منهم النظر في كتاب الطالب وكتاب التمارين لاستقراء كيفية توافق مكونات الوحدة مع بعضها البعض.</a:t>
            </a:r>
          </a:p>
          <a:p>
            <a:pPr marL="171450" indent="-171450" algn="r" rtl="1">
              <a:buFont typeface="Arial" panose="020B0604020202020204" pitchFamily="34" charset="0"/>
              <a:buChar char="•"/>
            </a:pPr>
            <a:r>
              <a:rPr kumimoji="0" lang="ar-JO" sz="3200" b="0" i="0" u="none" strike="noStrike" kern="1200" cap="none" spc="0" normalizeH="0" baseline="0" noProof="0" dirty="0" smtClean="0">
                <a:ln>
                  <a:noFill/>
                </a:ln>
                <a:solidFill>
                  <a:prstClr val="black"/>
                </a:solidFill>
                <a:effectLst/>
                <a:uLnTx/>
                <a:uFillTx/>
                <a:latin typeface="+mn-lt"/>
                <a:ea typeface="+mn-ea"/>
                <a:cs typeface="+mn-cs"/>
              </a:rPr>
              <a:t>اطلب من المتدربين إعداد ملصق أو خريطة تعرض فيه/ فيها كيف تنسجم مكونات الوحدة مع بعضها البعض.</a:t>
            </a:r>
            <a:r>
              <a:rPr kumimoji="0" lang="ar-JO" sz="1200" b="0" i="0" u="none" strike="noStrike" kern="1200" cap="none" spc="0" normalizeH="0" baseline="0" noProof="0" dirty="0" smtClean="0">
                <a:ln>
                  <a:noFill/>
                </a:ln>
                <a:solidFill>
                  <a:schemeClr val="tx1"/>
                </a:solidFill>
                <a:effectLst/>
                <a:uLnTx/>
                <a:uFillTx/>
                <a:latin typeface="+mn-lt"/>
                <a:ea typeface="+mn-ea"/>
                <a:cs typeface="+mn-cs"/>
              </a:rPr>
              <a:t> </a:t>
            </a:r>
            <a:endParaRPr lang="ar-JO" baseline="0" dirty="0" smtClean="0"/>
          </a:p>
          <a:p>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28</a:t>
            </a:fld>
            <a:endParaRPr lang="en-US"/>
          </a:p>
        </p:txBody>
      </p:sp>
    </p:spTree>
    <p:extLst>
      <p:ext uri="{BB962C8B-B14F-4D97-AF65-F5344CB8AC3E}">
        <p14:creationId xmlns:p14="http://schemas.microsoft.com/office/powerpoint/2010/main" val="2952331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اطلب من المتدربين</a:t>
            </a:r>
            <a:r>
              <a:rPr lang="ar-JO" baseline="0" dirty="0" smtClean="0"/>
              <a:t> عرض ملصقاتهم أو خرائطهم التي قاموا بإعدادها في غرفة الصف. اطلب من المشرفين التأمل في أعمال المجموعات الثنائية الأخرى من زملائهم في التدريب. ومن ثم اسألهم: هل تلاحظون وجود أي أوجه للتشابه في أعمالكم؟ وهل هناك أي فروقات؟ </a:t>
            </a:r>
            <a:endParaRPr lang="en-GB"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29</a:t>
            </a:fld>
            <a:endParaRPr lang="en-US"/>
          </a:p>
        </p:txBody>
      </p:sp>
    </p:spTree>
    <p:extLst>
      <p:ext uri="{BB962C8B-B14F-4D97-AF65-F5344CB8AC3E}">
        <p14:creationId xmlns:p14="http://schemas.microsoft.com/office/powerpoint/2010/main" val="3586621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30</a:t>
            </a:fld>
            <a:endParaRPr lang="en-US"/>
          </a:p>
        </p:txBody>
      </p:sp>
    </p:spTree>
    <p:extLst>
      <p:ext uri="{BB962C8B-B14F-4D97-AF65-F5344CB8AC3E}">
        <p14:creationId xmlns:p14="http://schemas.microsoft.com/office/powerpoint/2010/main" val="202340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CB30A77-FC64-DB47-BDE5-A7DA88347A9F}" type="slidenum">
              <a:rPr lang="en-US" smtClean="0"/>
              <a:pPr/>
              <a:t>31</a:t>
            </a:fld>
            <a:endParaRPr lang="en-US"/>
          </a:p>
        </p:txBody>
      </p:sp>
    </p:spTree>
    <p:extLst>
      <p:ext uri="{BB962C8B-B14F-4D97-AF65-F5344CB8AC3E}">
        <p14:creationId xmlns:p14="http://schemas.microsoft.com/office/powerpoint/2010/main" val="278875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32</a:t>
            </a:fld>
            <a:endParaRPr lang="en-US"/>
          </a:p>
        </p:txBody>
      </p:sp>
    </p:spTree>
    <p:extLst>
      <p:ext uri="{BB962C8B-B14F-4D97-AF65-F5344CB8AC3E}">
        <p14:creationId xmlns:p14="http://schemas.microsoft.com/office/powerpoint/2010/main" val="2065043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B30A77-FC64-DB47-BDE5-A7DA88347A9F}" type="slidenum">
              <a:rPr lang="en-US" smtClean="0"/>
              <a:pPr/>
              <a:t>33</a:t>
            </a:fld>
            <a:endParaRPr lang="en-US"/>
          </a:p>
        </p:txBody>
      </p:sp>
    </p:spTree>
    <p:extLst>
      <p:ext uri="{BB962C8B-B14F-4D97-AF65-F5344CB8AC3E}">
        <p14:creationId xmlns:p14="http://schemas.microsoft.com/office/powerpoint/2010/main" val="358824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457794"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dirty="0" smtClean="0"/>
              <a:t>قد</a:t>
            </a:r>
            <a:r>
              <a:rPr lang="ar-JO" baseline="0" dirty="0" smtClean="0"/>
              <a:t> يرغب بعض </a:t>
            </a:r>
            <a:r>
              <a:rPr lang="ar-JO" dirty="0" smtClean="0"/>
              <a:t>المتدربين في استخدام نموذج الخطة الأسبوعية الموضح في الشريحة. وضح للمتدربين</a:t>
            </a:r>
            <a:r>
              <a:rPr lang="ar-JO" baseline="0" dirty="0" smtClean="0"/>
              <a:t> أنه يمكن استخدام</a:t>
            </a:r>
            <a:r>
              <a:rPr lang="ar-JO" dirty="0" smtClean="0"/>
              <a:t> نموذج</a:t>
            </a:r>
            <a:r>
              <a:rPr lang="ar-JO" baseline="0" dirty="0" smtClean="0"/>
              <a:t> الخطة الأسبوعية</a:t>
            </a:r>
            <a:r>
              <a:rPr lang="ar-JO" dirty="0" smtClean="0"/>
              <a:t> لتخطيط سلسلة من الدروس. وتسمى الخطة الأسبوعية-</a:t>
            </a:r>
            <a:r>
              <a:rPr lang="ar-JO" baseline="0" dirty="0" smtClean="0"/>
              <a:t> أخبر المتدربين أنهم يمكن أن يقوموا بإعداد خطة لكل أسبوع ولمجموع الأسابيع التي يتكوّن منها الفصل الدراسي. وضّح للمتدربين أن الخطة الأسبوعية هي جزء من الخطة الفصلية التي ستقوم بإعدادها.</a:t>
            </a:r>
          </a:p>
          <a:p>
            <a:pPr marL="171450" marR="0" lvl="0" indent="-171450" algn="r" defTabSz="457794"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baseline="0" dirty="0" smtClean="0"/>
              <a:t>أكّد للمعلمين أنها لن تكون خطة إلزامية رسمية يقيّم عليها من قبل المشرف التربوي، وأنها ليست إلزامية. يجب على المعلم أن يستخدمها وهو مرتاح؛ لأنها ستساعده في التخطيط الأسبوعي المنظم.</a:t>
            </a:r>
          </a:p>
          <a:p>
            <a:pPr marL="171450" marR="0" lvl="0" indent="-171450" algn="r" defTabSz="457794"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FCB30A77-FC64-DB47-BDE5-A7DA88347A9F}" type="slidenum">
              <a:rPr lang="en-US" smtClean="0"/>
              <a:pPr/>
              <a:t>34</a:t>
            </a:fld>
            <a:endParaRPr lang="en-US"/>
          </a:p>
        </p:txBody>
      </p:sp>
    </p:spTree>
    <p:extLst>
      <p:ext uri="{BB962C8B-B14F-4D97-AF65-F5344CB8AC3E}">
        <p14:creationId xmlns:p14="http://schemas.microsoft.com/office/powerpoint/2010/main" val="4001495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rtl="1">
              <a:buFont typeface="Arial" panose="020B0604020202020204" pitchFamily="34" charset="0"/>
              <a:buChar char="•"/>
            </a:pPr>
            <a:r>
              <a:rPr lang="ar-JO" dirty="0" smtClean="0"/>
              <a:t>عليك كمدرب السماح</a:t>
            </a:r>
            <a:r>
              <a:rPr lang="ar-JO" baseline="0" dirty="0" smtClean="0"/>
              <a:t> للمتدربين بالعمل على شكل مجموعات ثنائية لتنفيذ هذا النشاط. ومن ثم زوّد</a:t>
            </a:r>
            <a:r>
              <a:rPr lang="ar-JO" dirty="0" smtClean="0"/>
              <a:t> كل</a:t>
            </a:r>
            <a:r>
              <a:rPr lang="ar-JO" baseline="0" dirty="0" smtClean="0"/>
              <a:t> مجموعة ثنائية</a:t>
            </a:r>
            <a:r>
              <a:rPr lang="ar-JO" dirty="0" smtClean="0"/>
              <a:t> بوحدة </a:t>
            </a:r>
            <a:r>
              <a:rPr kumimoji="0" lang="ar-JO" sz="3200" b="0" i="0" u="none" strike="noStrike" kern="1200" cap="none" spc="0" normalizeH="0" baseline="0" noProof="0" dirty="0" smtClean="0">
                <a:ln>
                  <a:noFill/>
                </a:ln>
                <a:solidFill>
                  <a:prstClr val="black"/>
                </a:solidFill>
                <a:effectLst/>
                <a:uLnTx/>
                <a:uFillTx/>
                <a:latin typeface="+mn-lt"/>
                <a:ea typeface="+mn-ea"/>
                <a:cs typeface="+mn-cs"/>
              </a:rPr>
              <a:t>واحدة من كتاب الرياضيات للصف الرابع الأساسي</a:t>
            </a:r>
            <a:r>
              <a:rPr lang="ar-JO" dirty="0" smtClean="0"/>
              <a:t>. تتمثل فكرة هذا النشاط بأن يلقي</a:t>
            </a:r>
            <a:r>
              <a:rPr lang="ar-JO" baseline="0" dirty="0" smtClean="0"/>
              <a:t> المتدربون نظرة عامة حول مجموعة الدروس المكونة للوحدة الواحدة وكيفية ترتيب وعرض المحتويات التعليمية فيها.</a:t>
            </a:r>
            <a:r>
              <a:rPr lang="ar-JO" dirty="0" smtClean="0"/>
              <a:t> </a:t>
            </a:r>
          </a:p>
          <a:p>
            <a:pPr marL="171450" indent="-171450" algn="just" rtl="1">
              <a:buFont typeface="Arial" panose="020B0604020202020204" pitchFamily="34" charset="0"/>
              <a:buChar char="•"/>
            </a:pPr>
            <a:r>
              <a:rPr lang="ar-JO" dirty="0" smtClean="0"/>
              <a:t>سيُطلب من المعلمين العمل في مجموعات ثنائية أو مجموعات رباعية أو</a:t>
            </a:r>
            <a:r>
              <a:rPr lang="ar-JO" baseline="0" dirty="0" smtClean="0"/>
              <a:t> خماسية</a:t>
            </a:r>
            <a:r>
              <a:rPr lang="ar-JO" dirty="0" smtClean="0"/>
              <a:t> لتحديد المواضيع التي تم تغطيتها</a:t>
            </a:r>
            <a:r>
              <a:rPr lang="ar-JO" baseline="0" dirty="0" smtClean="0"/>
              <a:t> في اليوم التدريبي الأول، وبالأخص من ناحية عملية،</a:t>
            </a:r>
            <a:r>
              <a:rPr lang="ar-JO" dirty="0" smtClean="0"/>
              <a:t> من أجل إعداد الخطط الدرسية الخاصة بالفصل الدراسي الأول. سنقوم بتقسيم الوحدات الدراسية في</a:t>
            </a:r>
            <a:r>
              <a:rPr lang="ar-JO" baseline="0" dirty="0" smtClean="0"/>
              <a:t> </a:t>
            </a:r>
            <a:r>
              <a:rPr lang="ar-JO" dirty="0" smtClean="0"/>
              <a:t>الرياضيات بين المعلمين؛</a:t>
            </a:r>
            <a:r>
              <a:rPr lang="ar-JO" baseline="0" dirty="0" smtClean="0"/>
              <a:t> </a:t>
            </a:r>
            <a:r>
              <a:rPr lang="ar-JO" dirty="0" smtClean="0"/>
              <a:t>بحيث يتمكن المعلمون من اقتناء مسودة لخطط بعض الدروس المتضمنة في الفصل الدراسي الأول</a:t>
            </a:r>
            <a:r>
              <a:rPr lang="ar-JO" baseline="0" dirty="0" smtClean="0"/>
              <a:t> والإفادة منها بعد التدريب</a:t>
            </a:r>
            <a:r>
              <a:rPr lang="ar-JO" dirty="0" smtClean="0"/>
              <a:t>. سيقوم المعلمون بعرض خطط الدروس الخاصة بهم في الجلسة التدريبية الأولى في اليوم التدريبي الثاني.</a:t>
            </a:r>
            <a:endParaRPr lang="en-US" dirty="0" smtClean="0"/>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36</a:t>
            </a:fld>
            <a:endParaRPr lang="en-US"/>
          </a:p>
        </p:txBody>
      </p:sp>
    </p:spTree>
    <p:extLst>
      <p:ext uri="{BB962C8B-B14F-4D97-AF65-F5344CB8AC3E}">
        <p14:creationId xmlns:p14="http://schemas.microsoft.com/office/powerpoint/2010/main" val="270326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794" rtl="1" eaLnBrk="1" fontAlgn="auto" latinLnBrk="0" hangingPunct="1">
              <a:lnSpc>
                <a:spcPct val="100000"/>
              </a:lnSpc>
              <a:spcBef>
                <a:spcPts val="0"/>
              </a:spcBef>
              <a:spcAft>
                <a:spcPts val="0"/>
              </a:spcAft>
              <a:buClrTx/>
              <a:buSzTx/>
              <a:buFontTx/>
              <a:buNone/>
              <a:tabLst/>
              <a:defRPr/>
            </a:pPr>
            <a:r>
              <a:rPr lang="ar-JO" dirty="0" smtClean="0"/>
              <a:t>وضح للمتدربين أنه في حين تم تصميم قالب خطة التحضير الأسبوعية المعروض</a:t>
            </a:r>
            <a:r>
              <a:rPr lang="ar-JO" baseline="0" dirty="0" smtClean="0"/>
              <a:t> في الشريحة الحالية لمبحث ا</a:t>
            </a:r>
            <a:r>
              <a:rPr lang="ar-JO" dirty="0" smtClean="0"/>
              <a:t>لرياضيات؛</a:t>
            </a:r>
            <a:r>
              <a:rPr lang="ar-JO" baseline="0" dirty="0" smtClean="0"/>
              <a:t> إلا أ</a:t>
            </a:r>
            <a:r>
              <a:rPr lang="ar-JO" dirty="0" smtClean="0"/>
              <a:t>نه يمكن تكييفها للعلوم بسهولة. باستخدام هذا القالب، سوف تكون قادرًا على رؤية ما تقوم بتدريسه لمدة أسبوع. اعتمادًا على عدد المشرفين في المجموعة، يمكن للمدربين تخصيص موضوع ما، ومن ثم تحديد الأسبوع الذي سينفذ فيه التخطيط لكل واحد من المشرفين أو السماح لهم بالعمل في مجموعات ثنائية. (في</a:t>
            </a:r>
            <a:r>
              <a:rPr lang="ar-JO" baseline="0" dirty="0" smtClean="0"/>
              <a:t> حال تعذر توفير أوراق العمل: </a:t>
            </a:r>
            <a:r>
              <a:rPr lang="ar-JO" dirty="0" smtClean="0"/>
              <a:t>اطلب من المشرفين نسخ هذا القالب في دفاترهم </a:t>
            </a:r>
            <a:r>
              <a:rPr lang="ar-JO" baseline="0" dirty="0" smtClean="0"/>
              <a:t>الخاصة بهم، ومن ثم اطلب منهم البدء في </a:t>
            </a:r>
            <a:r>
              <a:rPr lang="ar-JO" dirty="0" smtClean="0"/>
              <a:t>إعداد</a:t>
            </a:r>
            <a:r>
              <a:rPr lang="ar-JO" baseline="0" dirty="0" smtClean="0"/>
              <a:t> </a:t>
            </a:r>
            <a:r>
              <a:rPr lang="ar-JO" dirty="0" smtClean="0"/>
              <a:t>التخطيط المطلوب</a:t>
            </a:r>
            <a:r>
              <a:rPr lang="ar-JO" baseline="0" dirty="0" smtClean="0"/>
              <a:t> منهم في دفاترهم)</a:t>
            </a:r>
            <a:r>
              <a:rPr lang="ar-JO" dirty="0" smtClean="0"/>
              <a:t>. </a:t>
            </a:r>
            <a:endParaRPr lang="en-GB" dirty="0" smtClean="0"/>
          </a:p>
          <a:p>
            <a:pPr defTabSz="457794">
              <a:defRPr/>
            </a:pPr>
            <a:endParaRPr lang="en-GB" dirty="0"/>
          </a:p>
        </p:txBody>
      </p:sp>
      <p:sp>
        <p:nvSpPr>
          <p:cNvPr id="4" name="Slide Number Placeholder 3"/>
          <p:cNvSpPr>
            <a:spLocks noGrp="1"/>
          </p:cNvSpPr>
          <p:nvPr>
            <p:ph type="sldNum" sz="quarter" idx="10"/>
          </p:nvPr>
        </p:nvSpPr>
        <p:spPr/>
        <p:txBody>
          <a:bodyPr/>
          <a:lstStyle/>
          <a:p>
            <a:fld id="{FCB30A77-FC64-DB47-BDE5-A7DA88347A9F}" type="slidenum">
              <a:rPr lang="en-US" smtClean="0"/>
              <a:pPr/>
              <a:t>37</a:t>
            </a:fld>
            <a:endParaRPr lang="en-US"/>
          </a:p>
        </p:txBody>
      </p:sp>
    </p:spTree>
    <p:extLst>
      <p:ext uri="{BB962C8B-B14F-4D97-AF65-F5344CB8AC3E}">
        <p14:creationId xmlns:p14="http://schemas.microsoft.com/office/powerpoint/2010/main" val="400149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سيتم البدء في التدريب باستخدام</a:t>
            </a:r>
            <a:r>
              <a:rPr lang="ar-JO" baseline="0" dirty="0" smtClean="0"/>
              <a:t> مربع كبير يتكون من 100 مربع صغير – كم عدد الإجابات؟ حاول أن تجد العدد من اللغز المعطى لك. بعد أن يقوم بطرح كل سؤال على المتدربين؛ فإن عليهم أن يشيروا إلى عدد من الإجابات المحتملة الصحيحة لكل سؤال معطى لهم. السؤال الأول: كم عدد فردي في المربع؟ (الحل الصحيح هو: 50)، السؤال الثاني: العدد أكبر من 20، لكن أصغر من 60 (لدينا 20 إجابة محتملة). السؤال الثالث: ليس من مضاعفات العدد 3 (لدينا 14 إجابة محتملة). السؤال الرابع: الآحاد والعشرات هي نفسها (لدينا إجابة محتملة واحدة – والإجابة هي 55).</a:t>
            </a:r>
          </a:p>
          <a:p>
            <a:pPr marL="171450" indent="-171450" algn="just" rtl="1">
              <a:buFont typeface="Arial" panose="020B0604020202020204" pitchFamily="34" charset="0"/>
              <a:buChar char="•"/>
            </a:pPr>
            <a:r>
              <a:rPr lang="ar-JO" baseline="0" dirty="0" smtClean="0"/>
              <a:t>ذكر المتدربين أن منهاج كامبردج للمرحلة الأساسية يتكون من 6 مراحل. وجّه للمتدربين السؤال الآتي: أي المراحل الأكثر ملاءمة لأن نعطيها مثل هذا التمرين؟ (الصف الثالث: لأن الطلبة في هذه المرحلة يعرفون كل ما يتعلق بنواتج عملية الضرب ب 2 و3 و5و 10 .طلبة الصف الثالث قادرون على القيام بعد الأعداد المكونة من منزلتين وثلاثة وأربعة ولعبة المربع المكون من 100 مربع تساعد الطلبة في استخلاص أنماط العد. اسأل المتدربين: هل يمكن اعتماد هذه اللعبة في تدريس الصفوف اللاحقة (التي تلي الصف الثالث الأساسي؟؟؟). الإجابة: أي نعم يمكن استخدام لعبة المربع ولكن باستخدام مضاعفات العدد 6 و 9 للصف الرابع، ومضاعفات العدد 7 و8 للصف الخامس، ويمكن استخدام مربعات مختلفة ، على سبيل المثال: يمكن استخدام 100- 200 مربع أو مربع مكون من 1- 1000 مربع في تقديم السؤال العاشر للصف الرابع في مرحلة لاحقة.</a:t>
            </a:r>
          </a:p>
          <a:p>
            <a:pPr marL="171450" indent="-171450" algn="just" rtl="1">
              <a:buFont typeface="Arial" panose="020B0604020202020204" pitchFamily="34" charset="0"/>
              <a:buChar char="•"/>
            </a:pPr>
            <a:endParaRPr lang="en-GB" dirty="0"/>
          </a:p>
          <a:p>
            <a:pPr marL="171450" indent="-171450" algn="just" rtl="1">
              <a:buFont typeface="Arial" panose="020B0604020202020204" pitchFamily="34" charset="0"/>
              <a:buChar char="•"/>
            </a:pPr>
            <a:r>
              <a:rPr lang="en-GB" dirty="0"/>
              <a:t> </a:t>
            </a:r>
            <a:r>
              <a:rPr lang="ar-JO" dirty="0" smtClean="0"/>
              <a:t>يمكن استخدام مربع ال 100 مربع وتوظيفه كنموذج</a:t>
            </a:r>
            <a:r>
              <a:rPr lang="ar-JO" baseline="0" dirty="0" smtClean="0"/>
              <a:t> لنظام الأعداد. ما الفائدة التي يمكن أن نجنيها من هذه اللعبة؟ هل يمكن استخدام نماذج أخرى للبدء فيها والتدريب باستخدامها؟ (مثل: المسبحة، خط الأعداد، الرسوم البيانية) . ما الاستخدامات الأخرى التي يمكن استخدام مربع ال 100 مربع فيها؟ (العد القفزي، العد تصاعديا وتنازليا، استخلاص أنماط الأعداد في جداول الضرب، وتمديدها إلى ما بعد مضاعفات 10، واستخلاص أثر إضافة أو طرح مضاعفات ال 10 إلى/ من أي عدد، أن يكمل العدد المعطى له ليصبح 10 أو 20 أو 100، وبما ينسجم مع فهمه للعشرات والمئات بل وفهمه لكل نظام الأعداد).</a:t>
            </a:r>
          </a:p>
          <a:p>
            <a:pPr algn="r" rtl="1"/>
            <a:r>
              <a:rPr lang="ar-JO" baseline="0" dirty="0" smtClean="0"/>
              <a:t> </a:t>
            </a:r>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3</a:t>
            </a:fld>
            <a:endParaRPr lang="en-US"/>
          </a:p>
        </p:txBody>
      </p:sp>
    </p:spTree>
    <p:extLst>
      <p:ext uri="{BB962C8B-B14F-4D97-AF65-F5344CB8AC3E}">
        <p14:creationId xmlns:p14="http://schemas.microsoft.com/office/powerpoint/2010/main" val="378991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1750" lvl="0" indent="0" algn="r" rtl="1">
              <a:spcBef>
                <a:spcPts val="1000"/>
              </a:spcBef>
              <a:spcAft>
                <a:spcPts val="0"/>
              </a:spcAft>
              <a:buClr>
                <a:schemeClr val="accent3"/>
              </a:buClr>
              <a:buSzPts val="1100"/>
              <a:buFont typeface="Arial"/>
              <a:buNone/>
            </a:pPr>
            <a:r>
              <a:rPr lang="ar-JO" sz="1100" dirty="0" smtClean="0"/>
              <a:t>كرر هذه</a:t>
            </a:r>
            <a:r>
              <a:rPr lang="ar-JO" sz="1100" baseline="0" dirty="0" smtClean="0"/>
              <a:t> المسابقة</a:t>
            </a:r>
            <a:r>
              <a:rPr lang="ar-JO" sz="1100" dirty="0" smtClean="0"/>
              <a:t> أربع أو خمس مرات. تم تصميم هذه</a:t>
            </a:r>
            <a:r>
              <a:rPr lang="ar-JO" sz="1100" baseline="0" dirty="0" smtClean="0"/>
              <a:t> المسابقة </a:t>
            </a:r>
            <a:r>
              <a:rPr lang="ar-JO" sz="1100" dirty="0" smtClean="0"/>
              <a:t>للسماح للمشاركين بتوحيد معارفهم ولكي يستمع المدرب إلى إجاباتهم.</a:t>
            </a:r>
            <a:endParaRPr sz="1100" dirty="0"/>
          </a:p>
          <a:p>
            <a:pPr marL="0" lvl="0" indent="0" algn="l" rtl="0">
              <a:lnSpc>
                <a:spcPct val="100000"/>
              </a:lnSpc>
              <a:spcBef>
                <a:spcPts val="0"/>
              </a:spcBef>
              <a:spcAft>
                <a:spcPts val="0"/>
              </a:spcAft>
              <a:buSzPts val="1400"/>
              <a:buNone/>
            </a:pPr>
            <a:endParaRPr dirty="0"/>
          </a:p>
        </p:txBody>
      </p:sp>
      <p:sp>
        <p:nvSpPr>
          <p:cNvPr id="1082" name="Google Shape;1082;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6536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40</a:t>
            </a:fld>
            <a:endParaRPr lang="en-US"/>
          </a:p>
        </p:txBody>
      </p:sp>
    </p:spTree>
    <p:extLst>
      <p:ext uri="{BB962C8B-B14F-4D97-AF65-F5344CB8AC3E}">
        <p14:creationId xmlns:p14="http://schemas.microsoft.com/office/powerpoint/2010/main" val="159301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sz="1200" b="0" i="0" kern="1200" dirty="0" smtClean="0">
                <a:solidFill>
                  <a:schemeClr val="tx1"/>
                </a:solidFill>
                <a:effectLst/>
                <a:latin typeface="+mn-lt"/>
                <a:ea typeface="+mn-ea"/>
                <a:cs typeface="+mn-cs"/>
              </a:rPr>
              <a:t>خلاصة التدريب في اليوم التدريبي الأول:</a:t>
            </a:r>
            <a:br>
              <a:rPr lang="ar-JO" sz="1200" b="0" i="0" kern="1200" dirty="0" smtClean="0">
                <a:solidFill>
                  <a:schemeClr val="tx1"/>
                </a:solidFill>
                <a:effectLst/>
                <a:latin typeface="+mn-lt"/>
                <a:ea typeface="+mn-ea"/>
                <a:cs typeface="+mn-cs"/>
              </a:rPr>
            </a:br>
            <a:r>
              <a:rPr lang="ar-JO" sz="1200" b="0" i="0" kern="1200" dirty="0" smtClean="0">
                <a:solidFill>
                  <a:schemeClr val="tx1"/>
                </a:solidFill>
                <a:effectLst/>
                <a:latin typeface="+mn-lt"/>
                <a:ea typeface="+mn-ea"/>
                <a:cs typeface="+mn-cs"/>
              </a:rPr>
              <a:t>قسم المتدربين إلى مجموعات صغيرة رباعية أو خماسية</a:t>
            </a:r>
            <a:r>
              <a:rPr lang="ar-JO" sz="1200" b="0" i="0" kern="1200" baseline="0" dirty="0" smtClean="0">
                <a:solidFill>
                  <a:schemeClr val="tx1"/>
                </a:solidFill>
                <a:effectLst/>
                <a:latin typeface="+mn-lt"/>
                <a:ea typeface="+mn-ea"/>
                <a:cs typeface="+mn-cs"/>
              </a:rPr>
              <a:t> (اعتمادًا على أعداد المتدربين)</a:t>
            </a:r>
            <a:r>
              <a:rPr lang="ar-JO" sz="1200" b="0" i="0" kern="1200" dirty="0" smtClean="0">
                <a:solidFill>
                  <a:schemeClr val="tx1"/>
                </a:solidFill>
                <a:effectLst/>
                <a:latin typeface="+mn-lt"/>
                <a:ea typeface="+mn-ea"/>
                <a:cs typeface="+mn-cs"/>
              </a:rPr>
              <a:t>. زوّد كل مجموعة المعلمين بكتابة ثلاث</a:t>
            </a:r>
            <a:r>
              <a:rPr lang="ar-JO" sz="1200" b="0" i="0" kern="1200" baseline="0" dirty="0" smtClean="0">
                <a:solidFill>
                  <a:schemeClr val="tx1"/>
                </a:solidFill>
                <a:effectLst/>
                <a:latin typeface="+mn-lt"/>
                <a:ea typeface="+mn-ea"/>
                <a:cs typeface="+mn-cs"/>
              </a:rPr>
              <a:t> أوراق لاصقة ليتمكنوا من كتابة إجاباتهم عليها. </a:t>
            </a:r>
            <a:r>
              <a:rPr lang="ar-JO" sz="1200" b="0" i="0" kern="1200" dirty="0" smtClean="0">
                <a:solidFill>
                  <a:schemeClr val="tx1"/>
                </a:solidFill>
                <a:effectLst/>
                <a:latin typeface="+mn-lt"/>
                <a:ea typeface="+mn-ea"/>
                <a:cs typeface="+mn-cs"/>
              </a:rPr>
              <a:t>ناقش المتدربين لمدة 5 دقائق حول ما جاء في اليوم التدريبي الأول: ما الذي أعجبهم </a:t>
            </a:r>
            <a:r>
              <a:rPr lang="ar-JO" sz="1200" b="0" i="0" kern="1200" baseline="0" dirty="0" smtClean="0">
                <a:solidFill>
                  <a:schemeClr val="tx1"/>
                </a:solidFill>
                <a:effectLst/>
                <a:latin typeface="+mn-lt"/>
                <a:ea typeface="+mn-ea"/>
                <a:cs typeface="+mn-cs"/>
              </a:rPr>
              <a:t>(+)</a:t>
            </a:r>
            <a:r>
              <a:rPr lang="ar-JO" sz="1200" b="0" i="0" kern="1200" dirty="0" smtClean="0">
                <a:solidFill>
                  <a:schemeClr val="tx1"/>
                </a:solidFill>
                <a:effectLst/>
                <a:latin typeface="+mn-lt"/>
                <a:ea typeface="+mn-ea"/>
                <a:cs typeface="+mn-cs"/>
              </a:rPr>
              <a:t> وما الذي لم يعجبهم </a:t>
            </a:r>
            <a:r>
              <a:rPr lang="ar-JO" sz="1200" b="0" i="0" kern="1200" baseline="0" dirty="0" smtClean="0">
                <a:solidFill>
                  <a:schemeClr val="tx1"/>
                </a:solidFill>
                <a:effectLst/>
                <a:latin typeface="+mn-lt"/>
                <a:ea typeface="+mn-ea"/>
                <a:cs typeface="+mn-cs"/>
              </a:rPr>
              <a:t>(</a:t>
            </a:r>
            <a:r>
              <a:rPr lang="ar-JO" sz="1200" b="0" i="0" kern="1200" dirty="0" smtClean="0">
                <a:solidFill>
                  <a:schemeClr val="tx1"/>
                </a:solidFill>
                <a:effectLst/>
                <a:latin typeface="+mn-lt"/>
                <a:ea typeface="+mn-ea"/>
                <a:cs typeface="+mn-cs"/>
              </a:rPr>
              <a:t>-) والأسئلة التي يرغبون بتوجيهها حول الموضوعات التي تعلموها في اليوم</a:t>
            </a:r>
            <a:r>
              <a:rPr lang="ar-JO" sz="1200" b="0" i="0" kern="1200" baseline="0" dirty="0" smtClean="0">
                <a:solidFill>
                  <a:schemeClr val="tx1"/>
                </a:solidFill>
                <a:effectLst/>
                <a:latin typeface="+mn-lt"/>
                <a:ea typeface="+mn-ea"/>
                <a:cs typeface="+mn-cs"/>
              </a:rPr>
              <a:t> التدريبي الأول (</a:t>
            </a:r>
            <a:r>
              <a:rPr lang="ar-JO" sz="1200" b="0" i="0" kern="1200" dirty="0" smtClean="0">
                <a:solidFill>
                  <a:schemeClr val="tx1"/>
                </a:solidFill>
                <a:effectLst/>
                <a:latin typeface="+mn-lt"/>
                <a:ea typeface="+mn-ea"/>
                <a:cs typeface="+mn-cs"/>
              </a:rPr>
              <a:t>؟). احرص على مشاركة جميع أفراد المجموعات في النقاش. بعد انتهاء الزمن المخصص لهذا التمرين (5 دقائق)؛ يقوم المدرب بجمع الأوراق اللاصقة وعرضها على</a:t>
            </a:r>
            <a:r>
              <a:rPr lang="ar-JO" sz="1200" b="0" i="0" kern="1200" baseline="0" dirty="0" smtClean="0">
                <a:solidFill>
                  <a:schemeClr val="tx1"/>
                </a:solidFill>
                <a:effectLst/>
                <a:latin typeface="+mn-lt"/>
                <a:ea typeface="+mn-ea"/>
                <a:cs typeface="+mn-cs"/>
              </a:rPr>
              <a:t> السبورة</a:t>
            </a:r>
            <a:r>
              <a:rPr lang="ar-JO" sz="1200" b="0" i="0" kern="1200" dirty="0" smtClean="0">
                <a:solidFill>
                  <a:schemeClr val="tx1"/>
                </a:solidFill>
                <a:effectLst/>
                <a:latin typeface="+mn-lt"/>
                <a:ea typeface="+mn-ea"/>
                <a:cs typeface="+mn-cs"/>
              </a:rPr>
              <a:t>. هذا يجب أن يوجّه التدريب</a:t>
            </a:r>
            <a:r>
              <a:rPr lang="ar-JO" sz="1200" b="0" i="0" kern="1200" baseline="0" dirty="0" smtClean="0">
                <a:solidFill>
                  <a:schemeClr val="tx1"/>
                </a:solidFill>
                <a:effectLst/>
                <a:latin typeface="+mn-lt"/>
                <a:ea typeface="+mn-ea"/>
                <a:cs typeface="+mn-cs"/>
              </a:rPr>
              <a:t> الذي ستقوم به في هذا</a:t>
            </a:r>
            <a:r>
              <a:rPr lang="ar-JO" sz="1200" b="0" i="0" kern="1200" dirty="0" smtClean="0">
                <a:solidFill>
                  <a:schemeClr val="tx1"/>
                </a:solidFill>
                <a:effectLst/>
                <a:latin typeface="+mn-lt"/>
                <a:ea typeface="+mn-ea"/>
                <a:cs typeface="+mn-cs"/>
              </a:rPr>
              <a:t> اليوم. وضح للمتدربين أن هذا التمرين يعد مثالًا على ممارسات تقييم التعلم.</a:t>
            </a:r>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41</a:t>
            </a:fld>
            <a:endParaRPr lang="en-US"/>
          </a:p>
        </p:txBody>
      </p:sp>
    </p:spTree>
    <p:extLst>
      <p:ext uri="{BB962C8B-B14F-4D97-AF65-F5344CB8AC3E}">
        <p14:creationId xmlns:p14="http://schemas.microsoft.com/office/powerpoint/2010/main" val="2203662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اختر عددًا من المكعبات بحيث</a:t>
            </a:r>
            <a:r>
              <a:rPr lang="ar-JO" baseline="0" dirty="0" smtClean="0"/>
              <a:t> يكون أقل من العدد (10). أحضر كأسًا (ورقيًّا/ أو بلاستيكيًّا أو أي كأس مصنوع من مادة أخرى). ثم امسك الكأس بطريقة ما بحيث لا يتمكن المتدربون من رؤية ما بداخله، وقم بوضع المكعبات داخل الكأس واحدة تلو الأخرى، ومن ثم اسأل المتدربين: كم عدد المكعبات الموجودة في الكأس؟ كيف يمكن معرفة ذلك؟ قم بإمالة الكأس وإخراج المكعبات نحو الخارج وقم بعدِّها. ومن ثم اسأل المتدربين: كم عدد المكعبات التي نحتاجها حتى يصبح عدد المكعبات الكلي الموجود لدينا يساوي 10؟ اسأل المتدربين عن الجواب (عند الضرورة وفي حال عدم استجابة المتدربين معك في النشاط، ذكّرهم أنهم يلعبون الآن دور متعلمين في الصف الأول الأساسي).  </a:t>
            </a:r>
          </a:p>
          <a:p>
            <a:pPr marL="171450" indent="-171450" algn="r" rtl="1">
              <a:buFont typeface="Arial" panose="020B0604020202020204" pitchFamily="34" charset="0"/>
              <a:buChar char="•"/>
            </a:pPr>
            <a:r>
              <a:rPr lang="ar-JO" dirty="0" smtClean="0"/>
              <a:t>عد إلى عدد</a:t>
            </a:r>
            <a:r>
              <a:rPr lang="ar-JO" baseline="0" dirty="0" smtClean="0"/>
              <a:t> المكعبات الأول الذي اخترته في المرحلة الأولى من تنفيذ النشاط، وإلى عدد المكعبات الذي اقترحته ليكون مكمّلًا لعدد المكعبات التي كانت موجودة فعليًّا في الكأس، واكتب كلًّا منهما في دفترك الخاص. اسأل نفسك: هل مجموع العددين = 10؟</a:t>
            </a:r>
          </a:p>
          <a:p>
            <a:pPr marL="171450" indent="-171450" algn="r" rtl="1">
              <a:buFont typeface="Arial" panose="020B0604020202020204" pitchFamily="34" charset="0"/>
              <a:buChar char="•"/>
            </a:pPr>
            <a:r>
              <a:rPr lang="ar-JO" baseline="0" dirty="0" smtClean="0"/>
              <a:t>اسأل المتدربين: كيف يمكن التحقق من ذلك؟ قم بإمالة الكأس وإخراج المكعبات نحو الخارج ومن ثم قم بعدِّها. هل نملك الكثير من المكعبات؟ هل مجموع المكعبات الآن يساوي 10؟ أم أننا لم نتمكن من الوصول إلى المجموع المطلوب وهو 10؟أم أننا نملك الآن العدد الصحيح والمطلوب من المكعبات؟ وضح للمعلمين أنهم سوف يحتاجون إلى تنفيذ هذا التمرين مع طلبتهم مرات عدة.</a:t>
            </a:r>
          </a:p>
          <a:p>
            <a:pPr marL="171450" indent="-171450" algn="r" rtl="1">
              <a:buFont typeface="Arial" panose="020B0604020202020204" pitchFamily="34" charset="0"/>
              <a:buChar char="•"/>
            </a:pPr>
            <a:r>
              <a:rPr lang="ar-JO" dirty="0" smtClean="0"/>
              <a:t>والآن،</a:t>
            </a:r>
            <a:r>
              <a:rPr lang="ar-JO" baseline="0" dirty="0" smtClean="0"/>
              <a:t> اختر عددًا آخر من المكعبات ومن ثم ضعْها في داخل الكأس. وجّه للمتدربين السؤال الآتي: إذا قمت بإضافة 7 مكعبات أخرى إلى الكأس؛ وإذا أردت أن يكون العدد الكلي من المكعبات في الكأس أن يكون 10، فهل سيكون عدد المكعبات في الكأس (بعد إضافة 7 مكعبات أخرى إليه) أكبر من العدد 10؟ مرة أخرى، وضح للمعلمين أنهم سيحتاجون إلى تنفيذ التمرين مع طلبتهم مرارًا وتكرارًا، وأن عليهم كمعلمين التحقق من فهم الطلبة وذلك من خلال التحقق من الإجابات التي يقدمونها في كل مرة يعاد فيها التمرين. </a:t>
            </a:r>
          </a:p>
          <a:p>
            <a:pPr marL="171450" indent="-171450" algn="r" rtl="1">
              <a:buFont typeface="Arial" panose="020B0604020202020204" pitchFamily="34" charset="0"/>
              <a:buChar char="•"/>
            </a:pPr>
            <a:r>
              <a:rPr lang="ar-JO" dirty="0" smtClean="0"/>
              <a:t>زوّد</a:t>
            </a:r>
            <a:r>
              <a:rPr lang="ar-JO" baseline="0" dirty="0" smtClean="0"/>
              <a:t> كل مجموعة من المجموعات بعدد من المكعبات، وكأس تحوي عددًا من المكعبات في داخلها- بحيث يكون عدد المكعبات أكثر من 10 وبنفس الوقت أقل من 20. اسمح للمتدربين (المتعلمين) بالعمل في مجموعات. اطلب من كل متدرب القيام برمي حجر النرد (استخدم حجر نرد ملون في تنفيذ هذا النشاط). والآن، اطلب من المتدربين النظر في الرقم الذي يظهر على حجر النرد:</a:t>
            </a:r>
          </a:p>
          <a:p>
            <a:pPr marL="0" indent="0" algn="r" rtl="1">
              <a:buFont typeface="Arial" panose="020B0604020202020204" pitchFamily="34" charset="0"/>
              <a:buNone/>
            </a:pPr>
            <a:r>
              <a:rPr lang="ar-JO" baseline="0" dirty="0" smtClean="0"/>
              <a:t> أ. وضّح لهم أنه إذا كان الرقم أحمر اللون، فإن عليهم أن يقوموا بالتخلص (طرح) ذلك الرقم من مجموع عدد المكعبات الموجود فعليًّا في الكأس، ومن ثم اطلب منهم حساب عدد المكعبات المتبقي فيها. </a:t>
            </a:r>
          </a:p>
          <a:p>
            <a:pPr algn="r" rtl="1"/>
            <a:r>
              <a:rPr lang="ar-JO" baseline="0" dirty="0" smtClean="0"/>
              <a:t>ب. وأنه إذا كان الرقم أخضر اللون، فإن عليهم أن يقوموا بإضافة  (جمع) ذلك الرقم من مجموع ع</a:t>
            </a:r>
            <a:r>
              <a:rPr kumimoji="0" lang="ar-JO" sz="1200" b="0" i="0" u="none" strike="noStrike" kern="1200" cap="none" spc="0" normalizeH="0" baseline="0" noProof="0" dirty="0" smtClean="0">
                <a:ln>
                  <a:noFill/>
                </a:ln>
                <a:solidFill>
                  <a:prstClr val="black"/>
                </a:solidFill>
                <a:effectLst/>
                <a:uLnTx/>
                <a:uFillTx/>
                <a:latin typeface="+mn-lt"/>
                <a:ea typeface="+mn-ea"/>
                <a:cs typeface="+mn-cs"/>
              </a:rPr>
              <a:t>دد المكعبات الموجود فعليًّا في الكأس، ومن ثم اطلب منهم حساب عدد المكعبات المتبقي فيها. </a:t>
            </a:r>
          </a:p>
          <a:p>
            <a:pPr algn="r" rtl="1"/>
            <a:r>
              <a:rPr kumimoji="0" lang="ar-JO" sz="1200" b="0" i="0" u="none" strike="noStrike" kern="1200" cap="none" spc="0" normalizeH="0" baseline="0" noProof="0" dirty="0" smtClean="0">
                <a:ln>
                  <a:noFill/>
                </a:ln>
                <a:solidFill>
                  <a:prstClr val="black"/>
                </a:solidFill>
                <a:effectLst/>
                <a:uLnTx/>
                <a:uFillTx/>
                <a:latin typeface="+mn-lt"/>
                <a:ea typeface="+mn-ea"/>
                <a:cs typeface="+mn-cs"/>
              </a:rPr>
              <a:t>ج. في حال عدم توافر حجر النرد الأحمر والأخضر، فإن عليهم النظر في الرقم الذي يظهر في حجر النرد: فإذا كان الرقم زوجيًّا فإن عليهم أن يقوموا بعملية الجمع، ولكن إذا كان الرقم فرديًّا، فإن عليهم أن يقوموا بعملية الطرح. </a:t>
            </a:r>
          </a:p>
          <a:p>
            <a:pPr marL="171450" indent="-171450" algn="r" rtl="1">
              <a:buFont typeface="Arial" panose="020B0604020202020204" pitchFamily="34" charset="0"/>
              <a:buChar char="•"/>
            </a:pPr>
            <a:r>
              <a:rPr kumimoji="0" lang="ar-JO" sz="1200" b="0" i="0" u="none" strike="noStrike" kern="1200" cap="none" spc="0" normalizeH="0" baseline="0" noProof="0" dirty="0" smtClean="0">
                <a:ln>
                  <a:noFill/>
                </a:ln>
                <a:solidFill>
                  <a:prstClr val="black"/>
                </a:solidFill>
                <a:effectLst/>
                <a:uLnTx/>
                <a:uFillTx/>
                <a:latin typeface="+mn-lt"/>
                <a:ea typeface="+mn-ea"/>
                <a:cs typeface="+mn-cs"/>
              </a:rPr>
              <a:t>استمر في تنفيذ التمرين مع المتدربين حتى تصبح جميع المكعبات في داخل الكأس، أو أن يصبح الكأس فارغًا تمامًا من المكعبات.</a:t>
            </a:r>
            <a:endParaRPr lang="ar-JO" dirty="0" smtClean="0"/>
          </a:p>
        </p:txBody>
      </p:sp>
      <p:sp>
        <p:nvSpPr>
          <p:cNvPr id="4" name="Slide Number Placeholder 3"/>
          <p:cNvSpPr>
            <a:spLocks noGrp="1"/>
          </p:cNvSpPr>
          <p:nvPr>
            <p:ph type="sldNum" sz="quarter" idx="5"/>
          </p:nvPr>
        </p:nvSpPr>
        <p:spPr/>
        <p:txBody>
          <a:bodyPr/>
          <a:lstStyle/>
          <a:p>
            <a:fld id="{EDB34201-8E7A-E948-97C9-3CF87C6D593A}" type="slidenum">
              <a:rPr lang="en-US" smtClean="0"/>
              <a:t>44</a:t>
            </a:fld>
            <a:endParaRPr lang="en-US"/>
          </a:p>
        </p:txBody>
      </p:sp>
    </p:spTree>
    <p:extLst>
      <p:ext uri="{BB962C8B-B14F-4D97-AF65-F5344CB8AC3E}">
        <p14:creationId xmlns:p14="http://schemas.microsoft.com/office/powerpoint/2010/main" val="1809206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امنح المشرفين وقتًا كافيًا للإجابة عن هذا السؤال ومن ثم ناقشهم في</a:t>
            </a:r>
            <a:r>
              <a:rPr lang="ar-JO" baseline="0" dirty="0" smtClean="0"/>
              <a:t> إجاباتهم.</a:t>
            </a:r>
            <a:endParaRPr lang="ar-JO" dirty="0" smtClean="0"/>
          </a:p>
        </p:txBody>
      </p:sp>
      <p:sp>
        <p:nvSpPr>
          <p:cNvPr id="4" name="Slide Number Placeholder 3"/>
          <p:cNvSpPr>
            <a:spLocks noGrp="1"/>
          </p:cNvSpPr>
          <p:nvPr>
            <p:ph type="sldNum" sz="quarter" idx="10"/>
          </p:nvPr>
        </p:nvSpPr>
        <p:spPr/>
        <p:txBody>
          <a:bodyPr/>
          <a:lstStyle/>
          <a:p>
            <a:fld id="{EDB34201-8E7A-E948-97C9-3CF87C6D593A}" type="slidenum">
              <a:rPr lang="en-US" smtClean="0"/>
              <a:t>46</a:t>
            </a:fld>
            <a:endParaRPr lang="en-US"/>
          </a:p>
        </p:txBody>
      </p:sp>
    </p:spTree>
    <p:extLst>
      <p:ext uri="{BB962C8B-B14F-4D97-AF65-F5344CB8AC3E}">
        <p14:creationId xmlns:p14="http://schemas.microsoft.com/office/powerpoint/2010/main" val="955803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قسم المتدربين إلى مجموعات، ومن ثم اطلب من</a:t>
            </a:r>
            <a:r>
              <a:rPr lang="ar-JO" baseline="0" dirty="0" smtClean="0"/>
              <a:t> أعضاء كل مجموعة</a:t>
            </a:r>
            <a:r>
              <a:rPr lang="ar-JO" dirty="0" smtClean="0"/>
              <a:t> التناقش فيما بينهم في المقصود بحل المشكلة، واجمع منهم إجاباتهم حول السؤال. اسأل مشرفي الرياضيات: "ماذا يعني استخدام حل المشكلات في الرياضيات بالنسبة إليك؟"</a:t>
            </a:r>
          </a:p>
          <a:p>
            <a:pPr marL="171450" indent="-171450" algn="r" rtl="1">
              <a:buFont typeface="Arial" panose="020B0604020202020204" pitchFamily="34" charset="0"/>
              <a:buChar char="•"/>
            </a:pPr>
            <a:r>
              <a:rPr lang="ar-JO" dirty="0" smtClean="0"/>
              <a:t>اطلب منهم التناقش في إجابة</a:t>
            </a:r>
            <a:r>
              <a:rPr lang="ar-JO" baseline="0" dirty="0" smtClean="0"/>
              <a:t> السؤال السابق لمدة 5 دقائق؛ واطلب منهم تدوين إجاباتهم </a:t>
            </a:r>
            <a:r>
              <a:rPr lang="ar-JO" dirty="0" smtClean="0"/>
              <a:t>على أوراق</a:t>
            </a:r>
            <a:r>
              <a:rPr lang="ar-JO" baseline="0" dirty="0" smtClean="0"/>
              <a:t> بيضاء</a:t>
            </a:r>
            <a:r>
              <a:rPr lang="ar-JO" dirty="0" smtClean="0"/>
              <a:t> كبيرة الحجم، ثم مشاركتها مع باقي المجموعات في الصف. استخلص الجوانب الأساسية لحل المشكلات كفكر رياضي كما ورد في أثناء مناقشتها ومشاركتها مع المشرفين التربويين. من الجوانب الأساسية لحل المشكلات</a:t>
            </a:r>
            <a:r>
              <a:rPr lang="ar-JO" baseline="0" dirty="0" smtClean="0"/>
              <a:t> ما يأتي</a:t>
            </a:r>
            <a:r>
              <a:rPr lang="ar-JO" dirty="0" smtClean="0"/>
              <a:t>:</a:t>
            </a:r>
          </a:p>
          <a:p>
            <a:pPr marL="0" indent="0" algn="r" rtl="1">
              <a:buFont typeface="Arial" panose="020B0604020202020204" pitchFamily="34" charset="0"/>
              <a:buNone/>
            </a:pPr>
            <a:endParaRPr lang="ar-JO" dirty="0" smtClean="0"/>
          </a:p>
          <a:p>
            <a:pPr marL="0" indent="0" algn="r" rtl="1">
              <a:lnSpc>
                <a:spcPct val="150000"/>
              </a:lnSpc>
              <a:buFont typeface="Arial" panose="020B0604020202020204" pitchFamily="34" charset="0"/>
              <a:buNone/>
            </a:pPr>
            <a:r>
              <a:rPr lang="ar-JO" dirty="0" smtClean="0"/>
              <a:t>أ. تطوير المنحى</a:t>
            </a:r>
            <a:r>
              <a:rPr lang="ar-JO" baseline="0" dirty="0" smtClean="0"/>
              <a:t> الاستقصائي في ا</a:t>
            </a:r>
            <a:r>
              <a:rPr lang="ar-JO" dirty="0" smtClean="0"/>
              <a:t>لرياضيات.</a:t>
            </a:r>
          </a:p>
          <a:p>
            <a:pPr marL="0" indent="0" algn="r" rtl="1">
              <a:buFont typeface="Arial" panose="020B0604020202020204" pitchFamily="34" charset="0"/>
              <a:buNone/>
            </a:pPr>
            <a:r>
              <a:rPr lang="ar-JO" dirty="0" smtClean="0"/>
              <a:t>ب. استخدام منحى التعلم النشط في تعلم الرياضيات / واستخدام أنشطة التعلم القائمة على الاستقصاء العلمي.</a:t>
            </a:r>
          </a:p>
          <a:p>
            <a:pPr marL="0" indent="0" algn="r" rtl="1">
              <a:buFont typeface="Arial" panose="020B0604020202020204" pitchFamily="34" charset="0"/>
              <a:buNone/>
            </a:pPr>
            <a:r>
              <a:rPr lang="ar-JO" dirty="0" smtClean="0"/>
              <a:t>ج. تقديم الأدلة والأسباب، والمبررات</a:t>
            </a:r>
            <a:r>
              <a:rPr lang="ar-JO" baseline="0" dirty="0" smtClean="0"/>
              <a:t> العلمية</a:t>
            </a:r>
            <a:r>
              <a:rPr lang="ar-JO" dirty="0" smtClean="0"/>
              <a:t>، والتفكير المنطقي.</a:t>
            </a:r>
          </a:p>
          <a:p>
            <a:pPr marL="0" indent="0" algn="r" rtl="1">
              <a:buFont typeface="Arial" panose="020B0604020202020204" pitchFamily="34" charset="0"/>
              <a:buNone/>
            </a:pPr>
            <a:r>
              <a:rPr lang="ar-JO" dirty="0" smtClean="0"/>
              <a:t>د. استخدام استراتيجيات تدريس مناسبة.</a:t>
            </a:r>
          </a:p>
          <a:p>
            <a:pPr marL="0" indent="0" algn="r" rtl="1">
              <a:buFont typeface="Arial" panose="020B0604020202020204" pitchFamily="34" charset="0"/>
              <a:buNone/>
            </a:pPr>
            <a:r>
              <a:rPr lang="ar-JO" dirty="0" smtClean="0"/>
              <a:t>هـ. استخدام اللغة الرياضية المناسبة.</a:t>
            </a:r>
          </a:p>
          <a:p>
            <a:pPr marL="0" indent="0" algn="r" rtl="1">
              <a:buFont typeface="Arial" panose="020B0604020202020204" pitchFamily="34" charset="0"/>
              <a:buNone/>
            </a:pPr>
            <a:r>
              <a:rPr lang="ar-JO" dirty="0" smtClean="0"/>
              <a:t>و. طرح الأسئلة وتقديم الإجابة عنها.</a:t>
            </a:r>
          </a:p>
          <a:p>
            <a:pPr marL="0" indent="0" algn="r" rtl="1">
              <a:buFont typeface="Arial" panose="020B0604020202020204" pitchFamily="34" charset="0"/>
              <a:buNone/>
            </a:pPr>
            <a:r>
              <a:rPr lang="ar-JO" dirty="0" smtClean="0"/>
              <a:t>ز. استخدام الرياضيات وتطبيقها في سياقات الحياة الحقيقية.</a:t>
            </a:r>
          </a:p>
          <a:p>
            <a:pPr marL="171450" indent="-171450" algn="r" rtl="1">
              <a:buFont typeface="Arial" panose="020B0604020202020204" pitchFamily="34" charset="0"/>
              <a:buChar char="•"/>
            </a:pPr>
            <a:r>
              <a:rPr lang="ar-JO" dirty="0" smtClean="0"/>
              <a:t>شجّع المتدربين على طرح أمثلة</a:t>
            </a:r>
            <a:r>
              <a:rPr lang="ar-JO" baseline="0" dirty="0" smtClean="0"/>
              <a:t> يمكن للمتعلمين بواسطتها التعبير عن مبادئ حل المشكلات التي تم ذكرها مسبقًا.</a:t>
            </a:r>
          </a:p>
          <a:p>
            <a:pPr marL="171450" indent="-171450" algn="r" rtl="1">
              <a:buFont typeface="Arial" panose="020B0604020202020204" pitchFamily="34" charset="0"/>
              <a:buChar char="•"/>
            </a:pPr>
            <a:r>
              <a:rPr lang="ar-JO" baseline="0" dirty="0" smtClean="0"/>
              <a:t>أكّد على أن توظيف حل المشكلات في المنهج يدعم جميع الفروع الأخرى، ويصف استخدام التقنيات والمهارات وتطبيق الفهم والاستراتيجيات في حل المشكلات. لذلك؛ تتضمن معظم الأنشطة المقترحة في رياضيات "كولينز" نتاجًا تعليميًّا مرتبطًا بحل المشكلات. </a:t>
            </a:r>
          </a:p>
          <a:p>
            <a:pPr marL="171450" indent="-171450" algn="r" rtl="1">
              <a:buFont typeface="Arial" panose="020B0604020202020204" pitchFamily="34" charset="0"/>
              <a:buChar char="•"/>
            </a:pPr>
            <a:r>
              <a:rPr lang="ar-JO" baseline="0" dirty="0" smtClean="0"/>
              <a:t>اشرح كيف يمكّن توظيف حل المشكلات في تدريس الرياضيات المتعلمين من تطبيق معارفهم الرياضية، وتطوير فهم كلي للموضوع قيد الدراسة.</a:t>
            </a:r>
          </a:p>
          <a:p>
            <a:endParaRPr lang="ar-JO" dirty="0" smtClean="0"/>
          </a:p>
        </p:txBody>
      </p:sp>
      <p:sp>
        <p:nvSpPr>
          <p:cNvPr id="4" name="Slide Number Placeholder 3"/>
          <p:cNvSpPr>
            <a:spLocks noGrp="1"/>
          </p:cNvSpPr>
          <p:nvPr>
            <p:ph type="sldNum" sz="quarter" idx="5"/>
          </p:nvPr>
        </p:nvSpPr>
        <p:spPr/>
        <p:txBody>
          <a:bodyPr/>
          <a:lstStyle/>
          <a:p>
            <a:fld id="{EDB34201-8E7A-E948-97C9-3CF87C6D593A}" type="slidenum">
              <a:rPr lang="en-US" smtClean="0"/>
              <a:t>47</a:t>
            </a:fld>
            <a:endParaRPr lang="en-US"/>
          </a:p>
        </p:txBody>
      </p:sp>
    </p:spTree>
    <p:extLst>
      <p:ext uri="{BB962C8B-B14F-4D97-AF65-F5344CB8AC3E}">
        <p14:creationId xmlns:p14="http://schemas.microsoft.com/office/powerpoint/2010/main" val="3256789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rtl="1">
              <a:buFont typeface="Arial" panose="020B0604020202020204" pitchFamily="34" charset="0"/>
              <a:buChar char="•"/>
            </a:pPr>
            <a:r>
              <a:rPr lang="ar-JO" dirty="0" smtClean="0"/>
              <a:t>في </a:t>
            </a:r>
            <a:r>
              <a:rPr lang="ar-JO" dirty="0" smtClean="0"/>
              <a:t>مدة زمنية مقدارها 10 دقائق؛</a:t>
            </a:r>
            <a:r>
              <a:rPr lang="ar-JO" baseline="0" dirty="0" smtClean="0"/>
              <a:t> </a:t>
            </a:r>
            <a:r>
              <a:rPr lang="ar-JO" dirty="0" smtClean="0"/>
              <a:t>اطلب من الزملاء</a:t>
            </a:r>
            <a:r>
              <a:rPr lang="ar-JO" baseline="0" dirty="0" smtClean="0"/>
              <a:t> التفكير في جميع الإجراءات التي يقومون بها عند إعداد وتقديم درس من الدروس. اطلب منهم كتابة كل إجراء من الإجراءات على ورق مستقل حجم </a:t>
            </a:r>
            <a:r>
              <a:rPr lang="en-US" baseline="0" dirty="0" smtClean="0"/>
              <a:t>A3</a:t>
            </a:r>
            <a:r>
              <a:rPr lang="ar-JO" baseline="0" dirty="0" smtClean="0"/>
              <a:t> أو ورق لاصق ليقوموا بعرض إجراءاتهم من خلالها على ورقة كبيرة (إلصاق الأوراق اللاصقة بعد الانتهاء من إعداد المطلوب) أو اطلب منهم كتابتها على السبورة إذا كان متوافرًا في مكان التدريب وعرضها ومناقشتها مع زملائهم.</a:t>
            </a:r>
          </a:p>
          <a:p>
            <a:pPr marL="171450" indent="-171450" algn="just" rtl="1">
              <a:buFont typeface="Arial" panose="020B0604020202020204" pitchFamily="34" charset="0"/>
              <a:buChar char="•"/>
            </a:pPr>
            <a:r>
              <a:rPr lang="ar-JO" baseline="0" dirty="0" smtClean="0"/>
              <a:t>من الإجابات التي يمكنك الحصول عليها:</a:t>
            </a:r>
          </a:p>
          <a:p>
            <a:pPr algn="just" rtl="1"/>
            <a:r>
              <a:rPr lang="ar-JO" baseline="0" dirty="0" smtClean="0"/>
              <a:t>تحضير  الدروس/ موارد التعلم اللازمة لتنفيذ الدروس - توجيه بعض الإرشادات إلى طلبة الصف - السماح للمتعلمين بالتحدث - توفير المهام التعليمية في متناول الجميع - مشاركة الإنجازات – تعزيز المتعلمين ومنحهم بالمكافآت - طرح الأسئلة - تحديد المهام - تحديد العمل – قيادة الحوار والمناقشات - مشاركة نتاجات التعلم- تحديد الواجبات المنزلية - رسم الأهداف - السماح للمتعلمين بأخذ زمام المبادرة والقيادة- مراقبة المتعلمين - المناقشة مع المجموعات - المناقشة مع الأفراد – تقديم المساعدة للفرد المتعلم - شرح الأشياء - الإجابة عن الأسئلة – توفير الطمأنينة عند المتعلمين.</a:t>
            </a:r>
            <a:endParaRPr lang="ar-JO"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53</a:t>
            </a:fld>
            <a:endParaRPr lang="en-US"/>
          </a:p>
        </p:txBody>
      </p:sp>
    </p:spTree>
    <p:extLst>
      <p:ext uri="{BB962C8B-B14F-4D97-AF65-F5344CB8AC3E}">
        <p14:creationId xmlns:p14="http://schemas.microsoft.com/office/powerpoint/2010/main" val="736904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درّب</a:t>
            </a:r>
            <a:r>
              <a:rPr lang="ar-JO" baseline="0" dirty="0" smtClean="0"/>
              <a:t> المتدربين على تدريس منهاج رياضيات "كولينز" الصف الرابع وفق </a:t>
            </a:r>
            <a:r>
              <a:rPr lang="ar-JO" dirty="0" smtClean="0"/>
              <a:t>منحى التدريس باستخدام موارد "كولينز " التعليمية. استخدم أوراق العمل المتاحة لذلك.</a:t>
            </a:r>
            <a:endParaRPr lang="en-GB"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54</a:t>
            </a:fld>
            <a:endParaRPr lang="en-US"/>
          </a:p>
        </p:txBody>
      </p:sp>
    </p:spTree>
    <p:extLst>
      <p:ext uri="{BB962C8B-B14F-4D97-AF65-F5344CB8AC3E}">
        <p14:creationId xmlns:p14="http://schemas.microsoft.com/office/powerpoint/2010/main" val="2678012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sz="1200" dirty="0" smtClean="0"/>
              <a:t>ملاحظة: </a:t>
            </a:r>
            <a:endParaRPr lang="en-US" sz="1200" dirty="0" smtClean="0"/>
          </a:p>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وضّح للمتدربين أن </a:t>
            </a:r>
            <a:r>
              <a:rPr lang="ar-JO" sz="1200" dirty="0" smtClean="0"/>
              <a:t>الزمن المخصص لتنفيذ كل خطوة هو زمن تقديري وبما يتناسب مع الزمن المخصص للحصة الواحدة. </a:t>
            </a:r>
            <a:endParaRPr lang="en-US" dirty="0" smtClean="0"/>
          </a:p>
          <a:p>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57</a:t>
            </a:fld>
            <a:endParaRPr lang="en-US"/>
          </a:p>
        </p:txBody>
      </p:sp>
    </p:spTree>
    <p:extLst>
      <p:ext uri="{BB962C8B-B14F-4D97-AF65-F5344CB8AC3E}">
        <p14:creationId xmlns:p14="http://schemas.microsoft.com/office/powerpoint/2010/main" val="3996976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58</a:t>
            </a:fld>
            <a:endParaRPr lang="en-US"/>
          </a:p>
        </p:txBody>
      </p:sp>
    </p:spTree>
    <p:extLst>
      <p:ext uri="{BB962C8B-B14F-4D97-AF65-F5344CB8AC3E}">
        <p14:creationId xmlns:p14="http://schemas.microsoft.com/office/powerpoint/2010/main" val="263233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JO" sz="1200" b="0" i="0" u="none" strike="noStrike" kern="1200" dirty="0" smtClean="0">
                <a:solidFill>
                  <a:schemeClr val="tx1"/>
                </a:solidFill>
                <a:effectLst/>
                <a:latin typeface="+mn-lt"/>
                <a:ea typeface="+mn-ea"/>
                <a:cs typeface="+mn-cs"/>
              </a:rPr>
              <a:t>الهدف الرئيس من التدريب خلال الأيام الثلاثة القادمة هو مساعدتك</a:t>
            </a:r>
            <a:r>
              <a:rPr lang="ar-JO" sz="1200" b="0" i="0" u="none" strike="noStrike" kern="1200" baseline="0" dirty="0" smtClean="0">
                <a:solidFill>
                  <a:schemeClr val="tx1"/>
                </a:solidFill>
                <a:effectLst/>
                <a:latin typeface="+mn-lt"/>
                <a:ea typeface="+mn-ea"/>
                <a:cs typeface="+mn-cs"/>
              </a:rPr>
              <a:t> </a:t>
            </a:r>
            <a:r>
              <a:rPr lang="ar-JO" sz="1200" b="0" i="0" u="none" strike="noStrike" kern="1200" dirty="0" smtClean="0">
                <a:solidFill>
                  <a:schemeClr val="tx1"/>
                </a:solidFill>
                <a:effectLst/>
                <a:latin typeface="+mn-lt"/>
                <a:ea typeface="+mn-ea"/>
                <a:cs typeface="+mn-cs"/>
              </a:rPr>
              <a:t>على البدء في استخدام منهاج </a:t>
            </a:r>
            <a:r>
              <a:rPr lang="ar-JO" sz="1200" b="0" i="0" u="none" strike="noStrike" kern="1200" baseline="0" dirty="0" smtClean="0">
                <a:solidFill>
                  <a:schemeClr val="tx1"/>
                </a:solidFill>
                <a:effectLst/>
                <a:latin typeface="+mn-lt"/>
                <a:ea typeface="+mn-ea"/>
                <a:cs typeface="+mn-cs"/>
              </a:rPr>
              <a:t>الرياضيات</a:t>
            </a:r>
            <a:r>
              <a:rPr lang="ar-JO" sz="1200" b="0" i="0" u="none" strike="noStrike" kern="1200" dirty="0" smtClean="0">
                <a:solidFill>
                  <a:schemeClr val="tx1"/>
                </a:solidFill>
                <a:effectLst/>
                <a:latin typeface="+mn-lt"/>
                <a:ea typeface="+mn-ea"/>
                <a:cs typeface="+mn-cs"/>
              </a:rPr>
              <a:t> المطور للصف </a:t>
            </a:r>
            <a:r>
              <a:rPr lang="ar-JO" sz="1200" b="0" i="0" u="none" strike="noStrike" kern="1200" baseline="0" dirty="0" smtClean="0">
                <a:solidFill>
                  <a:schemeClr val="tx1"/>
                </a:solidFill>
                <a:effectLst/>
                <a:latin typeface="+mn-lt"/>
                <a:ea typeface="+mn-ea"/>
                <a:cs typeface="+mn-cs"/>
              </a:rPr>
              <a:t>الرابع الأساسي </a:t>
            </a:r>
            <a:r>
              <a:rPr lang="ar-JO" sz="1200" b="0" i="0" u="none" strike="noStrike" kern="1200" dirty="0" smtClean="0">
                <a:solidFill>
                  <a:schemeClr val="tx1"/>
                </a:solidFill>
                <a:effectLst/>
                <a:latin typeface="+mn-lt"/>
                <a:ea typeface="+mn-ea"/>
                <a:cs typeface="+mn-cs"/>
              </a:rPr>
              <a:t>في الغرفة الصفية. نحن نعلم أن منهاج </a:t>
            </a:r>
            <a:r>
              <a:rPr kumimoji="0" lang="ar-JO" sz="1200" b="0" i="0" u="none" strike="noStrike" kern="1200" cap="none" spc="0" normalizeH="0" baseline="0" noProof="0" dirty="0" smtClean="0">
                <a:ln>
                  <a:noFill/>
                </a:ln>
                <a:solidFill>
                  <a:prstClr val="black"/>
                </a:solidFill>
                <a:effectLst/>
                <a:uLnTx/>
                <a:uFillTx/>
                <a:latin typeface="+mn-lt"/>
                <a:ea typeface="+mn-ea"/>
                <a:cs typeface="+mn-cs"/>
              </a:rPr>
              <a:t>الرياضيات</a:t>
            </a:r>
            <a:r>
              <a:rPr lang="ar-JO" sz="1200" b="0" i="0" u="none" strike="noStrike" kern="1200" dirty="0" smtClean="0">
                <a:solidFill>
                  <a:schemeClr val="tx1"/>
                </a:solidFill>
                <a:effectLst/>
                <a:latin typeface="+mn-lt"/>
                <a:ea typeface="+mn-ea"/>
                <a:cs typeface="+mn-cs"/>
              </a:rPr>
              <a:t> المطور يختلف عن منهاج </a:t>
            </a:r>
            <a:r>
              <a:rPr kumimoji="0" lang="ar-JO" sz="1200" b="0" i="0" u="none" strike="noStrike" kern="1200" cap="none" spc="0" normalizeH="0" baseline="0" noProof="0" dirty="0" smtClean="0">
                <a:ln>
                  <a:noFill/>
                </a:ln>
                <a:solidFill>
                  <a:prstClr val="black"/>
                </a:solidFill>
                <a:effectLst/>
                <a:uLnTx/>
                <a:uFillTx/>
                <a:latin typeface="+mn-lt"/>
                <a:ea typeface="+mn-ea"/>
                <a:cs typeface="+mn-cs"/>
              </a:rPr>
              <a:t>الرياضيات</a:t>
            </a:r>
            <a:r>
              <a:rPr lang="ar-JO" sz="1200" b="0" i="0" u="none" strike="noStrike" kern="1200" dirty="0" smtClean="0">
                <a:solidFill>
                  <a:schemeClr val="tx1"/>
                </a:solidFill>
                <a:effectLst/>
                <a:latin typeface="+mn-lt"/>
                <a:ea typeface="+mn-ea"/>
                <a:cs typeface="+mn-cs"/>
              </a:rPr>
              <a:t>  الذي كان يستخدم</a:t>
            </a:r>
            <a:r>
              <a:rPr lang="ar-JO" sz="1200" b="0" i="0" u="none" strike="noStrike" kern="1200" baseline="0" dirty="0" smtClean="0">
                <a:solidFill>
                  <a:schemeClr val="tx1"/>
                </a:solidFill>
                <a:effectLst/>
                <a:latin typeface="+mn-lt"/>
                <a:ea typeface="+mn-ea"/>
                <a:cs typeface="+mn-cs"/>
              </a:rPr>
              <a:t> في تدريس الصف الرابع الأساسي؛</a:t>
            </a:r>
            <a:r>
              <a:rPr lang="ar-JO" sz="1200" b="0" i="0" u="none" strike="noStrike" kern="1200" dirty="0" smtClean="0">
                <a:solidFill>
                  <a:schemeClr val="tx1"/>
                </a:solidFill>
                <a:effectLst/>
                <a:latin typeface="+mn-lt"/>
                <a:ea typeface="+mn-ea"/>
                <a:cs typeface="+mn-cs"/>
              </a:rPr>
              <a:t> لذلك نحن نريد منك –</a:t>
            </a:r>
            <a:r>
              <a:rPr lang="ar-JO" sz="1200" b="0" i="0" u="none" strike="noStrike" kern="1200" baseline="0" dirty="0" smtClean="0">
                <a:solidFill>
                  <a:schemeClr val="tx1"/>
                </a:solidFill>
                <a:effectLst/>
                <a:latin typeface="+mn-lt"/>
                <a:ea typeface="+mn-ea"/>
                <a:cs typeface="+mn-cs"/>
              </a:rPr>
              <a:t> كمعلم-</a:t>
            </a:r>
            <a:r>
              <a:rPr lang="ar-JO" sz="1200" b="0" i="0" u="none" strike="noStrike" kern="1200" dirty="0" smtClean="0">
                <a:solidFill>
                  <a:schemeClr val="tx1"/>
                </a:solidFill>
                <a:effectLst/>
                <a:latin typeface="+mn-lt"/>
                <a:ea typeface="+mn-ea"/>
                <a:cs typeface="+mn-cs"/>
              </a:rPr>
              <a:t> أن تنتهز هذه الفرصة لطرح الكثير من الأسئلة. ونحن نعلم أن التدرب على تنفيذ</a:t>
            </a:r>
            <a:r>
              <a:rPr lang="ar-JO" sz="1200" b="0" i="0" u="none" strike="noStrike" kern="1200" baseline="0" dirty="0" smtClean="0">
                <a:solidFill>
                  <a:schemeClr val="tx1"/>
                </a:solidFill>
                <a:effectLst/>
                <a:latin typeface="+mn-lt"/>
                <a:ea typeface="+mn-ea"/>
                <a:cs typeface="+mn-cs"/>
              </a:rPr>
              <a:t> المناهج المطورة سوف </a:t>
            </a:r>
            <a:r>
              <a:rPr lang="ar-JO" sz="1200" b="0" i="0" u="none" strike="noStrike" kern="1200" dirty="0" smtClean="0">
                <a:solidFill>
                  <a:schemeClr val="tx1"/>
                </a:solidFill>
                <a:effectLst/>
                <a:latin typeface="+mn-lt"/>
                <a:ea typeface="+mn-ea"/>
                <a:cs typeface="+mn-cs"/>
              </a:rPr>
              <a:t>يستغرق الكثير من الوقت والجهد للتنفيذ؛</a:t>
            </a:r>
            <a:r>
              <a:rPr lang="ar-JO" sz="1200" b="0" i="0" u="none" strike="noStrike" kern="1200" baseline="0" dirty="0" smtClean="0">
                <a:solidFill>
                  <a:schemeClr val="tx1"/>
                </a:solidFill>
                <a:effectLst/>
                <a:latin typeface="+mn-lt"/>
                <a:ea typeface="+mn-ea"/>
                <a:cs typeface="+mn-cs"/>
              </a:rPr>
              <a:t> </a:t>
            </a:r>
            <a:r>
              <a:rPr lang="ar-JO" sz="1200" b="0" i="0" u="none" strike="noStrike" kern="1200" dirty="0" smtClean="0">
                <a:solidFill>
                  <a:schemeClr val="tx1"/>
                </a:solidFill>
                <a:effectLst/>
                <a:latin typeface="+mn-lt"/>
                <a:ea typeface="+mn-ea"/>
                <a:cs typeface="+mn-cs"/>
              </a:rPr>
              <a:t>لذا فإنه من الضروري</a:t>
            </a:r>
            <a:r>
              <a:rPr lang="ar-JO" sz="1200" b="0" i="0" u="none" strike="noStrike" kern="1200" baseline="0" dirty="0" smtClean="0">
                <a:solidFill>
                  <a:schemeClr val="tx1"/>
                </a:solidFill>
                <a:effectLst/>
                <a:latin typeface="+mn-lt"/>
                <a:ea typeface="+mn-ea"/>
                <a:cs typeface="+mn-cs"/>
              </a:rPr>
              <a:t> لك كمعلم بأن تشعر بأهمية البدء بتطوير مناهج الرياضيات</a:t>
            </a:r>
            <a:r>
              <a:rPr lang="ar-JO" sz="1200" b="0" i="0" u="none" strike="noStrike" kern="1200" dirty="0" smtClean="0">
                <a:solidFill>
                  <a:schemeClr val="tx1"/>
                </a:solidFill>
                <a:effectLst/>
                <a:latin typeface="+mn-lt"/>
                <a:ea typeface="+mn-ea"/>
                <a:cs typeface="+mn-cs"/>
              </a:rPr>
              <a:t> للمرحلة الأساسية والفائدة الكبيرة التي ترغب أن تتحقق لدى طلبتك. قد تساعد هذه الملاحظة فريقك على البقاء متحمسًا طيلة فترة التدريب ومواجهة التحديات المتعلقة بالبدء بتنفيذ المنهج.</a:t>
            </a:r>
            <a:endParaRPr lang="en-GB" sz="1200" b="0" i="0" u="none" strike="noStrike" kern="1200" dirty="0" smtClean="0">
              <a:solidFill>
                <a:schemeClr val="tx1"/>
              </a:solidFill>
              <a:effectLst/>
              <a:latin typeface="+mn-lt"/>
              <a:ea typeface="+mn-ea"/>
              <a:cs typeface="+mn-cs"/>
            </a:endParaRPr>
          </a:p>
          <a:p>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4</a:t>
            </a:fld>
            <a:endParaRPr lang="en-US"/>
          </a:p>
        </p:txBody>
      </p:sp>
    </p:spTree>
    <p:extLst>
      <p:ext uri="{BB962C8B-B14F-4D97-AF65-F5344CB8AC3E}">
        <p14:creationId xmlns:p14="http://schemas.microsoft.com/office/powerpoint/2010/main" val="1991049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dirty="0" smtClean="0"/>
              <a:t>ابدأ بالتحضير وذلك بعد جمع الموارد التعليمية الخاصة</a:t>
            </a:r>
            <a:r>
              <a:rPr lang="ar-JO" baseline="0" dirty="0" smtClean="0"/>
              <a:t> بالدرس الأول من الوحدة الأولى من كتاب رياضيات الصف الرابع الأساسي – الفصل الدراسي الأول. يمكن أن تجد الدرس المذكور (1-1: الأنماط العددية (1)) في دليل المعلم (سيتم تزويدكم بنسخة الكترونية بزمن قريب جدا) وفي كتاب الطالب (صفحة 8) وفي كتاب التمارين (صفحة 8).  </a:t>
            </a:r>
          </a:p>
          <a:p>
            <a:pPr algn="r" rtl="1"/>
            <a:endParaRPr lang="en-GB" i="1" dirty="0"/>
          </a:p>
        </p:txBody>
      </p:sp>
      <p:sp>
        <p:nvSpPr>
          <p:cNvPr id="4" name="Slide Number Placeholder 3"/>
          <p:cNvSpPr>
            <a:spLocks noGrp="1"/>
          </p:cNvSpPr>
          <p:nvPr>
            <p:ph type="sldNum" sz="quarter" idx="10"/>
          </p:nvPr>
        </p:nvSpPr>
        <p:spPr/>
        <p:txBody>
          <a:bodyPr/>
          <a:lstStyle/>
          <a:p>
            <a:fld id="{EDB34201-8E7A-E948-97C9-3CF87C6D593A}" type="slidenum">
              <a:rPr lang="en-US" smtClean="0"/>
              <a:t>60</a:t>
            </a:fld>
            <a:endParaRPr lang="en-US"/>
          </a:p>
        </p:txBody>
      </p:sp>
    </p:spTree>
    <p:extLst>
      <p:ext uri="{BB962C8B-B14F-4D97-AF65-F5344CB8AC3E}">
        <p14:creationId xmlns:p14="http://schemas.microsoft.com/office/powerpoint/2010/main" val="3730485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i="0" dirty="0" smtClean="0"/>
              <a:t>أكد على</a:t>
            </a:r>
            <a:r>
              <a:rPr lang="ar-JO" i="0" baseline="0" dirty="0" smtClean="0"/>
              <a:t> ا</a:t>
            </a:r>
            <a:r>
              <a:rPr lang="ar-JO" i="0" dirty="0" smtClean="0"/>
              <a:t>لمشاركين أنه لا يجب استخدام كل نشاط وكل تمرين. وأن الهدف هو أن يحقق المتعلمون نتاج التعلم المنشود.</a:t>
            </a:r>
          </a:p>
          <a:p>
            <a:endParaRPr lang="en-GB" i="0" dirty="0"/>
          </a:p>
        </p:txBody>
      </p:sp>
      <p:sp>
        <p:nvSpPr>
          <p:cNvPr id="4" name="Slide Number Placeholder 3"/>
          <p:cNvSpPr>
            <a:spLocks noGrp="1"/>
          </p:cNvSpPr>
          <p:nvPr>
            <p:ph type="sldNum" sz="quarter" idx="10"/>
          </p:nvPr>
        </p:nvSpPr>
        <p:spPr/>
        <p:txBody>
          <a:bodyPr/>
          <a:lstStyle/>
          <a:p>
            <a:fld id="{EDB34201-8E7A-E948-97C9-3CF87C6D593A}" type="slidenum">
              <a:rPr lang="en-US" smtClean="0"/>
              <a:t>61</a:t>
            </a:fld>
            <a:endParaRPr lang="en-US"/>
          </a:p>
        </p:txBody>
      </p:sp>
    </p:spTree>
    <p:extLst>
      <p:ext uri="{BB962C8B-B14F-4D97-AF65-F5344CB8AC3E}">
        <p14:creationId xmlns:p14="http://schemas.microsoft.com/office/powerpoint/2010/main" val="3167634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62</a:t>
            </a:fld>
            <a:endParaRPr lang="en-US"/>
          </a:p>
        </p:txBody>
      </p:sp>
    </p:spTree>
    <p:extLst>
      <p:ext uri="{BB962C8B-B14F-4D97-AF65-F5344CB8AC3E}">
        <p14:creationId xmlns:p14="http://schemas.microsoft.com/office/powerpoint/2010/main" val="3749734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سوف</a:t>
            </a:r>
            <a:r>
              <a:rPr lang="ar-JO" baseline="0" dirty="0" smtClean="0"/>
              <a:t> تقودك الشرائح الآتية إلى التأمل في الدرس المطلوب في كل من كتاب الطالب وكتاب التمارين.</a:t>
            </a:r>
            <a:endParaRPr lang="en-GB" dirty="0" smtClean="0"/>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64</a:t>
            </a:fld>
            <a:endParaRPr lang="en-US"/>
          </a:p>
        </p:txBody>
      </p:sp>
    </p:spTree>
    <p:extLst>
      <p:ext uri="{BB962C8B-B14F-4D97-AF65-F5344CB8AC3E}">
        <p14:creationId xmlns:p14="http://schemas.microsoft.com/office/powerpoint/2010/main" val="3976692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وجّه المتعلمين إلى استخدام</a:t>
            </a:r>
            <a:r>
              <a:rPr lang="ar-JO" baseline="0" dirty="0" smtClean="0"/>
              <a:t> كتاب الطالب واطلب منهم التأمل في الصورة الواردة في الكتاب. وحاورهم كالآتي: </a:t>
            </a:r>
            <a:r>
              <a:rPr lang="ar-JO" sz="1200" dirty="0" smtClean="0">
                <a:solidFill>
                  <a:schemeClr val="tx1"/>
                </a:solidFill>
              </a:rPr>
              <a:t>في ذهنك؛ احسب العدد الكلي للتفاح.</a:t>
            </a:r>
            <a:r>
              <a:rPr lang="en-GB" sz="1200" dirty="0" smtClean="0">
                <a:solidFill>
                  <a:schemeClr val="tx1"/>
                </a:solidFill>
              </a:rPr>
              <a:t> </a:t>
            </a:r>
            <a:r>
              <a:rPr lang="ar-JO" sz="1200" dirty="0" smtClean="0">
                <a:solidFill>
                  <a:schemeClr val="tx1"/>
                </a:solidFill>
              </a:rPr>
              <a:t>اسألهم: كيف يمكنك التوصل إلى معرفة إجابة</a:t>
            </a:r>
            <a:r>
              <a:rPr lang="ar-JO" sz="1200" baseline="0" dirty="0" smtClean="0">
                <a:solidFill>
                  <a:schemeClr val="tx1"/>
                </a:solidFill>
              </a:rPr>
              <a:t> السؤال؟ اطلب من المتعلمين شرح الاستراتيجيات التي قد استخدموها من أجل التوصل إلى الحل.</a:t>
            </a:r>
            <a:endParaRPr lang="ar-JO" sz="1200" dirty="0" smtClean="0">
              <a:solidFill>
                <a:schemeClr val="tx1"/>
              </a:solidFill>
            </a:endParaRPr>
          </a:p>
          <a:p>
            <a:pPr algn="r" rtl="1"/>
            <a:endParaRPr lang="ar-JO" dirty="0" smtClean="0"/>
          </a:p>
          <a:p>
            <a:pPr algn="r" rtl="1"/>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65</a:t>
            </a:fld>
            <a:endParaRPr lang="en-US"/>
          </a:p>
        </p:txBody>
      </p:sp>
    </p:spTree>
    <p:extLst>
      <p:ext uri="{BB962C8B-B14F-4D97-AF65-F5344CB8AC3E}">
        <p14:creationId xmlns:p14="http://schemas.microsoft.com/office/powerpoint/2010/main" val="210101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ناقش المحتوى</a:t>
            </a:r>
            <a:r>
              <a:rPr lang="ar-JO" baseline="0" dirty="0" smtClean="0"/>
              <a:t> العلمي والمثال المعروض ضمن العنوان "أتعلم" في كتاب الطالب. اطلب من المتعلمين وضع أصابعهم على العدد 43 ومن ثم العد تنازليًّا بثلاثات. واسألهم: ما الموارد الحسابية الأخرى التي يمكن استخدامها لمساعدتك في العد تنازليًّا؟ استمع إلى إجابات المتعلمين. يمكن للمتعلمين اقتراح استخدام خط الأعداد، أو استخدام مجموعة من بطاقات الأعداد، أو استخدام حقائق الأرقام المعروفة، مثل الجداول الزمنية. الطلبة من ذوي القدرات الأقل يمكن أن يقترحوا استخدام الألعاب الرياضية (مجسمات أو مكعبات أو العدادات). </a:t>
            </a:r>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66</a:t>
            </a:fld>
            <a:endParaRPr lang="en-US"/>
          </a:p>
        </p:txBody>
      </p:sp>
    </p:spTree>
    <p:extLst>
      <p:ext uri="{BB962C8B-B14F-4D97-AF65-F5344CB8AC3E}">
        <p14:creationId xmlns:p14="http://schemas.microsoft.com/office/powerpoint/2010/main" val="599545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اعرض خط الأعداد</a:t>
            </a:r>
            <a:r>
              <a:rPr lang="ar-JO" baseline="0" dirty="0" smtClean="0"/>
              <a:t> المقسم إلى أجزاء أحادية، وبمقياس رسم 0-50. ومن ثم ضع إشارة عند الصفر. واسأل المتعلمين: إذا قمت بالعد تصاعديًّا من الصفر بثلاثات، فماذا سيكون العدد الرابع؟ استمع إلى إجاباتهم. كرّر العملية مرة أخرى ولكن عليك البدء بأعداد مختلفة وبقفزات مختلفة، على سبيل المثال: يمكنك البدء من العدد 100، ومن ثم العد تنازليًّا بعشرات أو خمسة وعشرين؛ أو يمكنك البدء بالعدد 48، ومن ثم العد تنازليًّا بأربعات أو خمسات. واطلب من المتعلمين تمثيل وعرض ما يقومون به من عد تصاعدي أو تنازلي.</a:t>
            </a:r>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67</a:t>
            </a:fld>
            <a:endParaRPr lang="en-US"/>
          </a:p>
        </p:txBody>
      </p:sp>
    </p:spTree>
    <p:extLst>
      <p:ext uri="{BB962C8B-B14F-4D97-AF65-F5344CB8AC3E}">
        <p14:creationId xmlns:p14="http://schemas.microsoft.com/office/powerpoint/2010/main" val="2842711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dirty="0" smtClean="0"/>
              <a:t>يمكن للمعلمين استخدام كتاب التمارين كمصدر لتزويد المتعلمين بواجبات بيتية. اطلب من المتدربين استخدام كتاب التمارين</a:t>
            </a:r>
            <a:r>
              <a:rPr lang="ar-JO" baseline="0" dirty="0" smtClean="0"/>
              <a:t> والرجوع إلى الدرس المشار إليه في الشريحة (1-1 الأنماط العددية (1)) ودراسة التمارين الواردة فيه. وضح للمتدربين التمارين التي تسمح بالتمايز بين المتعلمين، وأيضًا توضيح للتمارين التي يمكن استخدامها في تقييم تعلم الطلبة في وقت لاحق في العام الدراسي. </a:t>
            </a:r>
            <a:endParaRPr lang="en-GB" dirty="0"/>
          </a:p>
          <a:p>
            <a:pPr algn="r" rtl="1"/>
            <a:r>
              <a:rPr lang="ar-JO" dirty="0" smtClean="0"/>
              <a:t>واطلب منهم كذلك التأمل في صياغة النتاج التعلمي الخاص بالدرس والموجود في بداية صفحة التمارين وعقّب على بساطة اللغة التي</a:t>
            </a:r>
            <a:r>
              <a:rPr lang="ar-JO" baseline="0" dirty="0" smtClean="0"/>
              <a:t> تكتب فيها نتاجات التعلم.</a:t>
            </a:r>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68</a:t>
            </a:fld>
            <a:endParaRPr lang="en-US"/>
          </a:p>
        </p:txBody>
      </p:sp>
    </p:spTree>
    <p:extLst>
      <p:ext uri="{BB962C8B-B14F-4D97-AF65-F5344CB8AC3E}">
        <p14:creationId xmlns:p14="http://schemas.microsoft.com/office/powerpoint/2010/main" val="2749103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وزع على المتدربين ورقة العمل الخاصة بهذا التمرين. ونموذج مصور لميزان درجة الحرارة بحيث يكون مجردا</a:t>
            </a:r>
            <a:r>
              <a:rPr lang="ar-JO" baseline="0" dirty="0" smtClean="0"/>
              <a:t> من أي درجات حرارة. قسّم المتدربين إلى مجموعات ثنائية. ومن ثم اطلب منهم رسم ميزان حرارة يتدرّج من (0-40+) </a:t>
            </a:r>
            <a:r>
              <a:rPr lang="ar-JO" sz="1200" dirty="0" smtClean="0">
                <a:solidFill>
                  <a:schemeClr val="tx1"/>
                </a:solidFill>
              </a:rPr>
              <a:t>°س</a:t>
            </a:r>
            <a:r>
              <a:rPr lang="ar-JO" dirty="0" smtClean="0"/>
              <a:t>، باستخدام</a:t>
            </a:r>
            <a:r>
              <a:rPr lang="ar-JO" baseline="0" dirty="0" smtClean="0"/>
              <a:t> تقسيم أحادي الفترات (درجة لكل تقسيم) وضع إشارة عند الدرجة 5. وجّه إليهم أسئلة مثل: </a:t>
            </a:r>
            <a:r>
              <a:rPr lang="ar-JO" sz="1200" dirty="0" smtClean="0">
                <a:solidFill>
                  <a:schemeClr val="tx1"/>
                </a:solidFill>
              </a:rPr>
              <a:t>إذا بدأت درجة الحرارة من 28 °س</a:t>
            </a:r>
            <a:r>
              <a:rPr lang="ar-JO" sz="1200" baseline="0" dirty="0" smtClean="0">
                <a:solidFill>
                  <a:schemeClr val="tx1"/>
                </a:solidFill>
              </a:rPr>
              <a:t> </a:t>
            </a:r>
            <a:r>
              <a:rPr lang="ar-JO" sz="1200" dirty="0" smtClean="0">
                <a:solidFill>
                  <a:schemeClr val="tx1"/>
                </a:solidFill>
              </a:rPr>
              <a:t>ومن ثم بدأت بالتناقص بمقدار درجتين في كل يوم، فما درجة الحرارة التي سنحصل عليها في غضون تسعة أيام؟</a:t>
            </a:r>
          </a:p>
          <a:p>
            <a:pPr algn="r" rtl="1"/>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69</a:t>
            </a:fld>
            <a:endParaRPr lang="en-US"/>
          </a:p>
        </p:txBody>
      </p:sp>
    </p:spTree>
    <p:extLst>
      <p:ext uri="{BB962C8B-B14F-4D97-AF65-F5344CB8AC3E}">
        <p14:creationId xmlns:p14="http://schemas.microsoft.com/office/powerpoint/2010/main" val="1600079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ar-JO" dirty="0" smtClean="0"/>
              <a:t>اعرض مربع</a:t>
            </a:r>
            <a:r>
              <a:rPr lang="ar-JO" baseline="0" dirty="0" smtClean="0"/>
              <a:t> الأعداد على المتدربين. قسم المتدربين إلى مجموعتين. وضح لهم أن مربع الأعداد يقيس القفزات الخارقة لسوبرمان في الأمتار. وجّه إليهم أسئلة مثل: سوبرمان قفز من أربعة في خمس خطوات. </a:t>
            </a:r>
            <a:r>
              <a:rPr lang="ar-JO" sz="1200" dirty="0" smtClean="0">
                <a:solidFill>
                  <a:schemeClr val="tx1"/>
                </a:solidFill>
              </a:rPr>
              <a:t>أين سيكون/ ستكون في سبع قفزات؟ اطلب من المتدربين رفع أيديهم عند الإجابة عن السؤال. إذا كانت إجابة المشارك</a:t>
            </a:r>
            <a:r>
              <a:rPr lang="ar-JO" sz="1200" baseline="0" dirty="0" smtClean="0">
                <a:solidFill>
                  <a:schemeClr val="tx1"/>
                </a:solidFill>
              </a:rPr>
              <a:t> صحيحة؛ بالتالي فإنه سيمنح مجموعته التي يعمل معها هدفًا. كرّر هذه اللعبة 10 مرات مع المتدربين. الفريق الذي يفوز في معظم الجولات هو الفائز.</a:t>
            </a:r>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70</a:t>
            </a:fld>
            <a:endParaRPr lang="en-US"/>
          </a:p>
        </p:txBody>
      </p:sp>
    </p:spTree>
    <p:extLst>
      <p:ext uri="{BB962C8B-B14F-4D97-AF65-F5344CB8AC3E}">
        <p14:creationId xmlns:p14="http://schemas.microsoft.com/office/powerpoint/2010/main" val="244557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وضّح</a:t>
            </a:r>
            <a:r>
              <a:rPr lang="ar-JO" baseline="0" dirty="0" smtClean="0"/>
              <a:t> للمتدربين</a:t>
            </a:r>
            <a:r>
              <a:rPr lang="ar-JO" dirty="0" smtClean="0"/>
              <a:t> أن التدريب يقوم على</a:t>
            </a:r>
            <a:r>
              <a:rPr lang="ar-JO" baseline="0" dirty="0" smtClean="0"/>
              <a:t> ا</a:t>
            </a:r>
            <a:r>
              <a:rPr lang="ar-JO" dirty="0" smtClean="0"/>
              <a:t>ستخدام الكثير من استراتيجيات التعلم النشط؛ التي يمكنهم</a:t>
            </a:r>
            <a:r>
              <a:rPr lang="ar-JO" baseline="0" dirty="0" smtClean="0"/>
              <a:t> كمعلمين أن</a:t>
            </a:r>
            <a:r>
              <a:rPr lang="ar-JO" dirty="0" smtClean="0"/>
              <a:t> يوظفوها</a:t>
            </a:r>
            <a:r>
              <a:rPr lang="ar-JO" baseline="0" dirty="0" smtClean="0"/>
              <a:t> </a:t>
            </a:r>
            <a:r>
              <a:rPr lang="ar-JO" dirty="0" smtClean="0"/>
              <a:t>في غرفة الصف أيضًا. اشرح</a:t>
            </a:r>
            <a:r>
              <a:rPr lang="ar-JO" baseline="0" dirty="0" smtClean="0"/>
              <a:t> للمتدربين أن مناهج الرياضيات المطورة للصفين الأول الأساسي والرابع الأساسي تقوم على مبادئ النظرية البنائية التي ترتكز على المشاركة النشطة للمتعلمين في عملية التعلم، كما أنها –كنظرية- تعتمد على استقراء</a:t>
            </a:r>
            <a:r>
              <a:rPr lang="ar-JO" dirty="0" smtClean="0"/>
              <a:t> المعرفة المسبقة لدى المتعلمين؛ ومن ثم البناء عليها ومعالجة المفاهيم الخاطئة التي يمكن أن توجد</a:t>
            </a:r>
            <a:r>
              <a:rPr lang="ar-JO" baseline="0" dirty="0" smtClean="0"/>
              <a:t> لدى ا</a:t>
            </a:r>
            <a:r>
              <a:rPr lang="ar-JO" dirty="0" smtClean="0"/>
              <a:t>لمتعلمين حول المواضيع الجديدة التي تخطط لتقديمها</a:t>
            </a:r>
            <a:r>
              <a:rPr lang="ar-JO" baseline="0" dirty="0" smtClean="0"/>
              <a:t> لهم.</a:t>
            </a:r>
          </a:p>
          <a:p>
            <a:pPr marL="171450" indent="-171450" algn="r" rtl="1">
              <a:buFont typeface="Arial" panose="020B0604020202020204" pitchFamily="34" charset="0"/>
              <a:buChar char="•"/>
            </a:pPr>
            <a:r>
              <a:rPr lang="ar-JO" u="sng" baseline="0" dirty="0" smtClean="0">
                <a:solidFill>
                  <a:schemeClr val="tx1"/>
                </a:solidFill>
              </a:rPr>
              <a:t>اسمح للمتدربين بالتناقش فيما بينهم حول إجابة السؤالين السابقين من خلال العمل في مجموعات ثنائية في مدة زمنية مقدارها خمس دقائق. </a:t>
            </a:r>
            <a:endParaRPr lang="ar-JO" baseline="0"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a:t>
            </a:fld>
            <a:endParaRPr lang="en-US"/>
          </a:p>
        </p:txBody>
      </p:sp>
    </p:spTree>
    <p:extLst>
      <p:ext uri="{BB962C8B-B14F-4D97-AF65-F5344CB8AC3E}">
        <p14:creationId xmlns:p14="http://schemas.microsoft.com/office/powerpoint/2010/main" val="4058689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يمكن أيضًا</a:t>
            </a:r>
            <a:r>
              <a:rPr lang="ar-JO" baseline="0" dirty="0" smtClean="0"/>
              <a:t> استخدام هذه الأسئلة كواجب بيتي. وهذا يمثل مثالًا آخر على مهمة تقوم على حل المشكلات. حل السؤال هو 3. </a:t>
            </a:r>
          </a:p>
          <a:p>
            <a:pPr algn="just" rtl="1"/>
            <a:r>
              <a:rPr lang="ar-JO" baseline="0" dirty="0" smtClean="0"/>
              <a:t>يمكن توجيه السؤال الآتي على المتدربين: </a:t>
            </a:r>
          </a:p>
          <a:p>
            <a:pPr algn="just" rtl="1"/>
            <a:r>
              <a:rPr lang="ar-JO" dirty="0" smtClean="0"/>
              <a:t>شخص يدخل المصعد في الطابق السابع. إنه يصعد في خطوات إلى عمارة مكونة من أربعة طوابق. ما الطابق الذي سيصل إليه هذا الشخص؟</a:t>
            </a:r>
            <a:endParaRPr lang="en-GB" dirty="0"/>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71</a:t>
            </a:fld>
            <a:endParaRPr lang="en-US"/>
          </a:p>
        </p:txBody>
      </p:sp>
    </p:spTree>
    <p:extLst>
      <p:ext uri="{BB962C8B-B14F-4D97-AF65-F5344CB8AC3E}">
        <p14:creationId xmlns:p14="http://schemas.microsoft.com/office/powerpoint/2010/main" val="4012454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استمع إلى إجابات المتدربين وناقشهم فيها. </a:t>
            </a:r>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72</a:t>
            </a:fld>
            <a:endParaRPr lang="en-US"/>
          </a:p>
        </p:txBody>
      </p:sp>
    </p:spTree>
    <p:extLst>
      <p:ext uri="{BB962C8B-B14F-4D97-AF65-F5344CB8AC3E}">
        <p14:creationId xmlns:p14="http://schemas.microsoft.com/office/powerpoint/2010/main" val="22487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dirty="0" smtClean="0"/>
              <a:t>تتمثل</a:t>
            </a:r>
            <a:r>
              <a:rPr lang="ar-JO" baseline="0" dirty="0" smtClean="0"/>
              <a:t> النتاجات المتوقعة من هذه الجلسة التدريبية في </a:t>
            </a:r>
            <a:r>
              <a:rPr lang="ar-JO" dirty="0" smtClean="0"/>
              <a:t>تعزيز المهمة التدريبية التي يقوم بتنفيذها المعلمون: وتتضمن</a:t>
            </a:r>
            <a:r>
              <a:rPr lang="ar-JO" baseline="0" dirty="0" smtClean="0"/>
              <a:t> عرضًا لسلسلة من خطط الدروس المكونة للفصل الدراسي الأول في اليوم التدريبي الأول، ومشاركتها مع الآخرين والسماح لهم بتقديم التغذية الراجعة حولها ولكن بدون ذكر الأسماء. يمكن عرض خطط الدروس في غرفة الصف (التدريب) على شكل معرض. وفي نفس الوقت، يقوم باقي المعلمين بدراسة خطط الدروس التي أعدّها زملاؤهم، وفي هذه الحالة يقوم المعلمون بتقييم أعمال بعضهم البعض. ويتمثل دور المدرب هنا في رصد عملية التقييم وتقديم التغذية الراجعة عند الضرورة.</a:t>
            </a: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73</a:t>
            </a:fld>
            <a:endParaRPr lang="en-US"/>
          </a:p>
        </p:txBody>
      </p:sp>
    </p:spTree>
    <p:extLst>
      <p:ext uri="{BB962C8B-B14F-4D97-AF65-F5344CB8AC3E}">
        <p14:creationId xmlns:p14="http://schemas.microsoft.com/office/powerpoint/2010/main" val="3517162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75</a:t>
            </a:fld>
            <a:endParaRPr lang="en-US"/>
          </a:p>
        </p:txBody>
      </p:sp>
    </p:spTree>
    <p:extLst>
      <p:ext uri="{BB962C8B-B14F-4D97-AF65-F5344CB8AC3E}">
        <p14:creationId xmlns:p14="http://schemas.microsoft.com/office/powerpoint/2010/main" val="1274765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dirty="0" smtClean="0"/>
              <a:t>قسّم المتدربين إلى مجموعات. كمدرّب/ كمشرف عليك</a:t>
            </a:r>
            <a:r>
              <a:rPr lang="ar-JO" baseline="0" dirty="0" smtClean="0"/>
              <a:t> أن تخصّص درس لكل مجموعة من المجموعات يمكنهم إعداده. اطلب من المعلمين التقاط صورة لصفحتي الدرس الوارد في كتاب الطالب الذي تقتنيه. يجب على كل مجموعة التقاط صورة للدرس الذي تم تكليفهم به. اشرح للمتدربين أن كل فرد في المجموعة مسؤول عن تحضير مرحلة واحدة من الدرس الذي تم تكليفهم به. وضح لهم أنهم سوف يحتاجون إلى مشاركة الخطط ومناقشتها مع بعضهم البعض للحفاظ على اتساق الدرس وتناسق بنيته ومكوناته. يتمثل دور المدرب بمراقبة ما يحدث في مجموعات التدريب وتقديم التغذية الراجعة عند الضرورة.</a:t>
            </a: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76</a:t>
            </a:fld>
            <a:endParaRPr lang="en-US"/>
          </a:p>
        </p:txBody>
      </p:sp>
    </p:spTree>
    <p:extLst>
      <p:ext uri="{BB962C8B-B14F-4D97-AF65-F5344CB8AC3E}">
        <p14:creationId xmlns:p14="http://schemas.microsoft.com/office/powerpoint/2010/main" val="741267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baseline="0" dirty="0" smtClean="0"/>
              <a:t>اطلب من المعلمين نسخ قالب خطة الدرس الموضح في الشريحة في دفاترهم الخاصة أو يمكنك الاستعانة بورقة العمل المخصصة لهذا النشاط.</a:t>
            </a:r>
          </a:p>
          <a:p>
            <a:pPr marL="171450" indent="-171450" algn="r" rtl="1">
              <a:buFont typeface="Arial" panose="020B0604020202020204" pitchFamily="34" charset="0"/>
              <a:buChar char="•"/>
            </a:pPr>
            <a:r>
              <a:rPr lang="ar-JO" baseline="0" dirty="0" smtClean="0"/>
              <a:t>اطلب من المعلمين توضيح الفروقات الموجودة بين خطة الدرس الموجودة في دفتر تحضير الدروس المعتمد في وزارة التربية والتعليم وبين قالب خطة الدرس المعروض في الشريحة الحالية.</a:t>
            </a:r>
          </a:p>
          <a:p>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78</a:t>
            </a:fld>
            <a:endParaRPr lang="en-US"/>
          </a:p>
        </p:txBody>
      </p:sp>
    </p:spTree>
    <p:extLst>
      <p:ext uri="{BB962C8B-B14F-4D97-AF65-F5344CB8AC3E}">
        <p14:creationId xmlns:p14="http://schemas.microsoft.com/office/powerpoint/2010/main" val="3022386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يمكن الاستعانة</a:t>
            </a:r>
            <a:r>
              <a:rPr lang="ar-JO" baseline="0" dirty="0" smtClean="0"/>
              <a:t> بورقة العمل الخاصة بتقييم خطة الدرس.</a:t>
            </a:r>
            <a:endParaRPr lang="en-US" dirty="0" smtClean="0"/>
          </a:p>
          <a:p>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79</a:t>
            </a:fld>
            <a:endParaRPr lang="en-US"/>
          </a:p>
        </p:txBody>
      </p:sp>
    </p:spTree>
    <p:extLst>
      <p:ext uri="{BB962C8B-B14F-4D97-AF65-F5344CB8AC3E}">
        <p14:creationId xmlns:p14="http://schemas.microsoft.com/office/powerpoint/2010/main" val="1820444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يمكن الاستعانة</a:t>
            </a:r>
            <a:r>
              <a:rPr lang="ar-JO" baseline="0" dirty="0" smtClean="0"/>
              <a:t> بورقة العمل الخاصة بتقييم خطة الدرس. اطلب من المتدربين التحقق من خطة الدرس التي قاموا بإعدادها. هل قاموا بتغطية كل شيء فيها؟</a:t>
            </a:r>
            <a:endParaRPr lang="en-GB" dirty="0" smtClean="0"/>
          </a:p>
          <a:p>
            <a:pPr algn="r" rtl="1"/>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80</a:t>
            </a:fld>
            <a:endParaRPr lang="en-US"/>
          </a:p>
        </p:txBody>
      </p:sp>
    </p:spTree>
    <p:extLst>
      <p:ext uri="{BB962C8B-B14F-4D97-AF65-F5344CB8AC3E}">
        <p14:creationId xmlns:p14="http://schemas.microsoft.com/office/powerpoint/2010/main" val="39614679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82</a:t>
            </a:fld>
            <a:endParaRPr lang="en-US"/>
          </a:p>
        </p:txBody>
      </p:sp>
    </p:spTree>
    <p:extLst>
      <p:ext uri="{BB962C8B-B14F-4D97-AF65-F5344CB8AC3E}">
        <p14:creationId xmlns:p14="http://schemas.microsoft.com/office/powerpoint/2010/main" val="3477333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sz="1200" b="0" i="0" kern="1200" dirty="0" smtClean="0">
                <a:solidFill>
                  <a:schemeClr val="tx1"/>
                </a:solidFill>
                <a:effectLst/>
                <a:latin typeface="+mn-lt"/>
                <a:ea typeface="+mn-ea"/>
                <a:cs typeface="+mn-cs"/>
              </a:rPr>
              <a:t>خلاصة التدريب في اليوم التدريبي الأول:</a:t>
            </a:r>
            <a:br>
              <a:rPr lang="ar-JO" sz="1200" b="0" i="0" kern="1200" dirty="0" smtClean="0">
                <a:solidFill>
                  <a:schemeClr val="tx1"/>
                </a:solidFill>
                <a:effectLst/>
                <a:latin typeface="+mn-lt"/>
                <a:ea typeface="+mn-ea"/>
                <a:cs typeface="+mn-cs"/>
              </a:rPr>
            </a:br>
            <a:r>
              <a:rPr lang="ar-JO" sz="1200" b="0" i="0" kern="1200" dirty="0" smtClean="0">
                <a:solidFill>
                  <a:schemeClr val="tx1"/>
                </a:solidFill>
                <a:effectLst/>
                <a:latin typeface="+mn-lt"/>
                <a:ea typeface="+mn-ea"/>
                <a:cs typeface="+mn-cs"/>
              </a:rPr>
              <a:t>قسم المتدربين إلى مجموعات صغيرة رباعية أو خماسية</a:t>
            </a:r>
            <a:r>
              <a:rPr lang="ar-JO" sz="1200" b="0" i="0" kern="1200" baseline="0" dirty="0" smtClean="0">
                <a:solidFill>
                  <a:schemeClr val="tx1"/>
                </a:solidFill>
                <a:effectLst/>
                <a:latin typeface="+mn-lt"/>
                <a:ea typeface="+mn-ea"/>
                <a:cs typeface="+mn-cs"/>
              </a:rPr>
              <a:t> (اعتمادًا على أعداد المتدربين)</a:t>
            </a:r>
            <a:r>
              <a:rPr lang="ar-JO" sz="1200" b="0" i="0" kern="1200" dirty="0" smtClean="0">
                <a:solidFill>
                  <a:schemeClr val="tx1"/>
                </a:solidFill>
                <a:effectLst/>
                <a:latin typeface="+mn-lt"/>
                <a:ea typeface="+mn-ea"/>
                <a:cs typeface="+mn-cs"/>
              </a:rPr>
              <a:t>. زوّد كل مجموعة المعلمين بكتابة ثلاث</a:t>
            </a:r>
            <a:r>
              <a:rPr lang="ar-JO" sz="1200" b="0" i="0" kern="1200" baseline="0" dirty="0" smtClean="0">
                <a:solidFill>
                  <a:schemeClr val="tx1"/>
                </a:solidFill>
                <a:effectLst/>
                <a:latin typeface="+mn-lt"/>
                <a:ea typeface="+mn-ea"/>
                <a:cs typeface="+mn-cs"/>
              </a:rPr>
              <a:t> أوراق لاصقة ليتمكنوا من كتابة إجاباتهم عليها. </a:t>
            </a:r>
            <a:r>
              <a:rPr lang="ar-JO" sz="1200" b="0" i="0" kern="1200" dirty="0" smtClean="0">
                <a:solidFill>
                  <a:schemeClr val="tx1"/>
                </a:solidFill>
                <a:effectLst/>
                <a:latin typeface="+mn-lt"/>
                <a:ea typeface="+mn-ea"/>
                <a:cs typeface="+mn-cs"/>
              </a:rPr>
              <a:t>ناقش المتدربين لمدة 5 دقائق حول ما جاء في اليوم التدريبي الأول: ما الذي أعجبهم </a:t>
            </a:r>
            <a:r>
              <a:rPr lang="ar-JO" sz="1200" b="0" i="0" kern="1200" baseline="0" dirty="0" smtClean="0">
                <a:solidFill>
                  <a:schemeClr val="tx1"/>
                </a:solidFill>
                <a:effectLst/>
                <a:latin typeface="+mn-lt"/>
                <a:ea typeface="+mn-ea"/>
                <a:cs typeface="+mn-cs"/>
              </a:rPr>
              <a:t>(+)</a:t>
            </a:r>
            <a:r>
              <a:rPr lang="ar-JO" sz="1200" b="0" i="0" kern="1200" dirty="0" smtClean="0">
                <a:solidFill>
                  <a:schemeClr val="tx1"/>
                </a:solidFill>
                <a:effectLst/>
                <a:latin typeface="+mn-lt"/>
                <a:ea typeface="+mn-ea"/>
                <a:cs typeface="+mn-cs"/>
              </a:rPr>
              <a:t> وما الذي لم يعجبهم </a:t>
            </a:r>
            <a:r>
              <a:rPr lang="ar-JO" sz="1200" b="0" i="0" kern="1200" baseline="0" dirty="0" smtClean="0">
                <a:solidFill>
                  <a:schemeClr val="tx1"/>
                </a:solidFill>
                <a:effectLst/>
                <a:latin typeface="+mn-lt"/>
                <a:ea typeface="+mn-ea"/>
                <a:cs typeface="+mn-cs"/>
              </a:rPr>
              <a:t>(</a:t>
            </a:r>
            <a:r>
              <a:rPr lang="ar-JO" sz="1200" b="0" i="0" kern="1200" dirty="0" smtClean="0">
                <a:solidFill>
                  <a:schemeClr val="tx1"/>
                </a:solidFill>
                <a:effectLst/>
                <a:latin typeface="+mn-lt"/>
                <a:ea typeface="+mn-ea"/>
                <a:cs typeface="+mn-cs"/>
              </a:rPr>
              <a:t>-) والأسئلة التي يرغبون بتوجيهها حول الموضوعات التي تعلموها في اليوم</a:t>
            </a:r>
            <a:r>
              <a:rPr lang="ar-JO" sz="1200" b="0" i="0" kern="1200" baseline="0" dirty="0" smtClean="0">
                <a:solidFill>
                  <a:schemeClr val="tx1"/>
                </a:solidFill>
                <a:effectLst/>
                <a:latin typeface="+mn-lt"/>
                <a:ea typeface="+mn-ea"/>
                <a:cs typeface="+mn-cs"/>
              </a:rPr>
              <a:t> التدريبي الأول (</a:t>
            </a:r>
            <a:r>
              <a:rPr lang="ar-JO" sz="1200" b="0" i="0" kern="1200" dirty="0" smtClean="0">
                <a:solidFill>
                  <a:schemeClr val="tx1"/>
                </a:solidFill>
                <a:effectLst/>
                <a:latin typeface="+mn-lt"/>
                <a:ea typeface="+mn-ea"/>
                <a:cs typeface="+mn-cs"/>
              </a:rPr>
              <a:t>؟). احرص على مشاركة جميع أفراد المجموعات في النقاش. بعد انتهاء الزمن المخصص لهذا التمرين (5 دقائق)؛ يقوم المدرب بجمع الأوراق اللاصقة وعرضها على</a:t>
            </a:r>
            <a:r>
              <a:rPr lang="ar-JO" sz="1200" b="0" i="0" kern="1200" baseline="0" dirty="0" smtClean="0">
                <a:solidFill>
                  <a:schemeClr val="tx1"/>
                </a:solidFill>
                <a:effectLst/>
                <a:latin typeface="+mn-lt"/>
                <a:ea typeface="+mn-ea"/>
                <a:cs typeface="+mn-cs"/>
              </a:rPr>
              <a:t> السبورة</a:t>
            </a:r>
            <a:r>
              <a:rPr lang="ar-JO" sz="1200" b="0" i="0" kern="1200" dirty="0" smtClean="0">
                <a:solidFill>
                  <a:schemeClr val="tx1"/>
                </a:solidFill>
                <a:effectLst/>
                <a:latin typeface="+mn-lt"/>
                <a:ea typeface="+mn-ea"/>
                <a:cs typeface="+mn-cs"/>
              </a:rPr>
              <a:t>. هذا يجب أن يوجّه التدريب</a:t>
            </a:r>
            <a:r>
              <a:rPr lang="ar-JO" sz="1200" b="0" i="0" kern="1200" baseline="0" dirty="0" smtClean="0">
                <a:solidFill>
                  <a:schemeClr val="tx1"/>
                </a:solidFill>
                <a:effectLst/>
                <a:latin typeface="+mn-lt"/>
                <a:ea typeface="+mn-ea"/>
                <a:cs typeface="+mn-cs"/>
              </a:rPr>
              <a:t> الذي ستقوم به في هذا</a:t>
            </a:r>
            <a:r>
              <a:rPr lang="ar-JO" sz="1200" b="0" i="0" kern="1200" dirty="0" smtClean="0">
                <a:solidFill>
                  <a:schemeClr val="tx1"/>
                </a:solidFill>
                <a:effectLst/>
                <a:latin typeface="+mn-lt"/>
                <a:ea typeface="+mn-ea"/>
                <a:cs typeface="+mn-cs"/>
              </a:rPr>
              <a:t> اليوم. وضح للمتدربين أن هذا التمرين يعد مثالًا على ممارسات تقييم التعلم.</a:t>
            </a:r>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83</a:t>
            </a:fld>
            <a:endParaRPr lang="en-US"/>
          </a:p>
        </p:txBody>
      </p:sp>
    </p:spTree>
    <p:extLst>
      <p:ext uri="{BB962C8B-B14F-4D97-AF65-F5344CB8AC3E}">
        <p14:creationId xmlns:p14="http://schemas.microsoft.com/office/powerpoint/2010/main" val="106899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اسمح</a:t>
            </a:r>
            <a:r>
              <a:rPr lang="ar-JO" baseline="0" dirty="0" smtClean="0"/>
              <a:t> للمتدربين بالعمل ضمن مجموعات صغيرة.</a:t>
            </a:r>
          </a:p>
          <a:p>
            <a:pPr marL="171450" indent="-171450" algn="r" rtl="1">
              <a:buFont typeface="Arial" panose="020B0604020202020204" pitchFamily="34" charset="0"/>
              <a:buChar char="•"/>
            </a:pPr>
            <a:r>
              <a:rPr lang="ar-JO" baseline="0" dirty="0" smtClean="0"/>
              <a:t>اطلب منهم كتابة الإجابات الخاصة بالأسئلة على ورقة منفصلة.</a:t>
            </a:r>
          </a:p>
          <a:p>
            <a:pPr marL="171450" indent="-171450" algn="r" rtl="1">
              <a:buFont typeface="Arial" panose="020B0604020202020204" pitchFamily="34" charset="0"/>
              <a:buChar char="•"/>
            </a:pPr>
            <a:r>
              <a:rPr lang="ar-JO" baseline="0" dirty="0" smtClean="0"/>
              <a:t>ومن ثم اطلب منهم عرض إجاباتهم ومناقشتها مع زملائهم. </a:t>
            </a:r>
            <a:endParaRPr lang="en-US"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10</a:t>
            </a:fld>
            <a:endParaRPr lang="en-US"/>
          </a:p>
        </p:txBody>
      </p:sp>
    </p:spTree>
    <p:extLst>
      <p:ext uri="{BB962C8B-B14F-4D97-AF65-F5344CB8AC3E}">
        <p14:creationId xmlns:p14="http://schemas.microsoft.com/office/powerpoint/2010/main" val="14807824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CFD3ED-F012-4D08-A351-43A3D8551AE6}" type="slidenum">
              <a:rPr lang="en-US" smtClean="0"/>
              <a:pPr>
                <a:defRPr/>
              </a:pPr>
              <a:t>86</a:t>
            </a:fld>
            <a:endParaRPr lang="en-US"/>
          </a:p>
        </p:txBody>
      </p:sp>
    </p:spTree>
    <p:extLst>
      <p:ext uri="{BB962C8B-B14F-4D97-AF65-F5344CB8AC3E}">
        <p14:creationId xmlns:p14="http://schemas.microsoft.com/office/powerpoint/2010/main" val="31059656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57300"/>
            <a:ext cx="4524375" cy="3394075"/>
          </a:xfrm>
        </p:spPr>
      </p:sp>
      <p:sp>
        <p:nvSpPr>
          <p:cNvPr id="3" name="Notes Placeholder 2"/>
          <p:cNvSpPr>
            <a:spLocks noGrp="1"/>
          </p:cNvSpPr>
          <p:nvPr>
            <p:ph type="body" idx="1"/>
          </p:nvPr>
        </p:nvSpPr>
        <p:spPr/>
        <p:txBody>
          <a:bodyPr/>
          <a:lstStyle/>
          <a:p>
            <a:pPr algn="r" rtl="1"/>
            <a:r>
              <a:rPr lang="ar-JO" dirty="0" smtClean="0"/>
              <a:t>يمكن أن يختلف الزمن المخصص لكل جلسة تدريبية وذلك بالاعتماد على</a:t>
            </a:r>
            <a:r>
              <a:rPr lang="ar-JO" baseline="0" dirty="0" smtClean="0"/>
              <a:t> عدد المتدربين.</a:t>
            </a:r>
            <a:endParaRPr lang="en-GB" dirty="0"/>
          </a:p>
        </p:txBody>
      </p:sp>
      <p:sp>
        <p:nvSpPr>
          <p:cNvPr id="4" name="Slide Number Placeholder 3"/>
          <p:cNvSpPr>
            <a:spLocks noGrp="1"/>
          </p:cNvSpPr>
          <p:nvPr>
            <p:ph type="sldNum" sz="quarter" idx="10"/>
          </p:nvPr>
        </p:nvSpPr>
        <p:spPr/>
        <p:txBody>
          <a:bodyPr/>
          <a:lstStyle/>
          <a:p>
            <a:pPr>
              <a:defRPr/>
            </a:pPr>
            <a:fld id="{9565EC65-C1E5-4163-B0C8-70B7C8A4B71D}" type="slidenum">
              <a:rPr lang="en-GB" smtClean="0">
                <a:solidFill>
                  <a:prstClr val="black"/>
                </a:solidFill>
              </a:rPr>
              <a:pPr>
                <a:defRPr/>
              </a:pPr>
              <a:t>87</a:t>
            </a:fld>
            <a:endParaRPr lang="en-GB" dirty="0">
              <a:solidFill>
                <a:prstClr val="black"/>
              </a:solidFill>
            </a:endParaRPr>
          </a:p>
        </p:txBody>
      </p:sp>
    </p:spTree>
    <p:extLst>
      <p:ext uri="{BB962C8B-B14F-4D97-AF65-F5344CB8AC3E}">
        <p14:creationId xmlns:p14="http://schemas.microsoft.com/office/powerpoint/2010/main" val="849916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57300"/>
            <a:ext cx="4524375" cy="3394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565EC65-C1E5-4163-B0C8-70B7C8A4B71D}" type="slidenum">
              <a:rPr lang="en-GB" smtClean="0">
                <a:solidFill>
                  <a:prstClr val="black"/>
                </a:solidFill>
              </a:rPr>
              <a:pPr>
                <a:defRPr/>
              </a:pPr>
              <a:t>88</a:t>
            </a:fld>
            <a:endParaRPr lang="en-GB" dirty="0">
              <a:solidFill>
                <a:prstClr val="black"/>
              </a:solidFill>
            </a:endParaRPr>
          </a:p>
        </p:txBody>
      </p:sp>
    </p:spTree>
    <p:extLst>
      <p:ext uri="{BB962C8B-B14F-4D97-AF65-F5344CB8AC3E}">
        <p14:creationId xmlns:p14="http://schemas.microsoft.com/office/powerpoint/2010/main" val="678099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90</a:t>
            </a:fld>
            <a:endParaRPr lang="en-US"/>
          </a:p>
        </p:txBody>
      </p:sp>
    </p:spTree>
    <p:extLst>
      <p:ext uri="{BB962C8B-B14F-4D97-AF65-F5344CB8AC3E}">
        <p14:creationId xmlns:p14="http://schemas.microsoft.com/office/powerpoint/2010/main" val="9972438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سأقوم بإعطائكم لمحة عامة عن محتوى الإثراء اللغوي في مناهج الرياضيات والعلوم المطورة للأردن،</a:t>
            </a:r>
            <a:r>
              <a:rPr lang="ar-JO" baseline="0" dirty="0" smtClean="0"/>
              <a:t> ومن ثم سيتم عرض أمثلة محددة على الإثراء اللغوي وكيف يمكن تدريس مواد الإثراء اللغوي في الغرفة الصفية.</a:t>
            </a:r>
          </a:p>
          <a:p>
            <a:pPr marL="171450" indent="-171450" algn="r" rtl="1">
              <a:buFont typeface="Arial" panose="020B0604020202020204" pitchFamily="34" charset="0"/>
              <a:buChar char="•"/>
            </a:pPr>
            <a:r>
              <a:rPr lang="ar-JO" baseline="0" dirty="0" smtClean="0"/>
              <a:t>تعد ميزة الإثراء اللغوي سمة مميزة لسلاسل كتب رياضيات وعلوم "كولينز". وقد تم العمل على إضافة </a:t>
            </a:r>
            <a:r>
              <a:rPr lang="ar-JO" dirty="0" smtClean="0"/>
              <a:t>الإثراء اللغوي بناءً على رغبة وزارة التربية والتعليم والمركز الوطني لتطوير المناهج في الأردن. حيث إن المتعلمين الذين يتركون المدرسة بعمر 18 أو 19 سنة يجب أن يشعروا بالراحة عندما يتحدثون في مختلف المواضيع باللغة الإنجليزية، ويجب أن يكونوا مجهزين للدراسة في جامعة ناطقة باللغة الإنجليزية في حال رغبتهم في ذلك، وينبغي أن يكونوا مجهزين بشكل أفضل لاستخدام اللغة الإنجليزية في مكان العمل.</a:t>
            </a:r>
          </a:p>
          <a:p>
            <a:pPr marL="171450" indent="-171450" algn="just" rtl="1">
              <a:buFont typeface="Arial" panose="020B0604020202020204" pitchFamily="34" charset="0"/>
              <a:buChar char="•"/>
            </a:pPr>
            <a:r>
              <a:rPr lang="ar-JO" dirty="0" smtClean="0"/>
              <a:t>حاولنا أن نستخدم التراكيب اللغوية في الإثراء اللغوي بما يتماشى مع تلك التي يتعلمها الطلبة في مبحث اللغة الإنجليزية في هذه المرحلة. </a:t>
            </a:r>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91</a:t>
            </a:fld>
            <a:endParaRPr lang="en-US"/>
          </a:p>
        </p:txBody>
      </p:sp>
    </p:spTree>
    <p:extLst>
      <p:ext uri="{BB962C8B-B14F-4D97-AF65-F5344CB8AC3E}">
        <p14:creationId xmlns:p14="http://schemas.microsoft.com/office/powerpoint/2010/main" val="12019605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aseline="0" dirty="0" smtClean="0"/>
              <a:t>كنا حريصين جدًّا في انتقاء مواد الإثراء اللغوي لرياضيات الصف الرابع. يتضمن كتاب الرياضيات للصف الرابع 3 مواد إثراء لغوي في الفصل الأول من الكتاب. وقد حرصنا أن يكون محتوى مادة الإثراء اللغوي بسيط وملائم لطالب الصف الرابع وركزنا فيه على أن يتعلم الطالب المصطلحات الرئيسة التي تعلمها عبر دروس الوحدات باللغة الإنجليزية.</a:t>
            </a:r>
          </a:p>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في الرياضيات.</a:t>
            </a:r>
            <a:r>
              <a:rPr lang="ar-JO" baseline="0" dirty="0" smtClean="0"/>
              <a:t> يخصص صفحة واحدة للإثراء اللغوي ويخصص للإثراء اللغوي صفحتان لكل موضوع في كتاب التمارين. وتعرض الشريحة الحالية صفحات من كتاب الطالب – رياضيات الصف الرابع الأساسي، حتى تعطيك نظرة أفضل عنها.  من الأفضل أن تقوم بعرض الشرائح الثلاثة التالية، وعدم البدء في التفاصيل حتى الآن - اعرض الشرائح فقط.</a:t>
            </a:r>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92</a:t>
            </a:fld>
            <a:endParaRPr lang="en-US"/>
          </a:p>
        </p:txBody>
      </p:sp>
    </p:spTree>
    <p:extLst>
      <p:ext uri="{BB962C8B-B14F-4D97-AF65-F5344CB8AC3E}">
        <p14:creationId xmlns:p14="http://schemas.microsoft.com/office/powerpoint/2010/main" val="24358850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تتضمن الشريحة الحالية</a:t>
            </a:r>
            <a:r>
              <a:rPr lang="ar-JO" baseline="0" dirty="0" smtClean="0"/>
              <a:t> عرضًا لمادة الإثراء اللغوي الأولى التي جاءت في نهاية الوحدة الأولى في كتاب الطالب.</a:t>
            </a:r>
          </a:p>
          <a:p>
            <a:pPr marL="171450" indent="-171450" algn="r" rtl="1">
              <a:buFont typeface="Arial" panose="020B0604020202020204" pitchFamily="34" charset="0"/>
              <a:buChar char="•"/>
            </a:pPr>
            <a:r>
              <a:rPr lang="ar-JO" dirty="0" smtClean="0"/>
              <a:t>لاحظ أننا قمنا بوضع الكلمات المفتاحية</a:t>
            </a:r>
            <a:r>
              <a:rPr lang="ar-JO" baseline="0" dirty="0" smtClean="0"/>
              <a:t> (المصطلحات الرئيسة) في صندوق، وأن هناك شرح لمفاهيم الرياضيات ولكن باللغة الانجليزية.</a:t>
            </a:r>
            <a:endParaRPr lang="ar-JO" dirty="0" smtClean="0"/>
          </a:p>
          <a:p>
            <a:pPr marL="171450" indent="-171450" algn="r" rtl="1">
              <a:buFont typeface="Arial" panose="020B0604020202020204" pitchFamily="34" charset="0"/>
              <a:buChar char="•"/>
            </a:pPr>
            <a:r>
              <a:rPr lang="ar-JO" dirty="0" smtClean="0"/>
              <a:t>سوف نعود مرة أخرى لعرض هذه</a:t>
            </a:r>
            <a:r>
              <a:rPr lang="ar-JO" baseline="0" dirty="0" smtClean="0"/>
              <a:t> الشريحة في وقت لاحق من التدريب.</a:t>
            </a:r>
            <a:endParaRPr lang="en-GB" dirty="0"/>
          </a:p>
          <a:p>
            <a:endParaRPr lang="en-GB" baseline="0" dirty="0"/>
          </a:p>
        </p:txBody>
      </p:sp>
      <p:sp>
        <p:nvSpPr>
          <p:cNvPr id="4" name="Slide Number Placeholder 3"/>
          <p:cNvSpPr>
            <a:spLocks noGrp="1"/>
          </p:cNvSpPr>
          <p:nvPr>
            <p:ph type="sldNum" sz="quarter" idx="10"/>
          </p:nvPr>
        </p:nvSpPr>
        <p:spPr/>
        <p:txBody>
          <a:bodyPr/>
          <a:lstStyle/>
          <a:p>
            <a:fld id="{EDB34201-8E7A-E948-97C9-3CF87C6D593A}" type="slidenum">
              <a:rPr lang="en-US" smtClean="0"/>
              <a:t>93</a:t>
            </a:fld>
            <a:endParaRPr lang="en-US"/>
          </a:p>
        </p:txBody>
      </p:sp>
    </p:spTree>
    <p:extLst>
      <p:ext uri="{BB962C8B-B14F-4D97-AF65-F5344CB8AC3E}">
        <p14:creationId xmlns:p14="http://schemas.microsoft.com/office/powerpoint/2010/main" val="8050988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تتضمن الشريحة الحالية</a:t>
            </a:r>
            <a:r>
              <a:rPr lang="ar-JO" baseline="0" dirty="0" smtClean="0"/>
              <a:t> عرضًا لمادة الإثراء اللغوي الثانية التي جاءت في نهاية الوحدة الثانية في كتاب الطالب.</a:t>
            </a:r>
          </a:p>
          <a:p>
            <a:pPr marL="171450" indent="-171450" algn="r" rtl="1">
              <a:buFont typeface="Arial" panose="020B0604020202020204" pitchFamily="34" charset="0"/>
              <a:buChar char="•"/>
            </a:pPr>
            <a:r>
              <a:rPr lang="ar-JO" dirty="0" smtClean="0"/>
              <a:t>لاحظ أننا قمنا بوضع الكلمات المفتاحية</a:t>
            </a:r>
            <a:r>
              <a:rPr lang="ar-JO" baseline="0" dirty="0" smtClean="0"/>
              <a:t> (المصطلحات الرئيسة) في صندوق، وأن هناك شرح لمفاهيم الرياضيات ولكن باللغة الانجليزية.</a:t>
            </a:r>
            <a:endParaRPr lang="ar-JO" dirty="0" smtClean="0"/>
          </a:p>
          <a:p>
            <a:pPr marL="171450" indent="-171450" algn="r" rtl="1">
              <a:buFont typeface="Arial" panose="020B0604020202020204" pitchFamily="34" charset="0"/>
              <a:buChar char="•"/>
            </a:pPr>
            <a:r>
              <a:rPr lang="ar-JO" dirty="0" smtClean="0"/>
              <a:t>سوف نعود مرة أخرى لعرض هذه</a:t>
            </a:r>
            <a:r>
              <a:rPr lang="ar-JO" baseline="0" dirty="0" smtClean="0"/>
              <a:t> الشريحة في وقت لاحق من التدريب.</a:t>
            </a:r>
            <a:endParaRPr lang="en-GB"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94</a:t>
            </a:fld>
            <a:endParaRPr lang="en-US"/>
          </a:p>
        </p:txBody>
      </p:sp>
    </p:spTree>
    <p:extLst>
      <p:ext uri="{BB962C8B-B14F-4D97-AF65-F5344CB8AC3E}">
        <p14:creationId xmlns:p14="http://schemas.microsoft.com/office/powerpoint/2010/main" val="3866583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تتضمن الشريحة الحالية</a:t>
            </a:r>
            <a:r>
              <a:rPr lang="ar-JO" baseline="0" dirty="0" smtClean="0"/>
              <a:t> عرضًا لمادة الإثراء اللغوي الثالثة التي جاءت في نهاية الوحدة التاسعة في كتاب الطالب.</a:t>
            </a:r>
          </a:p>
          <a:p>
            <a:pPr marL="171450" indent="-171450" algn="r" rtl="1">
              <a:buFont typeface="Arial" panose="020B0604020202020204" pitchFamily="34" charset="0"/>
              <a:buChar char="•"/>
            </a:pPr>
            <a:r>
              <a:rPr lang="ar-JO" dirty="0" smtClean="0"/>
              <a:t>لاحظ أننا قمنا بوضع الكلمات المفتاحية</a:t>
            </a:r>
            <a:r>
              <a:rPr lang="ar-JO" baseline="0" dirty="0" smtClean="0"/>
              <a:t> (المصطلحات الرئيسة) في صندوق، وأن هناك شرح لمفاهيم الرياضيات ولكن باللغة الانجليزية.</a:t>
            </a:r>
            <a:endParaRPr lang="ar-JO" dirty="0" smtClean="0"/>
          </a:p>
          <a:p>
            <a:pPr marL="171450" indent="-171450" algn="r" rtl="1">
              <a:buFont typeface="Arial" panose="020B0604020202020204" pitchFamily="34" charset="0"/>
              <a:buChar char="•"/>
            </a:pPr>
            <a:r>
              <a:rPr lang="ar-JO" dirty="0" smtClean="0"/>
              <a:t>سوف نعود مرة أخرى لعرض هذه</a:t>
            </a:r>
            <a:r>
              <a:rPr lang="ar-JO" baseline="0" dirty="0" smtClean="0"/>
              <a:t> الشريحة في وقت لاحق من التدريب.</a:t>
            </a:r>
            <a:endParaRPr lang="en-GB"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95</a:t>
            </a:fld>
            <a:endParaRPr lang="en-US"/>
          </a:p>
        </p:txBody>
      </p:sp>
    </p:spTree>
    <p:extLst>
      <p:ext uri="{BB962C8B-B14F-4D97-AF65-F5344CB8AC3E}">
        <p14:creationId xmlns:p14="http://schemas.microsoft.com/office/powerpoint/2010/main" val="4237607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1">
              <a:buNone/>
            </a:pPr>
            <a:r>
              <a:rPr lang="ar-JO" dirty="0" smtClean="0"/>
              <a:t>قد يشكل الإثراء اللغوي تحديًا لمتعلمي الرياضيات؛ لأن المفردات تقنية جدًا، وقد تكون صعبة مقارنة بما يدرسه الطلبة في مبحث اللغة الإنجليزية للصف الرابع الأساسي.</a:t>
            </a:r>
            <a:endParaRPr lang="en-GB"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96</a:t>
            </a:fld>
            <a:endParaRPr lang="en-US"/>
          </a:p>
        </p:txBody>
      </p:sp>
    </p:spTree>
    <p:extLst>
      <p:ext uri="{BB962C8B-B14F-4D97-AF65-F5344CB8AC3E}">
        <p14:creationId xmlns:p14="http://schemas.microsoft.com/office/powerpoint/2010/main" val="37540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aseline="0" dirty="0" smtClean="0"/>
              <a:t>وضح للمتدربين أن: </a:t>
            </a:r>
          </a:p>
          <a:p>
            <a:r>
              <a:rPr lang="ar-J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r" rtl="1"/>
            <a:r>
              <a:rPr lang="ar-JO" sz="1200" kern="1200" dirty="0" smtClean="0">
                <a:solidFill>
                  <a:schemeClr val="tx1"/>
                </a:solidFill>
                <a:effectLst/>
                <a:latin typeface="+mn-lt"/>
                <a:ea typeface="+mn-ea"/>
                <a:cs typeface="+mn-cs"/>
              </a:rPr>
              <a:t>- هاربر كولينز </a:t>
            </a:r>
            <a:r>
              <a:rPr lang="en-US" sz="1200" kern="1200" dirty="0" smtClean="0">
                <a:solidFill>
                  <a:schemeClr val="tx1"/>
                </a:solidFill>
                <a:effectLst/>
                <a:latin typeface="+mn-lt"/>
                <a:ea typeface="+mn-ea"/>
                <a:cs typeface="+mn-cs"/>
              </a:rPr>
              <a:t>HarperCollins</a:t>
            </a:r>
            <a:r>
              <a:rPr lang="ar-JO" sz="1200" kern="1200" dirty="0" smtClean="0">
                <a:solidFill>
                  <a:schemeClr val="tx1"/>
                </a:solidFill>
                <a:effectLst/>
                <a:latin typeface="+mn-lt"/>
                <a:ea typeface="+mn-ea"/>
                <a:cs typeface="+mn-cs"/>
              </a:rPr>
              <a:t> هي ثاني أكبر دار نشر في العالم بخبرة 200 عام في مجال تأليف الكتب، وتعمل في الولايات المتحدة، وكندا، والمملكة المتحدة، وأستراليا، ونيوزلندا، والهند.</a:t>
            </a:r>
            <a:endParaRPr lang="en-US" sz="1200" kern="1200" dirty="0" smtClean="0">
              <a:solidFill>
                <a:schemeClr val="tx1"/>
              </a:solidFill>
              <a:effectLst/>
              <a:latin typeface="+mn-lt"/>
              <a:ea typeface="+mn-ea"/>
              <a:cs typeface="+mn-cs"/>
            </a:endParaRPr>
          </a:p>
          <a:p>
            <a:pPr rtl="1"/>
            <a:r>
              <a:rPr lang="ar-J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r" rtl="1" fontAlgn="base"/>
            <a:r>
              <a:rPr lang="ar-JO" baseline="0" dirty="0" smtClean="0"/>
              <a:t>- </a:t>
            </a:r>
            <a:r>
              <a:rPr lang="ar-JO" sz="1200" b="0" i="0" kern="1200" baseline="0" dirty="0" smtClean="0">
                <a:solidFill>
                  <a:schemeClr val="tx1"/>
                </a:solidFill>
                <a:effectLst/>
                <a:latin typeface="+mn-lt"/>
                <a:ea typeface="+mn-ea"/>
                <a:cs typeface="+mn-cs"/>
              </a:rPr>
              <a:t>ت</a:t>
            </a:r>
            <a:r>
              <a:rPr lang="ar-JO" sz="1200" b="0" i="0" kern="1200" dirty="0" smtClean="0">
                <a:solidFill>
                  <a:schemeClr val="tx1"/>
                </a:solidFill>
                <a:effectLst/>
                <a:latin typeface="+mn-lt"/>
                <a:ea typeface="+mn-ea"/>
                <a:cs typeface="+mn-cs"/>
              </a:rPr>
              <a:t>تيح اختبارات برنامج كامبردج للمرحلة</a:t>
            </a:r>
            <a:r>
              <a:rPr lang="ar-JO" sz="1200" b="0" i="0" kern="1200" baseline="0" dirty="0" smtClean="0">
                <a:solidFill>
                  <a:schemeClr val="tx1"/>
                </a:solidFill>
                <a:effectLst/>
                <a:latin typeface="+mn-lt"/>
                <a:ea typeface="+mn-ea"/>
                <a:cs typeface="+mn-cs"/>
              </a:rPr>
              <a:t> الأساسية</a:t>
            </a:r>
            <a:r>
              <a:rPr lang="ar-JO" sz="1200" b="0" i="0" kern="1200" dirty="0" smtClean="0">
                <a:solidFill>
                  <a:schemeClr val="tx1"/>
                </a:solidFill>
                <a:effectLst/>
                <a:latin typeface="+mn-lt"/>
                <a:ea typeface="+mn-ea"/>
                <a:cs typeface="+mn-cs"/>
              </a:rPr>
              <a:t> للمعلمين وأولياء الأمور ما يأتي:</a:t>
            </a:r>
          </a:p>
          <a:p>
            <a:pPr marL="228600" indent="-228600" algn="r" rtl="1" fontAlgn="base">
              <a:buFont typeface="+mj-lt"/>
              <a:buAutoNum type="arabicPeriod"/>
            </a:pPr>
            <a:r>
              <a:rPr lang="ar-JO" sz="1200" b="0" i="0" kern="1200" dirty="0" smtClean="0">
                <a:solidFill>
                  <a:schemeClr val="tx1"/>
                </a:solidFill>
                <a:effectLst/>
                <a:latin typeface="+mn-lt"/>
                <a:ea typeface="+mn-ea"/>
                <a:cs typeface="+mn-cs"/>
              </a:rPr>
              <a:t>متابعة تحصيل الطالب وتقدمه.</a:t>
            </a:r>
          </a:p>
          <a:p>
            <a:pPr marL="228600" indent="-228600" algn="r" rtl="1" fontAlgn="base">
              <a:buFont typeface="+mj-lt"/>
              <a:buAutoNum type="arabicPeriod"/>
            </a:pPr>
            <a:r>
              <a:rPr lang="ar-JO" sz="1200" b="0" i="0" kern="1200" dirty="0" smtClean="0">
                <a:solidFill>
                  <a:schemeClr val="tx1"/>
                </a:solidFill>
                <a:effectLst/>
                <a:latin typeface="+mn-lt"/>
                <a:ea typeface="+mn-ea"/>
                <a:cs typeface="+mn-cs"/>
              </a:rPr>
              <a:t>تحديد نقاط الضعف والقوة لكل طالب سواء عمل بشكل فردي أو ضمن مجموعات.</a:t>
            </a:r>
          </a:p>
          <a:p>
            <a:pPr marL="228600" indent="-228600" algn="r" rtl="1" fontAlgn="base">
              <a:buFont typeface="+mj-lt"/>
              <a:buAutoNum type="arabicPeriod"/>
            </a:pPr>
            <a:r>
              <a:rPr lang="ar-JO" sz="1200" b="0" i="0" kern="1200" dirty="0" smtClean="0">
                <a:solidFill>
                  <a:schemeClr val="tx1"/>
                </a:solidFill>
                <a:effectLst/>
                <a:latin typeface="+mn-lt"/>
                <a:ea typeface="+mn-ea"/>
                <a:cs typeface="+mn-cs"/>
              </a:rPr>
              <a:t>استخدام نتائج الاختبارات كوسيلة لتطوير طريقة التعليم.</a:t>
            </a:r>
          </a:p>
          <a:p>
            <a:pPr marL="228600" indent="-228600" algn="r" rtl="1" fontAlgn="base">
              <a:buFont typeface="+mj-lt"/>
              <a:buAutoNum type="arabicPeriod"/>
            </a:pPr>
            <a:r>
              <a:rPr lang="ar-JO" sz="1200" b="0" i="0" kern="1200" dirty="0" smtClean="0">
                <a:solidFill>
                  <a:schemeClr val="tx1"/>
                </a:solidFill>
                <a:effectLst/>
                <a:latin typeface="+mn-lt"/>
                <a:ea typeface="+mn-ea"/>
                <a:cs typeface="+mn-cs"/>
              </a:rPr>
              <a:t>استخدام نتائج الاختبارات كتقرير مفصّل لأولياء الأمور.</a:t>
            </a:r>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11</a:t>
            </a:fld>
            <a:endParaRPr lang="en-US"/>
          </a:p>
        </p:txBody>
      </p:sp>
    </p:spTree>
    <p:extLst>
      <p:ext uri="{BB962C8B-B14F-4D97-AF65-F5344CB8AC3E}">
        <p14:creationId xmlns:p14="http://schemas.microsoft.com/office/powerpoint/2010/main" val="26243871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97</a:t>
            </a:fld>
            <a:endParaRPr lang="en-US"/>
          </a:p>
        </p:txBody>
      </p:sp>
    </p:spTree>
    <p:extLst>
      <p:ext uri="{BB962C8B-B14F-4D97-AF65-F5344CB8AC3E}">
        <p14:creationId xmlns:p14="http://schemas.microsoft.com/office/powerpoint/2010/main" val="4242350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سننظر الآن في بعض الأمثلة بمزيد من التفصيل ولنتحدث عن كيفية استخدام هذه المواد في الغرفة الصفية.</a:t>
            </a:r>
          </a:p>
          <a:p>
            <a:pPr marL="171450" indent="-171450" algn="r" rtl="1">
              <a:buFont typeface="Arial" panose="020B0604020202020204" pitchFamily="34" charset="0"/>
              <a:buChar char="•"/>
            </a:pPr>
            <a:r>
              <a:rPr lang="ar-JO" dirty="0" smtClean="0"/>
              <a:t>توجد عدة طرق يمكن بواسطتها أن تقوم بتدريس مواد الإثراء اللغوي للطلبة وذلك بالاعتماد على الوقت المتاح في الأسبوع الدراسي وفي الحصص الصفية</a:t>
            </a:r>
            <a:r>
              <a:rPr lang="ar-JO" baseline="0" dirty="0" smtClean="0"/>
              <a:t> ذاتها. والهدف هو عرض المحتوى التعليمي بصورة مبسطة، وابتكار أفكار لتبسيطه اعتمادًا على الوقت المتاح لديك.</a:t>
            </a:r>
          </a:p>
          <a:p>
            <a:pPr marL="171450" indent="-171450" algn="r" rtl="1">
              <a:buFont typeface="Arial" panose="020B0604020202020204" pitchFamily="34" charset="0"/>
              <a:buChar char="•"/>
            </a:pPr>
            <a:r>
              <a:rPr lang="ar-JO" baseline="0" dirty="0" smtClean="0"/>
              <a:t>على سبيل المثال:</a:t>
            </a:r>
          </a:p>
          <a:p>
            <a:pPr marL="228600" indent="-228600" algn="r" rtl="1">
              <a:buAutoNum type="arabicPeriod"/>
            </a:pPr>
            <a:r>
              <a:rPr lang="ar-JO" dirty="0" smtClean="0"/>
              <a:t>يمكنك استخدام محتوى الدرس الوارد في كتاب الطالب</a:t>
            </a:r>
            <a:r>
              <a:rPr lang="en-US" dirty="0" smtClean="0"/>
              <a:t> </a:t>
            </a:r>
            <a:r>
              <a:rPr lang="ar-JO" dirty="0" smtClean="0"/>
              <a:t>- على سبيل المثال في العلوم أو الرياضيات - واستخدام محتوى كتاب التمارين</a:t>
            </a:r>
            <a:r>
              <a:rPr lang="en-US" dirty="0" smtClean="0"/>
              <a:t> </a:t>
            </a:r>
            <a:r>
              <a:rPr lang="ar-JO" dirty="0" smtClean="0"/>
              <a:t>المصاحب له في حصة لغة إنجليزية منفصلة.</a:t>
            </a:r>
          </a:p>
          <a:p>
            <a:pPr marL="228600" marR="0" indent="-228600" algn="r" defTabSz="457200" rtl="1" eaLnBrk="1" fontAlgn="auto" latinLnBrk="0" hangingPunct="1">
              <a:lnSpc>
                <a:spcPct val="100000"/>
              </a:lnSpc>
              <a:spcBef>
                <a:spcPts val="0"/>
              </a:spcBef>
              <a:spcAft>
                <a:spcPts val="0"/>
              </a:spcAft>
              <a:buClrTx/>
              <a:buSzTx/>
              <a:buFontTx/>
              <a:buAutoNum type="arabicPeriod"/>
              <a:tabLst/>
              <a:defRPr/>
            </a:pPr>
            <a:r>
              <a:rPr lang="ar-JO" dirty="0" smtClean="0"/>
              <a:t>يمكنك استخدام</a:t>
            </a:r>
            <a:r>
              <a:rPr lang="ar-JO" baseline="0" dirty="0" smtClean="0"/>
              <a:t> كل من محتوى كتاب الطالب وكتاب التمارين في حصة لغة </a:t>
            </a:r>
            <a:r>
              <a:rPr lang="ar-JO" dirty="0" smtClean="0"/>
              <a:t>إنجليزية منفصلة.</a:t>
            </a:r>
          </a:p>
          <a:p>
            <a:pPr marL="228600" indent="-228600" algn="r" rtl="1">
              <a:buAutoNum type="arabicPeriod"/>
            </a:pPr>
            <a:r>
              <a:rPr lang="ar-JO" dirty="0" smtClean="0"/>
              <a:t>يمكنك استخدام محتوى كتاب الطالب في الحصة وإعطاء بعض محتويات كتاب التمارين أو جميعه على شكل واجبات منزلية.</a:t>
            </a:r>
          </a:p>
          <a:p>
            <a:pPr marL="228600" indent="-228600" algn="r" rtl="1">
              <a:buAutoNum type="arabicPeriod"/>
            </a:pPr>
            <a:r>
              <a:rPr lang="ar-JO" dirty="0" smtClean="0"/>
              <a:t>يمكنك استخدام بعض من محتوى كتاب التمارين لغايات التقييم غير الرسمي</a:t>
            </a:r>
            <a:r>
              <a:rPr lang="ar-JO" baseline="0" dirty="0" smtClean="0"/>
              <a:t> خلال الفصل الدراسي كاملًا.</a:t>
            </a:r>
          </a:p>
          <a:p>
            <a:pPr marL="228600" indent="-228600" algn="r" rtl="1">
              <a:buAutoNum type="arabicPeriod"/>
            </a:pPr>
            <a:r>
              <a:rPr lang="ar-JO" baseline="0" dirty="0" smtClean="0"/>
              <a:t>يمكنك الاحتفاظ بجميع المحتويات الخاصة بالإثراء اللغوي ومن ثم القيام بتنفيذه في أسبوع واحد مع الطلبة في نهاية الفصل الدراسي. بهذه الطريقة، يمكن استخدام محتويات الإثراء اللغوي لغايات مراجعة الطلبة في المصطلحات والموضوعات العلمية التي تعلموها في العلوم والرياضيات خلال الفصل الدراسي كاملًا.</a:t>
            </a:r>
            <a:endParaRPr lang="ar-JO" dirty="0" smtClean="0"/>
          </a:p>
          <a:p>
            <a:endParaRPr lang="en-GB" dirty="0" smtClean="0"/>
          </a:p>
          <a:p>
            <a:pPr marL="0" indent="0">
              <a:buNone/>
            </a:pPr>
            <a:r>
              <a:rPr lang="en-GB" baseline="0" dirty="0" smtClean="0"/>
              <a:t>  </a:t>
            </a:r>
            <a:endParaRPr lang="en-GB" baseline="0" dirty="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99</a:t>
            </a:fld>
            <a:endParaRPr lang="en-US"/>
          </a:p>
        </p:txBody>
      </p:sp>
    </p:spTree>
    <p:extLst>
      <p:ext uri="{BB962C8B-B14F-4D97-AF65-F5344CB8AC3E}">
        <p14:creationId xmlns:p14="http://schemas.microsoft.com/office/powerpoint/2010/main" val="205378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dirty="0" smtClean="0">
                <a:solidFill>
                  <a:prstClr val="black"/>
                </a:solidFill>
              </a:rPr>
              <a:t>نوصي بشدة أن يتم التركيز على الأنشطة الشفوية أولًا. يتضمن</a:t>
            </a:r>
            <a:r>
              <a:rPr lang="ar-JO" baseline="0" dirty="0" smtClean="0">
                <a:solidFill>
                  <a:prstClr val="black"/>
                </a:solidFill>
              </a:rPr>
              <a:t> كتاب التمارين مجموعة من التمارين تسمح بالكتابة، ولكننا نحثك على فعل كل شيء شفويًّا في البداية.</a:t>
            </a:r>
            <a:endParaRPr lang="ar-JO" dirty="0" smtClean="0">
              <a:solidFill>
                <a:prstClr val="black"/>
              </a:solidFill>
            </a:endParaRPr>
          </a:p>
          <a:p>
            <a:pPr marL="0" indent="0">
              <a:buNone/>
            </a:pPr>
            <a:endParaRPr lang="ar-JO" baseline="0" dirty="0" smtClean="0"/>
          </a:p>
        </p:txBody>
      </p:sp>
      <p:sp>
        <p:nvSpPr>
          <p:cNvPr id="4" name="Slide Number Placeholder 3"/>
          <p:cNvSpPr>
            <a:spLocks noGrp="1"/>
          </p:cNvSpPr>
          <p:nvPr>
            <p:ph type="sldNum" sz="quarter" idx="10"/>
          </p:nvPr>
        </p:nvSpPr>
        <p:spPr/>
        <p:txBody>
          <a:bodyPr/>
          <a:lstStyle/>
          <a:p>
            <a:fld id="{EDB34201-8E7A-E948-97C9-3CF87C6D593A}" type="slidenum">
              <a:rPr lang="en-US" smtClean="0"/>
              <a:t>101</a:t>
            </a:fld>
            <a:endParaRPr lang="en-US"/>
          </a:p>
        </p:txBody>
      </p:sp>
    </p:spTree>
    <p:extLst>
      <p:ext uri="{BB962C8B-B14F-4D97-AF65-F5344CB8AC3E}">
        <p14:creationId xmlns:p14="http://schemas.microsoft.com/office/powerpoint/2010/main" val="1905308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000" dirty="0" smtClean="0"/>
              <a:t>تأتي</a:t>
            </a:r>
            <a:r>
              <a:rPr lang="ar-JO" sz="1000" baseline="0" dirty="0" smtClean="0"/>
              <a:t> مواد الإثراء اللغوي المعروضة في الشريحة الحالية في نهاية الوحدة الأولى من كتاب رياضيات الصف الرابع، وتهدف إلى مراجعة الطالب في المصطلحات التي تعلمها باللغة العربية، وأن يرتكزوا على فهمهم لهذه المصطلحات باللغة العربية ليبدأوا من ثم في تعلم المصطلحات نفسها لكن باللغة الانجليزية.</a:t>
            </a:r>
          </a:p>
          <a:p>
            <a:pPr algn="r" rtl="1"/>
            <a:r>
              <a:rPr lang="ar-JO" sz="1000" baseline="0" dirty="0" smtClean="0"/>
              <a:t>ومن ثم فإن مادة الإثراء اللغوي المعروضة في الشريحة الحالية  تقوم بتحقيق هدفين:</a:t>
            </a:r>
          </a:p>
          <a:p>
            <a:pPr marL="228600" indent="-228600" algn="r" rtl="1">
              <a:buAutoNum type="arabicPeriod"/>
            </a:pPr>
            <a:r>
              <a:rPr lang="ar-JO" sz="1000" baseline="0" dirty="0" smtClean="0"/>
              <a:t>تقديم بعض المراجعة لبعض المصطلحات الرئيسة التي تعلمها الطالب خلال الوحدة الأولى .</a:t>
            </a:r>
          </a:p>
          <a:p>
            <a:pPr marL="228600" indent="-228600" algn="r" rtl="1">
              <a:buAutoNum type="arabicPeriod"/>
            </a:pPr>
            <a:r>
              <a:rPr lang="ar-JO" sz="1000" baseline="0" dirty="0" smtClean="0"/>
              <a:t>تقديم المصطلحات المرتبطة بالمصطلحات العربية ولكن باللغة الانجليزية.</a:t>
            </a:r>
          </a:p>
          <a:p>
            <a:pPr marL="228600" indent="-228600" algn="r" rtl="1">
              <a:buAutoNum type="arabicPeriod"/>
            </a:pPr>
            <a:endParaRPr lang="ar-JO" sz="1000" dirty="0" smtClean="0"/>
          </a:p>
          <a:p>
            <a:pPr algn="r" rtl="1"/>
            <a:r>
              <a:rPr lang="ar-JO" sz="1000" dirty="0" smtClean="0"/>
              <a:t>بالاعتماد على مستوى طلبتك باللغة الانجليزية عليك أن:</a:t>
            </a:r>
          </a:p>
          <a:p>
            <a:pPr marL="228600" indent="-228600" algn="r" rtl="1">
              <a:buAutoNum type="arabicPeriod"/>
            </a:pPr>
            <a:r>
              <a:rPr lang="ar-JO" sz="1000" dirty="0" smtClean="0"/>
              <a:t>تقرأ</a:t>
            </a:r>
            <a:r>
              <a:rPr lang="ar-JO" sz="1000" baseline="0" dirty="0" smtClean="0"/>
              <a:t> النصوص باللغة الانجليزية بذاتك، وربطها بالجداول ذات العلاقة. يمكنك أن تبدأ بقراءة الكلمات الواردة في صندوق الكلمات، والإشارة إلى كل كلمة تقوم بقراءتها.</a:t>
            </a:r>
          </a:p>
          <a:p>
            <a:pPr marL="228600" indent="-228600" algn="r" rtl="1">
              <a:buAutoNum type="arabicPeriod"/>
            </a:pPr>
            <a:r>
              <a:rPr lang="ar-JO" sz="1000" baseline="0" dirty="0" smtClean="0"/>
              <a:t>تطلب من بعض الطلبة – ممن مستواهم جيد في اللغة الانجليزية- ان يقوموا بقراءة جملة واحدة أو جزء من فقرة.</a:t>
            </a:r>
          </a:p>
          <a:p>
            <a:pPr marL="228600" indent="-228600" algn="r" rtl="1">
              <a:buAutoNum type="arabicPeriod"/>
            </a:pPr>
            <a:r>
              <a:rPr lang="ar-JO" sz="1000" baseline="0" dirty="0" smtClean="0"/>
              <a:t>تمنح طلبتك وقتًا كافيًا لقراءة صفحة الإثراء اللغوي بأنفسهم (فرادى) وبصمت إن كنت تفضل ذلك. أو يمكنك أن تخصص قراءتها على شكل واجب بيتي.</a:t>
            </a:r>
          </a:p>
          <a:p>
            <a:pPr marL="228600" indent="-228600" algn="r" rtl="1">
              <a:buAutoNum type="arabicPeriod"/>
            </a:pPr>
            <a:endParaRPr lang="ar-JO" sz="1000" baseline="0" dirty="0" smtClean="0"/>
          </a:p>
          <a:p>
            <a:pPr marL="171450" indent="-171450" algn="r" rtl="1">
              <a:buFont typeface="Arial" panose="020B0604020202020204" pitchFamily="34" charset="0"/>
              <a:buChar char="•"/>
            </a:pPr>
            <a:r>
              <a:rPr lang="ar-JO" sz="1200" b="0" i="0" kern="1200" dirty="0" smtClean="0">
                <a:solidFill>
                  <a:schemeClr val="tx1"/>
                </a:solidFill>
                <a:effectLst/>
                <a:latin typeface="+mn-lt"/>
                <a:ea typeface="+mn-ea"/>
                <a:cs typeface="+mn-cs"/>
              </a:rPr>
              <a:t>المحتوى المطلوب التركيز عليه هو الكلمات الأساسية في المربع الملون في أعلى الصفحة.</a:t>
            </a:r>
          </a:p>
          <a:p>
            <a:pPr marL="171450" indent="-171450" algn="r" rtl="1">
              <a:buFont typeface="Arial" panose="020B0604020202020204" pitchFamily="34" charset="0"/>
              <a:buChar char="•"/>
            </a:pPr>
            <a:r>
              <a:rPr lang="ar-JO" sz="1200" b="0" i="0" kern="1200" dirty="0" smtClean="0">
                <a:solidFill>
                  <a:schemeClr val="tx1"/>
                </a:solidFill>
                <a:effectLst/>
                <a:latin typeface="+mn-lt"/>
                <a:ea typeface="+mn-ea"/>
                <a:cs typeface="+mn-cs"/>
              </a:rPr>
              <a:t>لاحظ أن هناك إرشادات حول كيفية نطق الأعداد الكبيرة باللغة الإنجليزية.</a:t>
            </a:r>
          </a:p>
          <a:p>
            <a:pPr marL="0" indent="0" algn="r" rtl="1">
              <a:buNone/>
            </a:pPr>
            <a:endParaRPr lang="en-GB" sz="1000" dirty="0"/>
          </a:p>
          <a:p>
            <a:pPr marL="171450" indent="-171450" algn="r" rtl="1">
              <a:buFont typeface="Arial" panose="020B0604020202020204" pitchFamily="34" charset="0"/>
              <a:buChar char="•"/>
            </a:pPr>
            <a:r>
              <a:rPr lang="ar-JO" sz="1000" dirty="0" smtClean="0"/>
              <a:t>إذا سمح الوقت، يمكنك إحضار نشاط كتابي (يتطلب من</a:t>
            </a:r>
            <a:r>
              <a:rPr lang="ar-JO" sz="1000" baseline="0" dirty="0" smtClean="0"/>
              <a:t> الطالب أن يقوم بالكتابة)</a:t>
            </a:r>
            <a:r>
              <a:rPr lang="ar-JO" sz="1000" dirty="0" smtClean="0"/>
              <a:t>. اطلب من الطلبة قراءة الكلمات الموجودة في</a:t>
            </a:r>
            <a:r>
              <a:rPr lang="ar-JO" sz="1000" baseline="0" dirty="0" smtClean="0"/>
              <a:t> </a:t>
            </a:r>
            <a:r>
              <a:rPr lang="ar-JO" sz="1000" dirty="0" smtClean="0"/>
              <a:t>المربع الملون في أعلى الصفحة. بعد ذلك ، اطلب منهم إغلاق كتبهم وأخذ تمرين بشكل عشوائي من كتاب التمارين أو ورقة. اقرأ الكلمات التالية ببطء ، واطلب من الطلبة كتابتها:</a:t>
            </a:r>
            <a:r>
              <a:rPr lang="ar-JO" sz="1000" baseline="0" dirty="0" smtClean="0"/>
              <a:t> آحاد</a:t>
            </a:r>
            <a:r>
              <a:rPr lang="ar-JO" sz="1000" dirty="0" smtClean="0"/>
              <a:t>، عشرات ، مئات ، آلاف ، ملايين ، رقم.</a:t>
            </a:r>
            <a:endParaRPr lang="en-GB" sz="1000" dirty="0"/>
          </a:p>
          <a:p>
            <a:endParaRPr lang="en-GB" sz="1000" dirty="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102</a:t>
            </a:fld>
            <a:endParaRPr lang="en-US"/>
          </a:p>
        </p:txBody>
      </p:sp>
    </p:spTree>
    <p:extLst>
      <p:ext uri="{BB962C8B-B14F-4D97-AF65-F5344CB8AC3E}">
        <p14:creationId xmlns:p14="http://schemas.microsoft.com/office/powerpoint/2010/main" val="36647845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هذه هي الصفحة الخاصة بمادة الإثراء اللغوي في كتاب التمارين. </a:t>
            </a:r>
          </a:p>
          <a:p>
            <a:pPr marL="171450" indent="-171450" algn="r" rtl="1">
              <a:buFont typeface="Arial" panose="020B0604020202020204" pitchFamily="34" charset="0"/>
              <a:buChar char="•"/>
            </a:pPr>
            <a:r>
              <a:rPr lang="ar-JO" dirty="0" smtClean="0"/>
              <a:t>بالنسبة إلى التمرين 1 ، يحتاج الطلبة إلى إظهار أنهم قد فهموا قيمة الأرقام ، لذا فهذه هي المراجعة بالإضافة إلى ممارسة اللغة الإنجليزية. إذا كنت تريد القيام بهذا التمرين شفويًّا أولاً ، اطرح هذا السؤال (مع الإشارة إلى الرقم الذي يوجد تحته خط): ما هذا الرقم؟ يجب أن يجيب الطلبة في شكل جملة كاملة ، على سبيل المثال: يتكون الرقم من ثلاثة أحرف. (ترد الإجابات في دليل المعلم).</a:t>
            </a:r>
            <a:endParaRPr lang="en-GB" dirty="0" smtClean="0"/>
          </a:p>
          <a:p>
            <a:pPr marL="171450" indent="-171450" algn="r" rtl="1">
              <a:buFont typeface="Arial" panose="020B0604020202020204" pitchFamily="34" charset="0"/>
              <a:buChar char="•"/>
            </a:pPr>
            <a:r>
              <a:rPr lang="ar-JO" dirty="0" smtClean="0"/>
              <a:t>التمرين 2 التدرب على استخدام الكلمات بطريقة مماثلة: مراجعة مفاهيم وممارسة اللغة الإنجليزية. يمكنك القيام بذلك شفويًّا قبل مطالبة الطلاب بإكمال التمرين في الكتابة. لنقم بذلك سويًا ، شفهيًا. سأطلب من بعضكم مساعدتي. سأشير إلى رقم وسأطلب من أحدكم أن يخبرني ما هو.</a:t>
            </a:r>
          </a:p>
          <a:p>
            <a:pPr algn="r" rtl="1"/>
            <a:r>
              <a:rPr lang="ar-JO" dirty="0" smtClean="0"/>
              <a:t>ما هذا الرقم؟ هذا الرقم هو مليون ... هذا الرقم هو أربعمائة ألف ... هذا الرقم هو عشرة آلاف ... هذا الرقم هو ثلاثة آلاف ... هذا العدد لا شيء (أو صفر) مئات ... هذا العدد لا شيء (أو صفر) عشرات ... هذا الرقم هو اثنان منها.</a:t>
            </a:r>
          </a:p>
          <a:p>
            <a:pPr algn="r" rtl="1"/>
            <a:r>
              <a:rPr lang="ar-JO" dirty="0" smtClean="0"/>
              <a:t>في التمرين 3 ، يحتاج الطلبة إلى كتابة رقمهم وتقسيمه. يمكنك القيام بذلك كتمرين مختلف إذا لزم الأمر. على سبيل المثال، اطلب من الطلبة الجيدين القيام كتابة</a:t>
            </a:r>
            <a:r>
              <a:rPr lang="ar-JO" baseline="0" dirty="0" smtClean="0"/>
              <a:t> </a:t>
            </a:r>
            <a:r>
              <a:rPr lang="ar-JO" dirty="0" smtClean="0"/>
              <a:t>رقم مكون من 7 أرقام ، ولكن اطلب من الطلبة الذين ينفذون التمرين كتابة رقم أصغر. أو يمكنك أن تطلب من جميع الطلبة تقسيم رقم مكون من 5 أرقام أولاً ، ثم رقم مكون من 6 أرقام ، ثم رقم مكون من 7 أرقام ، لممارسة إضافية. يمكنك استخدام هذا التمرين لإجراء تقييم غير رسمي.</a:t>
            </a:r>
          </a:p>
          <a:p>
            <a:pPr algn="r" rtl="1"/>
            <a:r>
              <a:rPr lang="ar-JO" dirty="0" smtClean="0"/>
              <a:t>لم ندرج الوجوه المبتسمة في صفحات التركيز اللغوي. اطلب من طلابك رسم الوجه المبتسم الذي يمثل بشكل أفضل مدى سهولة أو صعوبة العثور على هذه الأنشطة. يمكن للطلاب وضع وجه مبتسم مختلف ضد كل تمرين.</a:t>
            </a:r>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103</a:t>
            </a:fld>
            <a:endParaRPr lang="en-US"/>
          </a:p>
        </p:txBody>
      </p:sp>
    </p:spTree>
    <p:extLst>
      <p:ext uri="{BB962C8B-B14F-4D97-AF65-F5344CB8AC3E}">
        <p14:creationId xmlns:p14="http://schemas.microsoft.com/office/powerpoint/2010/main" val="39012180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aseline="0" dirty="0" smtClean="0"/>
              <a:t>يمكنك تنفيذ هذه الصفحة تمامًا بنفس الطريقة التي طبقنا فيها تدريس مادة الإثراء اللغوي. سنقوم هنا بالتجول في قاعة التدريب والطلب من المعلمين وبالتناوب قراءة جملة واحدة. (تجول في قاعة التدريب واطلب من المعلمين قراءة جمل قصيرة. ابدأ باختيار متطوع من المعلمين واطلب منه قراءة الكلمات المتضمنة في صندوق الكلمات، وبينما هو يقوم بذلك عليك أن تقوم بوضع إصبعك عند كل كلمة من الكلمات التي يقرأها المعلم المتطوع. اطلب من معلم آخر قراءة جزء آخر من الكلمات).</a:t>
            </a:r>
          </a:p>
          <a:p>
            <a:pPr marL="0" marR="0" indent="0" algn="r" defTabSz="457200" rtl="1" eaLnBrk="1" fontAlgn="auto" latinLnBrk="0" hangingPunct="1">
              <a:lnSpc>
                <a:spcPct val="100000"/>
              </a:lnSpc>
              <a:spcBef>
                <a:spcPts val="0"/>
              </a:spcBef>
              <a:spcAft>
                <a:spcPts val="0"/>
              </a:spcAft>
              <a:buClrTx/>
              <a:buSzTx/>
              <a:buFontTx/>
              <a:buNone/>
              <a:tabLst/>
              <a:defRPr/>
            </a:pPr>
            <a:r>
              <a:rPr lang="ar-JO" baseline="0" dirty="0" smtClean="0"/>
              <a:t>قم بتغطية شاشة الحاسوب باستخدام كتاب أو قطعة من الورق بحيث تعمل على إخفاء العرض التقديمي من الظهور على شاشة العرض. ومن ثم أخبر المعلمين أننا سنقوم الآن بتنفيذ التمرين الكتابي الاختياري. اطلب من المعلمين كتابة الكلمات الآتية في دفاترهم الخاصة بهم (قم بقراءة الكلمات التالية عليهم ولكن عليك التأني في القراءة: </a:t>
            </a:r>
            <a:r>
              <a:rPr lang="en-GB" baseline="0" dirty="0" smtClean="0"/>
              <a:t>Decimals, fractions, tenths, point, place</a:t>
            </a:r>
            <a:r>
              <a:rPr lang="ar-JO" baseline="0" dirty="0" smtClean="0"/>
              <a:t>). اطلب من أحد المتطوعين أن يقوم بكتابة هذه الكلمات على الورق القلاب أو على السبورة.</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104</a:t>
            </a:fld>
            <a:endParaRPr lang="en-US"/>
          </a:p>
        </p:txBody>
      </p:sp>
    </p:spTree>
    <p:extLst>
      <p:ext uri="{BB962C8B-B14F-4D97-AF65-F5344CB8AC3E}">
        <p14:creationId xmlns:p14="http://schemas.microsoft.com/office/powerpoint/2010/main" val="37763551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i="0" baseline="0" dirty="0" smtClean="0"/>
              <a:t>سنقوم بتنفيذ هذا التمرين شفويًّا. عليك أن تخبرني بقيمة الرقم الذي تحته خط في كل حالة من الحالات. اطلب منهم ملاحظة المثال الأول الذي تمت الإجابة عنه في الكتاب. والآن تجول بين المعلمين واطلب منهم إكمال العمل على باقي الأفرع. ستكون باقي الإجابات كالتالي: </a:t>
            </a:r>
            <a:r>
              <a:rPr lang="en-GB" i="1" baseline="0" dirty="0" smtClean="0"/>
              <a:t>seven tenths… two hundredths… three thousandths… 5 ones</a:t>
            </a:r>
            <a:r>
              <a:rPr lang="ar-JO" i="1" baseline="0" dirty="0" smtClean="0"/>
              <a:t>. </a:t>
            </a:r>
            <a:r>
              <a:rPr lang="ar-JO" i="0" baseline="0" dirty="0" smtClean="0"/>
              <a:t>احرص على ممارسة المعلمين لنطق </a:t>
            </a:r>
            <a:r>
              <a:rPr lang="en-GB" i="0" baseline="0" dirty="0" smtClean="0"/>
              <a:t>‘</a:t>
            </a:r>
            <a:r>
              <a:rPr lang="en-GB" i="0" baseline="0" dirty="0" err="1" smtClean="0"/>
              <a:t>th</a:t>
            </a:r>
            <a:r>
              <a:rPr lang="en-GB" i="0" baseline="0" dirty="0" smtClean="0"/>
              <a:t>’ </a:t>
            </a:r>
            <a:r>
              <a:rPr lang="ar-JO" i="0" baseline="0" dirty="0" smtClean="0"/>
              <a:t> في أثناء ذلك. ومن ثم اكتب الإجابات على السبورة. (نفذ التمرين 2 و3 و 4 شفويًّا في البداية، واسأل المعلمين الآتي: في التمرين الثاني: </a:t>
            </a:r>
            <a:r>
              <a:rPr lang="en-GB" i="1" baseline="0" dirty="0" smtClean="0"/>
              <a:t>Which digit is in the thousandths place? </a:t>
            </a:r>
            <a:r>
              <a:rPr lang="ar-JO" i="1" baseline="0" dirty="0" smtClean="0"/>
              <a:t>. </a:t>
            </a:r>
            <a:r>
              <a:rPr lang="ar-JO" i="0" baseline="0" dirty="0" smtClean="0"/>
              <a:t>ستكون الإجابة </a:t>
            </a:r>
            <a:r>
              <a:rPr lang="en-GB" i="1" baseline="0" dirty="0" smtClean="0"/>
              <a:t>two</a:t>
            </a:r>
            <a:r>
              <a:rPr lang="ar-JO" i="1" baseline="0" dirty="0" smtClean="0"/>
              <a:t>. </a:t>
            </a:r>
            <a:r>
              <a:rPr lang="ar-JO" i="0" baseline="0" dirty="0" smtClean="0"/>
              <a:t>في التمرين الثالث: </a:t>
            </a:r>
            <a:r>
              <a:rPr lang="en-GB" i="1" baseline="0" dirty="0" smtClean="0"/>
              <a:t>Which digit is in the hundredths place? </a:t>
            </a:r>
            <a:r>
              <a:rPr lang="ar-JO" i="1" baseline="0" dirty="0" smtClean="0"/>
              <a:t>. </a:t>
            </a:r>
            <a:r>
              <a:rPr lang="ar-JO" i="0" baseline="0" dirty="0" smtClean="0"/>
              <a:t>ستكون الإجابة </a:t>
            </a:r>
            <a:r>
              <a:rPr lang="en-GB" i="1" baseline="0" dirty="0" smtClean="0"/>
              <a:t>three</a:t>
            </a:r>
            <a:r>
              <a:rPr lang="ar-JO" i="1" baseline="0" dirty="0" smtClean="0"/>
              <a:t>. </a:t>
            </a:r>
            <a:r>
              <a:rPr lang="ar-JO" i="0" baseline="0" dirty="0" smtClean="0"/>
              <a:t>في التمرين الرابع: </a:t>
            </a:r>
            <a:r>
              <a:rPr lang="en-GB" i="1" baseline="0" dirty="0" smtClean="0"/>
              <a:t>Which digit is in the tenths place? </a:t>
            </a:r>
            <a:r>
              <a:rPr lang="ar-JO" i="1" baseline="0" dirty="0" smtClean="0"/>
              <a:t>. </a:t>
            </a:r>
            <a:r>
              <a:rPr lang="ar-JO" i="0" baseline="0" dirty="0" smtClean="0"/>
              <a:t>ستكون الإجابة  </a:t>
            </a:r>
            <a:r>
              <a:rPr lang="en-GB" i="1" baseline="0" dirty="0" smtClean="0"/>
              <a:t>nine</a:t>
            </a:r>
            <a:r>
              <a:rPr lang="ar-JO" i="1" baseline="0" dirty="0" smtClean="0"/>
              <a:t>. </a:t>
            </a:r>
            <a:r>
              <a:rPr lang="ar-JO" i="0" baseline="0" dirty="0" smtClean="0"/>
              <a:t>ومن ثم اطلب منهم كتابة الإجابات على السبورة.</a:t>
            </a:r>
          </a:p>
          <a:p>
            <a:pPr algn="r" rtl="1"/>
            <a:r>
              <a:rPr lang="ar-JO" i="0" baseline="0" dirty="0" smtClean="0"/>
              <a:t>قم بتنفيذ التمرين الخامس: اطلب من أحد المتطوعين كتابة إجابة السؤال على الورق القلاب أو السبورة. يمكنك استخدام هذا التمرين كنمط من التقييم غير الرسمي للتحقق من فهم الطلبة للمصطلح الرئيسي باللغة العربية واللغة الانجليزية. عليك كمعلم تنفيذ هذا التمرين كاملًا في ورقة العمل الذي سيقوم المدرب بتزويدك إياها. أرجو منك إضافة وجه مبتسم – يظهر مدى سهولة أو صعوبة التمرين التي وجدتها ولكل تمرين من التمرينات. </a:t>
            </a:r>
            <a:endParaRPr lang="ar-JO" i="1" baseline="0" dirty="0" smtClean="0"/>
          </a:p>
          <a:p>
            <a:pPr algn="r" rtl="1"/>
            <a:r>
              <a:rPr lang="ar-JO" i="1" baseline="0" dirty="0" smtClean="0"/>
              <a:t> </a:t>
            </a:r>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105</a:t>
            </a:fld>
            <a:endParaRPr lang="en-US"/>
          </a:p>
        </p:txBody>
      </p:sp>
    </p:spTree>
    <p:extLst>
      <p:ext uri="{BB962C8B-B14F-4D97-AF65-F5344CB8AC3E}">
        <p14:creationId xmlns:p14="http://schemas.microsoft.com/office/powerpoint/2010/main" val="21931720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تبدو هذه الصفحة</a:t>
            </a:r>
            <a:r>
              <a:rPr lang="ar-JO" baseline="0" dirty="0" smtClean="0"/>
              <a:t> من الإثراء اللغوي مختلفة قليلًا عن الأخريات لكننا يمكن أن نستخدمها على أي حال. اطلب من أكثر من معلم أن يقوم بقراءة الأجزاء المختلفة من النص، والبدء بالكلمات الواردة في صندوق الكلمات المعروض في بداية الصفحة. ثم قم بتغطية شاشة الحاسوب ورسم هذا الشكل على لوح الورق القلاب أو على السبورة ؛ تأكد من أنك ترسم على الخطوط:</a:t>
            </a:r>
            <a:endParaRPr lang="en-GB" dirty="0"/>
          </a:p>
          <a:p>
            <a:pPr marL="171450" indent="-171450">
              <a:buFont typeface="Arial" panose="020B0604020202020204" pitchFamily="34" charset="0"/>
              <a:buChar char="•"/>
            </a:pPr>
            <a:endParaRPr lang="en-GB" baseline="0" dirty="0"/>
          </a:p>
          <a:p>
            <a:pPr marL="171450" indent="-171450" algn="r" rtl="1">
              <a:buFont typeface="Arial" panose="020B0604020202020204" pitchFamily="34" charset="0"/>
              <a:buChar char="•"/>
            </a:pPr>
            <a:r>
              <a:rPr lang="ar-JO" dirty="0" smtClean="0"/>
              <a:t>اطلب من أحد المعلمين التطوع للقدوم نحوك ووضع ملصقات على الخطوط في المخطط.</a:t>
            </a:r>
            <a:r>
              <a:rPr lang="ar-JO" baseline="0" dirty="0" smtClean="0"/>
              <a:t> اطلب من المتطوع أن يقرأ كل كلمة بوضوح في أثناء كتابتها.</a:t>
            </a:r>
          </a:p>
          <a:p>
            <a:pPr marL="171450" indent="-171450" algn="r" rtl="1">
              <a:buFont typeface="Arial" panose="020B0604020202020204" pitchFamily="34" charset="0"/>
              <a:buChar char="•"/>
            </a:pPr>
            <a:endParaRPr lang="ar-JO" baseline="0" dirty="0" smtClean="0"/>
          </a:p>
          <a:p>
            <a:pPr marL="171450" indent="-171450" algn="r" rtl="1">
              <a:buFont typeface="Arial" panose="020B0604020202020204" pitchFamily="34" charset="0"/>
              <a:buChar char="•"/>
            </a:pPr>
            <a:r>
              <a:rPr lang="ar-JO" baseline="0" dirty="0" smtClean="0"/>
              <a:t>اطلب من متطوع آخر الخروج ووضع خطوط متوازية.</a:t>
            </a:r>
          </a:p>
          <a:p>
            <a:pPr marL="171450" indent="-171450" algn="r" rtl="1">
              <a:buFont typeface="Arial" panose="020B0604020202020204" pitchFamily="34" charset="0"/>
              <a:buChar char="•"/>
            </a:pPr>
            <a:endParaRPr lang="ar-JO" baseline="0" dirty="0" smtClean="0"/>
          </a:p>
          <a:p>
            <a:pPr marL="171450" indent="-171450" algn="r" rtl="1">
              <a:buFont typeface="Arial" panose="020B0604020202020204" pitchFamily="34" charset="0"/>
              <a:buChar char="•"/>
            </a:pPr>
            <a:r>
              <a:rPr lang="ar-JO" baseline="0" dirty="0" smtClean="0"/>
              <a:t>اطلب من أحد المتطوعين الخروج لرسم خطوط عمودية.</a:t>
            </a:r>
          </a:p>
          <a:p>
            <a:pPr marL="171450" indent="-171450" algn="r" rtl="1">
              <a:buFont typeface="Arial" panose="020B0604020202020204" pitchFamily="34" charset="0"/>
              <a:buChar char="•"/>
            </a:pPr>
            <a:endParaRPr lang="ar-JO" baseline="0" dirty="0" smtClean="0"/>
          </a:p>
          <a:p>
            <a:pPr marL="171450" indent="-171450" algn="r" rtl="1">
              <a:buFont typeface="Arial" panose="020B0604020202020204" pitchFamily="34" charset="0"/>
              <a:buChar char="•"/>
            </a:pPr>
            <a:r>
              <a:rPr lang="ar-JO" baseline="0" dirty="0" smtClean="0"/>
              <a:t>يمكنك بالطبع استخدام الكلمات المتضمنة في صندوق الكلمات لإملاء الكلمات كما عملنا في هذا التمرين بالفعل.</a:t>
            </a:r>
            <a:endParaRPr lang="en-GB" dirty="0"/>
          </a:p>
          <a:p>
            <a:endParaRPr lang="en-GB" dirty="0"/>
          </a:p>
          <a:p>
            <a:endParaRPr lang="en-GB" baseline="0" dirty="0"/>
          </a:p>
          <a:p>
            <a:endParaRPr lang="en-GB"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106</a:t>
            </a:fld>
            <a:endParaRPr lang="en-US"/>
          </a:p>
        </p:txBody>
      </p:sp>
      <p:pic>
        <p:nvPicPr>
          <p:cNvPr id="6" name="Picture 5"/>
          <p:cNvPicPr>
            <a:picLocks noChangeAspect="1"/>
          </p:cNvPicPr>
          <p:nvPr/>
        </p:nvPicPr>
        <p:blipFill>
          <a:blip r:embed="rId3"/>
          <a:stretch>
            <a:fillRect/>
          </a:stretch>
        </p:blipFill>
        <p:spPr>
          <a:xfrm>
            <a:off x="678974" y="5579268"/>
            <a:ext cx="2847975" cy="2124075"/>
          </a:xfrm>
          <a:prstGeom prst="rect">
            <a:avLst/>
          </a:prstGeom>
        </p:spPr>
      </p:pic>
    </p:spTree>
    <p:extLst>
      <p:ext uri="{BB962C8B-B14F-4D97-AF65-F5344CB8AC3E}">
        <p14:creationId xmlns:p14="http://schemas.microsoft.com/office/powerpoint/2010/main" val="31058645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i="0" u="none" baseline="0" dirty="0" smtClean="0"/>
              <a:t>فلنبدأ بتنفيذ التمرين سويّة وبصورة شفوية في البداية. (اطلب من أحد المعلمين أن يقوم بقراءة الكلمات الموجودة في صندوق الكلمات). اطلب من المعلمين ملاحظة جمع كلمة </a:t>
            </a:r>
            <a:r>
              <a:rPr lang="en-GB" b="1" baseline="0" dirty="0" smtClean="0"/>
              <a:t>vertex</a:t>
            </a:r>
            <a:r>
              <a:rPr lang="ar-JO" b="1" baseline="0" dirty="0" smtClean="0"/>
              <a:t> التي تظهر أمامهم وهي </a:t>
            </a:r>
            <a:r>
              <a:rPr lang="en-GB" b="1" baseline="0" dirty="0" smtClean="0"/>
              <a:t>vertices</a:t>
            </a:r>
            <a:r>
              <a:rPr lang="ar-JO" b="1" baseline="0" dirty="0" smtClean="0"/>
              <a:t>. </a:t>
            </a:r>
            <a:r>
              <a:rPr lang="ar-JO" b="0" baseline="0" dirty="0" smtClean="0"/>
              <a:t>ومن ثم اطلب من المعلمين أن يعطوك إجابات: على السؤال الآتي : </a:t>
            </a:r>
            <a:r>
              <a:rPr lang="en-GB" i="1" baseline="0" dirty="0" smtClean="0"/>
              <a:t>A cube has </a:t>
            </a:r>
            <a:r>
              <a:rPr lang="en-GB" i="1" u="sng" baseline="0" dirty="0" smtClean="0"/>
              <a:t>six </a:t>
            </a:r>
            <a:r>
              <a:rPr lang="en-GB" i="1" u="none" baseline="0" dirty="0" smtClean="0"/>
              <a:t>faces… A cuboid has </a:t>
            </a:r>
            <a:r>
              <a:rPr lang="en-GB" i="1" u="sng" baseline="0" dirty="0" smtClean="0"/>
              <a:t>six</a:t>
            </a:r>
            <a:r>
              <a:rPr lang="en-GB" i="1" u="none" baseline="0" dirty="0" smtClean="0"/>
              <a:t> rectangular </a:t>
            </a:r>
            <a:r>
              <a:rPr lang="en-GB" i="1" u="sng" baseline="0" dirty="0" smtClean="0"/>
              <a:t>faces</a:t>
            </a:r>
            <a:r>
              <a:rPr lang="en-GB" i="1" u="none" baseline="0" dirty="0" smtClean="0"/>
              <a:t>, eight </a:t>
            </a:r>
            <a:r>
              <a:rPr lang="en-GB" i="1" u="sng" baseline="0" dirty="0" smtClean="0"/>
              <a:t>vertices</a:t>
            </a:r>
            <a:r>
              <a:rPr lang="en-GB" i="1" u="none" baseline="0" dirty="0" smtClean="0"/>
              <a:t> and </a:t>
            </a:r>
            <a:r>
              <a:rPr lang="en-GB" i="1" u="sng" baseline="0" dirty="0" smtClean="0"/>
              <a:t>12 edges.</a:t>
            </a:r>
            <a:r>
              <a:rPr lang="en-GB" i="0" u="sng" baseline="0" dirty="0" smtClean="0"/>
              <a:t>]</a:t>
            </a:r>
            <a:r>
              <a:rPr lang="ar-JO" i="0" u="sng" baseline="0" dirty="0" smtClean="0"/>
              <a:t> – ترجمة السؤال باللغة العربية هو (المكعب يملك 6 أوجه .... أم أن المكعب يملك 6 أوجه مستطيلة .. أم أنه يملك 8 رؤوس و12 حافة؟؟؟؟)</a:t>
            </a:r>
          </a:p>
          <a:p>
            <a:pPr marL="171450" marR="0"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i="0" u="none" baseline="0" dirty="0" smtClean="0"/>
              <a:t>يمكن أن يكون التمرين الثاني مصدرًا مهمًّا للتقييم غير الرسمي للطلبة؛ حيث يستطيع الطلبة إكمال الجدول إذا تمكنوا من  فهم المصطلحات الرئيسة الواردة  في الدرس باللغة الانجليزية. قم بنسخ الجدول على الورق القلاب أو على السبورة؛ واطلب من المعلمين التطوع والمشاركة في إكمال المعلومات الخاصة بالشكل الأول؛ ومن ثم اطلب من معلم آخر إكمال المعلومات الخاصة بالشكل الثاني، ومعلم ثالث لإكمال المعلومات الخاصة بالشكل الثالث. (ستعطى الإجابات لهذا التمرين في الشريحة التالية).</a:t>
            </a:r>
          </a:p>
          <a:p>
            <a:pPr marL="171450" marR="0"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i="0" u="none" baseline="0" dirty="0" smtClean="0"/>
              <a:t>فلنعمل على حل التمرين الثالث والرابع شفويًّا. ((نفذ التمرين 3 و4  شفويًّا واطلب من المعلمين تقديم الإجابات الخاصة بها).</a:t>
            </a:r>
          </a:p>
          <a:p>
            <a:pPr marL="171450" marR="0"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i="0" u="none" baseline="0" dirty="0" smtClean="0"/>
              <a:t>يمكن القيام بتمرين آخر وهو كتاب الكلمات الآتية على السبورة (</a:t>
            </a:r>
            <a:r>
              <a:rPr lang="en-GB" i="0" u="none" baseline="0" dirty="0" smtClean="0"/>
              <a:t>Parallel, perpendicular, vertex, face, edge</a:t>
            </a:r>
            <a:r>
              <a:rPr lang="ar-JO" i="0" u="none" baseline="0" dirty="0" smtClean="0"/>
              <a:t>) ومن ثم اطلب من المعلمين إعداد رسومات توضيحية لها على السبورة.</a:t>
            </a:r>
          </a:p>
          <a:p>
            <a:pPr marL="171450" marR="0"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JO" i="0" u="none" baseline="0" dirty="0" smtClean="0"/>
          </a:p>
          <a:p>
            <a:pPr marL="0" marR="0" indent="0" algn="r" defTabSz="457200" rtl="1" eaLnBrk="1" fontAlgn="auto" latinLnBrk="0" hangingPunct="1">
              <a:lnSpc>
                <a:spcPct val="100000"/>
              </a:lnSpc>
              <a:spcBef>
                <a:spcPts val="0"/>
              </a:spcBef>
              <a:spcAft>
                <a:spcPts val="0"/>
              </a:spcAft>
              <a:buClrTx/>
              <a:buSzTx/>
              <a:buFontTx/>
              <a:buNone/>
              <a:tabLst/>
              <a:defRPr/>
            </a:pPr>
            <a:endParaRPr lang="en-GB" i="0" u="none" baseline="0" dirty="0" smtClean="0"/>
          </a:p>
          <a:p>
            <a:pPr algn="r" rtl="1"/>
            <a:r>
              <a:rPr lang="ar-JO" i="1" u="none" baseline="0" dirty="0" smtClean="0"/>
              <a:t> </a:t>
            </a:r>
            <a:endParaRPr lang="en-GB" i="1" u="none" baseline="0" dirty="0"/>
          </a:p>
        </p:txBody>
      </p:sp>
      <p:sp>
        <p:nvSpPr>
          <p:cNvPr id="4" name="Slide Number Placeholder 3"/>
          <p:cNvSpPr>
            <a:spLocks noGrp="1"/>
          </p:cNvSpPr>
          <p:nvPr>
            <p:ph type="sldNum" sz="quarter" idx="10"/>
          </p:nvPr>
        </p:nvSpPr>
        <p:spPr/>
        <p:txBody>
          <a:bodyPr/>
          <a:lstStyle/>
          <a:p>
            <a:fld id="{EDB34201-8E7A-E948-97C9-3CF87C6D593A}" type="slidenum">
              <a:rPr lang="en-US" smtClean="0"/>
              <a:t>107</a:t>
            </a:fld>
            <a:endParaRPr lang="en-US"/>
          </a:p>
        </p:txBody>
      </p:sp>
    </p:spTree>
    <p:extLst>
      <p:ext uri="{BB962C8B-B14F-4D97-AF65-F5344CB8AC3E}">
        <p14:creationId xmlns:p14="http://schemas.microsoft.com/office/powerpoint/2010/main" val="20501264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smtClean="0"/>
              <a:t>توجد عدة طرق يمكن بواسطتها أن تقوم بتدريس مواد الإثراء اللغوي للطلبة وذلك بالاعتماد على الوقت المتاح في الأسبوع الدراسي وفي الحصص الصفية</a:t>
            </a:r>
            <a:r>
              <a:rPr lang="ar-JO" baseline="0" dirty="0" smtClean="0"/>
              <a:t> ذاتها. والهدف هو عرض المحتوى التعليمي بصورة مبسطة، وابتكار أفكار لتبسيطه اعتمادًا على الوقت المتاح لديك.</a:t>
            </a:r>
          </a:p>
          <a:p>
            <a:pPr marL="171450" indent="-171450" algn="r" rtl="1">
              <a:buFont typeface="Arial" panose="020B0604020202020204" pitchFamily="34" charset="0"/>
              <a:buChar char="•"/>
            </a:pPr>
            <a:r>
              <a:rPr lang="ar-JO" baseline="0" dirty="0" smtClean="0"/>
              <a:t>على سبيل المثال:</a:t>
            </a:r>
          </a:p>
          <a:p>
            <a:pPr marL="228600" indent="-228600" algn="r" rtl="1">
              <a:buAutoNum type="arabicPeriod"/>
            </a:pPr>
            <a:r>
              <a:rPr lang="ar-JO" dirty="0" smtClean="0"/>
              <a:t>يمكنك استخدام محتوى الدرس الوارد في كتاب الطالب</a:t>
            </a:r>
            <a:r>
              <a:rPr lang="en-US" dirty="0" smtClean="0"/>
              <a:t> </a:t>
            </a:r>
            <a:r>
              <a:rPr lang="ar-JO" dirty="0" smtClean="0"/>
              <a:t>- على سبيل المثال في العلوم أو الرياضيات - واستخدام محتوى كتاب التمارين</a:t>
            </a:r>
            <a:r>
              <a:rPr lang="en-US" dirty="0" smtClean="0"/>
              <a:t> </a:t>
            </a:r>
            <a:r>
              <a:rPr lang="ar-JO" dirty="0" smtClean="0"/>
              <a:t>المصاحب له في حصة لغة إنجليزية منفصلة.</a:t>
            </a:r>
          </a:p>
          <a:p>
            <a:pPr marL="228600" marR="0" indent="-228600" algn="r" defTabSz="457200" rtl="1" eaLnBrk="1" fontAlgn="auto" latinLnBrk="0" hangingPunct="1">
              <a:lnSpc>
                <a:spcPct val="100000"/>
              </a:lnSpc>
              <a:spcBef>
                <a:spcPts val="0"/>
              </a:spcBef>
              <a:spcAft>
                <a:spcPts val="0"/>
              </a:spcAft>
              <a:buClrTx/>
              <a:buSzTx/>
              <a:buFontTx/>
              <a:buAutoNum type="arabicPeriod"/>
              <a:tabLst/>
              <a:defRPr/>
            </a:pPr>
            <a:r>
              <a:rPr lang="ar-JO" dirty="0" smtClean="0"/>
              <a:t>يمكنك استخدام</a:t>
            </a:r>
            <a:r>
              <a:rPr lang="ar-JO" baseline="0" dirty="0" smtClean="0"/>
              <a:t> كل من محتوى كتاب الطالب وكتاب التمارين في حصة لغة </a:t>
            </a:r>
            <a:r>
              <a:rPr lang="ar-JO" dirty="0" smtClean="0"/>
              <a:t>إنجليزية منفصلة.</a:t>
            </a:r>
          </a:p>
          <a:p>
            <a:pPr marL="228600" indent="-228600" algn="r" rtl="1">
              <a:buAutoNum type="arabicPeriod"/>
            </a:pPr>
            <a:r>
              <a:rPr lang="ar-JO" dirty="0" smtClean="0"/>
              <a:t>يمكنك استخدام محتوى كتاب الطالب في الحصة وإعطاء بعض محتويات كتاب التمارين أو جميعه على شكل واجبات منزلية.</a:t>
            </a:r>
          </a:p>
          <a:p>
            <a:pPr marL="228600" indent="-228600" algn="r" rtl="1">
              <a:buAutoNum type="arabicPeriod"/>
            </a:pPr>
            <a:r>
              <a:rPr lang="ar-JO" dirty="0" smtClean="0"/>
              <a:t>يمكنك استخدام بعض من محتوى كتاب التمارين لغايات التقييم غير الرسمي</a:t>
            </a:r>
            <a:r>
              <a:rPr lang="ar-JO" baseline="0" dirty="0" smtClean="0"/>
              <a:t> خلال الفصل الدراسي كاملًا.</a:t>
            </a:r>
          </a:p>
          <a:p>
            <a:pPr marL="228600" indent="-228600" algn="r" rtl="1">
              <a:buAutoNum type="arabicPeriod"/>
            </a:pPr>
            <a:r>
              <a:rPr lang="ar-JO" baseline="0" dirty="0" smtClean="0"/>
              <a:t>يمكنك الاحتفاظ بجميع المحتويات الخاصة بالإثراء اللغوي ومن ثم القيام بتنفيذه في أسبوع واحد مع الطلبة في نهاية الفصل الدراسي. بهذه الطريقة، يمكن استخدام محتويات الإثراء اللغوي لغايات مراجعة الطلبة في المصطلحات والموضوعات العلمية التي تعلموها في العلوم والرياضيات خلال الفصل الدراسي كاملًا.</a:t>
            </a:r>
            <a:endParaRPr lang="ar-JO" dirty="0" smtClean="0"/>
          </a:p>
        </p:txBody>
      </p:sp>
      <p:sp>
        <p:nvSpPr>
          <p:cNvPr id="4" name="Slide Number Placeholder 3"/>
          <p:cNvSpPr>
            <a:spLocks noGrp="1"/>
          </p:cNvSpPr>
          <p:nvPr>
            <p:ph type="sldNum" sz="quarter" idx="10"/>
          </p:nvPr>
        </p:nvSpPr>
        <p:spPr/>
        <p:txBody>
          <a:bodyPr/>
          <a:lstStyle/>
          <a:p>
            <a:fld id="{EDB34201-8E7A-E948-97C9-3CF87C6D593A}" type="slidenum">
              <a:rPr lang="en-US" smtClean="0"/>
              <a:t>110</a:t>
            </a:fld>
            <a:endParaRPr lang="en-US"/>
          </a:p>
        </p:txBody>
      </p:sp>
    </p:spTree>
    <p:extLst>
      <p:ext uri="{BB962C8B-B14F-4D97-AF65-F5344CB8AC3E}">
        <p14:creationId xmlns:p14="http://schemas.microsoft.com/office/powerpoint/2010/main" val="102015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JO" b="1" dirty="0" smtClean="0"/>
              <a:t>توضيح أكثر عن النظرية البنائية</a:t>
            </a:r>
          </a:p>
          <a:p>
            <a:pPr marL="0" lvl="0" indent="0" algn="just" rtl="1">
              <a:lnSpc>
                <a:spcPct val="100000"/>
              </a:lnSpc>
              <a:spcBef>
                <a:spcPts val="0"/>
              </a:spcBef>
              <a:spcAft>
                <a:spcPts val="0"/>
              </a:spcAft>
              <a:buSzPts val="1400"/>
              <a:buNone/>
            </a:pPr>
            <a:r>
              <a:rPr lang="ar-JO" dirty="0" smtClean="0"/>
              <a:t>يقوم التعلم النشط على النظرية البنائية</a:t>
            </a:r>
            <a:r>
              <a:rPr lang="ar-JO" baseline="0" dirty="0" smtClean="0"/>
              <a:t> </a:t>
            </a:r>
            <a:r>
              <a:rPr lang="ar-JO" dirty="0" smtClean="0"/>
              <a:t>في التدريس. وتهتم</a:t>
            </a:r>
            <a:r>
              <a:rPr lang="ar-JO" baseline="0" dirty="0" smtClean="0"/>
              <a:t> النظرية البنائية بالدور النشط الذي يقوم به </a:t>
            </a:r>
            <a:r>
              <a:rPr lang="ar-JO" dirty="0" smtClean="0"/>
              <a:t>المتعلمون في عملية التعلم،</a:t>
            </a:r>
            <a:r>
              <a:rPr lang="ar-JO" baseline="0" dirty="0" smtClean="0"/>
              <a:t> ويمكن أن تعد ط</a:t>
            </a:r>
            <a:r>
              <a:rPr lang="ar-JO" b="0" i="0" dirty="0" smtClean="0">
                <a:solidFill>
                  <a:srgbClr val="333333"/>
                </a:solidFill>
                <a:effectLst/>
                <a:latin typeface="droid arabic naskh"/>
              </a:rPr>
              <a:t>ريقة تدريس مثالية في مجالي العلوم والرياضيات بصفة خاصة، والمجالات المعرفية الأخرى بصفة عامة، فهي تركز على أن التعلم عملية تفاعل نشطة يستخدم فيها المتعلم معارفه السابقة لإدراك معاني التجارب والخبرات الجديدة التي يتعرض لها. و</a:t>
            </a:r>
            <a:r>
              <a:rPr lang="ar-JO" sz="1200" b="0" i="0" kern="1200" dirty="0" smtClean="0">
                <a:solidFill>
                  <a:schemeClr val="tx1"/>
                </a:solidFill>
                <a:effectLst/>
                <a:latin typeface="+mn-lt"/>
                <a:ea typeface="+mn-ea"/>
                <a:cs typeface="+mn-cs"/>
              </a:rPr>
              <a:t>تعد المعرفة السابقة للمتعلم ضرورية لحدوث التعلم الجديد حيث يبني المتعلم خبرته الجديدة في ضوء معرفته السابقة. </a:t>
            </a:r>
            <a:r>
              <a:rPr lang="ar-JO" dirty="0" smtClean="0"/>
              <a:t>هذا يعني أن دور المعلم هو تزويد المتعلمين بفرص تعلم كافية يمكنهم فيها من تحدي معارفهم الحالية وتحديد المفاهيم الخاطئة واستبدالها وبناء المعارف الجديدة لدى المتعلمين بطرائق مختلفة وكلا وفق قدرته. ف</a:t>
            </a:r>
            <a:r>
              <a:rPr lang="ar-JO" sz="1200" b="0" i="0" kern="1200" dirty="0" smtClean="0">
                <a:solidFill>
                  <a:schemeClr val="tx1"/>
                </a:solidFill>
                <a:effectLst/>
                <a:latin typeface="+mn-lt"/>
                <a:ea typeface="+mn-ea"/>
                <a:cs typeface="+mn-cs"/>
              </a:rPr>
              <a:t>المعلم في بيئة الصف البنائية يتحدى عقول الطلبة للوصول إلى ما وراء معرفة الحقائق وحفظ المعلومات.</a:t>
            </a:r>
            <a:r>
              <a:rPr lang="ar-JO" sz="1200" b="0" i="0" kern="1200" baseline="0" dirty="0" smtClean="0">
                <a:solidFill>
                  <a:schemeClr val="tx1"/>
                </a:solidFill>
                <a:effectLst/>
                <a:latin typeface="+mn-lt"/>
                <a:ea typeface="+mn-ea"/>
                <a:cs typeface="+mn-cs"/>
              </a:rPr>
              <a:t> و</a:t>
            </a:r>
            <a:r>
              <a:rPr lang="ar-JO" dirty="0" smtClean="0"/>
              <a:t>لا ينصب التركيز خلال الدرس على قيام المعلم بنقل المعرفة بل عن استجابة الطلاب لفرص التعلم لبناء المعرفة بطرق مختلفة وبسرعات مختلفة. تشجع المناهج</a:t>
            </a:r>
            <a:r>
              <a:rPr lang="ar-JO" baseline="0" dirty="0" smtClean="0"/>
              <a:t> المطورةلمبحثي الرياضيات والعلوم للصف الأول والرابع الأساسيين </a:t>
            </a:r>
            <a:r>
              <a:rPr lang="ar-JO" dirty="0" smtClean="0"/>
              <a:t>الطلبة على تحمل مسؤولية متزايدة لتعلمهم، وأن المعلمين هم الميسرون والمنشطون لعملية التعلم، بدلاً من مجرد كونهم محاضرين أو ناقلين للأفكار.</a:t>
            </a:r>
          </a:p>
          <a:p>
            <a:pPr marL="0" lvl="0" indent="0" algn="l" rtl="0">
              <a:lnSpc>
                <a:spcPct val="100000"/>
              </a:lnSpc>
              <a:spcBef>
                <a:spcPts val="0"/>
              </a:spcBef>
              <a:spcAft>
                <a:spcPts val="0"/>
              </a:spcAft>
              <a:buSzPts val="1400"/>
              <a:buNone/>
            </a:pPr>
            <a:endParaRPr dirty="0"/>
          </a:p>
        </p:txBody>
      </p:sp>
      <p:sp>
        <p:nvSpPr>
          <p:cNvPr id="1014" name="Google Shape;101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baseline="0" dirty="0" smtClean="0"/>
              <a:t>تؤكد الإرشادات العامة على نقطة مهمة جدا وهي أن المعلم يمكنه تنفيذ بعض التمارين على مستوى الصف كله – أو من خلال مجموعات صغيرة، أو من خلال عمل الطلبة في مجموعات ثنائية – قبل أن يبدأ أي طالب بكتابة أي شي في كتاب التمارين.</a:t>
            </a:r>
            <a:endParaRPr lang="en-GB" baseline="0" dirty="0" smtClean="0"/>
          </a:p>
          <a:p>
            <a:pPr algn="r" rtl="1"/>
            <a:endParaRPr lang="ar-JO" dirty="0" smtClean="0"/>
          </a:p>
          <a:p>
            <a:pPr marL="171450" indent="-171450" algn="r" rtl="1">
              <a:buFont typeface="Arial" panose="020B0604020202020204" pitchFamily="34" charset="0"/>
              <a:buChar char="•"/>
            </a:pPr>
            <a:r>
              <a:rPr lang="ar-JO" dirty="0" smtClean="0"/>
              <a:t>سيتم تزويدك</a:t>
            </a:r>
            <a:r>
              <a:rPr lang="ar-JO" baseline="0" dirty="0" smtClean="0"/>
              <a:t> </a:t>
            </a:r>
            <a:r>
              <a:rPr lang="ar-JO" dirty="0" smtClean="0"/>
              <a:t>أيضًا الرابط الإلكتروني الذي يمكن بواسطته</a:t>
            </a:r>
            <a:r>
              <a:rPr lang="ar-JO" baseline="0" dirty="0" smtClean="0"/>
              <a:t> استخدام قاموس "كولينز". حيث يقدم هذا الموقع الإلكتروني </a:t>
            </a:r>
            <a:r>
              <a:rPr lang="ar-JO" dirty="0" smtClean="0"/>
              <a:t>- وهو مجاني - ملفات صوتية للنطق. يمكنك الاستماع إلى نطق الكلمات لمساعدتك في تدريس محتويات الإثراء اللغوي بشكل صحيح؛ وتعزيز ثقتك بنفسك.</a:t>
            </a:r>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112</a:t>
            </a:fld>
            <a:endParaRPr lang="en-US"/>
          </a:p>
        </p:txBody>
      </p:sp>
    </p:spTree>
    <p:extLst>
      <p:ext uri="{BB962C8B-B14F-4D97-AF65-F5344CB8AC3E}">
        <p14:creationId xmlns:p14="http://schemas.microsoft.com/office/powerpoint/2010/main" val="16790991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aseline="0" dirty="0" smtClean="0"/>
              <a:t>يقدم هذا الموقع الالكتروني أيضًا بعض التعريفات باللغة الإنجليزية، وأمثلة، كما أنه يفيد في تعلم قواعد اللغة الإنجليزية.</a:t>
            </a:r>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113</a:t>
            </a:fld>
            <a:endParaRPr lang="en-US"/>
          </a:p>
        </p:txBody>
      </p:sp>
    </p:spTree>
    <p:extLst>
      <p:ext uri="{BB962C8B-B14F-4D97-AF65-F5344CB8AC3E}">
        <p14:creationId xmlns:p14="http://schemas.microsoft.com/office/powerpoint/2010/main" val="9683792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34201-8E7A-E948-97C9-3CF87C6D593A}" type="slidenum">
              <a:rPr lang="en-US" smtClean="0"/>
              <a:t>114</a:t>
            </a:fld>
            <a:endParaRPr lang="en-US"/>
          </a:p>
        </p:txBody>
      </p:sp>
    </p:spTree>
    <p:extLst>
      <p:ext uri="{BB962C8B-B14F-4D97-AF65-F5344CB8AC3E}">
        <p14:creationId xmlns:p14="http://schemas.microsoft.com/office/powerpoint/2010/main" val="4326202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في الصف الرابع: يوجد عمل شفوي وعمل كتابي،</a:t>
            </a:r>
            <a:r>
              <a:rPr lang="ar-JO" baseline="0" dirty="0" smtClean="0"/>
              <a:t> استخدم العمل الشفوي لدعم التعلم؛ لا تشعر بالخوف من مساعدة الطلبة واحرص على اعتماد نهج تبسيط الإثراء اللغوي لهم. إذا كنت تعتقد أن طلبتك سيشعرون بصعوبة تنفيذهم لتمرين ما، فقم بتوضيحه شفويا للصف في البداية. اكتب الإجابات النموذجية على السبورة. استخدم استراتيجية التعلم من خلال العمل مع الأقران من أجل تنفيذ التمارين واطلب من المتعلمين العمل في مجموعات ثنائية: بحيث تتكون كل مجموعة من طالب قوي باللغة الإنجليزية مع طالب آخر ضعيف باللغة الإنجليزية ليعملان معًا</a:t>
            </a: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115</a:t>
            </a:fld>
            <a:endParaRPr lang="en-US"/>
          </a:p>
        </p:txBody>
      </p:sp>
    </p:spTree>
    <p:extLst>
      <p:ext uri="{BB962C8B-B14F-4D97-AF65-F5344CB8AC3E}">
        <p14:creationId xmlns:p14="http://schemas.microsoft.com/office/powerpoint/2010/main" val="5020221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smtClean="0"/>
              <a:t>امنح</a:t>
            </a:r>
            <a:r>
              <a:rPr lang="ar-JO" baseline="0" dirty="0" smtClean="0"/>
              <a:t> المتدربين مدة زمنية </a:t>
            </a:r>
            <a:r>
              <a:rPr lang="ar-JO" u="sng" baseline="0" dirty="0" smtClean="0"/>
              <a:t>مقدارها 5 دقائق </a:t>
            </a:r>
            <a:r>
              <a:rPr lang="ar-JO" baseline="0" dirty="0" smtClean="0"/>
              <a:t>للتأمل في الجلسات التدريبية لهذا اليوم التدريبي، وما الممارسات التي سيعتمدونها في التدريس.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A61AF3-EE32-4CE8-A7BC-1DA338958A4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574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r" rtl="1">
              <a:buFont typeface="Arial" panose="020B0604020202020204" pitchFamily="34" charset="0"/>
              <a:buChar char="•"/>
            </a:pPr>
            <a:r>
              <a:rPr lang="ar-JO" dirty="0" smtClean="0"/>
              <a:t>اطلب من المتدربين التأمل</a:t>
            </a:r>
            <a:r>
              <a:rPr lang="ar-JO" baseline="0" dirty="0" smtClean="0"/>
              <a:t> في جميع الجلسات التدريبية التي مروا بها خلال الأيام الثلاثة.</a:t>
            </a:r>
          </a:p>
          <a:p>
            <a:pPr marL="171450" indent="-171450" algn="r" rtl="1">
              <a:buFont typeface="Arial" panose="020B0604020202020204" pitchFamily="34" charset="0"/>
              <a:buChar char="•"/>
            </a:pPr>
            <a:r>
              <a:rPr lang="ar-JO" baseline="0" dirty="0" smtClean="0"/>
              <a:t>ثم اطلب منهم العمل في مجموعات ثنائية لمناقشة ما هو مطلوب منهم الإجابة عنه في الشريحة الحالية، ومن ثم إنجاز المطلوب منهم.</a:t>
            </a:r>
          </a:p>
          <a:p>
            <a:pPr marL="171450" indent="-171450" algn="r" rtl="1">
              <a:buFont typeface="Arial" panose="020B0604020202020204" pitchFamily="34" charset="0"/>
              <a:buChar char="•"/>
            </a:pPr>
            <a:r>
              <a:rPr lang="ar-JO" dirty="0" smtClean="0"/>
              <a:t>استمع إلى إجابات</a:t>
            </a:r>
            <a:r>
              <a:rPr lang="ar-JO" baseline="0" dirty="0" smtClean="0"/>
              <a:t> المتدربين إن كان الوقت يسمح بذلك.</a:t>
            </a:r>
            <a:endParaRPr lang="ar-JO" dirty="0" smtClean="0"/>
          </a:p>
          <a:p>
            <a:endParaRPr lang="en-US" dirty="0"/>
          </a:p>
        </p:txBody>
      </p:sp>
      <p:sp>
        <p:nvSpPr>
          <p:cNvPr id="4" name="Slide Number Placeholder 3"/>
          <p:cNvSpPr>
            <a:spLocks noGrp="1"/>
          </p:cNvSpPr>
          <p:nvPr>
            <p:ph type="sldNum" sz="quarter" idx="10"/>
          </p:nvPr>
        </p:nvSpPr>
        <p:spPr/>
        <p:txBody>
          <a:bodyPr/>
          <a:lstStyle/>
          <a:p>
            <a:fld id="{FC0A9A59-00DB-D140-AAC4-DA20A0AAC541}" type="slidenum">
              <a:rPr lang="en-US" smtClean="0"/>
              <a:t>121</a:t>
            </a:fld>
            <a:endParaRPr lang="en-US"/>
          </a:p>
        </p:txBody>
      </p:sp>
    </p:spTree>
    <p:extLst>
      <p:ext uri="{BB962C8B-B14F-4D97-AF65-F5344CB8AC3E}">
        <p14:creationId xmlns:p14="http://schemas.microsoft.com/office/powerpoint/2010/main" val="4157922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4FFE1-0F95-4ADB-9FD7-DCCB9FDF7913}" type="slidenum">
              <a:rPr lang="en-GB" altLang="en-US"/>
              <a:pPr/>
              <a:t>122</a:t>
            </a:fld>
            <a:endParaRPr lang="en-GB"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algn="r" rtl="1"/>
            <a:r>
              <a:rPr lang="ar-JO" altLang="en-US" dirty="0" smtClean="0"/>
              <a:t>امنح المتدربين وقتًا</a:t>
            </a:r>
            <a:r>
              <a:rPr lang="ar-JO" altLang="en-US" baseline="0" dirty="0" smtClean="0"/>
              <a:t> كافيًا لتوجيه ما لديهم من استفسارات. </a:t>
            </a:r>
            <a:endParaRPr lang="en-US" altLang="en-US" dirty="0"/>
          </a:p>
        </p:txBody>
      </p:sp>
    </p:spTree>
    <p:extLst>
      <p:ext uri="{BB962C8B-B14F-4D97-AF65-F5344CB8AC3E}">
        <p14:creationId xmlns:p14="http://schemas.microsoft.com/office/powerpoint/2010/main" val="21643104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Tx/>
              <a:buChar char="-"/>
            </a:pPr>
            <a:r>
              <a:rPr lang="ar-JO" dirty="0" smtClean="0"/>
              <a:t>قم بكتابة</a:t>
            </a:r>
            <a:r>
              <a:rPr lang="ar-JO" baseline="0" dirty="0" smtClean="0"/>
              <a:t> محتوى الشريحة الخاص باستراتيجية </a:t>
            </a:r>
            <a:r>
              <a:rPr lang="en-US" baseline="0" dirty="0" smtClean="0"/>
              <a:t>KWL</a:t>
            </a:r>
            <a:r>
              <a:rPr lang="ar-JO" baseline="0" dirty="0" smtClean="0"/>
              <a:t> على السبورة أو على ورق قلاب.</a:t>
            </a:r>
          </a:p>
          <a:p>
            <a:pPr marL="171450" indent="-171450" algn="r" rtl="1">
              <a:buFontTx/>
              <a:buChar char="-"/>
            </a:pPr>
            <a:r>
              <a:rPr lang="ar-JO" baseline="0" dirty="0" smtClean="0"/>
              <a:t>اسمح للمتدربين بالمناقشة فيما بينهم ضمن مجموعات صغيرة (رباعية أو خماسية).</a:t>
            </a:r>
            <a:endParaRPr lang="en-US" dirty="0" smtClean="0"/>
          </a:p>
          <a:p>
            <a:endParaRPr lang="en-GB" dirty="0"/>
          </a:p>
        </p:txBody>
      </p:sp>
      <p:sp>
        <p:nvSpPr>
          <p:cNvPr id="4" name="Slide Number Placeholder 3"/>
          <p:cNvSpPr>
            <a:spLocks noGrp="1"/>
          </p:cNvSpPr>
          <p:nvPr>
            <p:ph type="sldNum" sz="quarter" idx="10"/>
          </p:nvPr>
        </p:nvSpPr>
        <p:spPr/>
        <p:txBody>
          <a:bodyPr/>
          <a:lstStyle/>
          <a:p>
            <a:fld id="{EDB34201-8E7A-E948-97C9-3CF87C6D593A}" type="slidenum">
              <a:rPr lang="en-US" smtClean="0"/>
              <a:t>123</a:t>
            </a:fld>
            <a:endParaRPr lang="en-US"/>
          </a:p>
        </p:txBody>
      </p:sp>
    </p:spTree>
    <p:extLst>
      <p:ext uri="{BB962C8B-B14F-4D97-AF65-F5344CB8AC3E}">
        <p14:creationId xmlns:p14="http://schemas.microsoft.com/office/powerpoint/2010/main" val="23801849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B34201-8E7A-E948-97C9-3CF87C6D593A}" type="slidenum">
              <a:rPr lang="en-US" smtClean="0"/>
              <a:t>124</a:t>
            </a:fld>
            <a:endParaRPr lang="en-US"/>
          </a:p>
        </p:txBody>
      </p:sp>
    </p:spTree>
    <p:extLst>
      <p:ext uri="{BB962C8B-B14F-4D97-AF65-F5344CB8AC3E}">
        <p14:creationId xmlns:p14="http://schemas.microsoft.com/office/powerpoint/2010/main" val="397915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aseline="0" dirty="0" smtClean="0"/>
              <a:t>اشرح أنه في هذه الجلسة هناك فرصة للعمل بشكل جماعية و / أو بشكل فردي لإعداد الموارد التعليمية والتفكير في جلسات تدريب المعلمين.</a:t>
            </a:r>
            <a:endParaRPr lang="en-GB" baseline="0" dirty="0"/>
          </a:p>
          <a:p>
            <a:endParaRPr lang="en-GB" dirty="0"/>
          </a:p>
        </p:txBody>
      </p:sp>
      <p:sp>
        <p:nvSpPr>
          <p:cNvPr id="4" name="Slide Number Placeholder 3"/>
          <p:cNvSpPr>
            <a:spLocks noGrp="1"/>
          </p:cNvSpPr>
          <p:nvPr>
            <p:ph type="sldNum" sz="quarter" idx="10"/>
          </p:nvPr>
        </p:nvSpPr>
        <p:spPr/>
        <p:txBody>
          <a:bodyPr/>
          <a:lstStyle/>
          <a:p>
            <a:fld id="{028552F5-F046-4398-99D3-A0BE6A831B04}" type="slidenum">
              <a:rPr lang="en-GB" smtClean="0"/>
              <a:pPr/>
              <a:t>127</a:t>
            </a:fld>
            <a:endParaRPr lang="en-GB" dirty="0"/>
          </a:p>
        </p:txBody>
      </p:sp>
    </p:spTree>
    <p:extLst>
      <p:ext uri="{BB962C8B-B14F-4D97-AF65-F5344CB8AC3E}">
        <p14:creationId xmlns:p14="http://schemas.microsoft.com/office/powerpoint/2010/main" val="244507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JO" dirty="0" smtClean="0"/>
              <a:t>يهتم</a:t>
            </a:r>
            <a:r>
              <a:rPr lang="ar-JO" baseline="0" dirty="0" smtClean="0"/>
              <a:t> منهاج الرياضيات المطور للصف الرابع الأساسي بإشراك المتعلمين بصورة نشطة </a:t>
            </a:r>
            <a:r>
              <a:rPr lang="ar-JO" dirty="0" smtClean="0"/>
              <a:t>في تعلمهم.  حتى يتمكنوا من بناء الخاصة بهم. محتوى الشريحة المعروضة مقتبس من حكمة الفيلسوف الصيني</a:t>
            </a:r>
            <a:r>
              <a:rPr lang="ar-JO" baseline="0" dirty="0" smtClean="0"/>
              <a:t> كونفوشيوس،</a:t>
            </a:r>
            <a:r>
              <a:rPr lang="ar-JO" dirty="0" smtClean="0"/>
              <a:t> وهي</a:t>
            </a:r>
            <a:r>
              <a:rPr lang="ar-JO" baseline="0" dirty="0" smtClean="0"/>
              <a:t> ت</a:t>
            </a:r>
            <a:r>
              <a:rPr lang="ar-JO" dirty="0" smtClean="0"/>
              <a:t>صف واقع</a:t>
            </a:r>
            <a:r>
              <a:rPr lang="ar-JO" baseline="0" dirty="0" smtClean="0"/>
              <a:t> ا</a:t>
            </a:r>
            <a:r>
              <a:rPr lang="ar-JO" dirty="0" smtClean="0"/>
              <a:t>لمتعلمين اليوم. </a:t>
            </a:r>
            <a:r>
              <a:rPr lang="ar-JO" b="1" dirty="0" smtClean="0">
                <a:solidFill>
                  <a:srgbClr val="FF0000"/>
                </a:solidFill>
              </a:rPr>
              <a:t>لقد أضفنا السطر الإضافي لتذكير أنفسنا بأنه ينبغي لنا أن نشجع طلبتنا على المحاولة.</a:t>
            </a:r>
            <a:endParaRPr lang="en-GB" b="1" dirty="0" smtClean="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EDB34201-8E7A-E948-97C9-3CF87C6D593A}" type="slidenum">
              <a:rPr lang="en-US" smtClean="0"/>
              <a:t>14</a:t>
            </a:fld>
            <a:endParaRPr lang="en-US"/>
          </a:p>
        </p:txBody>
      </p:sp>
    </p:spTree>
    <p:extLst>
      <p:ext uri="{BB962C8B-B14F-4D97-AF65-F5344CB8AC3E}">
        <p14:creationId xmlns:p14="http://schemas.microsoft.com/office/powerpoint/2010/main" val="35087174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dirty="0" smtClean="0"/>
              <a:t>تأمل في الدور المهم الذي ستقوم به في تقديم مرحلة جديدة في تعليم طلبة</a:t>
            </a:r>
            <a:r>
              <a:rPr lang="ar-JO" baseline="0" dirty="0" smtClean="0"/>
              <a:t> </a:t>
            </a:r>
            <a:r>
              <a:rPr lang="ar-JO" baseline="0" dirty="0" smtClean="0"/>
              <a:t>الصف الرابع الأساسي في </a:t>
            </a:r>
            <a:r>
              <a:rPr lang="ar-JO" baseline="0" dirty="0" smtClean="0"/>
              <a:t>الأردن. </a:t>
            </a:r>
            <a:r>
              <a:rPr lang="ar-JO" dirty="0" smtClean="0"/>
              <a:t>تمتاز</a:t>
            </a:r>
            <a:r>
              <a:rPr lang="ar-JO" baseline="0" dirty="0" smtClean="0"/>
              <a:t> مناهج الرياضيات </a:t>
            </a:r>
            <a:r>
              <a:rPr lang="ar-JO" baseline="0" dirty="0" smtClean="0"/>
              <a:t>المطورة </a:t>
            </a:r>
            <a:r>
              <a:rPr lang="ar-JO" baseline="0" dirty="0" smtClean="0"/>
              <a:t>بأنها مناهج </a:t>
            </a:r>
            <a:r>
              <a:rPr lang="ar-JO" dirty="0" smtClean="0"/>
              <a:t>ديناميكية وتهتم بتقدّم الطلبة</a:t>
            </a:r>
            <a:r>
              <a:rPr lang="ar-JO" baseline="0" dirty="0" smtClean="0"/>
              <a:t> في تعلّمهم، وهذا</a:t>
            </a:r>
            <a:r>
              <a:rPr lang="ar-JO" dirty="0" smtClean="0"/>
              <a:t> من شأنه أن يساعد </a:t>
            </a:r>
            <a:r>
              <a:rPr lang="ar-JO" dirty="0" smtClean="0"/>
              <a:t>في تطوير علماء ورياضيين جيدين وكذلك مفكرين مستقلين في المستقبل.</a:t>
            </a:r>
          </a:p>
          <a:p>
            <a:pPr marL="171450" indent="-171450" algn="r" rtl="1">
              <a:buFont typeface="Arial" panose="020B0604020202020204" pitchFamily="34" charset="0"/>
              <a:buChar char="•"/>
            </a:pPr>
            <a:endParaRPr lang="ar-JO" dirty="0" smtClean="0"/>
          </a:p>
          <a:p>
            <a:pPr marL="171450" indent="-171450" algn="r" rtl="1">
              <a:buFont typeface="Arial" panose="020B0604020202020204" pitchFamily="34" charset="0"/>
              <a:buChar char="•"/>
            </a:pPr>
            <a:endParaRPr lang="ar-JO" dirty="0" smtClean="0"/>
          </a:p>
          <a:p>
            <a:pPr marL="171450" indent="-171450" algn="r" rtl="1">
              <a:buFont typeface="Arial" panose="020B0604020202020204" pitchFamily="34" charset="0"/>
              <a:buChar char="•"/>
            </a:pPr>
            <a:r>
              <a:rPr lang="ar-JO" dirty="0" smtClean="0"/>
              <a:t>اسأل المتدربين عما إذا كان لديهم أي استفسارات نهائية؟</a:t>
            </a:r>
          </a:p>
          <a:p>
            <a:pPr marL="171450" indent="-171450" algn="r" rtl="1">
              <a:buFont typeface="Arial" panose="020B0604020202020204" pitchFamily="34" charset="0"/>
              <a:buChar char="•"/>
            </a:pPr>
            <a:endParaRPr lang="ar-JO" dirty="0" smtClean="0"/>
          </a:p>
          <a:p>
            <a:pPr marL="171450" indent="-171450" algn="r" rtl="1">
              <a:buFont typeface="Arial" panose="020B0604020202020204" pitchFamily="34" charset="0"/>
              <a:buChar char="•"/>
            </a:pPr>
            <a:r>
              <a:rPr lang="ar-JO" dirty="0" smtClean="0"/>
              <a:t>اعمل</a:t>
            </a:r>
            <a:r>
              <a:rPr lang="ar-JO" baseline="0" dirty="0" smtClean="0"/>
              <a:t> على </a:t>
            </a:r>
            <a:r>
              <a:rPr lang="ar-JO" dirty="0" smtClean="0"/>
              <a:t>ملء نماذج التقييم التي سيزودك</a:t>
            </a:r>
            <a:r>
              <a:rPr lang="ar-JO" baseline="0" dirty="0" smtClean="0"/>
              <a:t> بها المدرب.</a:t>
            </a:r>
            <a:endParaRPr lang="en-GB" dirty="0"/>
          </a:p>
        </p:txBody>
      </p:sp>
      <p:sp>
        <p:nvSpPr>
          <p:cNvPr id="4" name="Slide Number Placeholder 3"/>
          <p:cNvSpPr>
            <a:spLocks noGrp="1"/>
          </p:cNvSpPr>
          <p:nvPr>
            <p:ph type="sldNum" sz="quarter" idx="10"/>
          </p:nvPr>
        </p:nvSpPr>
        <p:spPr/>
        <p:txBody>
          <a:bodyPr/>
          <a:lstStyle/>
          <a:p>
            <a:fld id="{028552F5-F046-4398-99D3-A0BE6A831B04}" type="slidenum">
              <a:rPr lang="en-GB" smtClean="0"/>
              <a:pPr/>
              <a:t>128</a:t>
            </a:fld>
            <a:endParaRPr lang="en-GB" dirty="0"/>
          </a:p>
        </p:txBody>
      </p:sp>
    </p:spTree>
    <p:extLst>
      <p:ext uri="{BB962C8B-B14F-4D97-AF65-F5344CB8AC3E}">
        <p14:creationId xmlns:p14="http://schemas.microsoft.com/office/powerpoint/2010/main" val="409342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7C072CC-6C8D-434C-BC01-E57C871872E2}" type="datetime1">
              <a:rPr lang="en-US" smtClean="0"/>
              <a:t>8/25/2019</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8E547DDC-4D97-AB4A-A9F7-7BDC8312D9A6}" type="slidenum">
              <a:rPr lang="en-US" smtClean="0"/>
              <a:t>‹#›</a:t>
            </a:fld>
            <a:endParaRPr lang="en-US"/>
          </a:p>
        </p:txBody>
      </p:sp>
    </p:spTree>
    <p:extLst>
      <p:ext uri="{BB962C8B-B14F-4D97-AF65-F5344CB8AC3E}">
        <p14:creationId xmlns:p14="http://schemas.microsoft.com/office/powerpoint/2010/main" val="405206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02DA41-56F4-4476-B8ED-E434765C81F9}" type="datetime1">
              <a:rPr lang="en-US" smtClean="0"/>
              <a:t>8/25/2019</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8E547DDC-4D97-AB4A-A9F7-7BDC8312D9A6}" type="slidenum">
              <a:rPr lang="en-US" smtClean="0"/>
              <a:t>‹#›</a:t>
            </a:fld>
            <a:endParaRPr lang="en-US"/>
          </a:p>
        </p:txBody>
      </p:sp>
      <p:pic>
        <p:nvPicPr>
          <p:cNvPr id="7"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58945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1D03D0-8172-4609-8EF0-8E3B44C77FE8}" type="datetime1">
              <a:rPr lang="en-US" smtClean="0"/>
              <a:t>8/25/2019</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8E547DDC-4D97-AB4A-A9F7-7BDC8312D9A6}" type="slidenum">
              <a:rPr lang="en-US" smtClean="0"/>
              <a:t>‹#›</a:t>
            </a:fld>
            <a:endParaRPr lang="en-US"/>
          </a:p>
        </p:txBody>
      </p:sp>
      <p:pic>
        <p:nvPicPr>
          <p:cNvPr id="7"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379332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2 Column List">
  <p:cSld name="Title &amp; 2 Column List">
    <p:spTree>
      <p:nvGrpSpPr>
        <p:cNvPr id="1" name="Shape 417"/>
        <p:cNvGrpSpPr/>
        <p:nvPr/>
      </p:nvGrpSpPr>
      <p:grpSpPr>
        <a:xfrm>
          <a:off x="0" y="0"/>
          <a:ext cx="0" cy="0"/>
          <a:chOff x="0" y="0"/>
          <a:chExt cx="0" cy="0"/>
        </a:xfrm>
      </p:grpSpPr>
      <p:sp>
        <p:nvSpPr>
          <p:cNvPr id="418" name="Google Shape;418;p78"/>
          <p:cNvSpPr txBox="1">
            <a:spLocks noGrp="1"/>
          </p:cNvSpPr>
          <p:nvPr>
            <p:ph type="body" idx="1"/>
          </p:nvPr>
        </p:nvSpPr>
        <p:spPr>
          <a:xfrm>
            <a:off x="1256544" y="1485901"/>
            <a:ext cx="7306817" cy="4406899"/>
          </a:xfrm>
          <a:prstGeom prst="rect">
            <a:avLst/>
          </a:prstGeom>
          <a:noFill/>
          <a:ln>
            <a:noFill/>
          </a:ln>
        </p:spPr>
        <p:txBody>
          <a:bodyPr spcFirstLastPara="1" wrap="square" lIns="91425" tIns="45700" rIns="91425" bIns="45700" anchor="t" anchorCtr="0">
            <a:noAutofit/>
          </a:bodyPr>
          <a:lstStyle>
            <a:lvl1pPr marL="342900" marR="0" lvl="0" indent="-304800" algn="l" rtl="0">
              <a:lnSpc>
                <a:spcPct val="100000"/>
              </a:lnSpc>
              <a:spcBef>
                <a:spcPts val="750"/>
              </a:spcBef>
              <a:spcAft>
                <a:spcPts val="0"/>
              </a:spcAft>
              <a:buClr>
                <a:schemeClr val="accent3"/>
              </a:buClr>
              <a:buSzPts val="2800"/>
              <a:buFont typeface="Noto Sans Symbols"/>
              <a:buChar char="▪"/>
              <a:defRPr sz="2100" b="0" i="0" u="none" strike="noStrike" cap="none">
                <a:solidFill>
                  <a:schemeClr val="dk2"/>
                </a:solidFill>
                <a:latin typeface="Arial"/>
                <a:ea typeface="Arial"/>
                <a:cs typeface="Arial"/>
                <a:sym typeface="Arial"/>
              </a:defRPr>
            </a:lvl1pPr>
            <a:lvl2pPr marL="685800" marR="0" lvl="1" indent="-285750" algn="l" rtl="0">
              <a:lnSpc>
                <a:spcPct val="100000"/>
              </a:lnSpc>
              <a:spcBef>
                <a:spcPts val="450"/>
              </a:spcBef>
              <a:spcAft>
                <a:spcPts val="0"/>
              </a:spcAft>
              <a:buClr>
                <a:schemeClr val="accent3"/>
              </a:buClr>
              <a:buSzPts val="2400"/>
              <a:buFont typeface="Noto Sans Symbols"/>
              <a:buChar char="▪"/>
              <a:defRPr sz="1800" b="0" i="0" u="none" strike="noStrike" cap="none">
                <a:solidFill>
                  <a:schemeClr val="dk2"/>
                </a:solidFill>
                <a:latin typeface="Arial"/>
                <a:ea typeface="Arial"/>
                <a:cs typeface="Arial"/>
                <a:sym typeface="Arial"/>
              </a:defRPr>
            </a:lvl2pPr>
            <a:lvl3pPr marL="1028700" marR="0" lvl="2" indent="-171450" algn="l" rtl="0">
              <a:lnSpc>
                <a:spcPct val="90000"/>
              </a:lnSpc>
              <a:spcBef>
                <a:spcPts val="4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3pPr>
            <a:lvl4pPr marL="1371600" marR="0" lvl="3"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4pPr>
            <a:lvl5pPr marL="1714500" marR="0" lvl="4"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19" name="Google Shape;419;p78"/>
          <p:cNvSpPr txBox="1">
            <a:spLocks noGrp="1"/>
          </p:cNvSpPr>
          <p:nvPr>
            <p:ph type="title"/>
          </p:nvPr>
        </p:nvSpPr>
        <p:spPr>
          <a:xfrm>
            <a:off x="1268261" y="368422"/>
            <a:ext cx="7295100" cy="773582"/>
          </a:xfrm>
          <a:prstGeom prst="rect">
            <a:avLst/>
          </a:prstGeom>
          <a:noFill/>
          <a:ln>
            <a:noFill/>
          </a:ln>
        </p:spPr>
        <p:txBody>
          <a:bodyPr spcFirstLastPara="1" wrap="square" lIns="36000" tIns="36000" rIns="36000" bIns="36000" anchor="ctr" anchorCtr="0">
            <a:noAutofit/>
          </a:bodyPr>
          <a:lstStyle>
            <a:lvl1pPr marR="0" lvl="0" algn="l" rtl="0">
              <a:lnSpc>
                <a:spcPct val="90000"/>
              </a:lnSpc>
              <a:spcBef>
                <a:spcPts val="0"/>
              </a:spcBef>
              <a:spcAft>
                <a:spcPts val="0"/>
              </a:spcAft>
              <a:buClr>
                <a:schemeClr val="accent3"/>
              </a:buClr>
              <a:buSzPts val="3600"/>
              <a:buFont typeface="Arial"/>
              <a:buNone/>
              <a:defRPr sz="27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420" name="Google Shape;420;p78"/>
          <p:cNvSpPr/>
          <p:nvPr/>
        </p:nvSpPr>
        <p:spPr>
          <a:xfrm>
            <a:off x="115122" y="6549723"/>
            <a:ext cx="9028878" cy="190471"/>
          </a:xfrm>
          <a:prstGeom prst="rect">
            <a:avLst/>
          </a:prstGeom>
          <a:noFill/>
          <a:ln>
            <a:noFill/>
          </a:ln>
        </p:spPr>
        <p:txBody>
          <a:bodyPr spcFirstLastPara="1" wrap="square" lIns="68569" tIns="34275" rIns="68569" bIns="34275" anchor="t" anchorCtr="0">
            <a:spAutoFit/>
          </a:bodyPr>
          <a:lstStyle/>
          <a:p>
            <a:pPr marL="0" marR="0" lvl="0" indent="0" algn="ctr" rtl="0">
              <a:lnSpc>
                <a:spcPct val="100000"/>
              </a:lnSpc>
              <a:spcBef>
                <a:spcPts val="0"/>
              </a:spcBef>
              <a:spcAft>
                <a:spcPts val="0"/>
              </a:spcAft>
              <a:buNone/>
            </a:pPr>
            <a:r>
              <a:rPr lang="en-GB" sz="788" b="0" i="0" u="none" strike="noStrike" cap="none">
                <a:solidFill>
                  <a:schemeClr val="dk1"/>
                </a:solidFill>
                <a:latin typeface="Arial"/>
                <a:ea typeface="Arial"/>
                <a:cs typeface="Arial"/>
                <a:sym typeface="Arial"/>
              </a:rPr>
              <a:t>These materials are in draft form and part of a pilot. They are not for sharing outside of schools with which they are shared. All copyright belongs to Cambridge University Press 2019 </a:t>
            </a:r>
            <a:endParaRPr sz="788"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52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B18B6FB-EF7B-4719-B5F2-97D8AB456348}" type="datetime1">
              <a:rPr lang="en-US" smtClean="0"/>
              <a:t>8/25/2019</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8E547DDC-4D97-AB4A-A9F7-7BDC8312D9A6}" type="slidenum">
              <a:rPr lang="en-US" smtClean="0"/>
              <a:t>‹#›</a:t>
            </a:fld>
            <a:endParaRPr lang="en-US"/>
          </a:p>
        </p:txBody>
      </p:sp>
      <p:pic>
        <p:nvPicPr>
          <p:cNvPr id="7"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215713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7551D5-5A06-4494-AE48-4B6932283E30}" type="datetime1">
              <a:rPr lang="en-US" smtClean="0"/>
              <a:t>8/25/2019</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8E547DDC-4D97-AB4A-A9F7-7BDC8312D9A6}" type="slidenum">
              <a:rPr lang="en-US" smtClean="0"/>
              <a:t>‹#›</a:t>
            </a:fld>
            <a:endParaRPr lang="en-US"/>
          </a:p>
        </p:txBody>
      </p:sp>
    </p:spTree>
    <p:extLst>
      <p:ext uri="{BB962C8B-B14F-4D97-AF65-F5344CB8AC3E}">
        <p14:creationId xmlns:p14="http://schemas.microsoft.com/office/powerpoint/2010/main" val="211107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CAD2195-079F-437F-BA91-298885988080}" type="datetime1">
              <a:rPr lang="en-US" smtClean="0"/>
              <a:t>8/25/2019</a:t>
            </a:fld>
            <a:endParaRPr lang="en-US"/>
          </a:p>
        </p:txBody>
      </p:sp>
      <p:sp>
        <p:nvSpPr>
          <p:cNvPr id="6" name="Footer Placeholder 5"/>
          <p:cNvSpPr>
            <a:spLocks noGrp="1"/>
          </p:cNvSpPr>
          <p:nvPr>
            <p:ph type="ftr" sz="quarter" idx="11"/>
          </p:nvPr>
        </p:nvSpPr>
        <p:spPr/>
        <p:txBody>
          <a:bodyPr/>
          <a:lstStyle/>
          <a:p>
            <a:r>
              <a:rPr lang="en-US"/>
              <a:t>DRAFT</a:t>
            </a:r>
          </a:p>
        </p:txBody>
      </p:sp>
      <p:sp>
        <p:nvSpPr>
          <p:cNvPr id="7" name="Slide Number Placeholder 6"/>
          <p:cNvSpPr>
            <a:spLocks noGrp="1"/>
          </p:cNvSpPr>
          <p:nvPr>
            <p:ph type="sldNum" sz="quarter" idx="12"/>
          </p:nvPr>
        </p:nvSpPr>
        <p:spPr/>
        <p:txBody>
          <a:bodyPr/>
          <a:lstStyle/>
          <a:p>
            <a:fld id="{8E547DDC-4D97-AB4A-A9F7-7BDC8312D9A6}" type="slidenum">
              <a:rPr lang="en-US" smtClean="0"/>
              <a:t>‹#›</a:t>
            </a:fld>
            <a:endParaRPr lang="en-US"/>
          </a:p>
        </p:txBody>
      </p:sp>
      <p:pic>
        <p:nvPicPr>
          <p:cNvPr id="8"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109216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F5CBE40-3EF5-43E3-8B30-B04A8ABC57FD}" type="datetime1">
              <a:rPr lang="en-US" smtClean="0"/>
              <a:t>8/25/2019</a:t>
            </a:fld>
            <a:endParaRPr lang="en-US"/>
          </a:p>
        </p:txBody>
      </p:sp>
      <p:sp>
        <p:nvSpPr>
          <p:cNvPr id="8" name="Footer Placeholder 7"/>
          <p:cNvSpPr>
            <a:spLocks noGrp="1"/>
          </p:cNvSpPr>
          <p:nvPr>
            <p:ph type="ftr" sz="quarter" idx="11"/>
          </p:nvPr>
        </p:nvSpPr>
        <p:spPr/>
        <p:txBody>
          <a:bodyPr/>
          <a:lstStyle/>
          <a:p>
            <a:r>
              <a:rPr lang="en-US"/>
              <a:t>DRAFT</a:t>
            </a:r>
          </a:p>
        </p:txBody>
      </p:sp>
      <p:sp>
        <p:nvSpPr>
          <p:cNvPr id="9" name="Slide Number Placeholder 8"/>
          <p:cNvSpPr>
            <a:spLocks noGrp="1"/>
          </p:cNvSpPr>
          <p:nvPr>
            <p:ph type="sldNum" sz="quarter" idx="12"/>
          </p:nvPr>
        </p:nvSpPr>
        <p:spPr/>
        <p:txBody>
          <a:bodyPr/>
          <a:lstStyle/>
          <a:p>
            <a:fld id="{8E547DDC-4D97-AB4A-A9F7-7BDC8312D9A6}" type="slidenum">
              <a:rPr lang="en-US" smtClean="0"/>
              <a:t>‹#›</a:t>
            </a:fld>
            <a:endParaRPr lang="en-US"/>
          </a:p>
        </p:txBody>
      </p:sp>
      <p:pic>
        <p:nvPicPr>
          <p:cNvPr id="10"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352968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54699A5-1743-4AC8-BD22-24729CD26ED5}" type="datetime1">
              <a:rPr lang="en-US" smtClean="0"/>
              <a:t>8/25/2019</a:t>
            </a:fld>
            <a:endParaRPr lang="en-US"/>
          </a:p>
        </p:txBody>
      </p:sp>
      <p:sp>
        <p:nvSpPr>
          <p:cNvPr id="4" name="Footer Placeholder 3"/>
          <p:cNvSpPr>
            <a:spLocks noGrp="1"/>
          </p:cNvSpPr>
          <p:nvPr>
            <p:ph type="ftr" sz="quarter" idx="11"/>
          </p:nvPr>
        </p:nvSpPr>
        <p:spPr/>
        <p:txBody>
          <a:bodyPr/>
          <a:lstStyle/>
          <a:p>
            <a:r>
              <a:rPr lang="en-US"/>
              <a:t>DRAFT</a:t>
            </a:r>
          </a:p>
        </p:txBody>
      </p:sp>
      <p:sp>
        <p:nvSpPr>
          <p:cNvPr id="5" name="Slide Number Placeholder 4"/>
          <p:cNvSpPr>
            <a:spLocks noGrp="1"/>
          </p:cNvSpPr>
          <p:nvPr>
            <p:ph type="sldNum" sz="quarter" idx="12"/>
          </p:nvPr>
        </p:nvSpPr>
        <p:spPr/>
        <p:txBody>
          <a:bodyPr/>
          <a:lstStyle/>
          <a:p>
            <a:fld id="{8E547DDC-4D97-AB4A-A9F7-7BDC8312D9A6}" type="slidenum">
              <a:rPr lang="en-US" smtClean="0"/>
              <a:t>‹#›</a:t>
            </a:fld>
            <a:endParaRPr lang="en-US"/>
          </a:p>
        </p:txBody>
      </p:sp>
      <p:pic>
        <p:nvPicPr>
          <p:cNvPr id="6"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329628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B7B67-DB1B-4CC6-9048-0F2120792ED8}" type="datetime1">
              <a:rPr lang="en-US" smtClean="0"/>
              <a:t>8/25/2019</a:t>
            </a:fld>
            <a:endParaRPr lang="en-US"/>
          </a:p>
        </p:txBody>
      </p:sp>
      <p:sp>
        <p:nvSpPr>
          <p:cNvPr id="3" name="Footer Placeholder 2"/>
          <p:cNvSpPr>
            <a:spLocks noGrp="1"/>
          </p:cNvSpPr>
          <p:nvPr>
            <p:ph type="ftr" sz="quarter" idx="11"/>
          </p:nvPr>
        </p:nvSpPr>
        <p:spPr/>
        <p:txBody>
          <a:bodyPr/>
          <a:lstStyle/>
          <a:p>
            <a:r>
              <a:rPr lang="en-US"/>
              <a:t>DRAFT</a:t>
            </a:r>
          </a:p>
        </p:txBody>
      </p:sp>
      <p:sp>
        <p:nvSpPr>
          <p:cNvPr id="4" name="Slide Number Placeholder 3"/>
          <p:cNvSpPr>
            <a:spLocks noGrp="1"/>
          </p:cNvSpPr>
          <p:nvPr>
            <p:ph type="sldNum" sz="quarter" idx="12"/>
          </p:nvPr>
        </p:nvSpPr>
        <p:spPr/>
        <p:txBody>
          <a:bodyPr/>
          <a:lstStyle/>
          <a:p>
            <a:fld id="{8E547DDC-4D97-AB4A-A9F7-7BDC8312D9A6}" type="slidenum">
              <a:rPr lang="en-US" smtClean="0"/>
              <a:t>‹#›</a:t>
            </a:fld>
            <a:endParaRPr lang="en-US"/>
          </a:p>
        </p:txBody>
      </p:sp>
      <p:pic>
        <p:nvPicPr>
          <p:cNvPr id="5"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155160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A38E6D5-688D-4996-BF59-B08D00576247}" type="datetime1">
              <a:rPr lang="en-US" smtClean="0"/>
              <a:t>8/25/2019</a:t>
            </a:fld>
            <a:endParaRPr lang="en-US"/>
          </a:p>
        </p:txBody>
      </p:sp>
      <p:sp>
        <p:nvSpPr>
          <p:cNvPr id="6" name="Footer Placeholder 5"/>
          <p:cNvSpPr>
            <a:spLocks noGrp="1"/>
          </p:cNvSpPr>
          <p:nvPr>
            <p:ph type="ftr" sz="quarter" idx="11"/>
          </p:nvPr>
        </p:nvSpPr>
        <p:spPr/>
        <p:txBody>
          <a:bodyPr/>
          <a:lstStyle/>
          <a:p>
            <a:r>
              <a:rPr lang="en-US"/>
              <a:t>DRAFT</a:t>
            </a:r>
          </a:p>
        </p:txBody>
      </p:sp>
      <p:sp>
        <p:nvSpPr>
          <p:cNvPr id="7" name="Slide Number Placeholder 6"/>
          <p:cNvSpPr>
            <a:spLocks noGrp="1"/>
          </p:cNvSpPr>
          <p:nvPr>
            <p:ph type="sldNum" sz="quarter" idx="12"/>
          </p:nvPr>
        </p:nvSpPr>
        <p:spPr/>
        <p:txBody>
          <a:bodyPr/>
          <a:lstStyle/>
          <a:p>
            <a:fld id="{8E547DDC-4D97-AB4A-A9F7-7BDC8312D9A6}" type="slidenum">
              <a:rPr lang="en-US" smtClean="0"/>
              <a:t>‹#›</a:t>
            </a:fld>
            <a:endParaRPr lang="en-US"/>
          </a:p>
        </p:txBody>
      </p:sp>
      <p:pic>
        <p:nvPicPr>
          <p:cNvPr id="8"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211389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A7F1A97-98BE-4346-BB50-0C84D4B6B757}" type="datetime1">
              <a:rPr lang="en-US" smtClean="0"/>
              <a:t>8/25/2019</a:t>
            </a:fld>
            <a:endParaRPr lang="en-US"/>
          </a:p>
        </p:txBody>
      </p:sp>
      <p:sp>
        <p:nvSpPr>
          <p:cNvPr id="6" name="Footer Placeholder 5"/>
          <p:cNvSpPr>
            <a:spLocks noGrp="1"/>
          </p:cNvSpPr>
          <p:nvPr>
            <p:ph type="ftr" sz="quarter" idx="11"/>
          </p:nvPr>
        </p:nvSpPr>
        <p:spPr/>
        <p:txBody>
          <a:bodyPr/>
          <a:lstStyle/>
          <a:p>
            <a:r>
              <a:rPr lang="en-US"/>
              <a:t>DRAFT</a:t>
            </a:r>
          </a:p>
        </p:txBody>
      </p:sp>
      <p:sp>
        <p:nvSpPr>
          <p:cNvPr id="7" name="Slide Number Placeholder 6"/>
          <p:cNvSpPr>
            <a:spLocks noGrp="1"/>
          </p:cNvSpPr>
          <p:nvPr>
            <p:ph type="sldNum" sz="quarter" idx="12"/>
          </p:nvPr>
        </p:nvSpPr>
        <p:spPr/>
        <p:txBody>
          <a:bodyPr/>
          <a:lstStyle/>
          <a:p>
            <a:fld id="{8E547DDC-4D97-AB4A-A9F7-7BDC8312D9A6}" type="slidenum">
              <a:rPr lang="en-US" smtClean="0"/>
              <a:t>‹#›</a:t>
            </a:fld>
            <a:endParaRPr lang="en-US"/>
          </a:p>
        </p:txBody>
      </p:sp>
      <p:pic>
        <p:nvPicPr>
          <p:cNvPr id="8" name="bcc7b668-fdd0-4834-8930-916a3579c3fc" descr="04A1744A-F4A0-4299-A814-CE318BD30107@uk"/>
          <p:cNvPicPr>
            <a:picLocks noChangeAspect="1" noChangeArrowheads="1"/>
          </p:cNvPicPr>
          <p:nvPr userDrawn="1"/>
        </p:nvPicPr>
        <p:blipFill rotWithShape="1">
          <a:blip r:embed="rId2"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215019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5EA65-9186-4BF2-8911-99A3B74ACBC3}" type="datetime1">
              <a:rPr lang="en-US" smtClean="0"/>
              <a:t>8/25/2019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47DDC-4D97-AB4A-A9F7-7BDC8312D9A6}" type="slidenum">
              <a:rPr lang="en-US" smtClean="0"/>
              <a:t>‹#›</a:t>
            </a:fld>
            <a:endParaRPr lang="en-US"/>
          </a:p>
        </p:txBody>
      </p:sp>
    </p:spTree>
    <p:extLst>
      <p:ext uri="{BB962C8B-B14F-4D97-AF65-F5344CB8AC3E}">
        <p14:creationId xmlns:p14="http://schemas.microsoft.com/office/powerpoint/2010/main" val="427114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1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www.collinsdictionary.com/"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9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41D3-27D1-4167-B01D-F5BB2A9DE9C3}"/>
              </a:ext>
            </a:extLst>
          </p:cNvPr>
          <p:cNvSpPr>
            <a:spLocks noGrp="1"/>
          </p:cNvSpPr>
          <p:nvPr>
            <p:ph type="ctrTitle"/>
          </p:nvPr>
        </p:nvSpPr>
        <p:spPr>
          <a:xfrm>
            <a:off x="685800" y="725715"/>
            <a:ext cx="7772400" cy="1857828"/>
          </a:xfrm>
        </p:spPr>
        <p:txBody>
          <a:bodyPr>
            <a:normAutofit fontScale="90000"/>
          </a:bodyPr>
          <a:lstStyle/>
          <a:p>
            <a:r>
              <a:rPr lang="ar-JO" b="1" dirty="0"/>
              <a:t/>
            </a:r>
            <a:br>
              <a:rPr lang="ar-JO" b="1" dirty="0"/>
            </a:br>
            <a:r>
              <a:rPr lang="ar-JO" b="1" dirty="0"/>
              <a:t/>
            </a:r>
            <a:br>
              <a:rPr lang="ar-JO" b="1" dirty="0"/>
            </a:br>
            <a:r>
              <a:rPr lang="ar-JO" b="1" dirty="0"/>
              <a:t/>
            </a:r>
            <a:br>
              <a:rPr lang="ar-JO" b="1" dirty="0"/>
            </a:br>
            <a:r>
              <a:rPr lang="en-US" b="1" dirty="0"/>
              <a:t/>
            </a:r>
            <a:br>
              <a:rPr lang="en-US" b="1" dirty="0"/>
            </a:br>
            <a:r>
              <a:rPr lang="en-US" b="1" dirty="0"/>
              <a:t/>
            </a:r>
            <a:br>
              <a:rPr lang="en-US" b="1" dirty="0"/>
            </a:br>
            <a:r>
              <a:rPr lang="ar-JO" b="1" dirty="0"/>
              <a:t>تدريب المدربين على منهاج </a:t>
            </a:r>
            <a:r>
              <a:rPr lang="ar-JO" b="1" dirty="0" smtClean="0"/>
              <a:t>الرياضيات </a:t>
            </a:r>
            <a:r>
              <a:rPr lang="ar-JO" b="1" dirty="0"/>
              <a:t>المطور للصف الرابع الأساسي</a:t>
            </a:r>
            <a:br>
              <a:rPr lang="ar-JO" b="1" dirty="0"/>
            </a:br>
            <a:r>
              <a:rPr lang="ar-JO" b="1" dirty="0"/>
              <a:t/>
            </a:r>
            <a:br>
              <a:rPr lang="ar-JO" b="1" dirty="0"/>
            </a:br>
            <a:r>
              <a:rPr lang="ar-JO" dirty="0"/>
              <a:t/>
            </a:r>
            <a:br>
              <a:rPr lang="ar-JO"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Subtitle 2">
            <a:extLst>
              <a:ext uri="{FF2B5EF4-FFF2-40B4-BE49-F238E27FC236}">
                <a16:creationId xmlns:a16="http://schemas.microsoft.com/office/drawing/2014/main" id="{79EF2E14-8C10-492A-A167-A5C9A4A32C82}"/>
              </a:ext>
            </a:extLst>
          </p:cNvPr>
          <p:cNvSpPr>
            <a:spLocks noGrp="1"/>
          </p:cNvSpPr>
          <p:nvPr>
            <p:ph type="subTitle" idx="1"/>
          </p:nvPr>
        </p:nvSpPr>
        <p:spPr/>
        <p:txBody>
          <a:bodyPr/>
          <a:lstStyle/>
          <a:p>
            <a:endParaRPr lang="en-GB" dirty="0">
              <a:solidFill>
                <a:schemeClr val="tx1"/>
              </a:solidFill>
            </a:endParaRPr>
          </a:p>
          <a:p>
            <a:endParaRPr lang="en-GB" dirty="0">
              <a:solidFill>
                <a:schemeClr val="tx1"/>
              </a:solidFill>
            </a:endParaRPr>
          </a:p>
          <a:p>
            <a:pPr lvl="0"/>
            <a:r>
              <a:rPr lang="ar-JO" sz="2800" b="1" dirty="0">
                <a:solidFill>
                  <a:prstClr val="black"/>
                </a:solidFill>
              </a:rPr>
              <a:t>آب، 2019م</a:t>
            </a:r>
            <a:endParaRPr lang="en-GB" sz="2800" b="1" dirty="0">
              <a:solidFill>
                <a:prstClr val="black"/>
              </a:solidFill>
            </a:endParaRPr>
          </a:p>
        </p:txBody>
      </p:sp>
      <p:pic>
        <p:nvPicPr>
          <p:cNvPr id="4" name="bcc7b668-fdd0-4834-8930-916a3579c3fc" descr="04A1744A-F4A0-4299-A814-CE318BD30107@uk">
            <a:extLst>
              <a:ext uri="{FF2B5EF4-FFF2-40B4-BE49-F238E27FC236}">
                <a16:creationId xmlns:a16="http://schemas.microsoft.com/office/drawing/2014/main" id="{B0C10BB7-1DC9-4183-BF8D-489FE5D850CC}"/>
              </a:ext>
            </a:extLst>
          </p:cNvPr>
          <p:cNvPicPr>
            <a:picLocks noChangeAspect="1" noChangeArrowheads="1"/>
          </p:cNvPicPr>
          <p:nvPr/>
        </p:nvPicPr>
        <p:blipFill rotWithShape="1">
          <a:blip r:embed="rId3" cstate="print"/>
          <a:srcRect r="22584"/>
          <a:stretch/>
        </p:blipFill>
        <p:spPr bwMode="auto">
          <a:xfrm>
            <a:off x="0" y="5831174"/>
            <a:ext cx="12192000" cy="1026826"/>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3417317" y="1799773"/>
            <a:ext cx="2309366" cy="3081143"/>
          </a:xfrm>
          <a:prstGeom prst="rect">
            <a:avLst/>
          </a:prstGeom>
        </p:spPr>
      </p:pic>
    </p:spTree>
    <p:extLst>
      <p:ext uri="{BB962C8B-B14F-4D97-AF65-F5344CB8AC3E}">
        <p14:creationId xmlns:p14="http://schemas.microsoft.com/office/powerpoint/2010/main" val="278659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1143000"/>
          </a:xfrm>
        </p:spPr>
        <p:txBody>
          <a:bodyPr>
            <a:normAutofit fontScale="90000"/>
          </a:bodyPr>
          <a:lstStyle/>
          <a:p>
            <a:r>
              <a:rPr lang="en-US" b="1" dirty="0">
                <a:solidFill>
                  <a:srgbClr val="000000"/>
                </a:solidFill>
              </a:rPr>
              <a:t>KWL</a:t>
            </a:r>
            <a:r>
              <a:rPr lang="ar-JO" b="1" dirty="0">
                <a:solidFill>
                  <a:srgbClr val="000000"/>
                </a:solidFill>
              </a:rPr>
              <a:t>استراتيجية </a:t>
            </a:r>
            <a:r>
              <a:rPr lang="en-US" b="1" dirty="0">
                <a:solidFill>
                  <a:srgbClr val="000000"/>
                </a:solidFill>
              </a:rPr>
              <a:t/>
            </a:r>
            <a:br>
              <a:rPr lang="en-US" b="1" dirty="0">
                <a:solidFill>
                  <a:srgbClr val="000000"/>
                </a:solidFill>
              </a:rPr>
            </a:br>
            <a:r>
              <a:rPr lang="ar-JO" b="1" dirty="0">
                <a:solidFill>
                  <a:srgbClr val="000000"/>
                </a:solidFill>
              </a:rPr>
              <a:t>أعرف... أريد أن أعرف... تعلمت </a:t>
            </a:r>
            <a:br>
              <a:rPr lang="ar-JO" b="1" dirty="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2195512"/>
            <a:ext cx="8229600" cy="4525963"/>
          </a:xfrm>
        </p:spPr>
        <p:txBody>
          <a:bodyPr>
            <a:normAutofit/>
          </a:bodyPr>
          <a:lstStyle/>
          <a:p>
            <a:pPr algn="r" rtl="1"/>
            <a:r>
              <a:rPr lang="ar-JO" dirty="0">
                <a:solidFill>
                  <a:srgbClr val="FF0000"/>
                </a:solidFill>
              </a:rPr>
              <a:t>ماذا تعرف عن مناهج </a:t>
            </a:r>
            <a:r>
              <a:rPr lang="ar-JO" dirty="0" smtClean="0">
                <a:solidFill>
                  <a:srgbClr val="FF0000"/>
                </a:solidFill>
              </a:rPr>
              <a:t>رياضيات </a:t>
            </a:r>
            <a:r>
              <a:rPr lang="ar-JO" dirty="0">
                <a:solidFill>
                  <a:srgbClr val="FF0000"/>
                </a:solidFill>
              </a:rPr>
              <a:t>"كولينز" للأردن؟</a:t>
            </a:r>
          </a:p>
          <a:p>
            <a:pPr algn="r" rtl="1"/>
            <a:r>
              <a:rPr lang="ar-JO" dirty="0">
                <a:solidFill>
                  <a:srgbClr val="FF0000"/>
                </a:solidFill>
              </a:rPr>
              <a:t>ماذا تريد أن تعرف عن مناهج رياضيات</a:t>
            </a:r>
            <a:r>
              <a:rPr lang="ar-JO" dirty="0" smtClean="0">
                <a:solidFill>
                  <a:srgbClr val="FF0000"/>
                </a:solidFill>
              </a:rPr>
              <a:t> </a:t>
            </a:r>
            <a:r>
              <a:rPr lang="ar-JO" dirty="0">
                <a:solidFill>
                  <a:srgbClr val="FF0000"/>
                </a:solidFill>
              </a:rPr>
              <a:t>"كولينز" للأردن؟</a:t>
            </a:r>
          </a:p>
          <a:p>
            <a:pPr lvl="0" algn="r" rtl="1"/>
            <a:r>
              <a:rPr lang="ar-JO" dirty="0"/>
              <a:t>ماذا تعلمت عن مناهج رياضيات "كولينز" للأردن؟</a:t>
            </a:r>
          </a:p>
          <a:p>
            <a:endParaRPr lang="en-US" dirty="0"/>
          </a:p>
          <a:p>
            <a:pPr marL="0" indent="0">
              <a:buNone/>
            </a:pPr>
            <a:endParaRPr lang="en-US" dirty="0"/>
          </a:p>
          <a:p>
            <a:endParaRPr lang="en-US" dirty="0"/>
          </a:p>
        </p:txBody>
      </p:sp>
      <p:pic>
        <p:nvPicPr>
          <p:cNvPr id="4" name="9d931b09-2f10-4520-aea5-e0bb66a9e2a7" descr="3128158F-6995-4155-8E16-49624D45FD52@uk"/>
          <p:cNvPicPr>
            <a:picLocks noChangeAspect="1" noChangeArrowheads="1"/>
          </p:cNvPicPr>
          <p:nvPr/>
        </p:nvPicPr>
        <p:blipFill>
          <a:blip r:embed="rId3" cstate="print"/>
          <a:srcRect/>
          <a:stretch>
            <a:fillRect/>
          </a:stretch>
        </p:blipFill>
        <p:spPr bwMode="auto">
          <a:xfrm>
            <a:off x="0" y="6076950"/>
            <a:ext cx="12192000" cy="781050"/>
          </a:xfrm>
          <a:prstGeom prst="rect">
            <a:avLst/>
          </a:prstGeom>
          <a:solidFill>
            <a:srgbClr val="00B050"/>
          </a:solidFill>
          <a:ln w="9525">
            <a:noFill/>
            <a:miter lim="800000"/>
            <a:headEnd/>
            <a:tailEnd/>
          </a:ln>
        </p:spPr>
      </p:pic>
      <p:pic>
        <p:nvPicPr>
          <p:cNvPr id="5" name="bcc7b668-fdd0-4834-8930-916a3579c3fc" descr="04A1744A-F4A0-4299-A814-CE318BD30107@uk">
            <a:extLst>
              <a:ext uri="{FF2B5EF4-FFF2-40B4-BE49-F238E27FC236}">
                <a16:creationId xmlns:a16="http://schemas.microsoft.com/office/drawing/2014/main" id="{D69B3880-D815-4DA8-A35D-D8CC634C862F}"/>
              </a:ext>
            </a:extLst>
          </p:cNvPr>
          <p:cNvPicPr>
            <a:picLocks noChangeAspect="1" noChangeArrowheads="1"/>
          </p:cNvPicPr>
          <p:nvPr/>
        </p:nvPicPr>
        <p:blipFill rotWithShape="1">
          <a:blip r:embed="rId4"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40859914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الإثراء اللغوي</a:t>
            </a:r>
            <a:endParaRPr lang="en-GB" dirty="0"/>
          </a:p>
        </p:txBody>
      </p:sp>
      <p:sp>
        <p:nvSpPr>
          <p:cNvPr id="3" name="Content Placeholder 2"/>
          <p:cNvSpPr>
            <a:spLocks noGrp="1"/>
          </p:cNvSpPr>
          <p:nvPr>
            <p:ph idx="1"/>
          </p:nvPr>
        </p:nvSpPr>
        <p:spPr>
          <a:xfrm>
            <a:off x="281354" y="1600200"/>
            <a:ext cx="8405446" cy="4525963"/>
          </a:xfrm>
        </p:spPr>
        <p:txBody>
          <a:bodyPr>
            <a:normAutofit/>
          </a:bodyPr>
          <a:lstStyle/>
          <a:p>
            <a:pPr marL="0" lvl="0" indent="0" algn="r" rtl="1">
              <a:buNone/>
            </a:pPr>
            <a:r>
              <a:rPr lang="ar-JO" dirty="0" smtClean="0">
                <a:solidFill>
                  <a:prstClr val="black"/>
                </a:solidFill>
              </a:rPr>
              <a:t>(</a:t>
            </a:r>
            <a:r>
              <a:rPr lang="ar-JO" dirty="0">
                <a:solidFill>
                  <a:prstClr val="black"/>
                </a:solidFill>
              </a:rPr>
              <a:t>4) احتفظ ببعض مواد الإثراء اللغوي في كتاب التمارين، لنهاية الفصل أو العام الدراسي مثلا، لاستخدامها في تدريس اللغة الإنجليزية ومراجعة محتوى الموضوع.</a:t>
            </a:r>
            <a:br>
              <a:rPr lang="ar-JO" dirty="0">
                <a:solidFill>
                  <a:prstClr val="black"/>
                </a:solidFill>
              </a:rPr>
            </a:br>
            <a:r>
              <a:rPr lang="ar-JO" dirty="0">
                <a:solidFill>
                  <a:prstClr val="black"/>
                </a:solidFill>
              </a:rPr>
              <a:t>(5) احتفظ ببعض مواد الإثراء اللغوي في كتاب التمارين لغايات المراجعة في نهاية العام الدراسي.</a:t>
            </a:r>
            <a:br>
              <a:rPr lang="ar-JO" dirty="0">
                <a:solidFill>
                  <a:prstClr val="black"/>
                </a:solidFill>
              </a:rPr>
            </a:br>
            <a:r>
              <a:rPr lang="ar-JO" dirty="0">
                <a:solidFill>
                  <a:prstClr val="black"/>
                </a:solidFill>
              </a:rPr>
              <a:t>(6) احتفظ ببعض مواد الإثراء اللغوي لغايات تقييم نهاية العام الدراسي.</a:t>
            </a:r>
            <a:endParaRPr lang="en-GB" dirty="0">
              <a:solidFill>
                <a:prstClr val="black"/>
              </a:solidFill>
            </a:endParaRPr>
          </a:p>
        </p:txBody>
      </p: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2551937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الإثراء اللغوي</a:t>
            </a:r>
            <a:endParaRPr lang="en-GB" dirty="0"/>
          </a:p>
        </p:txBody>
      </p:sp>
      <p:sp>
        <p:nvSpPr>
          <p:cNvPr id="3" name="Content Placeholder 2"/>
          <p:cNvSpPr>
            <a:spLocks noGrp="1"/>
          </p:cNvSpPr>
          <p:nvPr>
            <p:ph idx="1"/>
          </p:nvPr>
        </p:nvSpPr>
        <p:spPr/>
        <p:txBody>
          <a:bodyPr/>
          <a:lstStyle/>
          <a:p>
            <a:pPr lvl="0" algn="r" rtl="1"/>
            <a:r>
              <a:rPr lang="ar-JO" dirty="0">
                <a:solidFill>
                  <a:prstClr val="black"/>
                </a:solidFill>
              </a:rPr>
              <a:t>نوصي بشدة أن يتم </a:t>
            </a:r>
            <a:r>
              <a:rPr lang="ar-JO" dirty="0" smtClean="0">
                <a:solidFill>
                  <a:prstClr val="black"/>
                </a:solidFill>
              </a:rPr>
              <a:t>التركيز </a:t>
            </a:r>
            <a:r>
              <a:rPr lang="ar-JO" dirty="0">
                <a:solidFill>
                  <a:prstClr val="black"/>
                </a:solidFill>
              </a:rPr>
              <a:t>على الأنشطة الشفوية </a:t>
            </a:r>
            <a:r>
              <a:rPr lang="ar-JO" dirty="0" smtClean="0">
                <a:solidFill>
                  <a:prstClr val="black"/>
                </a:solidFill>
              </a:rPr>
              <a:t>أولًا.</a:t>
            </a:r>
            <a:endParaRPr lang="ar-JO" dirty="0">
              <a:solidFill>
                <a:prstClr val="black"/>
              </a:solidFill>
            </a:endParaRPr>
          </a:p>
          <a:p>
            <a:pPr lvl="0" algn="r" rtl="1"/>
            <a:r>
              <a:rPr lang="ar-JO" dirty="0">
                <a:solidFill>
                  <a:prstClr val="black"/>
                </a:solidFill>
              </a:rPr>
              <a:t>قم بالأنشطة كتابة </a:t>
            </a:r>
            <a:r>
              <a:rPr lang="ar-JO" u="sng" dirty="0">
                <a:solidFill>
                  <a:prstClr val="black"/>
                </a:solidFill>
              </a:rPr>
              <a:t>بعد</a:t>
            </a:r>
            <a:r>
              <a:rPr lang="ar-JO" dirty="0">
                <a:solidFill>
                  <a:prstClr val="black"/>
                </a:solidFill>
              </a:rPr>
              <a:t> القيام بها في غرفة الصف شفويًّا</a:t>
            </a:r>
            <a:r>
              <a:rPr lang="ar-JO" dirty="0" smtClean="0">
                <a:solidFill>
                  <a:prstClr val="black"/>
                </a:solidFill>
              </a:rPr>
              <a:t>.</a:t>
            </a:r>
            <a:endParaRPr lang="en-GB" dirty="0">
              <a:solidFill>
                <a:prstClr val="black"/>
              </a:solidFill>
            </a:endParaRPr>
          </a:p>
          <a:p>
            <a:endParaRPr lang="en-GB" dirty="0"/>
          </a:p>
        </p:txBody>
      </p: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8987882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DRAFT</a:t>
            </a:r>
          </a:p>
        </p:txBody>
      </p:sp>
      <p:pic>
        <p:nvPicPr>
          <p:cNvPr id="3" name="Picture 2"/>
          <p:cNvPicPr>
            <a:picLocks noChangeAspect="1"/>
          </p:cNvPicPr>
          <p:nvPr/>
        </p:nvPicPr>
        <p:blipFill>
          <a:blip r:embed="rId3"/>
          <a:stretch>
            <a:fillRect/>
          </a:stretch>
        </p:blipFill>
        <p:spPr>
          <a:xfrm>
            <a:off x="3615417" y="132363"/>
            <a:ext cx="4808766" cy="6589112"/>
          </a:xfrm>
          <a:prstGeom prst="rect">
            <a:avLst/>
          </a:prstGeom>
          <a:ln>
            <a:solidFill>
              <a:srgbClr val="FF0000"/>
            </a:solidFill>
          </a:ln>
        </p:spPr>
      </p:pic>
    </p:spTree>
    <p:extLst>
      <p:ext uri="{BB962C8B-B14F-4D97-AF65-F5344CB8AC3E}">
        <p14:creationId xmlns:p14="http://schemas.microsoft.com/office/powerpoint/2010/main" val="16681166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DRAFT</a:t>
            </a:r>
          </a:p>
        </p:txBody>
      </p:sp>
      <p:pic>
        <p:nvPicPr>
          <p:cNvPr id="3" name="Picture 2"/>
          <p:cNvPicPr>
            <a:picLocks noChangeAspect="1"/>
          </p:cNvPicPr>
          <p:nvPr/>
        </p:nvPicPr>
        <p:blipFill>
          <a:blip r:embed="rId3"/>
          <a:stretch>
            <a:fillRect/>
          </a:stretch>
        </p:blipFill>
        <p:spPr>
          <a:xfrm>
            <a:off x="4105740" y="200198"/>
            <a:ext cx="4861609" cy="6521277"/>
          </a:xfrm>
          <a:prstGeom prst="rect">
            <a:avLst/>
          </a:prstGeom>
          <a:ln>
            <a:solidFill>
              <a:srgbClr val="FF0000"/>
            </a:solidFill>
          </a:ln>
        </p:spPr>
      </p:pic>
    </p:spTree>
    <p:extLst>
      <p:ext uri="{BB962C8B-B14F-4D97-AF65-F5344CB8AC3E}">
        <p14:creationId xmlns:p14="http://schemas.microsoft.com/office/powerpoint/2010/main" val="2147221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DRAFT</a:t>
            </a:r>
          </a:p>
        </p:txBody>
      </p:sp>
      <p:pic>
        <p:nvPicPr>
          <p:cNvPr id="3" name="Picture 2"/>
          <p:cNvPicPr>
            <a:picLocks noChangeAspect="1"/>
          </p:cNvPicPr>
          <p:nvPr/>
        </p:nvPicPr>
        <p:blipFill>
          <a:blip r:embed="rId3"/>
          <a:stretch>
            <a:fillRect/>
          </a:stretch>
        </p:blipFill>
        <p:spPr>
          <a:xfrm>
            <a:off x="4124827" y="101601"/>
            <a:ext cx="4861609" cy="6532964"/>
          </a:xfrm>
          <a:prstGeom prst="rect">
            <a:avLst/>
          </a:prstGeom>
          <a:ln>
            <a:solidFill>
              <a:srgbClr val="FF0000"/>
            </a:solidFill>
          </a:ln>
        </p:spPr>
      </p:pic>
    </p:spTree>
    <p:extLst>
      <p:ext uri="{BB962C8B-B14F-4D97-AF65-F5344CB8AC3E}">
        <p14:creationId xmlns:p14="http://schemas.microsoft.com/office/powerpoint/2010/main" val="16104348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DRAFT</a:t>
            </a:r>
          </a:p>
        </p:txBody>
      </p:sp>
      <p:pic>
        <p:nvPicPr>
          <p:cNvPr id="3" name="Picture 2"/>
          <p:cNvPicPr>
            <a:picLocks noChangeAspect="1"/>
          </p:cNvPicPr>
          <p:nvPr/>
        </p:nvPicPr>
        <p:blipFill>
          <a:blip r:embed="rId3"/>
          <a:stretch>
            <a:fillRect/>
          </a:stretch>
        </p:blipFill>
        <p:spPr>
          <a:xfrm>
            <a:off x="4095799" y="188511"/>
            <a:ext cx="4861609" cy="6532964"/>
          </a:xfrm>
          <a:prstGeom prst="rect">
            <a:avLst/>
          </a:prstGeom>
          <a:ln>
            <a:solidFill>
              <a:srgbClr val="FF0000"/>
            </a:solidFill>
          </a:ln>
        </p:spPr>
      </p:pic>
    </p:spTree>
    <p:extLst>
      <p:ext uri="{BB962C8B-B14F-4D97-AF65-F5344CB8AC3E}">
        <p14:creationId xmlns:p14="http://schemas.microsoft.com/office/powerpoint/2010/main" val="10812404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DRAFT</a:t>
            </a:r>
          </a:p>
        </p:txBody>
      </p:sp>
      <p:pic>
        <p:nvPicPr>
          <p:cNvPr id="3" name="Picture 2"/>
          <p:cNvPicPr>
            <a:picLocks noChangeAspect="1"/>
          </p:cNvPicPr>
          <p:nvPr/>
        </p:nvPicPr>
        <p:blipFill>
          <a:blip r:embed="rId3"/>
          <a:stretch>
            <a:fillRect/>
          </a:stretch>
        </p:blipFill>
        <p:spPr>
          <a:xfrm>
            <a:off x="4160378" y="83329"/>
            <a:ext cx="4814863" cy="6638146"/>
          </a:xfrm>
          <a:prstGeom prst="rect">
            <a:avLst/>
          </a:prstGeom>
          <a:ln>
            <a:solidFill>
              <a:srgbClr val="FF0000"/>
            </a:solidFill>
          </a:ln>
        </p:spPr>
      </p:pic>
    </p:spTree>
    <p:extLst>
      <p:ext uri="{BB962C8B-B14F-4D97-AF65-F5344CB8AC3E}">
        <p14:creationId xmlns:p14="http://schemas.microsoft.com/office/powerpoint/2010/main" val="1517420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DRAFT</a:t>
            </a:r>
          </a:p>
        </p:txBody>
      </p:sp>
      <p:pic>
        <p:nvPicPr>
          <p:cNvPr id="3" name="Picture 2"/>
          <p:cNvPicPr>
            <a:picLocks noChangeAspect="1"/>
          </p:cNvPicPr>
          <p:nvPr/>
        </p:nvPicPr>
        <p:blipFill>
          <a:blip r:embed="rId3"/>
          <a:stretch>
            <a:fillRect/>
          </a:stretch>
        </p:blipFill>
        <p:spPr>
          <a:xfrm>
            <a:off x="3323258" y="0"/>
            <a:ext cx="4814863" cy="6579711"/>
          </a:xfrm>
          <a:prstGeom prst="rect">
            <a:avLst/>
          </a:prstGeom>
          <a:ln>
            <a:solidFill>
              <a:srgbClr val="FF0000"/>
            </a:solidFill>
          </a:ln>
        </p:spPr>
      </p:pic>
    </p:spTree>
    <p:extLst>
      <p:ext uri="{BB962C8B-B14F-4D97-AF65-F5344CB8AC3E}">
        <p14:creationId xmlns:p14="http://schemas.microsoft.com/office/powerpoint/2010/main" val="559306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التمرين الثاني: الحلول</a:t>
            </a:r>
            <a:endParaRPr lang="en-GB" dirty="0"/>
          </a:p>
        </p:txBody>
      </p:sp>
      <p:sp>
        <p:nvSpPr>
          <p:cNvPr id="4" name="Footer Placeholder 3"/>
          <p:cNvSpPr>
            <a:spLocks noGrp="1"/>
          </p:cNvSpPr>
          <p:nvPr>
            <p:ph type="ftr" sz="quarter" idx="11"/>
          </p:nvPr>
        </p:nvSpPr>
        <p:spPr/>
        <p:txBody>
          <a:bodyPr/>
          <a:lstStyle/>
          <a:p>
            <a:r>
              <a:rPr lang="en-US"/>
              <a:t>DRAFT</a:t>
            </a:r>
          </a:p>
        </p:txBody>
      </p:sp>
      <p:graphicFrame>
        <p:nvGraphicFramePr>
          <p:cNvPr id="6" name="Content Placeholder 4"/>
          <p:cNvGraphicFramePr>
            <a:graphicFrameLocks/>
          </p:cNvGraphicFramePr>
          <p:nvPr>
            <p:extLst>
              <p:ext uri="{D42A27DB-BD31-4B8C-83A1-F6EECF244321}">
                <p14:modId xmlns:p14="http://schemas.microsoft.com/office/powerpoint/2010/main" val="3206797453"/>
              </p:ext>
            </p:extLst>
          </p:nvPr>
        </p:nvGraphicFramePr>
        <p:xfrm>
          <a:off x="584200" y="1951892"/>
          <a:ext cx="8102600" cy="1752600"/>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1967946815"/>
                    </a:ext>
                  </a:extLst>
                </a:gridCol>
                <a:gridCol w="2025650">
                  <a:extLst>
                    <a:ext uri="{9D8B030D-6E8A-4147-A177-3AD203B41FA5}">
                      <a16:colId xmlns:a16="http://schemas.microsoft.com/office/drawing/2014/main" val="3925135279"/>
                    </a:ext>
                  </a:extLst>
                </a:gridCol>
                <a:gridCol w="2025650">
                  <a:extLst>
                    <a:ext uri="{9D8B030D-6E8A-4147-A177-3AD203B41FA5}">
                      <a16:colId xmlns:a16="http://schemas.microsoft.com/office/drawing/2014/main" val="598504490"/>
                    </a:ext>
                  </a:extLst>
                </a:gridCol>
                <a:gridCol w="2025650">
                  <a:extLst>
                    <a:ext uri="{9D8B030D-6E8A-4147-A177-3AD203B41FA5}">
                      <a16:colId xmlns:a16="http://schemas.microsoft.com/office/drawing/2014/main" val="4179079578"/>
                    </a:ext>
                  </a:extLst>
                </a:gridCol>
              </a:tblGrid>
              <a:tr h="370840">
                <a:tc>
                  <a:txBody>
                    <a:bodyPr/>
                    <a:lstStyle/>
                    <a:p>
                      <a:pPr algn="ctr"/>
                      <a:r>
                        <a:rPr lang="ar-JO" dirty="0" smtClean="0"/>
                        <a:t>عدد الرؤوس</a:t>
                      </a:r>
                      <a:endParaRPr lang="en-GB" dirty="0"/>
                    </a:p>
                  </a:txBody>
                  <a:tcPr/>
                </a:tc>
                <a:tc>
                  <a:txBody>
                    <a:bodyPr/>
                    <a:lstStyle/>
                    <a:p>
                      <a:pPr algn="ctr"/>
                      <a:r>
                        <a:rPr lang="ar-JO" dirty="0" smtClean="0"/>
                        <a:t>عدد الحواف</a:t>
                      </a:r>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ar-JO" dirty="0" smtClean="0"/>
                        <a:t>عدد الأوجه</a:t>
                      </a:r>
                      <a:endParaRPr lang="en-GB" dirty="0" smtClean="0"/>
                    </a:p>
                    <a:p>
                      <a:pPr algn="ctr"/>
                      <a:endParaRPr lang="en-GB" dirty="0"/>
                    </a:p>
                  </a:txBody>
                  <a:tcPr/>
                </a:tc>
                <a:tc>
                  <a:txBody>
                    <a:bodyPr/>
                    <a:lstStyle/>
                    <a:p>
                      <a:pPr algn="ctr"/>
                      <a:r>
                        <a:rPr lang="ar-JO" dirty="0" smtClean="0"/>
                        <a:t>الشكل</a:t>
                      </a:r>
                      <a:endParaRPr lang="en-GB" dirty="0"/>
                    </a:p>
                  </a:txBody>
                  <a:tcPr/>
                </a:tc>
                <a:extLst>
                  <a:ext uri="{0D108BD9-81ED-4DB2-BD59-A6C34878D82A}">
                    <a16:rowId xmlns:a16="http://schemas.microsoft.com/office/drawing/2014/main" val="858597959"/>
                  </a:ext>
                </a:extLst>
              </a:tr>
              <a:tr h="370840">
                <a:tc>
                  <a:txBody>
                    <a:bodyPr/>
                    <a:lstStyle/>
                    <a:p>
                      <a:pPr algn="ctr"/>
                      <a:r>
                        <a:rPr lang="en-GB" dirty="0"/>
                        <a:t>8</a:t>
                      </a:r>
                    </a:p>
                  </a:txBody>
                  <a:tcPr/>
                </a:tc>
                <a:tc>
                  <a:txBody>
                    <a:bodyPr/>
                    <a:lstStyle/>
                    <a:p>
                      <a:pPr algn="ctr"/>
                      <a:r>
                        <a:rPr lang="en-GB" dirty="0"/>
                        <a:t>12</a:t>
                      </a:r>
                    </a:p>
                  </a:txBody>
                  <a:tcPr/>
                </a:tc>
                <a:tc>
                  <a:txBody>
                    <a:bodyPr/>
                    <a:lstStyle/>
                    <a:p>
                      <a:pPr algn="ctr"/>
                      <a:r>
                        <a:rPr lang="en-GB" dirty="0"/>
                        <a:t>6</a:t>
                      </a:r>
                    </a:p>
                  </a:txBody>
                  <a:tcPr/>
                </a:tc>
                <a:tc>
                  <a:txBody>
                    <a:bodyPr/>
                    <a:lstStyle/>
                    <a:p>
                      <a:pPr algn="ctr"/>
                      <a:r>
                        <a:rPr lang="ar-JO" dirty="0" smtClean="0"/>
                        <a:t>مكعب</a:t>
                      </a:r>
                      <a:endParaRPr lang="en-GB" dirty="0"/>
                    </a:p>
                  </a:txBody>
                  <a:tcPr/>
                </a:tc>
                <a:extLst>
                  <a:ext uri="{0D108BD9-81ED-4DB2-BD59-A6C34878D82A}">
                    <a16:rowId xmlns:a16="http://schemas.microsoft.com/office/drawing/2014/main" val="3362591177"/>
                  </a:ext>
                </a:extLst>
              </a:tr>
              <a:tr h="370840">
                <a:tc>
                  <a:txBody>
                    <a:bodyPr/>
                    <a:lstStyle/>
                    <a:p>
                      <a:pPr algn="ctr"/>
                      <a:r>
                        <a:rPr lang="en-GB" dirty="0"/>
                        <a:t>8</a:t>
                      </a:r>
                    </a:p>
                  </a:txBody>
                  <a:tcPr/>
                </a:tc>
                <a:tc>
                  <a:txBody>
                    <a:bodyPr/>
                    <a:lstStyle/>
                    <a:p>
                      <a:pPr algn="ctr"/>
                      <a:r>
                        <a:rPr lang="en-GB" dirty="0"/>
                        <a:t>12</a:t>
                      </a:r>
                    </a:p>
                  </a:txBody>
                  <a:tcPr/>
                </a:tc>
                <a:tc>
                  <a:txBody>
                    <a:bodyPr/>
                    <a:lstStyle/>
                    <a:p>
                      <a:pPr algn="ctr"/>
                      <a:r>
                        <a:rPr lang="en-GB" dirty="0"/>
                        <a:t>6</a:t>
                      </a:r>
                    </a:p>
                  </a:txBody>
                  <a:tcPr/>
                </a:tc>
                <a:tc>
                  <a:txBody>
                    <a:bodyPr/>
                    <a:lstStyle/>
                    <a:p>
                      <a:pPr algn="ctr"/>
                      <a:r>
                        <a:rPr lang="ar-JO" dirty="0" smtClean="0"/>
                        <a:t>متوازي المستطيلات</a:t>
                      </a:r>
                      <a:endParaRPr lang="en-GB" dirty="0"/>
                    </a:p>
                  </a:txBody>
                  <a:tcPr/>
                </a:tc>
                <a:extLst>
                  <a:ext uri="{0D108BD9-81ED-4DB2-BD59-A6C34878D82A}">
                    <a16:rowId xmlns:a16="http://schemas.microsoft.com/office/drawing/2014/main" val="2214245633"/>
                  </a:ext>
                </a:extLst>
              </a:tr>
              <a:tr h="370840">
                <a:tc>
                  <a:txBody>
                    <a:bodyPr/>
                    <a:lstStyle/>
                    <a:p>
                      <a:pPr algn="ctr"/>
                      <a:r>
                        <a:rPr lang="en-GB" dirty="0"/>
                        <a:t>6</a:t>
                      </a:r>
                    </a:p>
                  </a:txBody>
                  <a:tcPr/>
                </a:tc>
                <a:tc>
                  <a:txBody>
                    <a:bodyPr/>
                    <a:lstStyle/>
                    <a:p>
                      <a:pPr algn="ctr"/>
                      <a:r>
                        <a:rPr lang="en-GB" dirty="0"/>
                        <a:t>9</a:t>
                      </a:r>
                    </a:p>
                  </a:txBody>
                  <a:tcPr/>
                </a:tc>
                <a:tc>
                  <a:txBody>
                    <a:bodyPr/>
                    <a:lstStyle/>
                    <a:p>
                      <a:pPr algn="ctr"/>
                      <a:r>
                        <a:rPr lang="en-GB" dirty="0"/>
                        <a:t>5</a:t>
                      </a:r>
                    </a:p>
                  </a:txBody>
                  <a:tcPr/>
                </a:tc>
                <a:tc>
                  <a:txBody>
                    <a:bodyPr/>
                    <a:lstStyle/>
                    <a:p>
                      <a:pPr algn="ctr"/>
                      <a:r>
                        <a:rPr lang="ar-JO" dirty="0" smtClean="0"/>
                        <a:t>الهرم</a:t>
                      </a:r>
                      <a:endParaRPr lang="en-GB" dirty="0"/>
                    </a:p>
                  </a:txBody>
                  <a:tcPr/>
                </a:tc>
                <a:extLst>
                  <a:ext uri="{0D108BD9-81ED-4DB2-BD59-A6C34878D82A}">
                    <a16:rowId xmlns:a16="http://schemas.microsoft.com/office/drawing/2014/main" val="2499325752"/>
                  </a:ext>
                </a:extLst>
              </a:tr>
            </a:tbl>
          </a:graphicData>
        </a:graphic>
      </p:graphicFrame>
    </p:spTree>
    <p:extLst>
      <p:ext uri="{BB962C8B-B14F-4D97-AF65-F5344CB8AC3E}">
        <p14:creationId xmlns:p14="http://schemas.microsoft.com/office/powerpoint/2010/main" val="4830992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تقديم الدعم للمعلمين</a:t>
            </a:r>
            <a:endParaRPr lang="en-GB" dirty="0"/>
          </a:p>
        </p:txBody>
      </p:sp>
      <p:sp>
        <p:nvSpPr>
          <p:cNvPr id="3" name="Content Placeholder 2"/>
          <p:cNvSpPr>
            <a:spLocks noGrp="1"/>
          </p:cNvSpPr>
          <p:nvPr>
            <p:ph idx="1"/>
          </p:nvPr>
        </p:nvSpPr>
        <p:spPr/>
        <p:txBody>
          <a:bodyPr/>
          <a:lstStyle/>
          <a:p>
            <a:pPr algn="r" rtl="1"/>
            <a:r>
              <a:rPr lang="ar-JO" dirty="0"/>
              <a:t>إرشادات واضحة حول كيفية استخدام مواد الإثراء </a:t>
            </a:r>
            <a:r>
              <a:rPr lang="ar-JO" dirty="0" smtClean="0"/>
              <a:t>اللغوي.</a:t>
            </a:r>
            <a:endParaRPr lang="ar-JO" dirty="0"/>
          </a:p>
          <a:p>
            <a:pPr algn="r" rtl="1"/>
            <a:r>
              <a:rPr lang="ar-JO" dirty="0"/>
              <a:t>إرشادات حول الحفاظ على الإثراء اللغوي بسيطًا وقابلًا </a:t>
            </a:r>
            <a:r>
              <a:rPr lang="ar-JO" dirty="0" smtClean="0"/>
              <a:t>للتحقق </a:t>
            </a:r>
            <a:r>
              <a:rPr lang="ar-JO" dirty="0"/>
              <a:t>من قبل جميع </a:t>
            </a:r>
            <a:r>
              <a:rPr lang="ar-JO" dirty="0" smtClean="0"/>
              <a:t>الطلبة.</a:t>
            </a:r>
            <a:endParaRPr lang="ar-JO" dirty="0"/>
          </a:p>
          <a:p>
            <a:pPr algn="r" rtl="1"/>
            <a:r>
              <a:rPr lang="ar-JO" dirty="0"/>
              <a:t>أفكار للأنشطة </a:t>
            </a:r>
            <a:r>
              <a:rPr lang="ar-JO" dirty="0" smtClean="0"/>
              <a:t>الاختيارية.</a:t>
            </a:r>
            <a:endParaRPr lang="en-GB" dirty="0"/>
          </a:p>
        </p:txBody>
      </p: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376974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57410"/>
            <a:ext cx="8229600" cy="1143000"/>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r-JO" altLang="en-US" b="1" dirty="0"/>
              <a:t>نظرة عامة  </a:t>
            </a:r>
            <a:endParaRPr lang="en-US" b="1" dirty="0"/>
          </a:p>
          <a:p>
            <a:endParaRPr lang="en-US" dirty="0"/>
          </a:p>
        </p:txBody>
      </p:sp>
      <p:sp>
        <p:nvSpPr>
          <p:cNvPr id="5" name="Content Placeholder 2"/>
          <p:cNvSpPr>
            <a:spLocks noGrp="1"/>
          </p:cNvSpPr>
          <p:nvPr>
            <p:ph idx="1"/>
          </p:nvPr>
        </p:nvSpPr>
        <p:spPr>
          <a:xfrm>
            <a:off x="542261" y="1600200"/>
            <a:ext cx="8144540" cy="4938823"/>
          </a:xfrm>
        </p:spPr>
        <p:txBody>
          <a:bodyPr>
            <a:noAutofit/>
          </a:bodyPr>
          <a:lstStyle/>
          <a:p>
            <a:pPr marL="514350" lvl="0" indent="-457200" algn="just" rtl="1"/>
            <a:r>
              <a:rPr lang="ar-JO" dirty="0">
                <a:solidFill>
                  <a:srgbClr val="000000"/>
                </a:solidFill>
              </a:rPr>
              <a:t>بُنيت مناهج رياضيات كولينز للمرحلة الأساسية للأردن</a:t>
            </a:r>
            <a:r>
              <a:rPr lang="en-GB" dirty="0">
                <a:solidFill>
                  <a:srgbClr val="000000"/>
                </a:solidFill>
              </a:rPr>
              <a:t> </a:t>
            </a:r>
            <a:r>
              <a:rPr lang="ar-JO" dirty="0">
                <a:solidFill>
                  <a:srgbClr val="000000"/>
                </a:solidFill>
              </a:rPr>
              <a:t>وفقًا لمنشورات </a:t>
            </a:r>
            <a:r>
              <a:rPr lang="ar-JO" dirty="0">
                <a:solidFill>
                  <a:prstClr val="black"/>
                </a:solidFill>
              </a:rPr>
              <a:t>كولينز في الرياضيات التي جاءت خصيصًا لتلبية متطلبات الإطار العام لمناهج كامبردج للرياضيات للمرحلة الأساسية والمنبثق عن نظام اختبارات كامبردج الدولية.</a:t>
            </a:r>
          </a:p>
          <a:p>
            <a:pPr marL="514350" lvl="0" indent="-457200" algn="just" rtl="1"/>
            <a:r>
              <a:rPr lang="ar-JO" dirty="0">
                <a:solidFill>
                  <a:prstClr val="black"/>
                </a:solidFill>
              </a:rPr>
              <a:t>يستخدم مئات الآلاف من الطلبة حول العالم مناهج اختبارات كامبردج الدولية</a:t>
            </a:r>
            <a:r>
              <a:rPr lang="ar-JO" dirty="0">
                <a:solidFill>
                  <a:srgbClr val="000000"/>
                </a:solidFill>
              </a:rPr>
              <a:t>.</a:t>
            </a:r>
            <a:endParaRPr lang="en-GB" sz="2400" dirty="0">
              <a:solidFill>
                <a:srgbClr val="000000"/>
              </a:solidFill>
            </a:endParaRPr>
          </a:p>
          <a:p>
            <a:pPr marL="57150" indent="0">
              <a:buNone/>
            </a:pPr>
            <a:endParaRPr lang="en-GB" sz="2400" dirty="0">
              <a:solidFill>
                <a:srgbClr val="000000"/>
              </a:solidFill>
            </a:endParaRPr>
          </a:p>
          <a:p>
            <a:pPr marL="457200" lvl="1" indent="0">
              <a:buNone/>
            </a:pPr>
            <a:endParaRPr lang="en-GB" sz="2400" dirty="0">
              <a:solidFill>
                <a:srgbClr val="000000"/>
              </a:solidFill>
            </a:endParaRPr>
          </a:p>
        </p:txBody>
      </p:sp>
    </p:spTree>
    <p:extLst>
      <p:ext uri="{BB962C8B-B14F-4D97-AF65-F5344CB8AC3E}">
        <p14:creationId xmlns:p14="http://schemas.microsoft.com/office/powerpoint/2010/main" val="12110863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 y="0"/>
            <a:ext cx="8686800" cy="1274979"/>
          </a:xfrm>
        </p:spPr>
        <p:txBody>
          <a:bodyPr>
            <a:noAutofit/>
          </a:bodyPr>
          <a:lstStyle/>
          <a:p>
            <a:r>
              <a:rPr lang="ar-JO" sz="3600" dirty="0"/>
              <a:t/>
            </a:r>
            <a:br>
              <a:rPr lang="ar-JO" sz="3600" dirty="0"/>
            </a:br>
            <a:r>
              <a:rPr lang="ar-JO" sz="3600" b="1" dirty="0"/>
              <a:t>أفكار لدمج مواد الإثراء اللغوي في الدروس- غرفة الصف</a:t>
            </a:r>
            <a:endParaRPr lang="en-GB" sz="3600" dirty="0"/>
          </a:p>
        </p:txBody>
      </p:sp>
      <p:sp>
        <p:nvSpPr>
          <p:cNvPr id="4" name="Footer Placeholder 3"/>
          <p:cNvSpPr>
            <a:spLocks noGrp="1"/>
          </p:cNvSpPr>
          <p:nvPr>
            <p:ph type="ftr" sz="quarter" idx="11"/>
          </p:nvPr>
        </p:nvSpPr>
        <p:spPr/>
        <p:txBody>
          <a:bodyPr/>
          <a:lstStyle/>
          <a:p>
            <a:r>
              <a:rPr lang="en-US"/>
              <a:t>DRAFT</a:t>
            </a:r>
          </a:p>
        </p:txBody>
      </p:sp>
      <p:pic>
        <p:nvPicPr>
          <p:cNvPr id="5" name="Picture 4"/>
          <p:cNvPicPr>
            <a:picLocks noChangeAspect="1"/>
          </p:cNvPicPr>
          <p:nvPr/>
        </p:nvPicPr>
        <p:blipFill>
          <a:blip r:embed="rId3"/>
          <a:stretch>
            <a:fillRect/>
          </a:stretch>
        </p:blipFill>
        <p:spPr>
          <a:xfrm>
            <a:off x="1940731" y="1549617"/>
            <a:ext cx="5432726" cy="2524365"/>
          </a:xfrm>
          <a:prstGeom prst="rect">
            <a:avLst/>
          </a:prstGeom>
          <a:ln>
            <a:noFill/>
          </a:ln>
        </p:spPr>
      </p:pic>
      <p:pic>
        <p:nvPicPr>
          <p:cNvPr id="6" name="Picture 5"/>
          <p:cNvPicPr>
            <a:picLocks noChangeAspect="1"/>
          </p:cNvPicPr>
          <p:nvPr/>
        </p:nvPicPr>
        <p:blipFill>
          <a:blip r:embed="rId4"/>
          <a:stretch>
            <a:fillRect/>
          </a:stretch>
        </p:blipFill>
        <p:spPr>
          <a:xfrm>
            <a:off x="1745884" y="3714520"/>
            <a:ext cx="5652231" cy="2400891"/>
          </a:xfrm>
          <a:prstGeom prst="rect">
            <a:avLst/>
          </a:prstGeom>
        </p:spPr>
      </p:pic>
    </p:spTree>
    <p:extLst>
      <p:ext uri="{BB962C8B-B14F-4D97-AF65-F5344CB8AC3E}">
        <p14:creationId xmlns:p14="http://schemas.microsoft.com/office/powerpoint/2010/main" val="33777487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التدريب والتحقق - الألعاب</a:t>
            </a:r>
            <a:endParaRPr lang="en-US" dirty="0"/>
          </a:p>
        </p:txBody>
      </p:sp>
      <p:sp>
        <p:nvSpPr>
          <p:cNvPr id="3" name="Content Placeholder 2"/>
          <p:cNvSpPr>
            <a:spLocks noGrp="1"/>
          </p:cNvSpPr>
          <p:nvPr>
            <p:ph idx="1"/>
          </p:nvPr>
        </p:nvSpPr>
        <p:spPr>
          <a:xfrm>
            <a:off x="457200" y="1261227"/>
            <a:ext cx="8229600" cy="4525963"/>
          </a:xfrm>
        </p:spPr>
        <p:txBody>
          <a:bodyPr>
            <a:normAutofit fontScale="85000" lnSpcReduction="10000"/>
          </a:bodyPr>
          <a:lstStyle/>
          <a:p>
            <a:pPr algn="r" rtl="1"/>
            <a:r>
              <a:rPr lang="ar-JO" dirty="0" smtClean="0"/>
              <a:t>ما المفقود؟ </a:t>
            </a:r>
            <a:endParaRPr lang="en-US" dirty="0"/>
          </a:p>
          <a:p>
            <a:pPr algn="r" rtl="1"/>
            <a:r>
              <a:rPr lang="ar-JO" dirty="0"/>
              <a:t>لعبة كيم </a:t>
            </a:r>
            <a:r>
              <a:rPr lang="en-US" dirty="0"/>
              <a:t>Kim’s Game</a:t>
            </a:r>
          </a:p>
          <a:p>
            <a:pPr lvl="0" algn="r" rtl="1"/>
            <a:r>
              <a:rPr lang="ar-JO" sz="3000" dirty="0">
                <a:solidFill>
                  <a:prstClr val="black"/>
                </a:solidFill>
              </a:rPr>
              <a:t>المطابقة بين الكلمات والصور المرتبطة بها</a:t>
            </a:r>
          </a:p>
          <a:p>
            <a:pPr algn="r" rtl="1"/>
            <a:r>
              <a:rPr lang="ar-JO" dirty="0" smtClean="0"/>
              <a:t>ألعاب التخمين</a:t>
            </a:r>
            <a:endParaRPr lang="en-US" dirty="0"/>
          </a:p>
          <a:p>
            <a:pPr algn="r" rtl="1"/>
            <a:r>
              <a:rPr lang="ar-JO" dirty="0" smtClean="0"/>
              <a:t>إملاء الصورة</a:t>
            </a:r>
            <a:endParaRPr lang="en-US" dirty="0"/>
          </a:p>
          <a:p>
            <a:pPr algn="r" rtl="1"/>
            <a:r>
              <a:rPr lang="ar-JO" dirty="0" smtClean="0"/>
              <a:t>التتابع</a:t>
            </a:r>
            <a:endParaRPr lang="en-US" dirty="0"/>
          </a:p>
          <a:p>
            <a:pPr algn="r" rtl="1"/>
            <a:r>
              <a:rPr lang="ar-JO" dirty="0"/>
              <a:t>لعبة بينجو </a:t>
            </a:r>
            <a:r>
              <a:rPr lang="en-US" dirty="0"/>
              <a:t>Bingo</a:t>
            </a:r>
            <a:endParaRPr lang="ar-JO" dirty="0"/>
          </a:p>
          <a:p>
            <a:pPr algn="r" rtl="1"/>
            <a:r>
              <a:rPr lang="ar-JO" dirty="0" smtClean="0"/>
              <a:t>الفرز</a:t>
            </a:r>
            <a:endParaRPr lang="ar-JO" dirty="0"/>
          </a:p>
          <a:p>
            <a:pPr algn="r" rtl="1"/>
            <a:r>
              <a:rPr lang="ar-JO" dirty="0" smtClean="0"/>
              <a:t>ألعاب الذاكرة: لقد ذهبت إلى السوق</a:t>
            </a:r>
          </a:p>
          <a:p>
            <a:pPr algn="r" rtl="1"/>
            <a:r>
              <a:rPr lang="ar-JO" dirty="0" smtClean="0"/>
              <a:t>بطاقات الألعاب</a:t>
            </a:r>
            <a:endParaRPr lang="en-US" dirty="0"/>
          </a:p>
        </p:txBody>
      </p:sp>
      <p:sp>
        <p:nvSpPr>
          <p:cNvPr id="4" name="AutoShape 6">
            <a:extLst>
              <a:ext uri="{FF2B5EF4-FFF2-40B4-BE49-F238E27FC236}">
                <a16:creationId xmlns:a16="http://schemas.microsoft.com/office/drawing/2014/main" id="{E11C80E6-9C82-4BC7-ACF9-9D4862CAF1EE}"/>
              </a:ext>
            </a:extLst>
          </p:cNvPr>
          <p:cNvSpPr txBox="1">
            <a:spLocks noChangeArrowheads="1"/>
          </p:cNvSpPr>
          <p:nvPr/>
        </p:nvSpPr>
        <p:spPr bwMode="auto">
          <a:xfrm>
            <a:off x="457200" y="1601891"/>
            <a:ext cx="2979868" cy="2261290"/>
          </a:xfrm>
          <a:prstGeom prst="cloudCallout">
            <a:avLst>
              <a:gd name="adj1" fmla="val -64088"/>
              <a:gd name="adj2" fmla="val 48968"/>
            </a:avLst>
          </a:prstGeom>
          <a:solidFill>
            <a:schemeClr val="accent2">
              <a:lumMod val="40000"/>
              <a:lumOff val="60000"/>
            </a:scheme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ar-JO" altLang="en-US" sz="6600" dirty="0" smtClean="0">
                <a:latin typeface="Trebuchet MS" panose="020B0603020202020204" pitchFamily="34" charset="0"/>
              </a:rPr>
              <a:t>كيف؟</a:t>
            </a:r>
            <a:endParaRPr lang="en-GB" altLang="en-US" sz="6600" dirty="0">
              <a:latin typeface="Trebuchet MS" panose="020B0603020202020204" pitchFamily="34" charset="0"/>
            </a:endParaRPr>
          </a:p>
        </p:txBody>
      </p:sp>
    </p:spTree>
    <p:extLst>
      <p:ext uri="{BB962C8B-B14F-4D97-AF65-F5344CB8AC3E}">
        <p14:creationId xmlns:p14="http://schemas.microsoft.com/office/powerpoint/2010/main" val="17741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blinds(horizontal)">
                                      <p:cBhvr>
                                        <p:cTn id="47" dur="500"/>
                                        <p:tgtEl>
                                          <p:spTgt spid="3">
                                            <p:txEl>
                                              <p:pRg st="0" end="0"/>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blinds(horizontal)">
                                      <p:cBhvr>
                                        <p:cTn id="50" dur="500"/>
                                        <p:tgtEl>
                                          <p:spTgt spid="3">
                                            <p:txEl>
                                              <p:pRg st="1" end="1"/>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blinds(horizontal)">
                                      <p:cBhvr>
                                        <p:cTn id="53" dur="500"/>
                                        <p:tgtEl>
                                          <p:spTgt spid="3">
                                            <p:txEl>
                                              <p:pRg st="3" end="3"/>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blinds(horizontal)">
                                      <p:cBhvr>
                                        <p:cTn id="56" dur="500"/>
                                        <p:tgtEl>
                                          <p:spTgt spid="3">
                                            <p:txEl>
                                              <p:pRg st="2" end="2"/>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blinds(horizontal)">
                                      <p:cBhvr>
                                        <p:cTn id="59" dur="500"/>
                                        <p:tgtEl>
                                          <p:spTgt spid="3">
                                            <p:txEl>
                                              <p:pRg st="4" end="4"/>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blinds(horizontal)">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20" y="274638"/>
            <a:ext cx="3375107" cy="2187208"/>
          </a:xfrm>
          <a:solidFill>
            <a:schemeClr val="accent1">
              <a:lumMod val="20000"/>
              <a:lumOff val="80000"/>
            </a:schemeClr>
          </a:solidFill>
        </p:spPr>
        <p:txBody>
          <a:bodyPr>
            <a:noAutofit/>
          </a:bodyPr>
          <a:lstStyle/>
          <a:p>
            <a:r>
              <a:rPr lang="ar-JO" sz="3800" dirty="0">
                <a:solidFill>
                  <a:prstClr val="black"/>
                </a:solidFill>
              </a:rPr>
              <a:t>إرشادات عامة حول كيفية استخدام مواد الإثراء اللغوي</a:t>
            </a:r>
            <a:endParaRPr lang="en-GB" sz="3800" dirty="0"/>
          </a:p>
        </p:txBody>
      </p:sp>
      <p:sp>
        <p:nvSpPr>
          <p:cNvPr id="4" name="Footer Placeholder 3"/>
          <p:cNvSpPr>
            <a:spLocks noGrp="1"/>
          </p:cNvSpPr>
          <p:nvPr>
            <p:ph type="ftr" sz="quarter" idx="11"/>
          </p:nvPr>
        </p:nvSpPr>
        <p:spPr/>
        <p:txBody>
          <a:bodyPr/>
          <a:lstStyle/>
          <a:p>
            <a:r>
              <a:rPr lang="en-US"/>
              <a:t>DRAFT</a:t>
            </a:r>
          </a:p>
        </p:txBody>
      </p:sp>
      <p:pic>
        <p:nvPicPr>
          <p:cNvPr id="5" name="Picture 4"/>
          <p:cNvPicPr>
            <a:picLocks noChangeAspect="1"/>
          </p:cNvPicPr>
          <p:nvPr/>
        </p:nvPicPr>
        <p:blipFill>
          <a:blip r:embed="rId3"/>
          <a:stretch>
            <a:fillRect/>
          </a:stretch>
        </p:blipFill>
        <p:spPr>
          <a:xfrm>
            <a:off x="3762828" y="274638"/>
            <a:ext cx="5131925" cy="4649344"/>
          </a:xfrm>
          <a:prstGeom prst="rect">
            <a:avLst/>
          </a:prstGeom>
        </p:spPr>
      </p:pic>
      <p:pic>
        <p:nvPicPr>
          <p:cNvPr id="6" name="Picture 5"/>
          <p:cNvPicPr>
            <a:picLocks noChangeAspect="1"/>
          </p:cNvPicPr>
          <p:nvPr/>
        </p:nvPicPr>
        <p:blipFill>
          <a:blip r:embed="rId4"/>
          <a:stretch>
            <a:fillRect/>
          </a:stretch>
        </p:blipFill>
        <p:spPr>
          <a:xfrm>
            <a:off x="3762828" y="4804343"/>
            <a:ext cx="5131925" cy="1397344"/>
          </a:xfrm>
          <a:prstGeom prst="rect">
            <a:avLst/>
          </a:prstGeom>
        </p:spPr>
      </p:pic>
      <p:sp>
        <p:nvSpPr>
          <p:cNvPr id="7" name="TextBox 6"/>
          <p:cNvSpPr txBox="1"/>
          <p:nvPr/>
        </p:nvSpPr>
        <p:spPr>
          <a:xfrm>
            <a:off x="387720" y="4490901"/>
            <a:ext cx="2544165" cy="923330"/>
          </a:xfrm>
          <a:prstGeom prst="rect">
            <a:avLst/>
          </a:prstGeom>
          <a:solidFill>
            <a:srgbClr val="7030A0"/>
          </a:solidFill>
        </p:spPr>
        <p:txBody>
          <a:bodyPr wrap="square" rtlCol="0">
            <a:spAutoFit/>
          </a:bodyPr>
          <a:lstStyle/>
          <a:p>
            <a:pPr lvl="0" algn="r" rtl="1"/>
            <a:r>
              <a:rPr lang="ar-JO" b="1" dirty="0">
                <a:solidFill>
                  <a:prstClr val="white"/>
                </a:solidFill>
              </a:rPr>
              <a:t>أين تطلب المساعدة للحصول على طريقة اللفظ الصحيحة للكلمات باللغة الإنجليزية</a:t>
            </a:r>
            <a:endParaRPr lang="en-GB" b="1" dirty="0">
              <a:solidFill>
                <a:prstClr val="white"/>
              </a:solidFill>
            </a:endParaRPr>
          </a:p>
        </p:txBody>
      </p:sp>
      <p:cxnSp>
        <p:nvCxnSpPr>
          <p:cNvPr id="8" name="Straight Arrow Connector 7"/>
          <p:cNvCxnSpPr/>
          <p:nvPr/>
        </p:nvCxnSpPr>
        <p:spPr>
          <a:xfrm>
            <a:off x="2830286" y="4923982"/>
            <a:ext cx="3817257" cy="736589"/>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96287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48346" y="1511880"/>
            <a:ext cx="7676579" cy="4315968"/>
          </a:xfrm>
          <a:prstGeom prst="rect">
            <a:avLst/>
          </a:prstGeom>
        </p:spPr>
      </p:pic>
      <p:sp>
        <p:nvSpPr>
          <p:cNvPr id="2" name="Title 1"/>
          <p:cNvSpPr>
            <a:spLocks noGrp="1"/>
          </p:cNvSpPr>
          <p:nvPr>
            <p:ph type="title"/>
          </p:nvPr>
        </p:nvSpPr>
        <p:spPr>
          <a:xfrm>
            <a:off x="457200" y="485145"/>
            <a:ext cx="8229600" cy="1143000"/>
          </a:xfrm>
        </p:spPr>
        <p:txBody>
          <a:bodyPr>
            <a:normAutofit fontScale="90000"/>
          </a:bodyPr>
          <a:lstStyle/>
          <a:p>
            <a:r>
              <a:rPr lang="ar-JO" dirty="0"/>
              <a:t>الدعم اللغوي</a:t>
            </a:r>
            <a:r>
              <a:rPr lang="en-GB" dirty="0">
                <a:hlinkClick r:id="rId4"/>
              </a:rPr>
              <a:t/>
            </a:r>
            <a:br>
              <a:rPr lang="en-GB" dirty="0">
                <a:hlinkClick r:id="rId4"/>
              </a:rPr>
            </a:br>
            <a:r>
              <a:rPr lang="en-GB" dirty="0">
                <a:hlinkClick r:id="rId4"/>
              </a:rPr>
              <a:t>www.collinsdictionary.com</a:t>
            </a:r>
            <a:br>
              <a:rPr lang="en-GB" dirty="0">
                <a:hlinkClick r:id="rId4"/>
              </a:rPr>
            </a:br>
            <a:endParaRPr lang="en-GB" dirty="0"/>
          </a:p>
        </p:txBody>
      </p:sp>
      <p:sp>
        <p:nvSpPr>
          <p:cNvPr id="5" name="TextBox 4"/>
          <p:cNvSpPr txBox="1"/>
          <p:nvPr/>
        </p:nvSpPr>
        <p:spPr>
          <a:xfrm>
            <a:off x="6481219" y="5235621"/>
            <a:ext cx="2264227" cy="523220"/>
          </a:xfrm>
          <a:prstGeom prst="rect">
            <a:avLst/>
          </a:prstGeom>
          <a:solidFill>
            <a:srgbClr val="7030A0"/>
          </a:solidFill>
        </p:spPr>
        <p:txBody>
          <a:bodyPr wrap="square" rtlCol="0">
            <a:spAutoFit/>
          </a:bodyPr>
          <a:lstStyle/>
          <a:p>
            <a:pPr algn="ctr" rtl="1"/>
            <a:r>
              <a:rPr lang="ar-JO" sz="2800" b="1" dirty="0">
                <a:solidFill>
                  <a:schemeClr val="bg1"/>
                </a:solidFill>
              </a:rPr>
              <a:t>تعريفات</a:t>
            </a:r>
            <a:endParaRPr lang="en-GB" sz="2800" b="1" dirty="0">
              <a:solidFill>
                <a:schemeClr val="bg1"/>
              </a:solidFill>
            </a:endParaRPr>
          </a:p>
        </p:txBody>
      </p:sp>
      <p:sp>
        <p:nvSpPr>
          <p:cNvPr id="7" name="TextBox 6"/>
          <p:cNvSpPr txBox="1"/>
          <p:nvPr/>
        </p:nvSpPr>
        <p:spPr>
          <a:xfrm>
            <a:off x="4754312" y="1511880"/>
            <a:ext cx="3425077" cy="954107"/>
          </a:xfrm>
          <a:prstGeom prst="rect">
            <a:avLst/>
          </a:prstGeom>
          <a:solidFill>
            <a:srgbClr val="7030A0"/>
          </a:solidFill>
        </p:spPr>
        <p:txBody>
          <a:bodyPr wrap="square" rtlCol="0">
            <a:spAutoFit/>
          </a:bodyPr>
          <a:lstStyle/>
          <a:p>
            <a:pPr lvl="0" algn="r" rtl="1"/>
            <a:r>
              <a:rPr lang="ar-JO" sz="2800" b="1" dirty="0">
                <a:solidFill>
                  <a:prstClr val="white"/>
                </a:solidFill>
              </a:rPr>
              <a:t>يمكن أن تستمع لطريقة اللفظ.</a:t>
            </a:r>
            <a:endParaRPr lang="en-GB" sz="2800" b="1" dirty="0">
              <a:solidFill>
                <a:prstClr val="white"/>
              </a:solidFill>
            </a:endParaRPr>
          </a:p>
        </p:txBody>
      </p:sp>
      <p:cxnSp>
        <p:nvCxnSpPr>
          <p:cNvPr id="8" name="Straight Arrow Connector 7"/>
          <p:cNvCxnSpPr/>
          <p:nvPr/>
        </p:nvCxnSpPr>
        <p:spPr>
          <a:xfrm flipH="1">
            <a:off x="2336800" y="2441462"/>
            <a:ext cx="3846287" cy="1651159"/>
          </a:xfrm>
          <a:prstGeom prst="straightConnector1">
            <a:avLst/>
          </a:prstGeom>
          <a:ln w="635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455886" y="5022203"/>
            <a:ext cx="2025333" cy="609342"/>
          </a:xfrm>
          <a:prstGeom prst="straightConnector1">
            <a:avLst/>
          </a:prstGeom>
          <a:ln w="635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29830427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DRAFT</a:t>
            </a:r>
          </a:p>
        </p:txBody>
      </p:sp>
      <p:pic>
        <p:nvPicPr>
          <p:cNvPr id="3" name="Picture 2"/>
          <p:cNvPicPr>
            <a:picLocks noChangeAspect="1"/>
          </p:cNvPicPr>
          <p:nvPr/>
        </p:nvPicPr>
        <p:blipFill>
          <a:blip r:embed="rId3"/>
          <a:stretch>
            <a:fillRect/>
          </a:stretch>
        </p:blipFill>
        <p:spPr>
          <a:xfrm>
            <a:off x="3924834" y="126011"/>
            <a:ext cx="5097373" cy="6595464"/>
          </a:xfrm>
          <a:prstGeom prst="rect">
            <a:avLst/>
          </a:prstGeom>
          <a:ln>
            <a:solidFill>
              <a:schemeClr val="tx2"/>
            </a:solidFill>
          </a:ln>
        </p:spPr>
      </p:pic>
      <p:sp>
        <p:nvSpPr>
          <p:cNvPr id="4" name="TextBox 3"/>
          <p:cNvSpPr txBox="1"/>
          <p:nvPr/>
        </p:nvSpPr>
        <p:spPr>
          <a:xfrm>
            <a:off x="173139" y="3126211"/>
            <a:ext cx="2081600" cy="1754326"/>
          </a:xfrm>
          <a:prstGeom prst="rect">
            <a:avLst/>
          </a:prstGeom>
          <a:solidFill>
            <a:srgbClr val="7030A0"/>
          </a:solidFill>
        </p:spPr>
        <p:txBody>
          <a:bodyPr wrap="square" rtlCol="0">
            <a:spAutoFit/>
          </a:bodyPr>
          <a:lstStyle/>
          <a:p>
            <a:pPr algn="r" rtl="1"/>
            <a:r>
              <a:rPr lang="ar-JO" b="1" dirty="0">
                <a:solidFill>
                  <a:schemeClr val="bg1"/>
                </a:solidFill>
              </a:rPr>
              <a:t>إرشادات واضحة بشأن الأنشطة التي يجب القيام بها في حال كان الوقت محدودًا؛ وقد تم تمييز بعض الأنشطة بوضوح كأنشطة ’اختيارية</a:t>
            </a:r>
            <a:r>
              <a:rPr lang="ar-JO" dirty="0">
                <a:solidFill>
                  <a:schemeClr val="bg1"/>
                </a:solidFill>
              </a:rPr>
              <a:t>‘</a:t>
            </a:r>
            <a:endParaRPr lang="en-GB" b="1" dirty="0">
              <a:solidFill>
                <a:schemeClr val="bg1"/>
              </a:solidFill>
            </a:endParaRPr>
          </a:p>
        </p:txBody>
      </p:sp>
      <p:sp>
        <p:nvSpPr>
          <p:cNvPr id="5" name="TextBox 4"/>
          <p:cNvSpPr txBox="1"/>
          <p:nvPr/>
        </p:nvSpPr>
        <p:spPr>
          <a:xfrm>
            <a:off x="131070" y="126011"/>
            <a:ext cx="2081600" cy="1754326"/>
          </a:xfrm>
          <a:prstGeom prst="rect">
            <a:avLst/>
          </a:prstGeom>
          <a:solidFill>
            <a:srgbClr val="7030A0"/>
          </a:solidFill>
        </p:spPr>
        <p:txBody>
          <a:bodyPr wrap="square" rtlCol="0">
            <a:spAutoFit/>
          </a:bodyPr>
          <a:lstStyle/>
          <a:p>
            <a:pPr lvl="0" algn="r" rtl="1"/>
            <a:r>
              <a:rPr lang="ar-JO" b="1" dirty="0">
                <a:solidFill>
                  <a:prstClr val="white"/>
                </a:solidFill>
              </a:rPr>
              <a:t>الأنشطة في كتاب الطالب وكتاب التمارين موضحة بشكل كامل، ومعززة اقتراحات لأنشطة قد تُستخدم للتقييم غير الرسمي</a:t>
            </a:r>
            <a:endParaRPr lang="en-GB" b="1" dirty="0">
              <a:solidFill>
                <a:prstClr val="white"/>
              </a:solidFill>
            </a:endParaRPr>
          </a:p>
        </p:txBody>
      </p:sp>
      <p:sp>
        <p:nvSpPr>
          <p:cNvPr id="6" name="TextBox 5"/>
          <p:cNvSpPr txBox="1"/>
          <p:nvPr/>
        </p:nvSpPr>
        <p:spPr>
          <a:xfrm>
            <a:off x="191778" y="5149686"/>
            <a:ext cx="2081600" cy="369332"/>
          </a:xfrm>
          <a:prstGeom prst="rect">
            <a:avLst/>
          </a:prstGeom>
          <a:solidFill>
            <a:srgbClr val="7030A0"/>
          </a:solidFill>
        </p:spPr>
        <p:txBody>
          <a:bodyPr wrap="square" rtlCol="0">
            <a:spAutoFit/>
          </a:bodyPr>
          <a:lstStyle/>
          <a:p>
            <a:pPr algn="r" rtl="1"/>
            <a:r>
              <a:rPr lang="ar-JO" b="1" dirty="0">
                <a:solidFill>
                  <a:schemeClr val="bg1"/>
                </a:solidFill>
              </a:rPr>
              <a:t>الإجابات والحلول</a:t>
            </a:r>
            <a:endParaRPr lang="en-GB" b="1" dirty="0">
              <a:solidFill>
                <a:schemeClr val="bg1"/>
              </a:solidFill>
            </a:endParaRPr>
          </a:p>
        </p:txBody>
      </p:sp>
      <p:cxnSp>
        <p:nvCxnSpPr>
          <p:cNvPr id="7" name="Straight Arrow Connector 6"/>
          <p:cNvCxnSpPr/>
          <p:nvPr/>
        </p:nvCxnSpPr>
        <p:spPr>
          <a:xfrm>
            <a:off x="2068286" y="1104382"/>
            <a:ext cx="2431143" cy="765416"/>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068286" y="1147845"/>
            <a:ext cx="2431143" cy="1827585"/>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149248" y="2586810"/>
            <a:ext cx="2858181" cy="965545"/>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068286" y="4734809"/>
            <a:ext cx="2271485" cy="649991"/>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6642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الإثراء اللغوي: تذكر!</a:t>
            </a:r>
            <a:endParaRPr lang="en-GB" dirty="0"/>
          </a:p>
        </p:txBody>
      </p:sp>
      <p:sp>
        <p:nvSpPr>
          <p:cNvPr id="3" name="Content Placeholder 2"/>
          <p:cNvSpPr>
            <a:spLocks noGrp="1"/>
          </p:cNvSpPr>
          <p:nvPr>
            <p:ph idx="1"/>
          </p:nvPr>
        </p:nvSpPr>
        <p:spPr/>
        <p:txBody>
          <a:bodyPr/>
          <a:lstStyle/>
          <a:p>
            <a:pPr algn="r" rtl="1"/>
            <a:r>
              <a:rPr lang="ar-JO" dirty="0"/>
              <a:t>افعل ما بوسعك شفويًا، أو امزج بين العمل الشفوي والكتابي.</a:t>
            </a:r>
          </a:p>
          <a:p>
            <a:pPr algn="r" rtl="1"/>
            <a:r>
              <a:rPr lang="ar-JO" dirty="0"/>
              <a:t>استخدم العمل الشفوي لدعم التعلم.</a:t>
            </a:r>
          </a:p>
          <a:p>
            <a:pPr algn="r" rtl="1"/>
            <a:r>
              <a:rPr lang="ar-JO" dirty="0"/>
              <a:t>لا تتردد في مساعدة الطلبة من خلال اتباع نهج تدريسي يسهل عليهم الإثراء اللغوي.</a:t>
            </a:r>
          </a:p>
          <a:p>
            <a:pPr algn="r" rtl="1"/>
            <a:r>
              <a:rPr lang="ar-JO" dirty="0"/>
              <a:t>اطلب المساعدة والمشورة من معلمي اللغة الإنجليزية.</a:t>
            </a:r>
            <a:endParaRPr lang="en-GB" dirty="0"/>
          </a:p>
        </p:txBody>
      </p: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37977571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9348-2BB3-4CCC-AF76-EB265A964D37}"/>
              </a:ext>
            </a:extLst>
          </p:cNvPr>
          <p:cNvSpPr>
            <a:spLocks noGrp="1"/>
          </p:cNvSpPr>
          <p:nvPr>
            <p:ph type="title"/>
          </p:nvPr>
        </p:nvSpPr>
        <p:spPr>
          <a:xfrm>
            <a:off x="457200" y="798513"/>
            <a:ext cx="8229600" cy="1143000"/>
          </a:xfrm>
        </p:spPr>
        <p:txBody>
          <a:bodyPr>
            <a:normAutofit fontScale="90000"/>
          </a:bodyPr>
          <a:lstStyle/>
          <a:p>
            <a:r>
              <a:rPr lang="ar-JO" b="1" dirty="0">
                <a:solidFill>
                  <a:prstClr val="black"/>
                </a:solidFill>
              </a:rPr>
              <a:t>اليوم التدريبي الثالث:</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الثالثة</a:t>
            </a:r>
            <a:r>
              <a:rPr lang="ar-JO" dirty="0"/>
              <a:t/>
            </a:r>
            <a:br>
              <a:rPr lang="ar-JO" dirty="0"/>
            </a:br>
            <a:r>
              <a:rPr lang="ar-JO" dirty="0"/>
              <a:t/>
            </a:r>
            <a:br>
              <a:rPr lang="ar-JO" dirty="0"/>
            </a:br>
            <a:endParaRPr lang="en-GB" dirty="0"/>
          </a:p>
        </p:txBody>
      </p:sp>
      <p:sp>
        <p:nvSpPr>
          <p:cNvPr id="3" name="Content Placeholder 2">
            <a:extLst>
              <a:ext uri="{FF2B5EF4-FFF2-40B4-BE49-F238E27FC236}">
                <a16:creationId xmlns:a16="http://schemas.microsoft.com/office/drawing/2014/main" id="{33F0AAB1-D05C-48EE-8C55-64F3EE729576}"/>
              </a:ext>
            </a:extLst>
          </p:cNvPr>
          <p:cNvSpPr>
            <a:spLocks noGrp="1"/>
          </p:cNvSpPr>
          <p:nvPr>
            <p:ph idx="1"/>
          </p:nvPr>
        </p:nvSpPr>
        <p:spPr/>
        <p:txBody>
          <a:bodyPr/>
          <a:lstStyle/>
          <a:p>
            <a:pPr marL="0" indent="0" algn="just" rtl="1">
              <a:lnSpc>
                <a:spcPct val="105000"/>
              </a:lnSpc>
              <a:spcBef>
                <a:spcPts val="300"/>
              </a:spcBef>
              <a:spcAft>
                <a:spcPts val="300"/>
              </a:spcAft>
              <a:buNone/>
            </a:pPr>
            <a:r>
              <a:rPr lang="ar-JO" b="1" dirty="0">
                <a:latin typeface="Calibri" panose="020F0502020204030204" pitchFamily="34" charset="0"/>
                <a:ea typeface="Calibri" panose="020F0502020204030204" pitchFamily="34" charset="0"/>
              </a:rPr>
              <a:t>استراتيجية التدريس المصغر: </a:t>
            </a:r>
            <a:r>
              <a:rPr lang="ar-SA" b="1" dirty="0">
                <a:latin typeface="Calibri" panose="020F0502020204030204" pitchFamily="34" charset="0"/>
                <a:ea typeface="Calibri" panose="020F0502020204030204" pitchFamily="34" charset="0"/>
              </a:rPr>
              <a:t>الإثراء اللغوي</a:t>
            </a:r>
            <a:endParaRPr lang="ar-JO" b="1" dirty="0">
              <a:latin typeface="Calibri" panose="020F0502020204030204" pitchFamily="34" charset="0"/>
              <a:ea typeface="Calibri" panose="020F0502020204030204" pitchFamily="34" charset="0"/>
            </a:endParaRPr>
          </a:p>
          <a:p>
            <a:pPr algn="just" rtl="1">
              <a:lnSpc>
                <a:spcPct val="105000"/>
              </a:lnSpc>
              <a:spcBef>
                <a:spcPts val="300"/>
              </a:spcBef>
              <a:spcAft>
                <a:spcPts val="300"/>
              </a:spcAft>
            </a:pPr>
            <a:r>
              <a:rPr lang="ar-SA" dirty="0">
                <a:latin typeface="Calibri" panose="020F0502020204030204" pitchFamily="34" charset="0"/>
                <a:ea typeface="Calibri" panose="020F0502020204030204" pitchFamily="34" charset="0"/>
              </a:rPr>
              <a:t>تطبيق مبادئ التدريس الفعال.</a:t>
            </a:r>
            <a:endParaRPr lang="en-US" dirty="0">
              <a:latin typeface="Calibri" panose="020F0502020204030204" pitchFamily="34" charset="0"/>
              <a:ea typeface="Calibri" panose="020F0502020204030204" pitchFamily="34" charset="0"/>
            </a:endParaRPr>
          </a:p>
          <a:p>
            <a:pPr algn="just" rtl="1">
              <a:lnSpc>
                <a:spcPct val="107000"/>
              </a:lnSpc>
              <a:spcBef>
                <a:spcPts val="300"/>
              </a:spcBef>
              <a:spcAft>
                <a:spcPts val="300"/>
              </a:spcAft>
              <a:tabLst>
                <a:tab pos="1943100" algn="l"/>
              </a:tabLst>
            </a:pPr>
            <a:r>
              <a:rPr lang="ar-SA" dirty="0">
                <a:latin typeface="Calibri" panose="020F0502020204030204" pitchFamily="34" charset="0"/>
                <a:ea typeface="Calibri" panose="020F0502020204030204" pitchFamily="34" charset="0"/>
              </a:rPr>
              <a:t>جمع التغذية الراجعة ذات العلاقة بتحسين الممارسات التدريسية ومشاركتها</a:t>
            </a:r>
            <a:r>
              <a:rPr lang="ar-SA" dirty="0" smtClean="0">
                <a:latin typeface="Calibri" panose="020F0502020204030204" pitchFamily="34" charset="0"/>
                <a:ea typeface="Calibri" panose="020F0502020204030204" pitchFamily="34" charset="0"/>
              </a:rPr>
              <a:t>.</a:t>
            </a:r>
            <a:endParaRPr lang="ar-JO" dirty="0">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6ED5CD3D-7956-4275-B652-D95AD0C3CF3F}"/>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9366144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595716"/>
            <a:ext cx="8229600" cy="1143000"/>
          </a:xfrm>
        </p:spPr>
        <p:txBody>
          <a:bodyPr>
            <a:normAutofit fontScale="90000"/>
          </a:bodyPr>
          <a:lstStyle/>
          <a:p>
            <a:r>
              <a:rPr lang="ar-JO" b="1" dirty="0">
                <a:solidFill>
                  <a:prstClr val="black"/>
                </a:solidFill>
              </a:rPr>
              <a:t>تقييم التدريب باستخدام استراتيجية التدريس المصغر (الإثراء اللغوي)</a:t>
            </a:r>
            <a:endParaRPr lang="en-US" dirty="0"/>
          </a:p>
        </p:txBody>
      </p:sp>
      <p:sp>
        <p:nvSpPr>
          <p:cNvPr id="3" name="Text Placeholder 2">
            <a:extLst>
              <a:ext uri="{FF2B5EF4-FFF2-40B4-BE49-F238E27FC236}">
                <a16:creationId xmlns:a16="http://schemas.microsoft.com/office/drawing/2014/main" id="{3D83246D-FB2A-4E06-A651-E8625A442224}"/>
              </a:ext>
            </a:extLst>
          </p:cNvPr>
          <p:cNvSpPr>
            <a:spLocks noGrp="1"/>
          </p:cNvSpPr>
          <p:nvPr>
            <p:ph idx="1"/>
          </p:nvPr>
        </p:nvSpPr>
        <p:spPr>
          <a:xfrm>
            <a:off x="523875" y="1600200"/>
            <a:ext cx="8229600" cy="4525963"/>
          </a:xfrm>
        </p:spPr>
        <p:txBody>
          <a:bodyPr>
            <a:noAutofit/>
          </a:bodyPr>
          <a:lstStyle/>
          <a:p>
            <a:pPr marL="0" indent="0">
              <a:buNone/>
            </a:pPr>
            <a:r>
              <a:rPr lang="en-GB" sz="6600" dirty="0"/>
              <a:t> </a:t>
            </a:r>
            <a:endParaRPr lang="en-GB" dirty="0"/>
          </a:p>
          <a:p>
            <a:pPr algn="r" rtl="1">
              <a:buFont typeface="Arial" panose="020B0604020202020204" pitchFamily="34" charset="0"/>
              <a:buChar char="•"/>
            </a:pPr>
            <a:r>
              <a:rPr lang="ar-JO" dirty="0">
                <a:solidFill>
                  <a:prstClr val="black"/>
                </a:solidFill>
              </a:rPr>
              <a:t>ما الأمور التي سارت بشكل جيد في الجلسة التدريبية؟</a:t>
            </a:r>
          </a:p>
          <a:p>
            <a:pPr algn="r" rtl="1"/>
            <a:r>
              <a:rPr lang="ar-JO" dirty="0">
                <a:solidFill>
                  <a:prstClr val="black"/>
                </a:solidFill>
              </a:rPr>
              <a:t>ما الأمور التي ترغب في تحسينها في الجلسة التدريبية؟</a:t>
            </a:r>
            <a:endParaRPr lang="ar-JO" dirty="0">
              <a:solidFill>
                <a:prstClr val="black"/>
              </a:solidFill>
            </a:endParaRPr>
          </a:p>
        </p:txBody>
      </p:sp>
    </p:spTree>
    <p:extLst>
      <p:ext uri="{BB962C8B-B14F-4D97-AF65-F5344CB8AC3E}">
        <p14:creationId xmlns:p14="http://schemas.microsoft.com/office/powerpoint/2010/main" val="18952524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9348-2BB3-4CCC-AF76-EB265A964D37}"/>
              </a:ext>
            </a:extLst>
          </p:cNvPr>
          <p:cNvSpPr>
            <a:spLocks noGrp="1"/>
          </p:cNvSpPr>
          <p:nvPr>
            <p:ph type="title"/>
          </p:nvPr>
        </p:nvSpPr>
        <p:spPr/>
        <p:txBody>
          <a:bodyPr>
            <a:normAutofit fontScale="90000"/>
          </a:bodyPr>
          <a:lstStyle/>
          <a:p>
            <a:r>
              <a:rPr lang="ar-JO" b="1" dirty="0">
                <a:solidFill>
                  <a:prstClr val="black"/>
                </a:solidFill>
              </a:rPr>
              <a:t>اليوم التدريبي الثالث:</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الرابعة</a:t>
            </a:r>
            <a:endParaRPr lang="en-GB" dirty="0"/>
          </a:p>
        </p:txBody>
      </p:sp>
      <p:sp>
        <p:nvSpPr>
          <p:cNvPr id="3" name="Content Placeholder 2">
            <a:extLst>
              <a:ext uri="{FF2B5EF4-FFF2-40B4-BE49-F238E27FC236}">
                <a16:creationId xmlns:a16="http://schemas.microsoft.com/office/drawing/2014/main" id="{33F0AAB1-D05C-48EE-8C55-64F3EE729576}"/>
              </a:ext>
            </a:extLst>
          </p:cNvPr>
          <p:cNvSpPr>
            <a:spLocks noGrp="1"/>
          </p:cNvSpPr>
          <p:nvPr>
            <p:ph idx="1"/>
          </p:nvPr>
        </p:nvSpPr>
        <p:spPr/>
        <p:txBody>
          <a:bodyPr/>
          <a:lstStyle/>
          <a:p>
            <a:pPr lvl="0" algn="just" rtl="1">
              <a:lnSpc>
                <a:spcPct val="107000"/>
              </a:lnSpc>
              <a:spcBef>
                <a:spcPts val="300"/>
              </a:spcBef>
              <a:spcAft>
                <a:spcPts val="300"/>
              </a:spcAft>
              <a:buFont typeface="Symbol" panose="05050102010706020507" pitchFamily="18" charset="2"/>
              <a:buChar char=""/>
              <a:tabLst>
                <a:tab pos="1943100" algn="l"/>
              </a:tabLst>
            </a:pPr>
            <a:r>
              <a:rPr lang="ar-SA" dirty="0">
                <a:solidFill>
                  <a:prstClr val="black"/>
                </a:solidFill>
                <a:latin typeface="Calibri" panose="020F0502020204030204" pitchFamily="34" charset="0"/>
                <a:ea typeface="Calibri" panose="020F0502020204030204" pitchFamily="34" charset="0"/>
              </a:rPr>
              <a:t>مناقشة الاستفسارات والملاحظات التي قد تكون لدى المشاركين.</a:t>
            </a:r>
            <a:endParaRPr lang="en-US" sz="4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Bef>
                <a:spcPts val="300"/>
              </a:spcBef>
              <a:spcAft>
                <a:spcPts val="300"/>
              </a:spcAft>
              <a:buFont typeface="Symbol" panose="05050102010706020507" pitchFamily="18" charset="2"/>
              <a:buChar char=""/>
              <a:tabLst>
                <a:tab pos="1943100" algn="l"/>
              </a:tabLst>
            </a:pPr>
            <a:r>
              <a:rPr lang="ar-SA" dirty="0">
                <a:solidFill>
                  <a:prstClr val="black"/>
                </a:solidFill>
                <a:latin typeface="Calibri" panose="020F0502020204030204" pitchFamily="34" charset="0"/>
                <a:ea typeface="Calibri" panose="020F0502020204030204" pitchFamily="34" charset="0"/>
              </a:rPr>
              <a:t>التأمل في التدريب.</a:t>
            </a:r>
            <a:endParaRPr lang="en-US" sz="4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6ED5CD3D-7956-4275-B652-D95AD0C3CF3F}"/>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41847174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a:t>
            </a:r>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28978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solidFill>
                  <a:prstClr val="black"/>
                </a:solidFill>
              </a:rPr>
              <a:t>نظرة عامة</a:t>
            </a:r>
            <a:endParaRPr lang="en-GB" b="1" dirty="0"/>
          </a:p>
        </p:txBody>
      </p:sp>
      <p:sp>
        <p:nvSpPr>
          <p:cNvPr id="3" name="Content Placeholder 2"/>
          <p:cNvSpPr>
            <a:spLocks noGrp="1"/>
          </p:cNvSpPr>
          <p:nvPr>
            <p:ph idx="1"/>
          </p:nvPr>
        </p:nvSpPr>
        <p:spPr/>
        <p:txBody>
          <a:bodyPr>
            <a:normAutofit/>
          </a:bodyPr>
          <a:lstStyle/>
          <a:p>
            <a:pPr lvl="0" algn="just" rtl="1">
              <a:buFont typeface="Arial" panose="020B0604020202020204" pitchFamily="34" charset="0"/>
              <a:buChar char="•"/>
            </a:pPr>
            <a:r>
              <a:rPr lang="ar-JO" sz="2800" dirty="0">
                <a:solidFill>
                  <a:prstClr val="black"/>
                </a:solidFill>
              </a:rPr>
              <a:t>يقدم نظام اختبارات كامبردج الدولية المهارات اللازمة للتعلم مدى الحياة بطريقة قابلة للقياس، وبمعايير مقبولة عالميًا.</a:t>
            </a:r>
            <a:r>
              <a:rPr lang="ar-JO" sz="2400" dirty="0">
                <a:solidFill>
                  <a:prstClr val="black"/>
                </a:solidFill>
              </a:rPr>
              <a:t/>
            </a:r>
            <a:br>
              <a:rPr lang="ar-JO" sz="2400" dirty="0">
                <a:solidFill>
                  <a:prstClr val="black"/>
                </a:solidFill>
              </a:rPr>
            </a:br>
            <a:endParaRPr lang="ar-JO" sz="2400" dirty="0">
              <a:solidFill>
                <a:prstClr val="black"/>
              </a:solidFill>
            </a:endParaRPr>
          </a:p>
          <a:p>
            <a:pPr lvl="0" algn="just" rtl="1">
              <a:buFont typeface="Arial" panose="020B0604020202020204" pitchFamily="34" charset="0"/>
              <a:buChar char="•"/>
            </a:pPr>
            <a:r>
              <a:rPr lang="ar-JO" sz="2800" dirty="0">
                <a:solidFill>
                  <a:prstClr val="black"/>
                </a:solidFill>
              </a:rPr>
              <a:t>كولينز واحدة من دور النشر الرئيسة للمناهج الخاصة بنظام اختبارات كامبردج الدولية، ما يعني أننا نعمل عن كثب مع مناهج اختبارات كامبردج الدولية للتقييم لتطوير المواد التي تقدمها للتعليم المدرسي.</a:t>
            </a:r>
            <a:endParaRPr lang="ar-JO" sz="2400" dirty="0">
              <a:solidFill>
                <a:prstClr val="black"/>
              </a:solidFill>
            </a:endParaRPr>
          </a:p>
        </p:txBody>
      </p:sp>
    </p:spTree>
    <p:extLst>
      <p:ext uri="{BB962C8B-B14F-4D97-AF65-F5344CB8AC3E}">
        <p14:creationId xmlns:p14="http://schemas.microsoft.com/office/powerpoint/2010/main" val="31191191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التأمل والتقييم ...</a:t>
            </a:r>
            <a:endParaRPr lang="en-GB" dirty="0"/>
          </a:p>
        </p:txBody>
      </p:sp>
      <p:pic>
        <p:nvPicPr>
          <p:cNvPr id="3" name="Picture 2"/>
          <p:cNvPicPr>
            <a:picLocks noChangeAspect="1"/>
          </p:cNvPicPr>
          <p:nvPr/>
        </p:nvPicPr>
        <p:blipFill>
          <a:blip r:embed="rId3"/>
          <a:stretch>
            <a:fillRect/>
          </a:stretch>
        </p:blipFill>
        <p:spPr>
          <a:xfrm>
            <a:off x="2147415" y="1600200"/>
            <a:ext cx="4621686" cy="4617599"/>
          </a:xfrm>
          <a:prstGeom prst="rect">
            <a:avLst/>
          </a:prstGeom>
        </p:spPr>
      </p:pic>
    </p:spTree>
    <p:extLst>
      <p:ext uri="{BB962C8B-B14F-4D97-AF65-F5344CB8AC3E}">
        <p14:creationId xmlns:p14="http://schemas.microsoft.com/office/powerpoint/2010/main" val="28375527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062" y="224395"/>
            <a:ext cx="7772400" cy="1393846"/>
          </a:xfrm>
        </p:spPr>
        <p:txBody>
          <a:bodyPr>
            <a:noAutofit/>
          </a:bodyPr>
          <a:lstStyle/>
          <a:p>
            <a:r>
              <a:rPr lang="ar-JO" sz="3500" b="1" dirty="0">
                <a:solidFill>
                  <a:prstClr val="black"/>
                </a:solidFill>
                <a:latin typeface="Calibri" panose="020F0502020204030204" pitchFamily="34" charset="0"/>
                <a:cs typeface="Arial" panose="020B0604020202020204" pitchFamily="34" charset="0"/>
              </a:rPr>
              <a:t/>
            </a:r>
            <a:br>
              <a:rPr lang="ar-JO" sz="3500" b="1" dirty="0">
                <a:solidFill>
                  <a:prstClr val="black"/>
                </a:solidFill>
                <a:latin typeface="Calibri" panose="020F0502020204030204" pitchFamily="34" charset="0"/>
                <a:cs typeface="Arial" panose="020B0604020202020204" pitchFamily="34" charset="0"/>
              </a:rPr>
            </a:br>
            <a:r>
              <a:rPr lang="ar-JO" sz="3500" b="1" dirty="0">
                <a:solidFill>
                  <a:prstClr val="black"/>
                </a:solidFill>
                <a:latin typeface="Calibri" panose="020F0502020204030204" pitchFamily="34" charset="0"/>
                <a:cs typeface="Arial" panose="020B0604020202020204" pitchFamily="34" charset="0"/>
              </a:rPr>
              <a:t>التقييم الذاتي: </a:t>
            </a:r>
            <a:r>
              <a:rPr lang="ar-JO" sz="3500" b="1" dirty="0" smtClean="0">
                <a:solidFill>
                  <a:prstClr val="black"/>
                </a:solidFill>
                <a:latin typeface="Calibri" panose="020F0502020204030204" pitchFamily="34" charset="0"/>
                <a:cs typeface="Arial" panose="020B0604020202020204" pitchFamily="34" charset="0"/>
              </a:rPr>
              <a:t>منهاج </a:t>
            </a:r>
            <a:r>
              <a:rPr lang="ar-JO" sz="3500" b="1" dirty="0" smtClean="0">
                <a:solidFill>
                  <a:prstClr val="black"/>
                </a:solidFill>
                <a:latin typeface="Calibri" panose="020F0502020204030204" pitchFamily="34" charset="0"/>
                <a:cs typeface="Arial" panose="020B0604020202020204" pitchFamily="34" charset="0"/>
              </a:rPr>
              <a:t>الرياضيات المطور</a:t>
            </a:r>
            <a:br>
              <a:rPr lang="ar-JO" sz="3500" b="1" dirty="0" smtClean="0">
                <a:solidFill>
                  <a:prstClr val="black"/>
                </a:solidFill>
                <a:latin typeface="Calibri" panose="020F0502020204030204" pitchFamily="34" charset="0"/>
                <a:cs typeface="Arial" panose="020B0604020202020204" pitchFamily="34" charset="0"/>
              </a:rPr>
            </a:br>
            <a:r>
              <a:rPr lang="ar-JO" sz="3500" b="1" dirty="0" smtClean="0">
                <a:solidFill>
                  <a:prstClr val="black"/>
                </a:solidFill>
                <a:latin typeface="Calibri" panose="020F0502020204030204" pitchFamily="34" charset="0"/>
                <a:cs typeface="Arial" panose="020B0604020202020204" pitchFamily="34" charset="0"/>
              </a:rPr>
              <a:t> </a:t>
            </a:r>
            <a:r>
              <a:rPr lang="ar-JO" sz="3500" b="1" dirty="0" smtClean="0">
                <a:solidFill>
                  <a:prstClr val="black"/>
                </a:solidFill>
                <a:latin typeface="Calibri" panose="020F0502020204030204" pitchFamily="34" charset="0"/>
                <a:cs typeface="Arial" panose="020B0604020202020204" pitchFamily="34" charset="0"/>
              </a:rPr>
              <a:t>للصف الرابع </a:t>
            </a:r>
            <a:r>
              <a:rPr lang="ar-JO" sz="3500" b="1" dirty="0">
                <a:solidFill>
                  <a:prstClr val="black"/>
                </a:solidFill>
                <a:latin typeface="Calibri" panose="020F0502020204030204" pitchFamily="34" charset="0"/>
                <a:cs typeface="Arial" panose="020B0604020202020204" pitchFamily="34" charset="0"/>
              </a:rPr>
              <a:t>الأساسي</a:t>
            </a:r>
            <a:br>
              <a:rPr lang="ar-JO" sz="3500" b="1" dirty="0">
                <a:solidFill>
                  <a:prstClr val="black"/>
                </a:solidFill>
                <a:latin typeface="Calibri" panose="020F0502020204030204" pitchFamily="34" charset="0"/>
                <a:cs typeface="Arial" panose="020B0604020202020204" pitchFamily="34" charset="0"/>
              </a:rPr>
            </a:br>
            <a:endParaRPr lang="en-US" sz="35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81000" y="1371600"/>
            <a:ext cx="8382000" cy="4009292"/>
          </a:xfrm>
        </p:spPr>
        <p:txBody>
          <a:bodyPr>
            <a:normAutofit fontScale="40000" lnSpcReduction="20000"/>
          </a:bodyPr>
          <a:lstStyle/>
          <a:p>
            <a:endParaRPr lang="en-US" sz="7500" dirty="0"/>
          </a:p>
          <a:p>
            <a:r>
              <a:rPr lang="en-US" sz="7500" dirty="0">
                <a:solidFill>
                  <a:srgbClr val="0000FF"/>
                </a:solidFill>
                <a:latin typeface="Chalkduster"/>
              </a:rPr>
              <a:t>3 – 2 – 1</a:t>
            </a:r>
          </a:p>
          <a:p>
            <a:endParaRPr lang="en-US" sz="7500" dirty="0">
              <a:solidFill>
                <a:schemeClr val="tx1"/>
              </a:solidFill>
              <a:latin typeface="Chalkduster"/>
            </a:endParaRPr>
          </a:p>
          <a:p>
            <a:pPr algn="just" rtl="1"/>
            <a:r>
              <a:rPr lang="ar-JO" sz="7500" b="1" dirty="0">
                <a:solidFill>
                  <a:srgbClr val="FF0000"/>
                </a:solidFill>
                <a:latin typeface="Chalkduster"/>
              </a:rPr>
              <a:t>3</a:t>
            </a:r>
            <a:r>
              <a:rPr lang="ar-JO" sz="7500" dirty="0">
                <a:solidFill>
                  <a:schemeClr val="tx1"/>
                </a:solidFill>
                <a:latin typeface="Chalkduster"/>
              </a:rPr>
              <a:t> اطلب من كل متدرب كتابة </a:t>
            </a:r>
            <a:r>
              <a:rPr lang="ar-JO" sz="7500" b="1" u="sng" dirty="0">
                <a:solidFill>
                  <a:schemeClr val="tx1"/>
                </a:solidFill>
                <a:latin typeface="Chalkduster"/>
              </a:rPr>
              <a:t>ثلاثة أشياء تعلمها من </a:t>
            </a:r>
            <a:r>
              <a:rPr lang="ar-JO" sz="7500" b="1" u="sng" dirty="0" smtClean="0">
                <a:solidFill>
                  <a:schemeClr val="tx1"/>
                </a:solidFill>
                <a:latin typeface="Chalkduster"/>
              </a:rPr>
              <a:t>التدريب وسيأخذها معه. </a:t>
            </a:r>
            <a:endParaRPr lang="ar-JO" sz="7500" b="1" u="sng" dirty="0">
              <a:solidFill>
                <a:schemeClr val="tx1"/>
              </a:solidFill>
              <a:latin typeface="Chalkduster"/>
            </a:endParaRPr>
          </a:p>
          <a:p>
            <a:pPr algn="just" rtl="1"/>
            <a:r>
              <a:rPr lang="ar-JO" sz="7500" b="1" dirty="0">
                <a:solidFill>
                  <a:srgbClr val="FF0000"/>
                </a:solidFill>
                <a:latin typeface="Chalkduster"/>
              </a:rPr>
              <a:t>2</a:t>
            </a:r>
            <a:r>
              <a:rPr lang="ar-JO" sz="7500" dirty="0">
                <a:solidFill>
                  <a:schemeClr val="tx1"/>
                </a:solidFill>
                <a:latin typeface="Chalkduster"/>
              </a:rPr>
              <a:t> اطلب من المتدربين كتابة </a:t>
            </a:r>
            <a:r>
              <a:rPr lang="ar-JO" sz="7500" b="1" u="sng" dirty="0">
                <a:solidFill>
                  <a:schemeClr val="tx1"/>
                </a:solidFill>
                <a:latin typeface="Chalkduster"/>
              </a:rPr>
              <a:t>شيئين وجدوا أنهما مثيران للاهتمام ويرغبون في معرفة المزيد عنهما. </a:t>
            </a:r>
          </a:p>
          <a:p>
            <a:pPr algn="just" rtl="1"/>
            <a:r>
              <a:rPr lang="ar-JO" sz="7500" b="1" dirty="0">
                <a:solidFill>
                  <a:srgbClr val="FF0000"/>
                </a:solidFill>
                <a:latin typeface="Chalkduster"/>
              </a:rPr>
              <a:t>1</a:t>
            </a:r>
            <a:r>
              <a:rPr lang="ar-JO" sz="7500" dirty="0">
                <a:solidFill>
                  <a:schemeClr val="tx1"/>
                </a:solidFill>
                <a:latin typeface="Chalkduster"/>
              </a:rPr>
              <a:t> اطلب من المتدربين </a:t>
            </a:r>
            <a:r>
              <a:rPr lang="ar-JO" sz="7500" b="1" u="sng" dirty="0">
                <a:solidFill>
                  <a:schemeClr val="tx1"/>
                </a:solidFill>
                <a:latin typeface="Chalkduster"/>
              </a:rPr>
              <a:t>كتابة شيء واحد في التدريب استمتعوا به ويشعرون بالرضا عنه.</a:t>
            </a:r>
          </a:p>
          <a:p>
            <a:endParaRPr lang="en-US" sz="4050" dirty="0">
              <a:latin typeface="Chalkduster"/>
            </a:endParaRPr>
          </a:p>
          <a:p>
            <a:endParaRPr lang="en-US" sz="4050" dirty="0">
              <a:latin typeface="Chalkduster"/>
            </a:endParaRPr>
          </a:p>
        </p:txBody>
      </p:sp>
      <p:pic>
        <p:nvPicPr>
          <p:cNvPr id="6" name="bcc7b668-fdd0-4834-8930-916a3579c3fc" descr="04A1744A-F4A0-4299-A814-CE318BD30107@uk">
            <a:extLst>
              <a:ext uri="{FF2B5EF4-FFF2-40B4-BE49-F238E27FC236}">
                <a16:creationId xmlns:a16="http://schemas.microsoft.com/office/drawing/2014/main" id="{C8DEB3DA-CE58-4240-BE3F-468160FC507F}"/>
              </a:ext>
            </a:extLst>
          </p:cNvPr>
          <p:cNvPicPr>
            <a:picLocks noChangeAspect="1" noChangeArrowheads="1"/>
          </p:cNvPicPr>
          <p:nvPr/>
        </p:nvPicPr>
        <p:blipFill rotWithShape="1">
          <a:blip r:embed="rId3"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33607173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193675"/>
            <a:ext cx="8507413" cy="1143000"/>
          </a:xfrm>
        </p:spPr>
        <p:txBody>
          <a:bodyPr>
            <a:normAutofit fontScale="90000"/>
          </a:bodyPr>
          <a:lstStyle/>
          <a:p>
            <a:r>
              <a:rPr lang="en-GB" altLang="en-US" sz="4000" dirty="0">
                <a:solidFill>
                  <a:srgbClr val="9900CC"/>
                </a:solidFill>
                <a:latin typeface="Trebuchet MS" panose="020B0603020202020204" pitchFamily="34" charset="0"/>
              </a:rPr>
              <a:t/>
            </a:r>
            <a:br>
              <a:rPr lang="en-GB" altLang="en-US" sz="4000" dirty="0">
                <a:solidFill>
                  <a:srgbClr val="9900CC"/>
                </a:solidFill>
                <a:latin typeface="Trebuchet MS" panose="020B0603020202020204" pitchFamily="34" charset="0"/>
              </a:rPr>
            </a:br>
            <a:endParaRPr lang="en-GB" altLang="en-US" sz="4000" dirty="0"/>
          </a:p>
        </p:txBody>
      </p:sp>
      <p:sp>
        <p:nvSpPr>
          <p:cNvPr id="32771" name="Rectangle 3"/>
          <p:cNvSpPr>
            <a:spLocks noGrp="1" noChangeArrowheads="1"/>
          </p:cNvSpPr>
          <p:nvPr>
            <p:ph type="body" idx="4294967295"/>
          </p:nvPr>
        </p:nvSpPr>
        <p:spPr>
          <a:xfrm>
            <a:off x="914400" y="473075"/>
            <a:ext cx="8229600" cy="4525963"/>
          </a:xfrm>
        </p:spPr>
        <p:txBody>
          <a:bodyPr/>
          <a:lstStyle/>
          <a:p>
            <a:pPr>
              <a:buFontTx/>
              <a:buNone/>
            </a:pPr>
            <a:endParaRPr lang="en-GB" altLang="en-US" sz="2000" dirty="0">
              <a:latin typeface="Trebuchet MS" panose="020B0603020202020204" pitchFamily="34" charset="0"/>
            </a:endParaRPr>
          </a:p>
          <a:p>
            <a:pPr>
              <a:buFontTx/>
              <a:buNone/>
            </a:pPr>
            <a:endParaRPr lang="en-GB" altLang="en-US" sz="2000" dirty="0">
              <a:latin typeface="Trebuchet MS" panose="020B0603020202020204" pitchFamily="34" charset="0"/>
            </a:endParaRPr>
          </a:p>
          <a:p>
            <a:pPr>
              <a:buFontTx/>
              <a:buNone/>
            </a:pPr>
            <a:endParaRPr lang="en-GB" altLang="en-US" sz="2000" dirty="0">
              <a:latin typeface="Trebuchet MS" panose="020B0603020202020204" pitchFamily="34" charset="0"/>
            </a:endParaRPr>
          </a:p>
          <a:p>
            <a:endParaRPr lang="en-GB" altLang="en-US" sz="2000" dirty="0">
              <a:latin typeface="Trebuchet MS" panose="020B0603020202020204" pitchFamily="34" charset="0"/>
            </a:endParaRPr>
          </a:p>
          <a:p>
            <a:endParaRPr lang="en-GB" altLang="en-US" sz="2000" dirty="0">
              <a:latin typeface="Trebuchet MS" panose="020B0603020202020204" pitchFamily="34" charset="0"/>
            </a:endParaRPr>
          </a:p>
        </p:txBody>
      </p:sp>
      <p:sp>
        <p:nvSpPr>
          <p:cNvPr id="32774" name="AutoShape 6"/>
          <p:cNvSpPr>
            <a:spLocks noChangeArrowheads="1"/>
          </p:cNvSpPr>
          <p:nvPr/>
        </p:nvSpPr>
        <p:spPr bwMode="auto">
          <a:xfrm>
            <a:off x="5503862" y="2410884"/>
            <a:ext cx="2973388" cy="1832505"/>
          </a:xfrm>
          <a:prstGeom prst="cloudCallout">
            <a:avLst>
              <a:gd name="adj1" fmla="val -64088"/>
              <a:gd name="adj2" fmla="val 48968"/>
            </a:avLst>
          </a:prstGeom>
          <a:solidFill>
            <a:schemeClr val="accent2">
              <a:lumMod val="40000"/>
              <a:lumOff val="60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7200" dirty="0">
                <a:latin typeface="Trebuchet MS" panose="020B0603020202020204" pitchFamily="34" charset="0"/>
              </a:rPr>
              <a:t>?</a:t>
            </a:r>
          </a:p>
        </p:txBody>
      </p:sp>
      <p:sp>
        <p:nvSpPr>
          <p:cNvPr id="7" name="AutoShape 6"/>
          <p:cNvSpPr>
            <a:spLocks noChangeArrowheads="1"/>
          </p:cNvSpPr>
          <p:nvPr/>
        </p:nvSpPr>
        <p:spPr bwMode="auto">
          <a:xfrm>
            <a:off x="1818746" y="1333500"/>
            <a:ext cx="3091921" cy="2051053"/>
          </a:xfrm>
          <a:prstGeom prst="cloudCallout">
            <a:avLst>
              <a:gd name="adj1" fmla="val -64088"/>
              <a:gd name="adj2" fmla="val 48968"/>
            </a:avLst>
          </a:prstGeom>
          <a:solidFill>
            <a:schemeClr val="accent2">
              <a:lumMod val="20000"/>
              <a:lumOff val="80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6600" dirty="0">
                <a:latin typeface="Trebuchet MS" panose="020B0603020202020204" pitchFamily="34" charset="0"/>
              </a:rPr>
              <a:t>?</a:t>
            </a:r>
          </a:p>
        </p:txBody>
      </p:sp>
      <p:sp>
        <p:nvSpPr>
          <p:cNvPr id="8" name="AutoShape 6"/>
          <p:cNvSpPr>
            <a:spLocks noChangeArrowheads="1"/>
          </p:cNvSpPr>
          <p:nvPr/>
        </p:nvSpPr>
        <p:spPr bwMode="auto">
          <a:xfrm>
            <a:off x="1278467" y="3652838"/>
            <a:ext cx="2973388" cy="1832505"/>
          </a:xfrm>
          <a:prstGeom prst="cloudCallout">
            <a:avLst>
              <a:gd name="adj1" fmla="val -64088"/>
              <a:gd name="adj2" fmla="val 48968"/>
            </a:avLst>
          </a:prstGeom>
          <a:solidFill>
            <a:schemeClr val="accent2">
              <a:lumMod val="60000"/>
              <a:lumOff val="40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7200" dirty="0">
                <a:latin typeface="Trebuchet MS" panose="020B0603020202020204" pitchFamily="34" charset="0"/>
              </a:rPr>
              <a:t>?</a:t>
            </a:r>
          </a:p>
        </p:txBody>
      </p:sp>
      <p:pic>
        <p:nvPicPr>
          <p:cNvPr id="9" name="9d931b09-2f10-4520-aea5-e0bb66a9e2a7" descr="3128158F-6995-4155-8E16-49624D45FD52@uk"/>
          <p:cNvPicPr>
            <a:picLocks noChangeAspect="1" noChangeArrowheads="1"/>
          </p:cNvPicPr>
          <p:nvPr/>
        </p:nvPicPr>
        <p:blipFill>
          <a:blip r:embed="rId3" cstate="print"/>
          <a:srcRect/>
          <a:stretch>
            <a:fillRect/>
          </a:stretch>
        </p:blipFill>
        <p:spPr bwMode="auto">
          <a:xfrm>
            <a:off x="0" y="6076950"/>
            <a:ext cx="12192000" cy="781050"/>
          </a:xfrm>
          <a:prstGeom prst="rect">
            <a:avLst/>
          </a:prstGeom>
          <a:solidFill>
            <a:srgbClr val="00B050"/>
          </a:solidFill>
          <a:ln w="9525">
            <a:noFill/>
            <a:miter lim="800000"/>
            <a:headEnd/>
            <a:tailEnd/>
          </a:ln>
        </p:spPr>
      </p:pic>
      <p:pic>
        <p:nvPicPr>
          <p:cNvPr id="11" name="bcc7b668-fdd0-4834-8930-916a3579c3fc" descr="04A1744A-F4A0-4299-A814-CE318BD30107@uk">
            <a:extLst>
              <a:ext uri="{FF2B5EF4-FFF2-40B4-BE49-F238E27FC236}">
                <a16:creationId xmlns:a16="http://schemas.microsoft.com/office/drawing/2014/main" id="{A866B079-D099-4FF4-8E50-A96D17D53EE2}"/>
              </a:ext>
            </a:extLst>
          </p:cNvPr>
          <p:cNvPicPr>
            <a:picLocks noChangeAspect="1" noChangeArrowheads="1"/>
          </p:cNvPicPr>
          <p:nvPr/>
        </p:nvPicPr>
        <p:blipFill rotWithShape="1">
          <a:blip r:embed="rId4"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40276772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1143000"/>
          </a:xfrm>
        </p:spPr>
        <p:txBody>
          <a:bodyPr>
            <a:normAutofit fontScale="90000"/>
          </a:bodyPr>
          <a:lstStyle/>
          <a:p>
            <a:r>
              <a:rPr lang="en-US" dirty="0">
                <a:solidFill>
                  <a:srgbClr val="000000"/>
                </a:solidFill>
              </a:rPr>
              <a:t>KWL</a:t>
            </a:r>
            <a:r>
              <a:rPr lang="ar-JO" dirty="0">
                <a:solidFill>
                  <a:srgbClr val="000000"/>
                </a:solidFill>
              </a:rPr>
              <a:t>استراتيجية </a:t>
            </a:r>
            <a:br>
              <a:rPr lang="ar-JO" dirty="0">
                <a:solidFill>
                  <a:srgbClr val="000000"/>
                </a:solidFill>
              </a:rPr>
            </a:br>
            <a:r>
              <a:rPr lang="ar-JO" dirty="0">
                <a:solidFill>
                  <a:srgbClr val="000000"/>
                </a:solidFill>
              </a:rPr>
              <a:t> (أعرف، أريد أن أعرف، تعلمت)</a:t>
            </a:r>
            <a:endParaRPr lang="en-US" dirty="0"/>
          </a:p>
        </p:txBody>
      </p:sp>
      <p:sp>
        <p:nvSpPr>
          <p:cNvPr id="3" name="Content Placeholder 2"/>
          <p:cNvSpPr>
            <a:spLocks noGrp="1"/>
          </p:cNvSpPr>
          <p:nvPr>
            <p:ph idx="1"/>
          </p:nvPr>
        </p:nvSpPr>
        <p:spPr>
          <a:xfrm>
            <a:off x="457200" y="2514600"/>
            <a:ext cx="8229600" cy="4525963"/>
          </a:xfrm>
        </p:spPr>
        <p:txBody>
          <a:bodyPr>
            <a:normAutofit/>
          </a:bodyPr>
          <a:lstStyle/>
          <a:p>
            <a:pPr algn="r" rtl="1"/>
            <a:r>
              <a:rPr lang="ar-JO" dirty="0">
                <a:solidFill>
                  <a:srgbClr val="FF0000"/>
                </a:solidFill>
              </a:rPr>
              <a:t>أعرف.</a:t>
            </a:r>
          </a:p>
          <a:p>
            <a:pPr algn="r" rtl="1"/>
            <a:r>
              <a:rPr lang="ar-JO" dirty="0">
                <a:solidFill>
                  <a:srgbClr val="FF0000"/>
                </a:solidFill>
              </a:rPr>
              <a:t>أريد أن أعرف.</a:t>
            </a:r>
          </a:p>
          <a:p>
            <a:pPr algn="r" rtl="1"/>
            <a:r>
              <a:rPr lang="ar-JO" dirty="0">
                <a:solidFill>
                  <a:srgbClr val="FF0000"/>
                </a:solidFill>
              </a:rPr>
              <a:t> تعلّمت.</a:t>
            </a:r>
            <a:endParaRPr lang="en-US" dirty="0">
              <a:solidFill>
                <a:srgbClr val="FF0000"/>
              </a:solidFill>
            </a:endParaRPr>
          </a:p>
          <a:p>
            <a:endParaRPr lang="en-US" dirty="0"/>
          </a:p>
          <a:p>
            <a:pPr marL="0" indent="0">
              <a:buNone/>
            </a:pPr>
            <a:endParaRPr lang="en-US" dirty="0"/>
          </a:p>
          <a:p>
            <a:endParaRPr lang="en-US" dirty="0"/>
          </a:p>
        </p:txBody>
      </p:sp>
      <p:pic>
        <p:nvPicPr>
          <p:cNvPr id="4" name="9d931b09-2f10-4520-aea5-e0bb66a9e2a7" descr="3128158F-6995-4155-8E16-49624D45FD52@uk"/>
          <p:cNvPicPr>
            <a:picLocks noChangeAspect="1" noChangeArrowheads="1"/>
          </p:cNvPicPr>
          <p:nvPr/>
        </p:nvPicPr>
        <p:blipFill>
          <a:blip r:embed="rId3" cstate="print"/>
          <a:srcRect/>
          <a:stretch>
            <a:fillRect/>
          </a:stretch>
        </p:blipFill>
        <p:spPr bwMode="auto">
          <a:xfrm>
            <a:off x="0" y="6076950"/>
            <a:ext cx="12192000" cy="781050"/>
          </a:xfrm>
          <a:prstGeom prst="rect">
            <a:avLst/>
          </a:prstGeom>
          <a:solidFill>
            <a:srgbClr val="00B050"/>
          </a:solidFill>
          <a:ln w="9525">
            <a:noFill/>
            <a:miter lim="800000"/>
            <a:headEnd/>
            <a:tailEnd/>
          </a:ln>
        </p:spPr>
      </p:pic>
      <p:pic>
        <p:nvPicPr>
          <p:cNvPr id="5" name="bcc7b668-fdd0-4834-8930-916a3579c3fc" descr="04A1744A-F4A0-4299-A814-CE318BD30107@uk">
            <a:extLst>
              <a:ext uri="{FF2B5EF4-FFF2-40B4-BE49-F238E27FC236}">
                <a16:creationId xmlns:a16="http://schemas.microsoft.com/office/drawing/2014/main" id="{968F4E0D-C00F-42E1-8356-120714303B9A}"/>
              </a:ext>
            </a:extLst>
          </p:cNvPr>
          <p:cNvPicPr>
            <a:picLocks noChangeAspect="1" noChangeArrowheads="1"/>
          </p:cNvPicPr>
          <p:nvPr/>
        </p:nvPicPr>
        <p:blipFill rotWithShape="1">
          <a:blip r:embed="rId4"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27504844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6B75-8616-4346-A717-038B25BB3841}"/>
              </a:ext>
            </a:extLst>
          </p:cNvPr>
          <p:cNvSpPr>
            <a:spLocks noGrp="1"/>
          </p:cNvSpPr>
          <p:nvPr>
            <p:ph type="title"/>
          </p:nvPr>
        </p:nvSpPr>
        <p:spPr>
          <a:xfrm>
            <a:off x="457200" y="1549986"/>
            <a:ext cx="8229600" cy="1143000"/>
          </a:xfrm>
        </p:spPr>
        <p:txBody>
          <a:bodyPr>
            <a:normAutofit/>
          </a:bodyPr>
          <a:lstStyle/>
          <a:p>
            <a:r>
              <a:rPr lang="ar-JO" sz="6000" dirty="0"/>
              <a:t>شكرًا لكم</a:t>
            </a:r>
            <a:endParaRPr lang="en-GB" sz="6000" dirty="0"/>
          </a:p>
        </p:txBody>
      </p:sp>
      <p:pic>
        <p:nvPicPr>
          <p:cNvPr id="4" name="bcc7b668-fdd0-4834-8930-916a3579c3fc" descr="04A1744A-F4A0-4299-A814-CE318BD30107@uk">
            <a:extLst>
              <a:ext uri="{FF2B5EF4-FFF2-40B4-BE49-F238E27FC236}">
                <a16:creationId xmlns:a16="http://schemas.microsoft.com/office/drawing/2014/main" id="{A45166E3-CA35-4D10-9741-F490CB6458BA}"/>
              </a:ext>
            </a:extLst>
          </p:cNvPr>
          <p:cNvPicPr>
            <a:picLocks noGrp="1" noChangeAspect="1" noChangeArrowheads="1"/>
          </p:cNvPicPr>
          <p:nvPr>
            <p:ph idx="1"/>
          </p:nvPr>
        </p:nvPicPr>
        <p:blipFill rotWithShape="1">
          <a:blip r:embed="rId3" cstate="print"/>
          <a:srcRect r="22584"/>
          <a:stretch/>
        </p:blipFill>
        <p:spPr bwMode="auto">
          <a:xfrm>
            <a:off x="0" y="5998651"/>
            <a:ext cx="9511645" cy="715397"/>
          </a:xfrm>
          <a:prstGeom prst="rect">
            <a:avLst/>
          </a:prstGeom>
          <a:noFill/>
          <a:ln w="9525">
            <a:noFill/>
            <a:miter lim="800000"/>
            <a:headEnd/>
            <a:tailEnd/>
          </a:ln>
        </p:spPr>
      </p:pic>
    </p:spTree>
    <p:extLst>
      <p:ext uri="{BB962C8B-B14F-4D97-AF65-F5344CB8AC3E}">
        <p14:creationId xmlns:p14="http://schemas.microsoft.com/office/powerpoint/2010/main" val="9342882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DB15-46F9-4CC3-8975-BD24C0D0A576}"/>
              </a:ext>
            </a:extLst>
          </p:cNvPr>
          <p:cNvSpPr>
            <a:spLocks noGrp="1"/>
          </p:cNvSpPr>
          <p:nvPr>
            <p:ph type="title"/>
          </p:nvPr>
        </p:nvSpPr>
        <p:spPr/>
        <p:txBody>
          <a:bodyPr/>
          <a:lstStyle/>
          <a:p>
            <a:pPr algn="r" rtl="1"/>
            <a:r>
              <a:rPr lang="ar-JO" dirty="0" smtClean="0"/>
              <a:t>أمور لا بد من أخذها بعين الاعتبار كمدرب :</a:t>
            </a:r>
            <a:endParaRPr lang="en-GB" dirty="0"/>
          </a:p>
        </p:txBody>
      </p:sp>
      <p:sp>
        <p:nvSpPr>
          <p:cNvPr id="3" name="Content Placeholder 2">
            <a:extLst>
              <a:ext uri="{FF2B5EF4-FFF2-40B4-BE49-F238E27FC236}">
                <a16:creationId xmlns:a16="http://schemas.microsoft.com/office/drawing/2014/main" id="{E933600C-197C-43A2-8D90-8CBD595BF572}"/>
              </a:ext>
            </a:extLst>
          </p:cNvPr>
          <p:cNvSpPr>
            <a:spLocks noGrp="1"/>
          </p:cNvSpPr>
          <p:nvPr>
            <p:ph idx="1"/>
          </p:nvPr>
        </p:nvSpPr>
        <p:spPr/>
        <p:txBody>
          <a:bodyPr>
            <a:normAutofit/>
          </a:bodyPr>
          <a:lstStyle/>
          <a:p>
            <a:pPr algn="just" rtl="1"/>
            <a:r>
              <a:rPr lang="ar-JO" sz="3000" dirty="0" smtClean="0"/>
              <a:t>عليك أن تقدم النتاجات المتوقعة من البرنامج التدريبي في بداية التدريب.</a:t>
            </a:r>
          </a:p>
          <a:p>
            <a:pPr algn="just" rtl="1"/>
            <a:r>
              <a:rPr lang="ar-JO" sz="3000" dirty="0" smtClean="0"/>
              <a:t>يحتاج المعلمون إلى فهم الأهداف التي تصبو مناهج الرياضيات والعلوم المطورة للصف الأول من تحقيقها.</a:t>
            </a:r>
          </a:p>
          <a:p>
            <a:pPr algn="just" rtl="1"/>
            <a:r>
              <a:rPr lang="ar-JO" sz="3000" dirty="0" smtClean="0"/>
              <a:t>سيحتاج المعلمون إلى مشاركة خبراتهم مع الآخرين خلال التدريب.</a:t>
            </a:r>
          </a:p>
          <a:p>
            <a:pPr algn="just" rtl="1"/>
            <a:r>
              <a:rPr lang="ar-JO" sz="3000" dirty="0" smtClean="0"/>
              <a:t>يجب أن تستمتع إلى وجهات نظر المعلمين.</a:t>
            </a:r>
          </a:p>
          <a:p>
            <a:pPr algn="r" rtl="1"/>
            <a:r>
              <a:rPr lang="ar-JO" sz="3000" dirty="0" smtClean="0"/>
              <a:t>احرص على أن يكون التدريب ممتعًا.</a:t>
            </a:r>
          </a:p>
        </p:txBody>
      </p:sp>
    </p:spTree>
    <p:extLst>
      <p:ext uri="{BB962C8B-B14F-4D97-AF65-F5344CB8AC3E}">
        <p14:creationId xmlns:p14="http://schemas.microsoft.com/office/powerpoint/2010/main" val="19364121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544" y="1493089"/>
            <a:ext cx="5714626" cy="584597"/>
          </a:xfrm>
        </p:spPr>
        <p:txBody>
          <a:bodyPr>
            <a:normAutofit/>
          </a:bodyPr>
          <a:lstStyle/>
          <a:p>
            <a:r>
              <a:rPr lang="ar-JO" sz="3000" b="1" dirty="0" smtClean="0"/>
              <a:t>المدرب الفاعل هو المدرب الذي ...</a:t>
            </a:r>
            <a:endParaRPr lang="en-GB" sz="3000" b="1" dirty="0"/>
          </a:p>
        </p:txBody>
      </p:sp>
      <p:sp>
        <p:nvSpPr>
          <p:cNvPr id="3" name="Content Placeholder 2"/>
          <p:cNvSpPr>
            <a:spLocks noGrp="1"/>
          </p:cNvSpPr>
          <p:nvPr>
            <p:ph idx="1"/>
          </p:nvPr>
        </p:nvSpPr>
        <p:spPr>
          <a:xfrm>
            <a:off x="2190308" y="2233260"/>
            <a:ext cx="6582054" cy="3070178"/>
          </a:xfrm>
        </p:spPr>
        <p:txBody>
          <a:bodyPr>
            <a:normAutofit lnSpcReduction="10000"/>
          </a:bodyPr>
          <a:lstStyle/>
          <a:p>
            <a:pPr algn="r" rtl="1"/>
            <a:r>
              <a:rPr lang="ar-JO" sz="2500" dirty="0" smtClean="0">
                <a:solidFill>
                  <a:srgbClr val="000000"/>
                </a:solidFill>
              </a:rPr>
              <a:t>يعدّ للتدريب جيدًا – يعرف ما الذي يجب عليه فعله.</a:t>
            </a:r>
          </a:p>
          <a:p>
            <a:pPr algn="r" rtl="1"/>
            <a:r>
              <a:rPr lang="ar-JO" sz="2500" dirty="0" smtClean="0">
                <a:solidFill>
                  <a:srgbClr val="000000"/>
                </a:solidFill>
              </a:rPr>
              <a:t>يحرص على الوقت المخصص للتدريب – موارد التدريب جميعها جاهزة لديه.</a:t>
            </a:r>
          </a:p>
          <a:p>
            <a:pPr algn="r" rtl="1"/>
            <a:r>
              <a:rPr lang="ar-JO" sz="2500" dirty="0" smtClean="0">
                <a:solidFill>
                  <a:srgbClr val="000000"/>
                </a:solidFill>
              </a:rPr>
              <a:t>ينظم التدريب وجلساته وفعالياته – ويحرص على تنظيم فعاليات التدريب ضمن الزمن المخصص لها جميعها داخل قاعة التدريب.</a:t>
            </a:r>
          </a:p>
          <a:p>
            <a:pPr algn="r" rtl="1"/>
            <a:r>
              <a:rPr lang="ar-JO" sz="2500" dirty="0" smtClean="0">
                <a:solidFill>
                  <a:srgbClr val="000000"/>
                </a:solidFill>
              </a:rPr>
              <a:t>يحسن التواصل مع المتدربين ويسمح بتبادل وجهات النظر ويرحب باختلاف الآراء .</a:t>
            </a:r>
          </a:p>
          <a:p>
            <a:endParaRPr lang="en-GB" sz="1800" dirty="0">
              <a:solidFill>
                <a:srgbClr val="000000"/>
              </a:solidFill>
            </a:endParaRPr>
          </a:p>
          <a:p>
            <a:pPr marL="0" indent="0">
              <a:buNone/>
            </a:pPr>
            <a:endParaRPr lang="en-GB" sz="1800" dirty="0">
              <a:solidFill>
                <a:srgbClr val="000000"/>
              </a:solidFill>
            </a:endParaRPr>
          </a:p>
        </p:txBody>
      </p:sp>
      <p:pic>
        <p:nvPicPr>
          <p:cNvPr id="6" name="Picture 2" descr="http://dunceacademy.com/wp-content/uploads/2011/09/star-smiley-face-download11.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8488" y="2471515"/>
            <a:ext cx="1811820" cy="1821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054" y="4531336"/>
            <a:ext cx="1473958" cy="807913"/>
          </a:xfrm>
          <a:prstGeom prst="rect">
            <a:avLst/>
          </a:prstGeom>
          <a:noFill/>
        </p:spPr>
        <p:txBody>
          <a:bodyPr wrap="square" rtlCol="0">
            <a:spAutoFit/>
          </a:bodyPr>
          <a:lstStyle/>
          <a:p>
            <a:r>
              <a:rPr lang="ar-JO" sz="3300" b="1" kern="0" dirty="0" smtClean="0"/>
              <a:t>ابتسم !</a:t>
            </a:r>
            <a:endParaRPr lang="en-GB" sz="3300" b="1" kern="0" dirty="0"/>
          </a:p>
          <a:p>
            <a:endParaRPr lang="en-GB" sz="1350" dirty="0"/>
          </a:p>
        </p:txBody>
      </p:sp>
    </p:spTree>
    <p:extLst>
      <p:ext uri="{BB962C8B-B14F-4D97-AF65-F5344CB8AC3E}">
        <p14:creationId xmlns:p14="http://schemas.microsoft.com/office/powerpoint/2010/main" val="28459865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304" y="553662"/>
            <a:ext cx="5654232" cy="584597"/>
          </a:xfrm>
        </p:spPr>
        <p:txBody>
          <a:bodyPr>
            <a:noAutofit/>
          </a:bodyPr>
          <a:lstStyle/>
          <a:p>
            <a:r>
              <a:rPr lang="ar-JO" sz="3600" dirty="0" smtClean="0"/>
              <a:t>الإعداد والتحضير للتدريب </a:t>
            </a:r>
            <a:endParaRPr lang="en-GB" sz="3600" dirty="0"/>
          </a:p>
        </p:txBody>
      </p:sp>
      <p:sp>
        <p:nvSpPr>
          <p:cNvPr id="3" name="Content Placeholder 2"/>
          <p:cNvSpPr>
            <a:spLocks noGrp="1"/>
          </p:cNvSpPr>
          <p:nvPr>
            <p:ph idx="1"/>
          </p:nvPr>
        </p:nvSpPr>
        <p:spPr>
          <a:xfrm>
            <a:off x="361507" y="1530408"/>
            <a:ext cx="8527311" cy="3657706"/>
          </a:xfrm>
        </p:spPr>
        <p:txBody>
          <a:bodyPr>
            <a:normAutofit/>
          </a:bodyPr>
          <a:lstStyle/>
          <a:p>
            <a:pPr marL="0" indent="0" algn="r" rtl="1">
              <a:buNone/>
            </a:pPr>
            <a:r>
              <a:rPr lang="ar-JO" sz="2800" dirty="0" smtClean="0">
                <a:solidFill>
                  <a:srgbClr val="000000"/>
                </a:solidFill>
              </a:rPr>
              <a:t>فكّر </a:t>
            </a:r>
            <a:r>
              <a:rPr lang="ar-JO" sz="2800" dirty="0">
                <a:solidFill>
                  <a:srgbClr val="000000"/>
                </a:solidFill>
              </a:rPr>
              <a:t>في </a:t>
            </a:r>
            <a:r>
              <a:rPr lang="ar-JO" sz="2800" dirty="0" smtClean="0">
                <a:solidFill>
                  <a:srgbClr val="000000"/>
                </a:solidFill>
              </a:rPr>
              <a:t>كيف ومتى يمكنك البدء في التحضير للتدريب من حيث:</a:t>
            </a:r>
          </a:p>
          <a:p>
            <a:pPr algn="just" rtl="1">
              <a:buFont typeface="Wingdings" panose="05000000000000000000" pitchFamily="2" charset="2"/>
              <a:buChar char="Ø"/>
            </a:pPr>
            <a:r>
              <a:rPr lang="ar-JO" sz="2800" dirty="0" smtClean="0">
                <a:solidFill>
                  <a:srgbClr val="000000"/>
                </a:solidFill>
              </a:rPr>
              <a:t>المعدات والأدوات: بما </a:t>
            </a:r>
            <a:r>
              <a:rPr lang="ar-JO" sz="2800" dirty="0">
                <a:solidFill>
                  <a:srgbClr val="000000"/>
                </a:solidFill>
              </a:rPr>
              <a:t>في ذلك أجهزة العرض وأجهزة </a:t>
            </a:r>
            <a:r>
              <a:rPr lang="ar-JO" sz="2800" dirty="0" smtClean="0">
                <a:solidFill>
                  <a:srgbClr val="000000"/>
                </a:solidFill>
              </a:rPr>
              <a:t>الحاسوب المحمولة (لابتوب).</a:t>
            </a:r>
            <a:endParaRPr lang="ar-JO" sz="2800" dirty="0">
              <a:solidFill>
                <a:srgbClr val="000000"/>
              </a:solidFill>
            </a:endParaRPr>
          </a:p>
          <a:p>
            <a:pPr algn="just" rtl="1">
              <a:buFont typeface="Wingdings" panose="05000000000000000000" pitchFamily="2" charset="2"/>
              <a:buChar char="Ø"/>
            </a:pPr>
            <a:r>
              <a:rPr lang="ar-JO" sz="2800" dirty="0" smtClean="0">
                <a:solidFill>
                  <a:srgbClr val="000000"/>
                </a:solidFill>
              </a:rPr>
              <a:t>الموارد، </a:t>
            </a:r>
            <a:r>
              <a:rPr lang="ar-JO" sz="2800" dirty="0">
                <a:solidFill>
                  <a:srgbClr val="000000"/>
                </a:solidFill>
              </a:rPr>
              <a:t>بما في ذلك </a:t>
            </a:r>
            <a:r>
              <a:rPr lang="ar-JO" sz="2800" dirty="0" smtClean="0">
                <a:solidFill>
                  <a:srgbClr val="000000"/>
                </a:solidFill>
              </a:rPr>
              <a:t>تصوير أوراق العمل والنماذج اللازمة للتدريب </a:t>
            </a:r>
            <a:r>
              <a:rPr lang="ar-JO" sz="2800" dirty="0" smtClean="0">
                <a:solidFill>
                  <a:srgbClr val="000000"/>
                </a:solidFill>
              </a:rPr>
              <a:t> (الرياضيات). </a:t>
            </a:r>
            <a:endParaRPr lang="ar-JO" sz="2800" dirty="0" smtClean="0">
              <a:solidFill>
                <a:srgbClr val="000000"/>
              </a:solidFill>
            </a:endParaRPr>
          </a:p>
          <a:p>
            <a:pPr algn="r" rtl="1">
              <a:buFont typeface="Wingdings" panose="05000000000000000000" pitchFamily="2" charset="2"/>
              <a:buChar char="Ø"/>
            </a:pPr>
            <a:r>
              <a:rPr lang="ar-JO" sz="2800" dirty="0" smtClean="0">
                <a:solidFill>
                  <a:srgbClr val="000000"/>
                </a:solidFill>
              </a:rPr>
              <a:t>التعلم النشط.</a:t>
            </a:r>
            <a:endParaRPr lang="ar-JO" sz="2800" dirty="0">
              <a:solidFill>
                <a:srgbClr val="000000"/>
              </a:solidFill>
            </a:endParaRPr>
          </a:p>
          <a:p>
            <a:pPr marL="457200" lvl="1" indent="0">
              <a:buNone/>
            </a:pPr>
            <a:endParaRPr lang="en-GB" dirty="0">
              <a:solidFill>
                <a:srgbClr val="000000"/>
              </a:solidFill>
            </a:endParaRPr>
          </a:p>
          <a:p>
            <a:pPr lvl="1"/>
            <a:endParaRPr lang="en-GB" dirty="0"/>
          </a:p>
        </p:txBody>
      </p:sp>
    </p:spTree>
    <p:extLst>
      <p:ext uri="{BB962C8B-B14F-4D97-AF65-F5344CB8AC3E}">
        <p14:creationId xmlns:p14="http://schemas.microsoft.com/office/powerpoint/2010/main" val="40219508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وفي نهاية التدريب ...</a:t>
            </a:r>
            <a:endParaRPr lang="en-GB" dirty="0"/>
          </a:p>
        </p:txBody>
      </p:sp>
      <p:sp>
        <p:nvSpPr>
          <p:cNvPr id="3" name="Content Placeholder 2"/>
          <p:cNvSpPr>
            <a:spLocks noGrp="1"/>
          </p:cNvSpPr>
          <p:nvPr>
            <p:ph idx="1"/>
          </p:nvPr>
        </p:nvSpPr>
        <p:spPr>
          <a:xfrm>
            <a:off x="2797953" y="3802211"/>
            <a:ext cx="2805545" cy="1621308"/>
          </a:xfrm>
        </p:spPr>
        <p:txBody>
          <a:bodyPr/>
          <a:lstStyle/>
          <a:p>
            <a:pPr marL="0" indent="0">
              <a:buNone/>
            </a:pPr>
            <a:r>
              <a:rPr lang="ar-JO" sz="6000" dirty="0" smtClean="0"/>
              <a:t>استمتع !</a:t>
            </a:r>
            <a:endParaRPr lang="en-GB" sz="6000" dirty="0"/>
          </a:p>
        </p:txBody>
      </p:sp>
      <p:sp>
        <p:nvSpPr>
          <p:cNvPr id="5" name="Content Placeholder 2"/>
          <p:cNvSpPr txBox="1">
            <a:spLocks/>
          </p:cNvSpPr>
          <p:nvPr/>
        </p:nvSpPr>
        <p:spPr bwMode="auto">
          <a:xfrm>
            <a:off x="382773" y="1811200"/>
            <a:ext cx="8304028" cy="14633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30000"/>
              </a:spcBef>
              <a:spcAft>
                <a:spcPct val="0"/>
              </a:spcAft>
              <a:buClr>
                <a:schemeClr val="accent1"/>
              </a:buClr>
              <a:buFont typeface="Webdings" pitchFamily="18" charset="2"/>
              <a:buChar char="4"/>
              <a:defRPr sz="2000">
                <a:solidFill>
                  <a:schemeClr val="tx1"/>
                </a:solidFill>
                <a:latin typeface="+mn-lt"/>
                <a:ea typeface="+mn-ea"/>
                <a:cs typeface="+mn-cs"/>
              </a:defRPr>
            </a:lvl1pPr>
            <a:lvl2pPr marL="742950" indent="-285750" algn="l" rtl="0" eaLnBrk="0" fontAlgn="base" hangingPunct="0">
              <a:spcBef>
                <a:spcPct val="30000"/>
              </a:spcBef>
              <a:spcAft>
                <a:spcPct val="0"/>
              </a:spcAft>
              <a:buClr>
                <a:schemeClr val="accent1"/>
              </a:buClr>
              <a:buFont typeface="Webdings" pitchFamily="18" charset="2"/>
              <a:buChar char="4"/>
              <a:defRPr>
                <a:solidFill>
                  <a:schemeClr val="tx1"/>
                </a:solidFill>
                <a:latin typeface="+mn-lt"/>
              </a:defRPr>
            </a:lvl2pPr>
            <a:lvl3pPr marL="1143000" indent="-228600" algn="l" rtl="0" eaLnBrk="0" fontAlgn="base" hangingPunct="0">
              <a:spcBef>
                <a:spcPct val="30000"/>
              </a:spcBef>
              <a:spcAft>
                <a:spcPct val="0"/>
              </a:spcAft>
              <a:buClr>
                <a:schemeClr val="accent1"/>
              </a:buClr>
              <a:buFont typeface="Webdings" pitchFamily="18" charset="2"/>
              <a:buChar char="4"/>
              <a:defRPr>
                <a:solidFill>
                  <a:schemeClr val="tx1"/>
                </a:solidFill>
                <a:latin typeface="+mn-lt"/>
              </a:defRPr>
            </a:lvl3pPr>
            <a:lvl4pPr marL="1600200" indent="-228600" algn="l" rtl="0" eaLnBrk="0" fontAlgn="base" hangingPunct="0">
              <a:spcBef>
                <a:spcPct val="30000"/>
              </a:spcBef>
              <a:spcAft>
                <a:spcPct val="0"/>
              </a:spcAft>
              <a:buClr>
                <a:schemeClr val="accent1"/>
              </a:buClr>
              <a:buFont typeface="Webdings" pitchFamily="18" charset="2"/>
              <a:buChar char=""/>
              <a:defRPr sz="1400">
                <a:solidFill>
                  <a:schemeClr val="tx1"/>
                </a:solidFill>
                <a:latin typeface="+mn-lt"/>
              </a:defRPr>
            </a:lvl4pPr>
            <a:lvl5pPr marL="2057400" indent="-228600" algn="l" rtl="0" eaLnBrk="0" fontAlgn="base" hangingPunct="0">
              <a:spcBef>
                <a:spcPct val="30000"/>
              </a:spcBef>
              <a:spcAft>
                <a:spcPct val="0"/>
              </a:spcAft>
              <a:buClr>
                <a:schemeClr val="accent1"/>
              </a:buClr>
              <a:buFont typeface="Webdings" pitchFamily="18" charset="2"/>
              <a:buChar char=""/>
              <a:defRPr sz="1400">
                <a:solidFill>
                  <a:schemeClr val="tx1"/>
                </a:solidFill>
                <a:latin typeface="+mn-lt"/>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defRPr>
            </a:lvl9pPr>
          </a:lstStyle>
          <a:p>
            <a:pPr marL="0" indent="0" algn="r" rtl="1">
              <a:buNone/>
            </a:pPr>
            <a:r>
              <a:rPr lang="ar-JO" sz="3000" kern="0" dirty="0"/>
              <a:t>استمتع بقضاء وقت ممتع في تجربة الأفكار الجديدة في التدريب ...</a:t>
            </a:r>
            <a:endParaRPr lang="en-GB" sz="3000" kern="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935" r="11818"/>
          <a:stretch/>
        </p:blipFill>
        <p:spPr>
          <a:xfrm>
            <a:off x="190007" y="3285885"/>
            <a:ext cx="2288969" cy="1938484"/>
          </a:xfrm>
          <a:prstGeom prst="rect">
            <a:avLst/>
          </a:prstGeom>
        </p:spPr>
      </p:pic>
    </p:spTree>
    <p:extLst>
      <p:ext uri="{BB962C8B-B14F-4D97-AF65-F5344CB8AC3E}">
        <p14:creationId xmlns:p14="http://schemas.microsoft.com/office/powerpoint/2010/main" val="330906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41"/>
          <p:cNvSpPr txBox="1">
            <a:spLocks noGrp="1"/>
          </p:cNvSpPr>
          <p:nvPr>
            <p:ph type="title"/>
          </p:nvPr>
        </p:nvSpPr>
        <p:spPr>
          <a:xfrm>
            <a:off x="1023258" y="558587"/>
            <a:ext cx="8229600" cy="1143000"/>
          </a:xfrm>
          <a:prstGeom prst="rect">
            <a:avLst/>
          </a:prstGeom>
          <a:noFill/>
          <a:ln>
            <a:noFill/>
          </a:ln>
        </p:spPr>
        <p:txBody>
          <a:bodyPr spcFirstLastPara="1" vert="horz" wrap="square" lIns="27000" tIns="27000" rIns="27000" bIns="27000" rtlCol="0" anchor="ctr" anchorCtr="0">
            <a:noAutofit/>
          </a:bodyPr>
          <a:lstStyle/>
          <a:p>
            <a:r>
              <a:rPr lang="ar-JO" dirty="0"/>
              <a:t>النظرية البنائية</a:t>
            </a:r>
            <a:endParaRPr dirty="0"/>
          </a:p>
        </p:txBody>
      </p:sp>
      <p:pic>
        <p:nvPicPr>
          <p:cNvPr id="1017" name="Google Shape;1017;p41" descr="Image result for neural networks brain"/>
          <p:cNvPicPr preferRelativeResize="0"/>
          <p:nvPr/>
        </p:nvPicPr>
        <p:blipFill rotWithShape="1">
          <a:blip r:embed="rId3">
            <a:alphaModFix/>
          </a:blip>
          <a:srcRect/>
          <a:stretch/>
        </p:blipFill>
        <p:spPr>
          <a:xfrm>
            <a:off x="-293914" y="519963"/>
            <a:ext cx="3191737" cy="1795350"/>
          </a:xfrm>
          <a:prstGeom prst="rect">
            <a:avLst/>
          </a:prstGeom>
          <a:noFill/>
          <a:ln>
            <a:noFill/>
          </a:ln>
        </p:spPr>
      </p:pic>
      <p:sp>
        <p:nvSpPr>
          <p:cNvPr id="1018" name="Google Shape;1018;p41"/>
          <p:cNvSpPr txBox="1"/>
          <p:nvPr/>
        </p:nvSpPr>
        <p:spPr>
          <a:xfrm>
            <a:off x="337457" y="1764406"/>
            <a:ext cx="8349343" cy="3613950"/>
          </a:xfrm>
          <a:prstGeom prst="rect">
            <a:avLst/>
          </a:prstGeom>
          <a:noFill/>
          <a:ln>
            <a:noFill/>
          </a:ln>
        </p:spPr>
        <p:txBody>
          <a:bodyPr spcFirstLastPara="1" wrap="square" lIns="68569" tIns="68569" rIns="68569" bIns="68569" anchor="t" anchorCtr="0">
            <a:noAutofit/>
          </a:bodyPr>
          <a:lstStyle/>
          <a:p>
            <a:pPr marL="342900" lvl="0" indent="-342900" algn="just" rtl="1">
              <a:spcBef>
                <a:spcPct val="20000"/>
              </a:spcBef>
              <a:buFont typeface="Arial"/>
              <a:buChar char="•"/>
            </a:pPr>
            <a:r>
              <a:rPr lang="ar-JO" sz="2400" dirty="0">
                <a:solidFill>
                  <a:prstClr val="black"/>
                </a:solidFill>
              </a:rPr>
              <a:t>تقوم على المشاركة النشطة للمتعلمين في عملية التعلم.</a:t>
            </a:r>
          </a:p>
          <a:p>
            <a:pPr marL="342900" lvl="0" indent="-342900" algn="just" rtl="1">
              <a:spcBef>
                <a:spcPct val="20000"/>
              </a:spcBef>
              <a:buFont typeface="Arial"/>
              <a:buChar char="•"/>
            </a:pPr>
            <a:r>
              <a:rPr lang="ar-JO" sz="2400" dirty="0">
                <a:solidFill>
                  <a:prstClr val="black"/>
                </a:solidFill>
              </a:rPr>
              <a:t>يتمكّن المتعلمون من تطوير معارفهم ومهاراتهم تبعًا لفرص التعلم التي يوفرها لهم معلمهم.</a:t>
            </a:r>
          </a:p>
          <a:p>
            <a:pPr marL="342900" lvl="0" indent="-342900" algn="just" rtl="1">
              <a:spcBef>
                <a:spcPct val="20000"/>
              </a:spcBef>
              <a:buFont typeface="Arial"/>
              <a:buChar char="•"/>
            </a:pPr>
            <a:r>
              <a:rPr lang="ar-JO" sz="2400" dirty="0">
                <a:solidFill>
                  <a:prstClr val="black"/>
                </a:solidFill>
              </a:rPr>
              <a:t> يوفر المعلمون الفرص اللازمة للمتعلمين من أجل أن يقوموا فيها بالتحدث والتعلم من بعضهم البعض وذلك بالعمل ضمن مجموعات ثنائية ومجموعات صغيرة؛ ما يسمح لهم بتبادل المعرفة، والمهارات، والقيم والاتجاهات فيما بينهم.</a:t>
            </a:r>
          </a:p>
          <a:p>
            <a:pPr marL="342900" lvl="0" indent="-342900" algn="just" rtl="1">
              <a:spcBef>
                <a:spcPct val="20000"/>
              </a:spcBef>
              <a:buFont typeface="Arial"/>
              <a:buChar char="•"/>
            </a:pPr>
            <a:r>
              <a:rPr lang="ar-JO" sz="2400" dirty="0">
                <a:solidFill>
                  <a:prstClr val="black"/>
                </a:solidFill>
              </a:rPr>
              <a:t>يكتسب المتعلمون مجموعة واسعة من المهارات اللازمة للتعلم مدى الحياة، بحيث لا يقتصر تعلمهم على كيفية حفظ الحقائق واستظهارها لمدة زمنية قصيرة.</a:t>
            </a:r>
            <a:endParaRPr lang="en-GB" sz="2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89714" y="830954"/>
            <a:ext cx="3766457" cy="3568020"/>
          </a:xfrm>
        </p:spPr>
        <p:txBody>
          <a:bodyPr/>
          <a:lstStyle/>
          <a:p>
            <a:pPr marL="0" lvl="0" indent="0" algn="r" rtl="1">
              <a:spcBef>
                <a:spcPts val="0"/>
              </a:spcBef>
              <a:buNone/>
            </a:pPr>
            <a:r>
              <a:rPr lang="ar-JO" dirty="0">
                <a:solidFill>
                  <a:prstClr val="black"/>
                </a:solidFill>
              </a:rPr>
              <a:t>أنا ...</a:t>
            </a:r>
          </a:p>
          <a:p>
            <a:pPr marL="285750" lvl="0" indent="-285750" algn="r" rtl="1">
              <a:spcBef>
                <a:spcPts val="0"/>
              </a:spcBef>
              <a:buFont typeface="Wingdings" panose="05000000000000000000" pitchFamily="2" charset="2"/>
              <a:buChar char="Ø"/>
            </a:pPr>
            <a:r>
              <a:rPr lang="ar-JO" dirty="0">
                <a:solidFill>
                  <a:prstClr val="black"/>
                </a:solidFill>
              </a:rPr>
              <a:t>أسمع فأنسى</a:t>
            </a:r>
          </a:p>
          <a:p>
            <a:pPr marL="285750" lvl="0" indent="-285750" algn="r" rtl="1">
              <a:spcBef>
                <a:spcPts val="0"/>
              </a:spcBef>
              <a:buFont typeface="Wingdings" panose="05000000000000000000" pitchFamily="2" charset="2"/>
              <a:buChar char="Ø"/>
            </a:pPr>
            <a:r>
              <a:rPr lang="ar-JO" dirty="0">
                <a:solidFill>
                  <a:prstClr val="black"/>
                </a:solidFill>
              </a:rPr>
              <a:t> أرى فأتذكّر</a:t>
            </a:r>
          </a:p>
          <a:p>
            <a:pPr marL="285750" lvl="0" indent="-285750" algn="r" rtl="1">
              <a:spcBef>
                <a:spcPts val="0"/>
              </a:spcBef>
              <a:buFont typeface="Wingdings" panose="05000000000000000000" pitchFamily="2" charset="2"/>
              <a:buChar char="Ø"/>
            </a:pPr>
            <a:r>
              <a:rPr lang="ar-JO" dirty="0">
                <a:solidFill>
                  <a:prstClr val="black"/>
                </a:solidFill>
              </a:rPr>
              <a:t> أطبّق فأفهم </a:t>
            </a:r>
          </a:p>
          <a:p>
            <a:pPr marL="285750" lvl="0" indent="-285750" algn="r" rtl="1">
              <a:spcBef>
                <a:spcPts val="0"/>
              </a:spcBef>
              <a:buFont typeface="Wingdings" panose="05000000000000000000" pitchFamily="2" charset="2"/>
              <a:buChar char="Ø"/>
            </a:pPr>
            <a:r>
              <a:rPr lang="ar-JO" dirty="0">
                <a:solidFill>
                  <a:srgbClr val="FF0000"/>
                </a:solidFill>
              </a:rPr>
              <a:t> أحاول فأبدع </a:t>
            </a:r>
            <a:endParaRPr lang="en-US" dirty="0">
              <a:solidFill>
                <a:srgbClr val="FF0000"/>
              </a:solidFill>
            </a:endParaRPr>
          </a:p>
          <a:p>
            <a:endParaRPr lang="en-US" dirty="0"/>
          </a:p>
        </p:txBody>
      </p:sp>
      <p:pic>
        <p:nvPicPr>
          <p:cNvPr id="7" name="Picture 6"/>
          <p:cNvPicPr>
            <a:picLocks noChangeAspect="1"/>
          </p:cNvPicPr>
          <p:nvPr/>
        </p:nvPicPr>
        <p:blipFill>
          <a:blip r:embed="rId3"/>
          <a:stretch>
            <a:fillRect/>
          </a:stretch>
        </p:blipFill>
        <p:spPr>
          <a:xfrm>
            <a:off x="613670" y="835702"/>
            <a:ext cx="3958330" cy="3563272"/>
          </a:xfrm>
          <a:prstGeom prst="rect">
            <a:avLst/>
          </a:prstGeom>
        </p:spPr>
      </p:pic>
    </p:spTree>
    <p:extLst>
      <p:ext uri="{BB962C8B-B14F-4D97-AF65-F5344CB8AC3E}">
        <p14:creationId xmlns:p14="http://schemas.microsoft.com/office/powerpoint/2010/main" val="320920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F5DA-37C1-4A74-BF32-F0FCA3033B85}"/>
              </a:ext>
            </a:extLst>
          </p:cNvPr>
          <p:cNvSpPr>
            <a:spLocks noGrp="1"/>
          </p:cNvSpPr>
          <p:nvPr>
            <p:ph type="title"/>
          </p:nvPr>
        </p:nvSpPr>
        <p:spPr/>
        <p:txBody>
          <a:bodyPr/>
          <a:lstStyle/>
          <a:p>
            <a:r>
              <a:rPr lang="ar-JO" dirty="0"/>
              <a:t>أمور لا بد من الأخذ بها ...</a:t>
            </a:r>
            <a:endParaRPr lang="en-GB" dirty="0"/>
          </a:p>
        </p:txBody>
      </p:sp>
      <p:sp>
        <p:nvSpPr>
          <p:cNvPr id="3" name="Content Placeholder 2">
            <a:extLst>
              <a:ext uri="{FF2B5EF4-FFF2-40B4-BE49-F238E27FC236}">
                <a16:creationId xmlns:a16="http://schemas.microsoft.com/office/drawing/2014/main" id="{8AF9A453-3ADE-40E0-93C6-D75495BC2D09}"/>
              </a:ext>
            </a:extLst>
          </p:cNvPr>
          <p:cNvSpPr>
            <a:spLocks noGrp="1"/>
          </p:cNvSpPr>
          <p:nvPr>
            <p:ph idx="1"/>
          </p:nvPr>
        </p:nvSpPr>
        <p:spPr>
          <a:xfrm>
            <a:off x="579120" y="1502608"/>
            <a:ext cx="8229600" cy="4525963"/>
          </a:xfrm>
        </p:spPr>
        <p:txBody>
          <a:bodyPr/>
          <a:lstStyle/>
          <a:p>
            <a:pPr lvl="0" algn="just" rtl="1"/>
            <a:r>
              <a:rPr lang="ar-JO" sz="2600" dirty="0">
                <a:solidFill>
                  <a:prstClr val="black"/>
                </a:solidFill>
              </a:rPr>
              <a:t>في مناهج رياضيات المطورة للصف </a:t>
            </a:r>
            <a:r>
              <a:rPr lang="ar-JO" sz="2600" dirty="0" smtClean="0">
                <a:solidFill>
                  <a:prstClr val="black"/>
                </a:solidFill>
              </a:rPr>
              <a:t>الرابع </a:t>
            </a:r>
            <a:r>
              <a:rPr lang="ar-JO" sz="2600" dirty="0">
                <a:solidFill>
                  <a:prstClr val="black"/>
                </a:solidFill>
              </a:rPr>
              <a:t>الأساسي؛ يتم قراءة الرياضيات وكتابتها باستخدام الأرقام العربية التي تكتب من اليسار إلى اليمين</a:t>
            </a:r>
            <a:r>
              <a:rPr lang="ar-JO" sz="2600" dirty="0" smtClean="0">
                <a:solidFill>
                  <a:prstClr val="black"/>
                </a:solidFill>
              </a:rPr>
              <a:t>.</a:t>
            </a:r>
            <a:endParaRPr lang="ar-JO" dirty="0" smtClean="0"/>
          </a:p>
          <a:p>
            <a:pPr marL="0" indent="0">
              <a:buNone/>
            </a:pPr>
            <a:endParaRPr lang="en-GB" dirty="0"/>
          </a:p>
        </p:txBody>
      </p:sp>
      <p:pic>
        <p:nvPicPr>
          <p:cNvPr id="5" name="Picture 4">
            <a:extLst>
              <a:ext uri="{FF2B5EF4-FFF2-40B4-BE49-F238E27FC236}">
                <a16:creationId xmlns:a16="http://schemas.microsoft.com/office/drawing/2014/main" id="{BCE68928-597A-4E03-88BD-2925E6EEF575}"/>
              </a:ext>
            </a:extLst>
          </p:cNvPr>
          <p:cNvPicPr>
            <a:picLocks noChangeAspect="1"/>
          </p:cNvPicPr>
          <p:nvPr/>
        </p:nvPicPr>
        <p:blipFill>
          <a:blip r:embed="rId3"/>
          <a:stretch>
            <a:fillRect/>
          </a:stretch>
        </p:blipFill>
        <p:spPr>
          <a:xfrm>
            <a:off x="579120" y="2572684"/>
            <a:ext cx="3077146" cy="4370603"/>
          </a:xfrm>
          <a:prstGeom prst="rect">
            <a:avLst/>
          </a:prstGeom>
        </p:spPr>
      </p:pic>
      <p:sp>
        <p:nvSpPr>
          <p:cNvPr id="6" name="TextBox 5">
            <a:extLst>
              <a:ext uri="{FF2B5EF4-FFF2-40B4-BE49-F238E27FC236}">
                <a16:creationId xmlns:a16="http://schemas.microsoft.com/office/drawing/2014/main" id="{620AF7D1-40E9-4AC8-8341-1DD1362698D2}"/>
              </a:ext>
            </a:extLst>
          </p:cNvPr>
          <p:cNvSpPr txBox="1"/>
          <p:nvPr/>
        </p:nvSpPr>
        <p:spPr>
          <a:xfrm>
            <a:off x="4833257" y="3256895"/>
            <a:ext cx="3494314" cy="923330"/>
          </a:xfrm>
          <a:prstGeom prst="rect">
            <a:avLst/>
          </a:prstGeom>
          <a:noFill/>
          <a:ln>
            <a:solidFill>
              <a:schemeClr val="bg2">
                <a:lumMod val="10000"/>
              </a:schemeClr>
            </a:solidFill>
          </a:ln>
        </p:spPr>
        <p:txBody>
          <a:bodyPr wrap="square" rtlCol="0">
            <a:spAutoFit/>
          </a:bodyPr>
          <a:lstStyle/>
          <a:p>
            <a:pPr algn="r" rtl="1"/>
            <a:r>
              <a:rPr lang="ar-JO" dirty="0"/>
              <a:t>تأكد من تضمين </a:t>
            </a:r>
            <a:r>
              <a:rPr lang="ar-JO" dirty="0" smtClean="0"/>
              <a:t>الدرس الكثير </a:t>
            </a:r>
            <a:r>
              <a:rPr lang="ar-JO" dirty="0"/>
              <a:t>من </a:t>
            </a:r>
            <a:r>
              <a:rPr lang="ar-JO" dirty="0" smtClean="0"/>
              <a:t>التدريبات على القراءة </a:t>
            </a:r>
            <a:r>
              <a:rPr lang="ar-JO" dirty="0"/>
              <a:t>والكتابة </a:t>
            </a:r>
            <a:r>
              <a:rPr lang="ar-JO" dirty="0" smtClean="0"/>
              <a:t>باستخدام هذه </a:t>
            </a:r>
            <a:r>
              <a:rPr lang="ar-JO" dirty="0"/>
              <a:t>الطريقة الجديدة</a:t>
            </a:r>
            <a:endParaRPr lang="en-GB" dirty="0"/>
          </a:p>
        </p:txBody>
      </p:sp>
      <p:cxnSp>
        <p:nvCxnSpPr>
          <p:cNvPr id="8" name="Straight Arrow Connector 7">
            <a:extLst>
              <a:ext uri="{FF2B5EF4-FFF2-40B4-BE49-F238E27FC236}">
                <a16:creationId xmlns:a16="http://schemas.microsoft.com/office/drawing/2014/main" id="{D8E266BF-802C-42C2-8846-FCF500842BFB}"/>
              </a:ext>
            </a:extLst>
          </p:cNvPr>
          <p:cNvCxnSpPr/>
          <p:nvPr/>
        </p:nvCxnSpPr>
        <p:spPr>
          <a:xfrm flipH="1">
            <a:off x="2872740" y="3718560"/>
            <a:ext cx="1805940" cy="3373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14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FA6F-11D4-4167-A241-EE65BB0F3B9A}"/>
              </a:ext>
            </a:extLst>
          </p:cNvPr>
          <p:cNvSpPr>
            <a:spLocks noGrp="1"/>
          </p:cNvSpPr>
          <p:nvPr>
            <p:ph type="title"/>
          </p:nvPr>
        </p:nvSpPr>
        <p:spPr/>
        <p:txBody>
          <a:bodyPr/>
          <a:lstStyle/>
          <a:p>
            <a:r>
              <a:rPr lang="ar-JO" dirty="0"/>
              <a:t>أمور لا بد من الأخذ بها ...</a:t>
            </a:r>
            <a:endParaRPr lang="en-GB" dirty="0"/>
          </a:p>
        </p:txBody>
      </p:sp>
      <p:pic>
        <p:nvPicPr>
          <p:cNvPr id="5" name="Content Placeholder 4">
            <a:extLst>
              <a:ext uri="{FF2B5EF4-FFF2-40B4-BE49-F238E27FC236}">
                <a16:creationId xmlns:a16="http://schemas.microsoft.com/office/drawing/2014/main" id="{7497DDF7-3F47-4471-8DA3-920BEAE8687B}"/>
              </a:ext>
            </a:extLst>
          </p:cNvPr>
          <p:cNvPicPr>
            <a:picLocks noGrp="1" noChangeAspect="1"/>
          </p:cNvPicPr>
          <p:nvPr>
            <p:ph idx="1"/>
          </p:nvPr>
        </p:nvPicPr>
        <p:blipFill>
          <a:blip r:embed="rId3"/>
          <a:stretch>
            <a:fillRect/>
          </a:stretch>
        </p:blipFill>
        <p:spPr>
          <a:xfrm>
            <a:off x="617783" y="1287780"/>
            <a:ext cx="3077354" cy="4525963"/>
          </a:xfrm>
          <a:prstGeom prst="rect">
            <a:avLst/>
          </a:prstGeom>
        </p:spPr>
      </p:pic>
      <p:sp>
        <p:nvSpPr>
          <p:cNvPr id="6" name="TextBox 5">
            <a:extLst>
              <a:ext uri="{FF2B5EF4-FFF2-40B4-BE49-F238E27FC236}">
                <a16:creationId xmlns:a16="http://schemas.microsoft.com/office/drawing/2014/main" id="{17C161AD-9839-4851-99F9-1D192E3F009F}"/>
              </a:ext>
            </a:extLst>
          </p:cNvPr>
          <p:cNvSpPr txBox="1"/>
          <p:nvPr/>
        </p:nvSpPr>
        <p:spPr>
          <a:xfrm>
            <a:off x="5117566" y="2773313"/>
            <a:ext cx="3449491" cy="923330"/>
          </a:xfrm>
          <a:prstGeom prst="rect">
            <a:avLst/>
          </a:prstGeom>
          <a:noFill/>
          <a:ln>
            <a:solidFill>
              <a:schemeClr val="bg2">
                <a:lumMod val="10000"/>
              </a:schemeClr>
            </a:solidFill>
          </a:ln>
        </p:spPr>
        <p:txBody>
          <a:bodyPr wrap="square" rtlCol="0">
            <a:spAutoFit/>
          </a:bodyPr>
          <a:lstStyle/>
          <a:p>
            <a:pPr algn="r" rtl="1"/>
            <a:r>
              <a:rPr lang="ar-JO" dirty="0"/>
              <a:t>تأكد من تضمين الدرس الكثير من التدريبات على القراءة والكتابة باستخدام هذه الطريقة الجديدة</a:t>
            </a:r>
            <a:endParaRPr lang="en-GB" dirty="0"/>
          </a:p>
        </p:txBody>
      </p:sp>
      <p:cxnSp>
        <p:nvCxnSpPr>
          <p:cNvPr id="9" name="Straight Arrow Connector 8">
            <a:extLst>
              <a:ext uri="{FF2B5EF4-FFF2-40B4-BE49-F238E27FC236}">
                <a16:creationId xmlns:a16="http://schemas.microsoft.com/office/drawing/2014/main" id="{46877FEB-388F-491D-A7BE-9F4D79F3E486}"/>
              </a:ext>
            </a:extLst>
          </p:cNvPr>
          <p:cNvCxnSpPr>
            <a:cxnSpLocks/>
            <a:stCxn id="6" idx="1"/>
          </p:cNvCxnSpPr>
          <p:nvPr/>
        </p:nvCxnSpPr>
        <p:spPr>
          <a:xfrm flipH="1" flipV="1">
            <a:off x="2789304" y="3166032"/>
            <a:ext cx="2328262" cy="689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C6B53EA-0B2F-4D8B-93E2-40F9272CC412}"/>
              </a:ext>
            </a:extLst>
          </p:cNvPr>
          <p:cNvCxnSpPr>
            <a:stCxn id="6" idx="1"/>
          </p:cNvCxnSpPr>
          <p:nvPr/>
        </p:nvCxnSpPr>
        <p:spPr>
          <a:xfrm flipH="1">
            <a:off x="3124200" y="3234978"/>
            <a:ext cx="1993366" cy="1506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46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753" y="788201"/>
            <a:ext cx="8782494" cy="1143000"/>
          </a:xfrm>
        </p:spPr>
        <p:txBody>
          <a:bodyPr>
            <a:noAutofit/>
          </a:bodyPr>
          <a:lstStyle/>
          <a:p>
            <a:r>
              <a:rPr lang="ar-JO" b="1" dirty="0">
                <a:solidFill>
                  <a:prstClr val="black"/>
                </a:solidFill>
              </a:rPr>
              <a:t>رياضيات </a:t>
            </a:r>
            <a:r>
              <a:rPr lang="ar-JO" b="1" dirty="0" smtClean="0">
                <a:solidFill>
                  <a:prstClr val="black"/>
                </a:solidFill>
              </a:rPr>
              <a:t>"كولينز" </a:t>
            </a:r>
            <a:r>
              <a:rPr lang="ar-JO" b="1" dirty="0">
                <a:solidFill>
                  <a:prstClr val="black"/>
                </a:solidFill>
              </a:rPr>
              <a:t>وحل المشكلات</a:t>
            </a:r>
            <a:endParaRPr lang="en-US" b="1" dirty="0"/>
          </a:p>
        </p:txBody>
      </p:sp>
      <p:grpSp>
        <p:nvGrpSpPr>
          <p:cNvPr id="2" name="Group 1"/>
          <p:cNvGrpSpPr/>
          <p:nvPr/>
        </p:nvGrpSpPr>
        <p:grpSpPr>
          <a:xfrm>
            <a:off x="539093" y="2720825"/>
            <a:ext cx="8215040" cy="1938037"/>
            <a:chOff x="749905" y="2679304"/>
            <a:chExt cx="8215040" cy="1938037"/>
          </a:xfrm>
        </p:grpSpPr>
        <p:sp>
          <p:nvSpPr>
            <p:cNvPr id="7" name="Pentagon 6"/>
            <p:cNvSpPr/>
            <p:nvPr/>
          </p:nvSpPr>
          <p:spPr>
            <a:xfrm rot="5400000">
              <a:off x="7561483" y="2462770"/>
              <a:ext cx="1186928" cy="1619996"/>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ar-JO" sz="2800" dirty="0" smtClean="0">
                  <a:solidFill>
                    <a:schemeClr val="tx1"/>
                  </a:solidFill>
                </a:rPr>
                <a:t>الأعداد والعمليات</a:t>
              </a:r>
              <a:endParaRPr lang="en-US" sz="2800" dirty="0">
                <a:solidFill>
                  <a:schemeClr val="tx1"/>
                </a:solidFill>
              </a:endParaRPr>
            </a:p>
          </p:txBody>
        </p:sp>
        <p:sp>
          <p:nvSpPr>
            <p:cNvPr id="8" name="Pentagon 7"/>
            <p:cNvSpPr/>
            <p:nvPr/>
          </p:nvSpPr>
          <p:spPr>
            <a:xfrm rot="5400000">
              <a:off x="3450718" y="2377384"/>
              <a:ext cx="1167394" cy="1810302"/>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ar-JO" sz="2800" dirty="0" smtClean="0">
                  <a:solidFill>
                    <a:schemeClr val="tx1"/>
                  </a:solidFill>
                </a:rPr>
                <a:t>الهندسة والقياس</a:t>
              </a:r>
              <a:endParaRPr lang="en-US" sz="2800" dirty="0">
                <a:solidFill>
                  <a:schemeClr val="tx1"/>
                </a:solidFill>
              </a:endParaRPr>
            </a:p>
          </p:txBody>
        </p:sp>
        <p:sp>
          <p:nvSpPr>
            <p:cNvPr id="13" name="Pentagon 12"/>
            <p:cNvSpPr/>
            <p:nvPr/>
          </p:nvSpPr>
          <p:spPr>
            <a:xfrm rot="5400000">
              <a:off x="1349013" y="2266030"/>
              <a:ext cx="1186927" cy="2052543"/>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ar-JO" sz="2800" dirty="0" smtClean="0">
                  <a:solidFill>
                    <a:schemeClr val="tx1"/>
                  </a:solidFill>
                </a:rPr>
                <a:t>تحليل البيانات والاحتمالات</a:t>
              </a:r>
              <a:endParaRPr lang="en-US" sz="2800" dirty="0">
                <a:solidFill>
                  <a:schemeClr val="tx1"/>
                </a:solidFill>
              </a:endParaRPr>
            </a:p>
          </p:txBody>
        </p:sp>
        <p:sp>
          <p:nvSpPr>
            <p:cNvPr id="14" name="Rectangle 13"/>
            <p:cNvSpPr/>
            <p:nvPr/>
          </p:nvSpPr>
          <p:spPr>
            <a:xfrm>
              <a:off x="749905" y="3936984"/>
              <a:ext cx="8215040" cy="6803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JO" sz="2800" dirty="0" smtClean="0">
                  <a:solidFill>
                    <a:schemeClr val="tx1"/>
                  </a:solidFill>
                </a:rPr>
                <a:t>حل المشكلات</a:t>
              </a:r>
              <a:endParaRPr lang="en-US" sz="2800" dirty="0">
                <a:solidFill>
                  <a:schemeClr val="tx1"/>
                </a:solidFill>
              </a:endParaRPr>
            </a:p>
          </p:txBody>
        </p:sp>
      </p:grpSp>
      <p:sp>
        <p:nvSpPr>
          <p:cNvPr id="10" name="Pentagon 7"/>
          <p:cNvSpPr/>
          <p:nvPr/>
        </p:nvSpPr>
        <p:spPr>
          <a:xfrm rot="5400000">
            <a:off x="5342736" y="2273252"/>
            <a:ext cx="1186928" cy="2082074"/>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ar-JO" sz="2800" dirty="0" smtClean="0">
                <a:solidFill>
                  <a:schemeClr val="tx1"/>
                </a:solidFill>
              </a:rPr>
              <a:t>الأنماط والجبر والاقترانات </a:t>
            </a:r>
            <a:endParaRPr lang="en-US" sz="2800" dirty="0">
              <a:solidFill>
                <a:schemeClr val="tx1"/>
              </a:solidFill>
            </a:endParaRPr>
          </a:p>
        </p:txBody>
      </p:sp>
    </p:spTree>
    <p:extLst>
      <p:ext uri="{BB962C8B-B14F-4D97-AF65-F5344CB8AC3E}">
        <p14:creationId xmlns:p14="http://schemas.microsoft.com/office/powerpoint/2010/main" val="38031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1886" y="1398362"/>
            <a:ext cx="4626428" cy="4525963"/>
          </a:xfrm>
        </p:spPr>
        <p:txBody>
          <a:bodyPr>
            <a:normAutofit fontScale="92500"/>
          </a:bodyPr>
          <a:lstStyle/>
          <a:p>
            <a:pPr lvl="0" algn="r" rtl="1"/>
            <a:r>
              <a:rPr lang="ar-JO" sz="2500" dirty="0">
                <a:solidFill>
                  <a:prstClr val="black"/>
                </a:solidFill>
              </a:rPr>
              <a:t>التعلم المتمحور حول المتعلم.</a:t>
            </a:r>
          </a:p>
          <a:p>
            <a:pPr lvl="0" algn="r" rtl="1"/>
            <a:r>
              <a:rPr lang="ar-JO" sz="2500" dirty="0">
                <a:solidFill>
                  <a:prstClr val="black"/>
                </a:solidFill>
              </a:rPr>
              <a:t>التعلم القائم على حل المشكلات.</a:t>
            </a:r>
          </a:p>
          <a:p>
            <a:pPr lvl="0" algn="r" rtl="1"/>
            <a:r>
              <a:rPr lang="ar-JO" sz="2500" dirty="0" smtClean="0"/>
              <a:t>تغطية جميع نتاجات </a:t>
            </a:r>
            <a:r>
              <a:rPr lang="ar-JO" sz="2500" dirty="0"/>
              <a:t>التعلم </a:t>
            </a:r>
            <a:r>
              <a:rPr lang="ar-JO" sz="2500" dirty="0" smtClean="0"/>
              <a:t>الخاصة بالصف الرابع وبما </a:t>
            </a:r>
            <a:r>
              <a:rPr lang="ar-JO" sz="2500" dirty="0"/>
              <a:t>ينسجم مع وثيقة الإطار العام والخاص </a:t>
            </a:r>
            <a:r>
              <a:rPr lang="ar-JO" sz="2500" dirty="0" smtClean="0"/>
              <a:t>للرياضيات </a:t>
            </a:r>
            <a:r>
              <a:rPr lang="ar-JO" sz="2500" dirty="0"/>
              <a:t>ومعاييرها ومؤشرات أدائها التي تم إقرارها من المركز الوطني لتطوير المناهج ووزارة التربية والتعليم في الأردن.</a:t>
            </a:r>
            <a:endParaRPr lang="ar-JO" sz="2500" dirty="0" smtClean="0">
              <a:solidFill>
                <a:prstClr val="black"/>
              </a:solidFill>
            </a:endParaRPr>
          </a:p>
          <a:p>
            <a:pPr lvl="0" algn="r" rtl="1"/>
            <a:r>
              <a:rPr lang="ar-JO" sz="2500" dirty="0" smtClean="0">
                <a:solidFill>
                  <a:prstClr val="black"/>
                </a:solidFill>
              </a:rPr>
              <a:t>مواءمة </a:t>
            </a:r>
            <a:r>
              <a:rPr lang="ar-JO" sz="2500" dirty="0">
                <a:solidFill>
                  <a:prstClr val="black"/>
                </a:solidFill>
              </a:rPr>
              <a:t>مع البيئة الأردنية.</a:t>
            </a:r>
          </a:p>
          <a:p>
            <a:pPr lvl="0" algn="r" rtl="1"/>
            <a:r>
              <a:rPr lang="ar-JO" sz="2500" dirty="0">
                <a:solidFill>
                  <a:prstClr val="black"/>
                </a:solidFill>
              </a:rPr>
              <a:t>نهج مميز: الإثراء اللغوي.</a:t>
            </a:r>
          </a:p>
          <a:p>
            <a:pPr lvl="0" algn="r" rtl="1"/>
            <a:r>
              <a:rPr lang="ar-JO" sz="2500" dirty="0">
                <a:solidFill>
                  <a:prstClr val="black"/>
                </a:solidFill>
              </a:rPr>
              <a:t>كتاب التمارين.</a:t>
            </a:r>
          </a:p>
          <a:p>
            <a:endParaRPr lang="ar-JO" sz="2800" dirty="0" smtClean="0"/>
          </a:p>
          <a:p>
            <a:endParaRPr lang="en-GB" sz="2800" dirty="0"/>
          </a:p>
          <a:p>
            <a:pPr marL="0" indent="0">
              <a:buNone/>
            </a:pPr>
            <a:endParaRPr lang="en-GB" sz="2800" dirty="0"/>
          </a:p>
        </p:txBody>
      </p:sp>
      <p:sp>
        <p:nvSpPr>
          <p:cNvPr id="2" name="Title 1"/>
          <p:cNvSpPr>
            <a:spLocks noGrp="1"/>
          </p:cNvSpPr>
          <p:nvPr>
            <p:ph type="title"/>
          </p:nvPr>
        </p:nvSpPr>
        <p:spPr/>
        <p:txBody>
          <a:bodyPr>
            <a:normAutofit/>
          </a:bodyPr>
          <a:lstStyle/>
          <a:p>
            <a:r>
              <a:rPr lang="ar-JO" altLang="en-US" dirty="0"/>
              <a:t>رياضيات "كولينز"</a:t>
            </a:r>
            <a:endParaRPr lang="en-GB" b="1" dirty="0"/>
          </a:p>
        </p:txBody>
      </p:sp>
      <p:pic>
        <p:nvPicPr>
          <p:cNvPr id="6" name="Picture 5"/>
          <p:cNvPicPr>
            <a:picLocks noChangeAspect="1"/>
          </p:cNvPicPr>
          <p:nvPr/>
        </p:nvPicPr>
        <p:blipFill>
          <a:blip r:embed="rId3"/>
          <a:stretch>
            <a:fillRect/>
          </a:stretch>
        </p:blipFill>
        <p:spPr>
          <a:xfrm>
            <a:off x="0" y="3378925"/>
            <a:ext cx="4071694" cy="2286135"/>
          </a:xfrm>
          <a:prstGeom prst="rect">
            <a:avLst/>
          </a:prstGeom>
        </p:spPr>
      </p:pic>
    </p:spTree>
    <p:extLst>
      <p:ext uri="{BB962C8B-B14F-4D97-AF65-F5344CB8AC3E}">
        <p14:creationId xmlns:p14="http://schemas.microsoft.com/office/powerpoint/2010/main" val="2946339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812C-E0C6-40CC-9AE7-4B6A1DE88D53}"/>
              </a:ext>
            </a:extLst>
          </p:cNvPr>
          <p:cNvSpPr>
            <a:spLocks noGrp="1"/>
          </p:cNvSpPr>
          <p:nvPr>
            <p:ph type="title"/>
          </p:nvPr>
        </p:nvSpPr>
        <p:spPr/>
        <p:txBody>
          <a:bodyPr/>
          <a:lstStyle/>
          <a:p>
            <a:r>
              <a:rPr lang="ar-JO" altLang="en-US" dirty="0"/>
              <a:t>رياضيات "كولينز"</a:t>
            </a:r>
            <a:endParaRPr lang="en-GB" dirty="0"/>
          </a:p>
        </p:txBody>
      </p:sp>
      <p:sp>
        <p:nvSpPr>
          <p:cNvPr id="3" name="Content Placeholder 2">
            <a:extLst>
              <a:ext uri="{FF2B5EF4-FFF2-40B4-BE49-F238E27FC236}">
                <a16:creationId xmlns:a16="http://schemas.microsoft.com/office/drawing/2014/main" id="{23468632-A548-41C3-B2C7-184CBC9725DD}"/>
              </a:ext>
            </a:extLst>
          </p:cNvPr>
          <p:cNvSpPr>
            <a:spLocks noGrp="1"/>
          </p:cNvSpPr>
          <p:nvPr>
            <p:ph idx="1"/>
          </p:nvPr>
        </p:nvSpPr>
        <p:spPr>
          <a:xfrm>
            <a:off x="4299858" y="1388271"/>
            <a:ext cx="4310742" cy="4525963"/>
          </a:xfrm>
        </p:spPr>
        <p:txBody>
          <a:bodyPr>
            <a:normAutofit fontScale="92500"/>
          </a:bodyPr>
          <a:lstStyle/>
          <a:p>
            <a:pPr algn="just" rtl="1"/>
            <a:r>
              <a:rPr lang="ar-JO" dirty="0"/>
              <a:t>منهاج رياضيات "كولينز" يؤكد على أن الطالب محور عملية التعلم – وذلك عن طريق التأكيد على المشاركة النشطة للطالب في عملية التعلم، وتنمية مهاراته في حل المشكلات.</a:t>
            </a:r>
          </a:p>
          <a:p>
            <a:pPr algn="just" rtl="1"/>
            <a:r>
              <a:rPr lang="ar-JO" dirty="0"/>
              <a:t>تمثل مهارات حل المشكلات القلب النابض لمنهاج رياضيات "كولينز".</a:t>
            </a:r>
          </a:p>
          <a:p>
            <a:endParaRPr lang="en-GB" dirty="0"/>
          </a:p>
          <a:p>
            <a:endParaRPr lang="en-GB" dirty="0"/>
          </a:p>
        </p:txBody>
      </p:sp>
      <p:pic>
        <p:nvPicPr>
          <p:cNvPr id="5" name="Picture 4">
            <a:extLst>
              <a:ext uri="{FF2B5EF4-FFF2-40B4-BE49-F238E27FC236}">
                <a16:creationId xmlns:a16="http://schemas.microsoft.com/office/drawing/2014/main" id="{AABDEF33-22BF-4A44-B767-A5ED2F9F1739}"/>
              </a:ext>
            </a:extLst>
          </p:cNvPr>
          <p:cNvPicPr>
            <a:picLocks noChangeAspect="1"/>
          </p:cNvPicPr>
          <p:nvPr/>
        </p:nvPicPr>
        <p:blipFill>
          <a:blip r:embed="rId2"/>
          <a:stretch>
            <a:fillRect/>
          </a:stretch>
        </p:blipFill>
        <p:spPr>
          <a:xfrm>
            <a:off x="293915" y="1283214"/>
            <a:ext cx="3583093" cy="2382721"/>
          </a:xfrm>
          <a:prstGeom prst="rect">
            <a:avLst/>
          </a:prstGeom>
        </p:spPr>
      </p:pic>
      <p:sp>
        <p:nvSpPr>
          <p:cNvPr id="6" name="AutoShape 6">
            <a:extLst>
              <a:ext uri="{FF2B5EF4-FFF2-40B4-BE49-F238E27FC236}">
                <a16:creationId xmlns:a16="http://schemas.microsoft.com/office/drawing/2014/main" id="{74272C60-C257-4A2B-8451-447FBB5F2718}"/>
              </a:ext>
            </a:extLst>
          </p:cNvPr>
          <p:cNvSpPr>
            <a:spLocks noChangeArrowheads="1"/>
          </p:cNvSpPr>
          <p:nvPr/>
        </p:nvSpPr>
        <p:spPr bwMode="auto">
          <a:xfrm>
            <a:off x="823187" y="3817086"/>
            <a:ext cx="3091921" cy="2051053"/>
          </a:xfrm>
          <a:prstGeom prst="cloudCallout">
            <a:avLst>
              <a:gd name="adj1" fmla="val -64088"/>
              <a:gd name="adj2" fmla="val 48968"/>
            </a:avLst>
          </a:prstGeom>
          <a:solidFill>
            <a:srgbClr val="E6B9B8">
              <a:alpha val="20000"/>
            </a:srgbClr>
          </a:solidFill>
          <a:ln w="9525">
            <a:solidFill>
              <a:schemeClr val="tx1"/>
            </a:solidFill>
            <a:round/>
            <a:headEnd/>
            <a:tailEnd/>
          </a:ln>
          <a:effectLst/>
        </p:spPr>
        <p:txBody>
          <a:bodyPr/>
          <a:lstStyle/>
          <a:p>
            <a:pPr algn="ctr"/>
            <a:r>
              <a:rPr lang="ar-JO" sz="3200" dirty="0" smtClean="0"/>
              <a:t>ماذا يعني هذا؟</a:t>
            </a:r>
            <a:endParaRPr lang="en-GB" altLang="en-US" sz="3200" dirty="0">
              <a:latin typeface="Trebuchet MS" panose="020B0603020202020204" pitchFamily="34" charset="0"/>
            </a:endParaRPr>
          </a:p>
        </p:txBody>
      </p:sp>
    </p:spTree>
    <p:extLst>
      <p:ext uri="{BB962C8B-B14F-4D97-AF65-F5344CB8AC3E}">
        <p14:creationId xmlns:p14="http://schemas.microsoft.com/office/powerpoint/2010/main" val="172371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41D3-27D1-4167-B01D-F5BB2A9DE9C3}"/>
              </a:ext>
            </a:extLst>
          </p:cNvPr>
          <p:cNvSpPr>
            <a:spLocks noGrp="1"/>
          </p:cNvSpPr>
          <p:nvPr>
            <p:ph type="ctrTitle"/>
          </p:nvPr>
        </p:nvSpPr>
        <p:spPr>
          <a:xfrm>
            <a:off x="685800" y="725715"/>
            <a:ext cx="7772400" cy="1857828"/>
          </a:xfrm>
        </p:spPr>
        <p:txBody>
          <a:bodyPr>
            <a:normAutofit fontScale="90000"/>
          </a:bodyPr>
          <a:lstStyle/>
          <a:p>
            <a:r>
              <a:rPr lang="ar-JO" b="1" dirty="0"/>
              <a:t/>
            </a:r>
            <a:br>
              <a:rPr lang="ar-JO" b="1" dirty="0"/>
            </a:br>
            <a:r>
              <a:rPr lang="ar-JO" b="1" dirty="0"/>
              <a:t/>
            </a:r>
            <a:br>
              <a:rPr lang="ar-JO" b="1" dirty="0"/>
            </a:br>
            <a:r>
              <a:rPr lang="ar-JO" b="1" dirty="0"/>
              <a:t/>
            </a:r>
            <a:br>
              <a:rPr lang="ar-JO" b="1" dirty="0"/>
            </a:br>
            <a:r>
              <a:rPr lang="en-US" b="1" dirty="0"/>
              <a:t/>
            </a:r>
            <a:br>
              <a:rPr lang="en-US" b="1" dirty="0"/>
            </a:br>
            <a:r>
              <a:rPr lang="en-US" b="1" dirty="0"/>
              <a:t/>
            </a:r>
            <a:br>
              <a:rPr lang="en-US" b="1" dirty="0"/>
            </a:br>
            <a:r>
              <a:rPr lang="ar-JO" b="1" dirty="0"/>
              <a:t>تدريب المدربين على منهاج </a:t>
            </a:r>
            <a:r>
              <a:rPr lang="ar-JO" b="1" dirty="0" smtClean="0"/>
              <a:t>الرياضيات </a:t>
            </a:r>
            <a:r>
              <a:rPr lang="ar-JO" b="1" dirty="0"/>
              <a:t>المطور للصف الرابع الأساسي</a:t>
            </a:r>
            <a:br>
              <a:rPr lang="ar-JO" b="1" dirty="0"/>
            </a:br>
            <a:r>
              <a:rPr lang="ar-JO" b="1" dirty="0" smtClean="0">
                <a:solidFill>
                  <a:srgbClr val="FF0000"/>
                </a:solidFill>
              </a:rPr>
              <a:t>اليوم التدريبي الأول</a:t>
            </a:r>
            <a:r>
              <a:rPr lang="ar-JO" b="1" dirty="0"/>
              <a:t/>
            </a:r>
            <a:br>
              <a:rPr lang="ar-JO" b="1" dirty="0"/>
            </a:br>
            <a:r>
              <a:rPr lang="ar-JO" dirty="0"/>
              <a:t/>
            </a:r>
            <a:br>
              <a:rPr lang="ar-JO"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Subtitle 2">
            <a:extLst>
              <a:ext uri="{FF2B5EF4-FFF2-40B4-BE49-F238E27FC236}">
                <a16:creationId xmlns:a16="http://schemas.microsoft.com/office/drawing/2014/main" id="{79EF2E14-8C10-492A-A167-A5C9A4A32C82}"/>
              </a:ext>
            </a:extLst>
          </p:cNvPr>
          <p:cNvSpPr>
            <a:spLocks noGrp="1"/>
          </p:cNvSpPr>
          <p:nvPr>
            <p:ph type="subTitle" idx="1"/>
          </p:nvPr>
        </p:nvSpPr>
        <p:spPr/>
        <p:txBody>
          <a:bodyPr/>
          <a:lstStyle/>
          <a:p>
            <a:endParaRPr lang="en-GB" dirty="0">
              <a:solidFill>
                <a:schemeClr val="tx1"/>
              </a:solidFill>
            </a:endParaRPr>
          </a:p>
          <a:p>
            <a:endParaRPr lang="en-GB" dirty="0">
              <a:solidFill>
                <a:schemeClr val="tx1"/>
              </a:solidFill>
            </a:endParaRPr>
          </a:p>
          <a:p>
            <a:pPr lvl="0"/>
            <a:r>
              <a:rPr lang="ar-JO" sz="2800" b="1" dirty="0">
                <a:solidFill>
                  <a:prstClr val="black"/>
                </a:solidFill>
              </a:rPr>
              <a:t>آب، 2019م</a:t>
            </a:r>
            <a:endParaRPr lang="en-GB" sz="2800" b="1" dirty="0">
              <a:solidFill>
                <a:prstClr val="black"/>
              </a:solidFill>
            </a:endParaRPr>
          </a:p>
        </p:txBody>
      </p:sp>
      <p:pic>
        <p:nvPicPr>
          <p:cNvPr id="4" name="bcc7b668-fdd0-4834-8930-916a3579c3fc" descr="04A1744A-F4A0-4299-A814-CE318BD30107@uk">
            <a:extLst>
              <a:ext uri="{FF2B5EF4-FFF2-40B4-BE49-F238E27FC236}">
                <a16:creationId xmlns:a16="http://schemas.microsoft.com/office/drawing/2014/main" id="{B0C10BB7-1DC9-4183-BF8D-489FE5D850CC}"/>
              </a:ext>
            </a:extLst>
          </p:cNvPr>
          <p:cNvPicPr>
            <a:picLocks noChangeAspect="1" noChangeArrowheads="1"/>
          </p:cNvPicPr>
          <p:nvPr/>
        </p:nvPicPr>
        <p:blipFill rotWithShape="1">
          <a:blip r:embed="rId3" cstate="print"/>
          <a:srcRect r="22584"/>
          <a:stretch/>
        </p:blipFill>
        <p:spPr bwMode="auto">
          <a:xfrm>
            <a:off x="0" y="5831174"/>
            <a:ext cx="12192000" cy="1026826"/>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424735" y="1799773"/>
            <a:ext cx="2309366" cy="3081143"/>
          </a:xfrm>
          <a:prstGeom prst="rect">
            <a:avLst/>
          </a:prstGeom>
        </p:spPr>
      </p:pic>
    </p:spTree>
    <p:extLst>
      <p:ext uri="{BB962C8B-B14F-4D97-AF65-F5344CB8AC3E}">
        <p14:creationId xmlns:p14="http://schemas.microsoft.com/office/powerpoint/2010/main" val="247306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altLang="en-US" dirty="0">
                <a:solidFill>
                  <a:prstClr val="black"/>
                </a:solidFill>
              </a:rPr>
              <a:t>رياضيات "كولينز"</a:t>
            </a:r>
            <a:endParaRPr lang="en-GB" b="1" dirty="0"/>
          </a:p>
        </p:txBody>
      </p:sp>
      <p:sp>
        <p:nvSpPr>
          <p:cNvPr id="3" name="Content Placeholder 2"/>
          <p:cNvSpPr>
            <a:spLocks noGrp="1"/>
          </p:cNvSpPr>
          <p:nvPr>
            <p:ph idx="1"/>
          </p:nvPr>
        </p:nvSpPr>
        <p:spPr/>
        <p:txBody>
          <a:bodyPr>
            <a:normAutofit/>
          </a:bodyPr>
          <a:lstStyle/>
          <a:p>
            <a:pPr marL="457200" indent="-457200" algn="just" rtl="1">
              <a:buFont typeface="Arial" panose="020B0604020202020204" pitchFamily="34" charset="0"/>
              <a:buChar char="•"/>
            </a:pPr>
            <a:r>
              <a:rPr lang="ar-JO" sz="2800" dirty="0">
                <a:solidFill>
                  <a:prstClr val="black"/>
                </a:solidFill>
              </a:rPr>
              <a:t>الحفاظ على النهج المتمحور حول الطالب وتنمية مهارات حل المشكلات.</a:t>
            </a:r>
          </a:p>
          <a:p>
            <a:pPr marL="457200" indent="-457200" algn="r" rtl="1">
              <a:buFont typeface="Arial" panose="020B0604020202020204" pitchFamily="34" charset="0"/>
              <a:buChar char="•"/>
            </a:pPr>
            <a:r>
              <a:rPr lang="ar-JO" sz="2800" dirty="0">
                <a:solidFill>
                  <a:prstClr val="black"/>
                </a:solidFill>
              </a:rPr>
              <a:t>مكيفة للسياق التربوي الأردني.</a:t>
            </a:r>
          </a:p>
          <a:p>
            <a:pPr marL="457200" indent="-457200" algn="just" rtl="1">
              <a:buFont typeface="Arial" panose="020B0604020202020204" pitchFamily="34" charset="0"/>
              <a:buChar char="•"/>
            </a:pPr>
            <a:r>
              <a:rPr lang="ar-JO" sz="2800" dirty="0"/>
              <a:t>تم إعادة ترتيب المحتوى العلمي الخاص بكتاب رياضيات "كولينز" للصف الأول وتم إضافة بعض من نتاجات التعلم إليه ومعالجتها وبما ينسجم مع وثيقة الإطار العام والخاص للرياضيات ومعاييرها ومؤشرات أدائها التي تم إقرارها من المركز الوطني لتطوير المناهج ووزارة التربية والتعليم في الأردن.</a:t>
            </a:r>
            <a:endParaRPr lang="en-GB" sz="2800" dirty="0"/>
          </a:p>
          <a:p>
            <a:pPr marL="0" indent="0">
              <a:buNone/>
            </a:pPr>
            <a:endParaRPr lang="en-GB" sz="2800" dirty="0"/>
          </a:p>
        </p:txBody>
      </p:sp>
    </p:spTree>
    <p:extLst>
      <p:ext uri="{BB962C8B-B14F-4D97-AF65-F5344CB8AC3E}">
        <p14:creationId xmlns:p14="http://schemas.microsoft.com/office/powerpoint/2010/main" val="37513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23"/>
          <p:cNvSpPr txBox="1"/>
          <p:nvPr/>
        </p:nvSpPr>
        <p:spPr>
          <a:xfrm>
            <a:off x="291525" y="5211094"/>
            <a:ext cx="8503200" cy="391275"/>
          </a:xfrm>
          <a:prstGeom prst="rect">
            <a:avLst/>
          </a:prstGeom>
          <a:noFill/>
          <a:ln>
            <a:noFill/>
          </a:ln>
        </p:spPr>
        <p:txBody>
          <a:bodyPr spcFirstLastPara="1" wrap="square" lIns="68569" tIns="68569" rIns="68569" bIns="68569" anchor="t"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984" name="Google Shape;984;p123"/>
          <p:cNvSpPr txBox="1"/>
          <p:nvPr/>
        </p:nvSpPr>
        <p:spPr>
          <a:xfrm>
            <a:off x="291525" y="5211094"/>
            <a:ext cx="8503200" cy="391275"/>
          </a:xfrm>
          <a:prstGeom prst="rect">
            <a:avLst/>
          </a:prstGeom>
          <a:noFill/>
          <a:ln>
            <a:noFill/>
          </a:ln>
        </p:spPr>
        <p:txBody>
          <a:bodyPr spcFirstLastPara="1" wrap="square" lIns="68569" tIns="68569" rIns="68569" bIns="68569" anchor="t"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986" name="Google Shape;986;p123"/>
          <p:cNvSpPr/>
          <p:nvPr/>
        </p:nvSpPr>
        <p:spPr>
          <a:xfrm>
            <a:off x="174541" y="1417638"/>
            <a:ext cx="3148521" cy="3912612"/>
          </a:xfrm>
          <a:prstGeom prst="wedgeRectCallout">
            <a:avLst>
              <a:gd name="adj1" fmla="val -59295"/>
              <a:gd name="adj2" fmla="val 33128"/>
            </a:avLst>
          </a:prstGeom>
          <a:solidFill>
            <a:schemeClr val="accent6"/>
          </a:solidFill>
          <a:ln>
            <a:noFill/>
          </a:ln>
        </p:spPr>
        <p:txBody>
          <a:bodyPr spcFirstLastPara="1" wrap="square" lIns="162000" tIns="34275" rIns="68569" bIns="34275" anchor="ctr" anchorCtr="0">
            <a:noAutofit/>
          </a:bodyPr>
          <a:lstStyle/>
          <a:p>
            <a:endParaRPr sz="1350" dirty="0">
              <a:solidFill>
                <a:srgbClr val="FFFFFF"/>
              </a:solidFill>
              <a:latin typeface="Arial"/>
              <a:ea typeface="Arial"/>
              <a:cs typeface="Arial"/>
              <a:sym typeface="Arial"/>
            </a:endParaRPr>
          </a:p>
          <a:p>
            <a:pPr algn="r" rtl="1"/>
            <a:r>
              <a:rPr lang="ar-JO" sz="2800" b="1" dirty="0">
                <a:solidFill>
                  <a:srgbClr val="FFFFFF"/>
                </a:solidFill>
                <a:latin typeface="Arial"/>
                <a:ea typeface="Arial"/>
                <a:cs typeface="Arial"/>
                <a:sym typeface="Arial"/>
              </a:rPr>
              <a:t>ما جوانب التدريس التي تعتمد عليها في الآونة الحالية التي تنسجم مع فلسفة تدريس منهاج الرياضيات</a:t>
            </a:r>
            <a:r>
              <a:rPr lang="ar-JO" sz="2800" b="1" dirty="0" smtClean="0">
                <a:solidFill>
                  <a:srgbClr val="FFFFFF"/>
                </a:solidFill>
                <a:latin typeface="Arial"/>
                <a:ea typeface="Arial"/>
                <a:cs typeface="Arial"/>
                <a:sym typeface="Arial"/>
              </a:rPr>
              <a:t> </a:t>
            </a:r>
            <a:r>
              <a:rPr lang="ar-JO" sz="2800" b="1" dirty="0">
                <a:solidFill>
                  <a:srgbClr val="FFFFFF"/>
                </a:solidFill>
                <a:latin typeface="Arial"/>
                <a:ea typeface="Arial"/>
                <a:cs typeface="Arial"/>
                <a:sym typeface="Arial"/>
              </a:rPr>
              <a:t>المطور للصف الرابع الأساسي ؟</a:t>
            </a:r>
            <a:endParaRPr lang="ar-JO" sz="1350" dirty="0">
              <a:solidFill>
                <a:schemeClr val="lt1"/>
              </a:solidFill>
              <a:latin typeface="Arial"/>
              <a:ea typeface="Arial"/>
              <a:cs typeface="Arial"/>
              <a:sym typeface="Arial"/>
            </a:endParaRPr>
          </a:p>
          <a:p>
            <a:endParaRPr sz="1350" dirty="0">
              <a:solidFill>
                <a:schemeClr val="lt1"/>
              </a:solidFill>
              <a:latin typeface="Arial"/>
              <a:ea typeface="Arial"/>
              <a:cs typeface="Arial"/>
              <a:sym typeface="Arial"/>
            </a:endParaRPr>
          </a:p>
        </p:txBody>
      </p:sp>
      <p:sp>
        <p:nvSpPr>
          <p:cNvPr id="987" name="Google Shape;987;p123"/>
          <p:cNvSpPr/>
          <p:nvPr/>
        </p:nvSpPr>
        <p:spPr>
          <a:xfrm>
            <a:off x="5083153" y="1092820"/>
            <a:ext cx="3867880" cy="2683686"/>
          </a:xfrm>
          <a:prstGeom prst="wedgeRectCallout">
            <a:avLst>
              <a:gd name="adj1" fmla="val 58182"/>
              <a:gd name="adj2" fmla="val 32236"/>
            </a:avLst>
          </a:prstGeom>
          <a:solidFill>
            <a:schemeClr val="accent4"/>
          </a:solidFill>
          <a:ln>
            <a:noFill/>
          </a:ln>
        </p:spPr>
        <p:txBody>
          <a:bodyPr spcFirstLastPara="1" wrap="square" lIns="162000" tIns="34275" rIns="68569" bIns="34275" anchor="ctr" anchorCtr="0">
            <a:noAutofit/>
          </a:bodyPr>
          <a:lstStyle/>
          <a:p>
            <a:pPr lvl="0" algn="just" rtl="1"/>
            <a:r>
              <a:rPr lang="ar-JO" sz="2400" b="1" dirty="0">
                <a:solidFill>
                  <a:srgbClr val="FFFFFF"/>
                </a:solidFill>
                <a:latin typeface="Arial"/>
                <a:ea typeface="Arial"/>
                <a:cs typeface="Arial"/>
                <a:sym typeface="Arial"/>
              </a:rPr>
              <a:t>ما المعيقات التي يمكن أن تواجهها في أثناء تنفيذك لمنهاج </a:t>
            </a:r>
            <a:r>
              <a:rPr lang="ar-JO" sz="2400" b="1" dirty="0" smtClean="0">
                <a:solidFill>
                  <a:srgbClr val="FFFFFF"/>
                </a:solidFill>
                <a:latin typeface="Arial"/>
                <a:ea typeface="Arial"/>
                <a:cs typeface="Arial"/>
                <a:sym typeface="Arial"/>
              </a:rPr>
              <a:t>الرياضيات </a:t>
            </a:r>
            <a:r>
              <a:rPr lang="ar-JO" sz="2400" b="1" dirty="0">
                <a:solidFill>
                  <a:srgbClr val="FFFFFF"/>
                </a:solidFill>
                <a:latin typeface="Arial"/>
                <a:ea typeface="Arial"/>
                <a:cs typeface="Arial"/>
                <a:sym typeface="Arial"/>
              </a:rPr>
              <a:t>المطور للصف الرابع الأساسي في مدرستك؟</a:t>
            </a:r>
          </a:p>
        </p:txBody>
      </p:sp>
      <p:sp>
        <p:nvSpPr>
          <p:cNvPr id="2" name="Title 1">
            <a:extLst>
              <a:ext uri="{FF2B5EF4-FFF2-40B4-BE49-F238E27FC236}">
                <a16:creationId xmlns:a16="http://schemas.microsoft.com/office/drawing/2014/main" id="{6E3950E6-DB3B-4251-B43F-4000B90D0C53}"/>
              </a:ext>
            </a:extLst>
          </p:cNvPr>
          <p:cNvSpPr>
            <a:spLocks noGrp="1"/>
          </p:cNvSpPr>
          <p:nvPr>
            <p:ph type="title"/>
          </p:nvPr>
        </p:nvSpPr>
        <p:spPr>
          <a:xfrm>
            <a:off x="428325" y="2519"/>
            <a:ext cx="8229600" cy="1143000"/>
          </a:xfrm>
        </p:spPr>
        <p:txBody>
          <a:bodyPr/>
          <a:lstStyle/>
          <a:p>
            <a:r>
              <a:rPr lang="ar-JO" b="1" dirty="0"/>
              <a:t>في ختام الجلسة التدريبية الأولى ... </a:t>
            </a:r>
            <a:endParaRPr lang="en-GB" dirty="0"/>
          </a:p>
        </p:txBody>
      </p:sp>
      <p:sp>
        <p:nvSpPr>
          <p:cNvPr id="10" name="Google Shape;987;p123">
            <a:extLst>
              <a:ext uri="{FF2B5EF4-FFF2-40B4-BE49-F238E27FC236}">
                <a16:creationId xmlns:a16="http://schemas.microsoft.com/office/drawing/2014/main" id="{A89FEE56-FF93-45AC-9817-D5E9AFA0A955}"/>
              </a:ext>
            </a:extLst>
          </p:cNvPr>
          <p:cNvSpPr/>
          <p:nvPr/>
        </p:nvSpPr>
        <p:spPr>
          <a:xfrm>
            <a:off x="3824868" y="3904031"/>
            <a:ext cx="4079753" cy="1698338"/>
          </a:xfrm>
          <a:prstGeom prst="wedgeRectCallout">
            <a:avLst>
              <a:gd name="adj1" fmla="val 58182"/>
              <a:gd name="adj2" fmla="val 32236"/>
            </a:avLst>
          </a:prstGeom>
          <a:solidFill>
            <a:schemeClr val="accent4"/>
          </a:solidFill>
          <a:ln>
            <a:noFill/>
          </a:ln>
        </p:spPr>
        <p:txBody>
          <a:bodyPr spcFirstLastPara="1" wrap="square" lIns="162000" tIns="34275" rIns="68569" bIns="34275" anchor="ctr" anchorCtr="0">
            <a:noAutofit/>
          </a:bodyPr>
          <a:lstStyle/>
          <a:p>
            <a:pPr lvl="0" algn="just" rtl="1"/>
            <a:r>
              <a:rPr lang="ar-JO" sz="2400" b="1" dirty="0">
                <a:solidFill>
                  <a:srgbClr val="FFFFFF"/>
                </a:solidFill>
                <a:latin typeface="Arial"/>
                <a:ea typeface="Arial"/>
                <a:cs typeface="Arial"/>
                <a:sym typeface="Arial"/>
              </a:rPr>
              <a:t>أي من التغييرات التي تمت على منهاج الرياضيات للصف الرابع الأساسي تتوقع أن تكون الأصعب في التنفيذ؟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C412-145B-4D98-9C44-5D43801F1635}"/>
              </a:ext>
            </a:extLst>
          </p:cNvPr>
          <p:cNvSpPr>
            <a:spLocks noGrp="1"/>
          </p:cNvSpPr>
          <p:nvPr>
            <p:ph type="title"/>
          </p:nvPr>
        </p:nvSpPr>
        <p:spPr/>
        <p:txBody>
          <a:bodyPr>
            <a:normAutofit fontScale="90000"/>
          </a:bodyPr>
          <a:lstStyle/>
          <a:p>
            <a:r>
              <a:rPr lang="ar-JO" b="1" dirty="0"/>
              <a:t>اليوم التدريبي الأول:</a:t>
            </a:r>
            <a:r>
              <a:rPr lang="ar-JO" dirty="0"/>
              <a:t/>
            </a:r>
            <a:br>
              <a:rPr lang="ar-JO" dirty="0"/>
            </a:br>
            <a:r>
              <a:rPr lang="ar-SA" b="1" dirty="0"/>
              <a:t>النتاجات المتوقعة للجلسة التدريبية</a:t>
            </a:r>
            <a:r>
              <a:rPr lang="ar-JO" b="1" dirty="0"/>
              <a:t> الثانية</a:t>
            </a:r>
            <a:endParaRPr lang="en-GB" dirty="0"/>
          </a:p>
        </p:txBody>
      </p:sp>
      <p:sp>
        <p:nvSpPr>
          <p:cNvPr id="3" name="Content Placeholder 2">
            <a:extLst>
              <a:ext uri="{FF2B5EF4-FFF2-40B4-BE49-F238E27FC236}">
                <a16:creationId xmlns:a16="http://schemas.microsoft.com/office/drawing/2014/main" id="{B3D1EAC7-AD8C-4B49-BB9A-294F9F2B2F58}"/>
              </a:ext>
            </a:extLst>
          </p:cNvPr>
          <p:cNvSpPr>
            <a:spLocks noGrp="1"/>
          </p:cNvSpPr>
          <p:nvPr>
            <p:ph idx="1"/>
          </p:nvPr>
        </p:nvSpPr>
        <p:spPr>
          <a:xfrm>
            <a:off x="457200" y="1752600"/>
            <a:ext cx="8229600" cy="4525963"/>
          </a:xfrm>
        </p:spPr>
        <p:txBody>
          <a:bodyPr>
            <a:normAutofit/>
          </a:bodyPr>
          <a:lstStyle/>
          <a:p>
            <a:pPr marL="0" lvl="0" indent="0" algn="just" rtl="1">
              <a:buNone/>
            </a:pPr>
            <a:r>
              <a:rPr lang="ar-SA" sz="3000" b="1" dirty="0">
                <a:solidFill>
                  <a:prstClr val="black"/>
                </a:solidFill>
              </a:rPr>
              <a:t>التدريب على استخدام منهاج </a:t>
            </a:r>
            <a:r>
              <a:rPr lang="ar-JO" sz="3000" b="1" dirty="0">
                <a:solidFill>
                  <a:prstClr val="black"/>
                </a:solidFill>
              </a:rPr>
              <a:t>رياضيات</a:t>
            </a:r>
            <a:r>
              <a:rPr lang="ar-SA" sz="3000" b="1" dirty="0">
                <a:solidFill>
                  <a:prstClr val="black"/>
                </a:solidFill>
              </a:rPr>
              <a:t> "كولينز" </a:t>
            </a:r>
            <a:r>
              <a:rPr lang="ar-JO" sz="3000" b="1" dirty="0">
                <a:solidFill>
                  <a:prstClr val="black"/>
                </a:solidFill>
              </a:rPr>
              <a:t>المطور </a:t>
            </a:r>
            <a:r>
              <a:rPr lang="ar-SA" sz="3000" b="1" dirty="0">
                <a:solidFill>
                  <a:prstClr val="black"/>
                </a:solidFill>
              </a:rPr>
              <a:t>للصف </a:t>
            </a:r>
            <a:r>
              <a:rPr lang="ar-JO" sz="3000" b="1" dirty="0">
                <a:solidFill>
                  <a:prstClr val="black"/>
                </a:solidFill>
              </a:rPr>
              <a:t>الرابع الأساسي</a:t>
            </a:r>
            <a:r>
              <a:rPr lang="ar-SA" sz="3000" b="1" dirty="0">
                <a:solidFill>
                  <a:prstClr val="black"/>
                </a:solidFill>
              </a:rPr>
              <a:t> في الغرفة الصفية</a:t>
            </a:r>
            <a:r>
              <a:rPr lang="ar-JO" sz="3000" b="1" dirty="0">
                <a:solidFill>
                  <a:prstClr val="black"/>
                </a:solidFill>
              </a:rPr>
              <a:t>:</a:t>
            </a:r>
          </a:p>
          <a:p>
            <a:pPr lvl="0" algn="just" rtl="1"/>
            <a:r>
              <a:rPr lang="ar-SA" sz="3000" dirty="0">
                <a:solidFill>
                  <a:prstClr val="black"/>
                </a:solidFill>
              </a:rPr>
              <a:t>فهم كيفية تدريس منهاج</a:t>
            </a:r>
            <a:r>
              <a:rPr lang="ar-JO" sz="3000" dirty="0">
                <a:solidFill>
                  <a:prstClr val="black"/>
                </a:solidFill>
              </a:rPr>
              <a:t> رياضيات</a:t>
            </a:r>
            <a:r>
              <a:rPr lang="ar-SA" sz="3000" dirty="0">
                <a:solidFill>
                  <a:prstClr val="black"/>
                </a:solidFill>
              </a:rPr>
              <a:t> "كولينز"</a:t>
            </a:r>
            <a:r>
              <a:rPr lang="ar-JO" sz="3000" dirty="0">
                <a:solidFill>
                  <a:prstClr val="black"/>
                </a:solidFill>
              </a:rPr>
              <a:t> المطور</a:t>
            </a:r>
            <a:r>
              <a:rPr lang="ar-SA" sz="3000" dirty="0">
                <a:solidFill>
                  <a:prstClr val="black"/>
                </a:solidFill>
              </a:rPr>
              <a:t> للصف </a:t>
            </a:r>
            <a:r>
              <a:rPr lang="ar-JO" sz="3000" dirty="0">
                <a:solidFill>
                  <a:prstClr val="black"/>
                </a:solidFill>
              </a:rPr>
              <a:t>الرابع الأساسي في الغرفة الصفية. </a:t>
            </a:r>
            <a:endParaRPr lang="en-US" sz="3000" dirty="0">
              <a:solidFill>
                <a:prstClr val="black"/>
              </a:solidFill>
            </a:endParaRPr>
          </a:p>
          <a:p>
            <a:pPr lvl="0" algn="r" rtl="1"/>
            <a:r>
              <a:rPr lang="ar-SA" sz="3000" dirty="0">
                <a:solidFill>
                  <a:prstClr val="black"/>
                </a:solidFill>
              </a:rPr>
              <a:t>تقصّي الملامح العامة التي تمتاز بها الممارسات الفضلى في التخطيط لدروس </a:t>
            </a:r>
            <a:r>
              <a:rPr lang="ar-JO" sz="3000" dirty="0">
                <a:solidFill>
                  <a:prstClr val="black"/>
                </a:solidFill>
              </a:rPr>
              <a:t>الرياضيات</a:t>
            </a:r>
            <a:r>
              <a:rPr lang="ar-SA" sz="3000" dirty="0">
                <a:solidFill>
                  <a:prstClr val="black"/>
                </a:solidFill>
              </a:rPr>
              <a:t>: التعلم النشط، والتمايز، والتقييم.</a:t>
            </a:r>
            <a:endParaRPr lang="en-US" sz="3000" dirty="0">
              <a:solidFill>
                <a:prstClr val="black"/>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7006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altLang="en-US" dirty="0"/>
              <a:t>مكونات المنهج</a:t>
            </a:r>
            <a:endParaRPr lang="en-GB" b="1" dirty="0"/>
          </a:p>
        </p:txBody>
      </p:sp>
      <p:graphicFrame>
        <p:nvGraphicFramePr>
          <p:cNvPr id="6" name="Table 5"/>
          <p:cNvGraphicFramePr>
            <a:graphicFrameLocks noGrp="1"/>
          </p:cNvGraphicFramePr>
          <p:nvPr>
            <p:extLst>
              <p:ext uri="{D42A27DB-BD31-4B8C-83A1-F6EECF244321}">
                <p14:modId xmlns:p14="http://schemas.microsoft.com/office/powerpoint/2010/main" val="3684521387"/>
              </p:ext>
            </p:extLst>
          </p:nvPr>
        </p:nvGraphicFramePr>
        <p:xfrm>
          <a:off x="621145" y="1417638"/>
          <a:ext cx="8065656" cy="4028440"/>
        </p:xfrm>
        <a:graphic>
          <a:graphicData uri="http://schemas.openxmlformats.org/drawingml/2006/table">
            <a:tbl>
              <a:tblPr firstRow="1" bandRow="1">
                <a:tableStyleId>{5C22544A-7EE6-4342-B048-85BDC9FD1C3A}</a:tableStyleId>
              </a:tblPr>
              <a:tblGrid>
                <a:gridCol w="2688552">
                  <a:extLst>
                    <a:ext uri="{9D8B030D-6E8A-4147-A177-3AD203B41FA5}">
                      <a16:colId xmlns:a16="http://schemas.microsoft.com/office/drawing/2014/main" val="2036773739"/>
                    </a:ext>
                  </a:extLst>
                </a:gridCol>
                <a:gridCol w="2688552">
                  <a:extLst>
                    <a:ext uri="{9D8B030D-6E8A-4147-A177-3AD203B41FA5}">
                      <a16:colId xmlns:a16="http://schemas.microsoft.com/office/drawing/2014/main" val="3017269522"/>
                    </a:ext>
                  </a:extLst>
                </a:gridCol>
                <a:gridCol w="2688552">
                  <a:extLst>
                    <a:ext uri="{9D8B030D-6E8A-4147-A177-3AD203B41FA5}">
                      <a16:colId xmlns:a16="http://schemas.microsoft.com/office/drawing/2014/main" val="4058391317"/>
                    </a:ext>
                  </a:extLst>
                </a:gridCol>
              </a:tblGrid>
              <a:tr h="0">
                <a:tc>
                  <a:txBody>
                    <a:bodyPr/>
                    <a:lstStyle/>
                    <a:p>
                      <a:pPr algn="ctr"/>
                      <a:r>
                        <a:rPr lang="ar-JO" dirty="0" smtClean="0"/>
                        <a:t>اللغة</a:t>
                      </a:r>
                      <a:endParaRPr lang="en-GB" dirty="0"/>
                    </a:p>
                  </a:txBody>
                  <a:tcPr/>
                </a:tc>
                <a:tc>
                  <a:txBody>
                    <a:bodyPr/>
                    <a:lstStyle/>
                    <a:p>
                      <a:pPr algn="ctr"/>
                      <a:r>
                        <a:rPr lang="ar-JO" dirty="0" smtClean="0"/>
                        <a:t>التصميم</a:t>
                      </a:r>
                      <a:r>
                        <a:rPr lang="ar-JO" baseline="0" dirty="0" smtClean="0"/>
                        <a:t> والبنية</a:t>
                      </a:r>
                      <a:endParaRPr lang="en-GB" dirty="0"/>
                    </a:p>
                  </a:txBody>
                  <a:tcPr/>
                </a:tc>
                <a:tc>
                  <a:txBody>
                    <a:bodyPr/>
                    <a:lstStyle/>
                    <a:p>
                      <a:pPr algn="ctr"/>
                      <a:r>
                        <a:rPr lang="ar-JO" dirty="0" smtClean="0"/>
                        <a:t>المكوّن</a:t>
                      </a:r>
                      <a:endParaRPr lang="en-GB" dirty="0"/>
                    </a:p>
                  </a:txBody>
                  <a:tcPr/>
                </a:tc>
                <a:extLst>
                  <a:ext uri="{0D108BD9-81ED-4DB2-BD59-A6C34878D82A}">
                    <a16:rowId xmlns:a16="http://schemas.microsoft.com/office/drawing/2014/main" val="3353523333"/>
                  </a:ext>
                </a:extLst>
              </a:tr>
              <a:tr h="370840">
                <a:tc>
                  <a:txBody>
                    <a:bodyPr/>
                    <a:lstStyle/>
                    <a:p>
                      <a:pPr algn="r" rtl="1"/>
                      <a:r>
                        <a:rPr lang="ar-JO" dirty="0" smtClean="0"/>
                        <a:t>العربية،</a:t>
                      </a:r>
                      <a:r>
                        <a:rPr lang="ar-JO" baseline="0" dirty="0" smtClean="0"/>
                        <a:t> مع الإثراء اللغوي باللغة الإنجليزية</a:t>
                      </a:r>
                      <a:endParaRPr lang="en-GB" dirty="0"/>
                    </a:p>
                  </a:txBody>
                  <a:tcPr/>
                </a:tc>
                <a:tc>
                  <a:txBody>
                    <a:bodyPr/>
                    <a:lstStyle/>
                    <a:p>
                      <a:pPr marL="285750" marR="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dirty="0" smtClean="0"/>
                        <a:t>ملون بالكامل، مدعّم بالصور والرسومات التوضيحية</a:t>
                      </a:r>
                    </a:p>
                    <a:p>
                      <a:pPr marL="285750" marR="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dirty="0" smtClean="0"/>
                        <a:t>كتب ورقية</a:t>
                      </a:r>
                      <a:r>
                        <a:rPr lang="ar-JO" baseline="0" dirty="0" smtClean="0"/>
                        <a:t> وأخرى الكترونية</a:t>
                      </a:r>
                      <a:endParaRPr lang="en-GB" dirty="0" smtClean="0"/>
                    </a:p>
                  </a:txBody>
                  <a:tcPr/>
                </a:tc>
                <a:tc>
                  <a:txBody>
                    <a:bodyPr/>
                    <a:lstStyle/>
                    <a:p>
                      <a:pPr algn="ctr" rtl="1"/>
                      <a:r>
                        <a:rPr lang="ar-JO" b="1" dirty="0" smtClean="0"/>
                        <a:t>كتاب الطالب</a:t>
                      </a:r>
                      <a:endParaRPr lang="en-GB" b="1" dirty="0"/>
                    </a:p>
                    <a:p>
                      <a:pPr algn="ctr" rtl="1"/>
                      <a:r>
                        <a:rPr lang="ar-JO" b="1" dirty="0" smtClean="0"/>
                        <a:t>الفص</a:t>
                      </a:r>
                      <a:r>
                        <a:rPr lang="ar-JO" b="1" baseline="0" dirty="0" smtClean="0"/>
                        <a:t>ل الدراسي الأول</a:t>
                      </a:r>
                      <a:endParaRPr lang="en-GB" b="1" baseline="0" dirty="0"/>
                    </a:p>
                    <a:p>
                      <a:pPr algn="ctr" rtl="1"/>
                      <a:r>
                        <a:rPr lang="ar-JO" b="1" baseline="0" dirty="0" smtClean="0"/>
                        <a:t>الفصل الدراسي الثاني </a:t>
                      </a:r>
                      <a:endParaRPr lang="en-GB" b="1" dirty="0"/>
                    </a:p>
                  </a:txBody>
                  <a:tcPr/>
                </a:tc>
                <a:extLst>
                  <a:ext uri="{0D108BD9-81ED-4DB2-BD59-A6C34878D82A}">
                    <a16:rowId xmlns:a16="http://schemas.microsoft.com/office/drawing/2014/main" val="1554695700"/>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dirty="0" smtClean="0"/>
                        <a:t>العربية،</a:t>
                      </a:r>
                      <a:r>
                        <a:rPr lang="ar-JO" baseline="0" dirty="0" smtClean="0"/>
                        <a:t> </a:t>
                      </a:r>
                      <a:r>
                        <a:rPr kumimoji="0" lang="ar-JO" sz="1800" b="0" i="0" u="none" strike="noStrike" kern="1200" cap="none" spc="0" normalizeH="0" baseline="0" noProof="0" dirty="0" smtClean="0">
                          <a:ln>
                            <a:noFill/>
                          </a:ln>
                          <a:solidFill>
                            <a:prstClr val="black"/>
                          </a:solidFill>
                          <a:effectLst/>
                          <a:uLnTx/>
                          <a:uFillTx/>
                          <a:latin typeface="+mn-lt"/>
                          <a:ea typeface="+mn-ea"/>
                          <a:cs typeface="+mn-cs"/>
                        </a:rPr>
                        <a:t>مع الإثراء اللغوي باللغة الإنجليزية</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rtl="1"/>
                      <a:r>
                        <a:rPr lang="ar-JO" dirty="0" smtClean="0"/>
                        <a:t>أبيض وأسود، مدعم بالصور والرسومات</a:t>
                      </a:r>
                      <a:endParaRPr lang="en-GB" dirty="0"/>
                    </a:p>
                  </a:txBody>
                  <a:tcPr/>
                </a:tc>
                <a:tc>
                  <a:txBody>
                    <a:bodyPr/>
                    <a:lstStyle/>
                    <a:p>
                      <a:pPr algn="ctr" rtl="1"/>
                      <a:r>
                        <a:rPr lang="ar-JO" b="1" dirty="0" smtClean="0"/>
                        <a:t>كتب التمارين</a:t>
                      </a:r>
                      <a:endParaRPr lang="en-GB" b="1" dirty="0"/>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smtClean="0">
                          <a:ln>
                            <a:noFill/>
                          </a:ln>
                          <a:solidFill>
                            <a:prstClr val="black"/>
                          </a:solidFill>
                          <a:effectLst/>
                          <a:uLnTx/>
                          <a:uFillTx/>
                          <a:latin typeface="+mn-lt"/>
                          <a:ea typeface="+mn-ea"/>
                          <a:cs typeface="+mn-cs"/>
                        </a:rPr>
                        <a:t>الفصل الدراسي الأول</a:t>
                      </a:r>
                      <a:endParaRPr kumimoji="0" lang="en-GB" sz="1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1800" b="1" i="0" u="none" strike="noStrike" kern="1200" cap="none" spc="0" normalizeH="0" baseline="0" noProof="0" dirty="0" smtClean="0">
                          <a:ln>
                            <a:noFill/>
                          </a:ln>
                          <a:solidFill>
                            <a:prstClr val="black"/>
                          </a:solidFill>
                          <a:effectLst/>
                          <a:uLnTx/>
                          <a:uFillTx/>
                          <a:latin typeface="+mn-lt"/>
                          <a:ea typeface="+mn-ea"/>
                          <a:cs typeface="+mn-cs"/>
                        </a:rPr>
                        <a:t>الفصل الدراسي الثاني </a:t>
                      </a:r>
                      <a:endParaRPr kumimoji="0" lang="en-GB" sz="1800" b="1"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363591419"/>
                  </a:ext>
                </a:extLst>
              </a:tr>
              <a:tr h="1058817">
                <a:tc>
                  <a:txBody>
                    <a:bodyPr/>
                    <a:lstStyle/>
                    <a:p>
                      <a:pPr algn="r" rtl="1"/>
                      <a:r>
                        <a:rPr lang="ar-JO" dirty="0" smtClean="0"/>
                        <a:t>العربية</a:t>
                      </a:r>
                      <a:endParaRPr lang="en-GB" dirty="0"/>
                    </a:p>
                  </a:txBody>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JO" dirty="0" smtClean="0"/>
                        <a:t>أبيض وأسود، مدعمة بأوراق عمل وفلاشات تعليمية داعمة لعملية</a:t>
                      </a:r>
                      <a:r>
                        <a:rPr lang="ar-JO" baseline="0" dirty="0" smtClean="0"/>
                        <a:t> تعلم الطلبة يمكن تحميلها والتعديل عليها واستخدامها في التدريس</a:t>
                      </a:r>
                      <a:endParaRPr lang="en-GB" dirty="0" smtClean="0"/>
                    </a:p>
                    <a:p>
                      <a:pPr marL="0" marR="0" indent="0" algn="ctr" defTabSz="457200" rtl="1"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pPr algn="ctr" rtl="1"/>
                      <a:r>
                        <a:rPr lang="ar-JO" b="1" dirty="0" smtClean="0"/>
                        <a:t>أدلة</a:t>
                      </a:r>
                      <a:r>
                        <a:rPr lang="ar-JO" b="1" baseline="0" dirty="0" smtClean="0"/>
                        <a:t> المعلمين</a:t>
                      </a:r>
                      <a:endParaRPr lang="en-GB" b="1" dirty="0"/>
                    </a:p>
                  </a:txBody>
                  <a:tcPr/>
                </a:tc>
                <a:extLst>
                  <a:ext uri="{0D108BD9-81ED-4DB2-BD59-A6C34878D82A}">
                    <a16:rowId xmlns:a16="http://schemas.microsoft.com/office/drawing/2014/main" val="5091193"/>
                  </a:ext>
                </a:extLst>
              </a:tr>
              <a:tr h="370840">
                <a:tc>
                  <a:txBody>
                    <a:bodyPr/>
                    <a:lstStyle/>
                    <a:p>
                      <a:pPr algn="r" rtl="1"/>
                      <a:r>
                        <a:rPr lang="ar-JO" dirty="0" smtClean="0"/>
                        <a:t>الإنجليزية</a:t>
                      </a:r>
                      <a:endParaRPr lang="en-GB" dirty="0"/>
                    </a:p>
                  </a:txBody>
                  <a:tcPr/>
                </a:tc>
                <a:tc>
                  <a:txBody>
                    <a:bodyPr/>
                    <a:lstStyle/>
                    <a:p>
                      <a:pPr algn="ctr" rtl="1"/>
                      <a:r>
                        <a:rPr lang="ar-JO" dirty="0" smtClean="0"/>
                        <a:t>الكترونية</a:t>
                      </a:r>
                      <a:endParaRPr lang="en-GB" dirty="0"/>
                    </a:p>
                  </a:txBody>
                  <a:tcPr/>
                </a:tc>
                <a:tc>
                  <a:txBody>
                    <a:bodyPr/>
                    <a:lstStyle/>
                    <a:p>
                      <a:pPr algn="ctr" rtl="1"/>
                      <a:r>
                        <a:rPr lang="ar-JO" b="1" dirty="0" smtClean="0"/>
                        <a:t>المواد الرقمية</a:t>
                      </a:r>
                      <a:endParaRPr lang="en-GB" b="1" dirty="0"/>
                    </a:p>
                  </a:txBody>
                  <a:tcPr/>
                </a:tc>
                <a:extLst>
                  <a:ext uri="{0D108BD9-81ED-4DB2-BD59-A6C34878D82A}">
                    <a16:rowId xmlns:a16="http://schemas.microsoft.com/office/drawing/2014/main" val="1662175614"/>
                  </a:ext>
                </a:extLst>
              </a:tr>
            </a:tbl>
          </a:graphicData>
        </a:graphic>
      </p:graphicFrame>
    </p:spTree>
    <p:extLst>
      <p:ext uri="{BB962C8B-B14F-4D97-AF65-F5344CB8AC3E}">
        <p14:creationId xmlns:p14="http://schemas.microsoft.com/office/powerpoint/2010/main" val="12816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solidFill>
                  <a:prstClr val="black"/>
                </a:solidFill>
              </a:rPr>
              <a:t>دليل المعلم</a:t>
            </a:r>
            <a:endParaRPr lang="en-GB" dirty="0"/>
          </a:p>
        </p:txBody>
      </p:sp>
      <p:pic>
        <p:nvPicPr>
          <p:cNvPr id="7" name="bcc7b668-fdd0-4834-8930-916a3579c3fc" descr="04A1744A-F4A0-4299-A814-CE318BD30107@uk"/>
          <p:cNvPicPr>
            <a:picLocks noChangeAspect="1" noChangeArrowheads="1"/>
          </p:cNvPicPr>
          <p:nvPr/>
        </p:nvPicPr>
        <p:blipFill rotWithShape="1">
          <a:blip r:embed="rId3" cstate="print"/>
          <a:srcRect r="22584"/>
          <a:stretch/>
        </p:blipFill>
        <p:spPr bwMode="auto">
          <a:xfrm>
            <a:off x="1" y="6057900"/>
            <a:ext cx="9180512" cy="800100"/>
          </a:xfrm>
          <a:prstGeom prst="rect">
            <a:avLst/>
          </a:prstGeom>
          <a:noFill/>
          <a:ln w="9525">
            <a:noFill/>
            <a:miter lim="800000"/>
            <a:headEnd/>
            <a:tailEnd/>
          </a:ln>
        </p:spPr>
      </p:pic>
      <p:sp>
        <p:nvSpPr>
          <p:cNvPr id="5" name="Rectangle 4">
            <a:extLst>
              <a:ext uri="{FF2B5EF4-FFF2-40B4-BE49-F238E27FC236}">
                <a16:creationId xmlns:a16="http://schemas.microsoft.com/office/drawing/2014/main" id="{CF513F55-722B-4FBA-90CC-31CFAC0B00E6}"/>
              </a:ext>
            </a:extLst>
          </p:cNvPr>
          <p:cNvSpPr/>
          <p:nvPr/>
        </p:nvSpPr>
        <p:spPr>
          <a:xfrm>
            <a:off x="0" y="1161176"/>
            <a:ext cx="8798312" cy="3385542"/>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rPr>
              <a:t> </a:t>
            </a:r>
          </a:p>
          <a:p>
            <a:pPr marL="342900" lvl="0" indent="-342900" algn="r" rtl="1">
              <a:spcAft>
                <a:spcPts val="0"/>
              </a:spcAft>
              <a:buFont typeface="Symbol" panose="05050102010706020507" pitchFamily="18" charset="2"/>
              <a:buChar char=""/>
            </a:pPr>
            <a:r>
              <a:rPr lang="ar-JO" sz="2800" dirty="0"/>
              <a:t>يعرض شبكة نتاجات التعلم ضمن الدروس جميعها.</a:t>
            </a:r>
            <a:endParaRPr lang="en-US" sz="2800" dirty="0"/>
          </a:p>
          <a:p>
            <a:pPr marL="342900" lvl="0" indent="-342900" algn="r" rtl="1">
              <a:spcAft>
                <a:spcPts val="0"/>
              </a:spcAft>
              <a:buFont typeface="Symbol" panose="05050102010706020507" pitchFamily="18" charset="2"/>
              <a:buChar char=""/>
            </a:pPr>
            <a:r>
              <a:rPr lang="ar-JO" sz="2800" dirty="0">
                <a:ea typeface="Times New Roman" panose="02020603050405020304" pitchFamily="18" charset="0"/>
              </a:rPr>
              <a:t>يعرض نتاجات التعلم الخاصة بكل درس من الدروس.</a:t>
            </a:r>
          </a:p>
          <a:p>
            <a:pPr marL="342900" lvl="0" indent="-342900" algn="r" rtl="1">
              <a:spcAft>
                <a:spcPts val="0"/>
              </a:spcAft>
              <a:buFont typeface="Symbol" panose="05050102010706020507" pitchFamily="18" charset="2"/>
              <a:buChar char=""/>
            </a:pPr>
            <a:r>
              <a:rPr lang="ar-JO" sz="2800" dirty="0">
                <a:latin typeface="Calibri" panose="020F0502020204030204" pitchFamily="34" charset="0"/>
                <a:ea typeface="Calibri" panose="020F0502020204030204" pitchFamily="34" charset="0"/>
              </a:rPr>
              <a:t>يحدد المعرفة المسبقة والمتطلبات الأساسية للتعلم.</a:t>
            </a:r>
          </a:p>
          <a:p>
            <a:pPr marL="342900" lvl="0" indent="-342900" algn="r" rtl="1">
              <a:spcAft>
                <a:spcPts val="0"/>
              </a:spcAft>
              <a:buFont typeface="Symbol" panose="05050102010706020507" pitchFamily="18" charset="2"/>
              <a:buChar char=""/>
            </a:pPr>
            <a:r>
              <a:rPr lang="ar-JO" sz="2800" dirty="0">
                <a:latin typeface="Calibri" panose="020F0502020204030204" pitchFamily="34" charset="0"/>
                <a:ea typeface="Calibri" panose="020F0502020204030204" pitchFamily="34" charset="0"/>
              </a:rPr>
              <a:t>يوضح كيف يتم قياس تقدّم الطلبة في تعلمهم (معيار النجاح).</a:t>
            </a:r>
          </a:p>
          <a:p>
            <a:pPr marL="342900" lvl="0" indent="-342900" algn="r" rtl="1">
              <a:spcAft>
                <a:spcPts val="0"/>
              </a:spcAft>
              <a:buFont typeface="Symbol" panose="05050102010706020507" pitchFamily="18" charset="2"/>
              <a:buChar char=""/>
            </a:pPr>
            <a:r>
              <a:rPr lang="ar-JO" sz="2800" dirty="0">
                <a:latin typeface="Calibri" panose="020F0502020204030204" pitchFamily="34" charset="0"/>
                <a:ea typeface="Calibri" panose="020F0502020204030204" pitchFamily="34" charset="0"/>
              </a:rPr>
              <a:t>يوضح المصطلحات الرئيسة لكل درس من الدروس.</a:t>
            </a:r>
          </a:p>
          <a:p>
            <a:pPr marL="342900" lvl="0" indent="-342900" algn="r" rtl="1">
              <a:spcAft>
                <a:spcPts val="0"/>
              </a:spcAft>
              <a:buFont typeface="Symbol" panose="05050102010706020507" pitchFamily="18" charset="2"/>
              <a:buChar char=""/>
            </a:pPr>
            <a:r>
              <a:rPr lang="ar-JO" sz="2800" dirty="0">
                <a:latin typeface="Calibri" panose="020F0502020204030204" pitchFamily="34" charset="0"/>
                <a:ea typeface="Calibri" panose="020F0502020204030204" pitchFamily="34" charset="0"/>
              </a:rPr>
              <a:t>يرشد المعلم إلى كيفية تنفيذ الأنشطة المتمايزة مع الطلبة. </a:t>
            </a:r>
          </a:p>
          <a:p>
            <a:pPr marL="342900" lvl="0" indent="-342900" algn="r" rtl="1">
              <a:spcAft>
                <a:spcPts val="0"/>
              </a:spcAft>
              <a:buFont typeface="Symbol" panose="05050102010706020507" pitchFamily="18" charset="2"/>
              <a:buChar char=""/>
            </a:pPr>
            <a:r>
              <a:rPr lang="ar-JO" sz="2800" dirty="0">
                <a:latin typeface="Calibri" panose="020F0502020204030204" pitchFamily="34" charset="0"/>
                <a:ea typeface="Calibri" panose="020F0502020204030204" pitchFamily="34" charset="0"/>
              </a:rPr>
              <a:t>يرشد في تقييم تعلم الطلبة.</a:t>
            </a:r>
            <a:endParaRPr lang="en-GB" sz="2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281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4203302" y="1974216"/>
            <a:ext cx="3632996" cy="4714765"/>
          </a:xfrm>
          <a:prstGeom prst="rect">
            <a:avLst/>
          </a:prstGeom>
          <a:ln>
            <a:solidFill>
              <a:schemeClr val="tx2"/>
            </a:solidFill>
          </a:ln>
        </p:spPr>
      </p:pic>
      <p:sp>
        <p:nvSpPr>
          <p:cNvPr id="5" name="TextBox 4"/>
          <p:cNvSpPr txBox="1"/>
          <p:nvPr/>
        </p:nvSpPr>
        <p:spPr>
          <a:xfrm>
            <a:off x="230502" y="130273"/>
            <a:ext cx="1944914" cy="1200329"/>
          </a:xfrm>
          <a:prstGeom prst="rect">
            <a:avLst/>
          </a:prstGeom>
          <a:solidFill>
            <a:srgbClr val="7030A0"/>
          </a:solidFill>
        </p:spPr>
        <p:txBody>
          <a:bodyPr wrap="square" rtlCol="0">
            <a:spAutoFit/>
          </a:bodyPr>
          <a:lstStyle/>
          <a:p>
            <a:pPr lvl="0" algn="r" rtl="1"/>
            <a:r>
              <a:rPr lang="ar-JO" b="1" dirty="0">
                <a:solidFill>
                  <a:prstClr val="white"/>
                </a:solidFill>
              </a:rPr>
              <a:t>إرشادات توضح للمعلم كيف يقوم بتدريس الإثراء اللغوي للطلبة في غرفة الصف</a:t>
            </a:r>
            <a:endParaRPr lang="en-GB" b="1" dirty="0">
              <a:solidFill>
                <a:prstClr val="white"/>
              </a:solidFill>
            </a:endParaRPr>
          </a:p>
        </p:txBody>
      </p:sp>
      <p:sp>
        <p:nvSpPr>
          <p:cNvPr id="4" name="Footer Placeholder 3"/>
          <p:cNvSpPr>
            <a:spLocks noGrp="1"/>
          </p:cNvSpPr>
          <p:nvPr>
            <p:ph type="ftr" sz="quarter" idx="11"/>
          </p:nvPr>
        </p:nvSpPr>
        <p:spPr/>
        <p:txBody>
          <a:bodyPr/>
          <a:lstStyle/>
          <a:p>
            <a:r>
              <a:rPr lang="en-US"/>
              <a:t>DRAFT</a:t>
            </a:r>
          </a:p>
        </p:txBody>
      </p:sp>
      <p:pic>
        <p:nvPicPr>
          <p:cNvPr id="8" name="Picture 7"/>
          <p:cNvPicPr>
            <a:picLocks noChangeAspect="1"/>
          </p:cNvPicPr>
          <p:nvPr/>
        </p:nvPicPr>
        <p:blipFill>
          <a:blip r:embed="rId4"/>
          <a:stretch>
            <a:fillRect/>
          </a:stretch>
        </p:blipFill>
        <p:spPr>
          <a:xfrm>
            <a:off x="462133" y="2038594"/>
            <a:ext cx="3512066" cy="4682881"/>
          </a:xfrm>
          <a:prstGeom prst="rect">
            <a:avLst/>
          </a:prstGeom>
          <a:ln>
            <a:solidFill>
              <a:schemeClr val="tx2"/>
            </a:solidFill>
          </a:ln>
        </p:spPr>
      </p:pic>
      <p:pic>
        <p:nvPicPr>
          <p:cNvPr id="12" name="Picture 11"/>
          <p:cNvPicPr>
            <a:picLocks noChangeAspect="1"/>
          </p:cNvPicPr>
          <p:nvPr/>
        </p:nvPicPr>
        <p:blipFill>
          <a:blip r:embed="rId3"/>
          <a:stretch>
            <a:fillRect/>
          </a:stretch>
        </p:blipFill>
        <p:spPr>
          <a:xfrm>
            <a:off x="4203302" y="2006710"/>
            <a:ext cx="3632996" cy="4714765"/>
          </a:xfrm>
          <a:prstGeom prst="rect">
            <a:avLst/>
          </a:prstGeom>
          <a:ln>
            <a:solidFill>
              <a:schemeClr val="tx2"/>
            </a:solidFill>
          </a:ln>
        </p:spPr>
      </p:pic>
      <p:sp>
        <p:nvSpPr>
          <p:cNvPr id="13" name="TextBox 12"/>
          <p:cNvSpPr txBox="1"/>
          <p:nvPr/>
        </p:nvSpPr>
        <p:spPr>
          <a:xfrm>
            <a:off x="6903456" y="232800"/>
            <a:ext cx="1865683" cy="1477328"/>
          </a:xfrm>
          <a:prstGeom prst="rect">
            <a:avLst/>
          </a:prstGeom>
          <a:solidFill>
            <a:srgbClr val="7030A0"/>
          </a:solidFill>
        </p:spPr>
        <p:txBody>
          <a:bodyPr wrap="square" rtlCol="0">
            <a:spAutoFit/>
          </a:bodyPr>
          <a:lstStyle/>
          <a:p>
            <a:pPr lvl="0" algn="r" rtl="1"/>
            <a:r>
              <a:rPr lang="ar-JO" b="1" dirty="0">
                <a:solidFill>
                  <a:prstClr val="white"/>
                </a:solidFill>
              </a:rPr>
              <a:t>إرشادات توضح للمعلم كيف يقوم بتدريس الأنشطة الواردة في كتاب الطالب وكتاب التمارين</a:t>
            </a:r>
          </a:p>
        </p:txBody>
      </p:sp>
      <p:cxnSp>
        <p:nvCxnSpPr>
          <p:cNvPr id="6" name="Straight Arrow Connector 5"/>
          <p:cNvCxnSpPr/>
          <p:nvPr/>
        </p:nvCxnSpPr>
        <p:spPr>
          <a:xfrm flipH="1">
            <a:off x="5094514" y="1664437"/>
            <a:ext cx="1826406" cy="1427106"/>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094514" y="1664437"/>
            <a:ext cx="2598058" cy="2443106"/>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907606" y="4637122"/>
            <a:ext cx="1151170" cy="1477328"/>
          </a:xfrm>
          <a:prstGeom prst="rect">
            <a:avLst/>
          </a:prstGeom>
          <a:solidFill>
            <a:srgbClr val="7030A0"/>
          </a:solidFill>
        </p:spPr>
        <p:txBody>
          <a:bodyPr wrap="square" rtlCol="0">
            <a:spAutoFit/>
          </a:bodyPr>
          <a:lstStyle/>
          <a:p>
            <a:pPr algn="r" rtl="1"/>
            <a:r>
              <a:rPr lang="ar-JO" b="1" dirty="0">
                <a:solidFill>
                  <a:schemeClr val="bg1"/>
                </a:solidFill>
              </a:rPr>
              <a:t>يتم تزويد المعلم بإجابات الأسئلة حيثما يلزم</a:t>
            </a:r>
            <a:endParaRPr lang="en-GB" b="1" dirty="0">
              <a:solidFill>
                <a:schemeClr val="bg1"/>
              </a:solidFill>
            </a:endParaRPr>
          </a:p>
        </p:txBody>
      </p:sp>
      <p:cxnSp>
        <p:nvCxnSpPr>
          <p:cNvPr id="20" name="Straight Arrow Connector 19"/>
          <p:cNvCxnSpPr/>
          <p:nvPr/>
        </p:nvCxnSpPr>
        <p:spPr>
          <a:xfrm flipH="1">
            <a:off x="6019800" y="4974935"/>
            <a:ext cx="1901876" cy="714584"/>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2"/>
          </p:cNvCxnSpPr>
          <p:nvPr/>
        </p:nvCxnSpPr>
        <p:spPr>
          <a:xfrm>
            <a:off x="1202959" y="1330602"/>
            <a:ext cx="554494" cy="919112"/>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124200" y="570260"/>
            <a:ext cx="2690160" cy="769441"/>
          </a:xfrm>
          <a:prstGeom prst="rect">
            <a:avLst/>
          </a:prstGeom>
        </p:spPr>
        <p:txBody>
          <a:bodyPr wrap="none">
            <a:spAutoFit/>
          </a:bodyPr>
          <a:lstStyle/>
          <a:p>
            <a:r>
              <a:rPr lang="ar-JO" sz="4400" dirty="0">
                <a:solidFill>
                  <a:prstClr val="black"/>
                </a:solidFill>
                <a:ea typeface="+mj-ea"/>
                <a:cs typeface="Times New Roman" panose="02020603050405020304" pitchFamily="18" charset="0"/>
              </a:rPr>
              <a:t>الإثراء اللغوي</a:t>
            </a:r>
            <a:endParaRPr lang="en-US" dirty="0"/>
          </a:p>
        </p:txBody>
      </p:sp>
    </p:spTree>
    <p:extLst>
      <p:ext uri="{BB962C8B-B14F-4D97-AF65-F5344CB8AC3E}">
        <p14:creationId xmlns:p14="http://schemas.microsoft.com/office/powerpoint/2010/main" val="136757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461"/>
            <a:ext cx="8229600" cy="1143000"/>
          </a:xfrm>
        </p:spPr>
        <p:txBody>
          <a:bodyPr/>
          <a:lstStyle/>
          <a:p>
            <a:r>
              <a:rPr lang="ar-JO" dirty="0"/>
              <a:t>أبرز ملامح كتاب الطالب</a:t>
            </a:r>
            <a:endParaRPr lang="en-GB" dirty="0"/>
          </a:p>
        </p:txBody>
      </p:sp>
      <p:sp>
        <p:nvSpPr>
          <p:cNvPr id="4" name="TextBox 3"/>
          <p:cNvSpPr txBox="1"/>
          <p:nvPr/>
        </p:nvSpPr>
        <p:spPr>
          <a:xfrm>
            <a:off x="5123543" y="2322286"/>
            <a:ext cx="2032000" cy="646331"/>
          </a:xfrm>
          <a:prstGeom prst="rect">
            <a:avLst/>
          </a:prstGeom>
          <a:noFill/>
        </p:spPr>
        <p:txBody>
          <a:bodyPr wrap="square" rtlCol="0">
            <a:spAutoFit/>
          </a:bodyPr>
          <a:lstStyle/>
          <a:p>
            <a:r>
              <a:rPr lang="en-GB" i="1" dirty="0">
                <a:solidFill>
                  <a:srgbClr val="00B050"/>
                </a:solidFill>
              </a:rPr>
              <a:t>Collins comment - Sample to be added</a:t>
            </a:r>
          </a:p>
        </p:txBody>
      </p:sp>
      <p:sp>
        <p:nvSpPr>
          <p:cNvPr id="5" name="Footer Placeholder 4"/>
          <p:cNvSpPr>
            <a:spLocks noGrp="1"/>
          </p:cNvSpPr>
          <p:nvPr>
            <p:ph type="ftr" sz="quarter" idx="11"/>
          </p:nvPr>
        </p:nvSpPr>
        <p:spPr/>
        <p:txBody>
          <a:bodyPr/>
          <a:lstStyle/>
          <a:p>
            <a:r>
              <a:rPr lang="en-US"/>
              <a:t>DRAFT</a:t>
            </a:r>
          </a:p>
        </p:txBody>
      </p:sp>
      <p:pic>
        <p:nvPicPr>
          <p:cNvPr id="6" name="Picture 5"/>
          <p:cNvPicPr>
            <a:picLocks noChangeAspect="1"/>
          </p:cNvPicPr>
          <p:nvPr/>
        </p:nvPicPr>
        <p:blipFill>
          <a:blip r:embed="rId3"/>
          <a:stretch>
            <a:fillRect/>
          </a:stretch>
        </p:blipFill>
        <p:spPr>
          <a:xfrm>
            <a:off x="3395439" y="1351739"/>
            <a:ext cx="3804738" cy="5304826"/>
          </a:xfrm>
          <a:prstGeom prst="rect">
            <a:avLst/>
          </a:prstGeom>
          <a:ln>
            <a:solidFill>
              <a:schemeClr val="accent1"/>
            </a:solidFill>
          </a:ln>
        </p:spPr>
      </p:pic>
      <p:sp>
        <p:nvSpPr>
          <p:cNvPr id="8" name="TextBox 7"/>
          <p:cNvSpPr txBox="1"/>
          <p:nvPr/>
        </p:nvSpPr>
        <p:spPr>
          <a:xfrm>
            <a:off x="289993" y="1531881"/>
            <a:ext cx="1291771" cy="923330"/>
          </a:xfrm>
          <a:prstGeom prst="rect">
            <a:avLst/>
          </a:prstGeom>
          <a:solidFill>
            <a:srgbClr val="7030A0"/>
          </a:solidFill>
        </p:spPr>
        <p:txBody>
          <a:bodyPr wrap="square" rtlCol="0">
            <a:spAutoFit/>
          </a:bodyPr>
          <a:lstStyle/>
          <a:p>
            <a:pPr lvl="0" algn="r" rtl="1"/>
            <a:r>
              <a:rPr lang="ar-JO" b="1" dirty="0">
                <a:solidFill>
                  <a:prstClr val="white"/>
                </a:solidFill>
              </a:rPr>
              <a:t>المصطلحات الرئيسة للدرس</a:t>
            </a:r>
            <a:endParaRPr lang="en-GB" b="1" dirty="0">
              <a:solidFill>
                <a:prstClr val="white"/>
              </a:solidFill>
            </a:endParaRPr>
          </a:p>
        </p:txBody>
      </p:sp>
      <p:sp>
        <p:nvSpPr>
          <p:cNvPr id="9" name="TextBox 8"/>
          <p:cNvSpPr txBox="1"/>
          <p:nvPr/>
        </p:nvSpPr>
        <p:spPr>
          <a:xfrm>
            <a:off x="7481100" y="929973"/>
            <a:ext cx="1538514" cy="646331"/>
          </a:xfrm>
          <a:prstGeom prst="rect">
            <a:avLst/>
          </a:prstGeom>
          <a:solidFill>
            <a:srgbClr val="7030A0"/>
          </a:solidFill>
        </p:spPr>
        <p:txBody>
          <a:bodyPr wrap="square" rtlCol="0">
            <a:spAutoFit/>
          </a:bodyPr>
          <a:lstStyle/>
          <a:p>
            <a:pPr lvl="0"/>
            <a:r>
              <a:rPr lang="ar-JO" b="1" dirty="0">
                <a:solidFill>
                  <a:prstClr val="white"/>
                </a:solidFill>
              </a:rPr>
              <a:t>يُعرض كل درس في صفحة واحدة</a:t>
            </a:r>
            <a:endParaRPr lang="en-GB" b="1" dirty="0">
              <a:solidFill>
                <a:prstClr val="white"/>
              </a:solidFill>
            </a:endParaRPr>
          </a:p>
        </p:txBody>
      </p:sp>
      <p:sp>
        <p:nvSpPr>
          <p:cNvPr id="10" name="TextBox 9"/>
          <p:cNvSpPr txBox="1"/>
          <p:nvPr/>
        </p:nvSpPr>
        <p:spPr>
          <a:xfrm>
            <a:off x="7416438" y="2610925"/>
            <a:ext cx="1655352" cy="1477328"/>
          </a:xfrm>
          <a:prstGeom prst="rect">
            <a:avLst/>
          </a:prstGeom>
          <a:solidFill>
            <a:srgbClr val="7030A0"/>
          </a:solidFill>
        </p:spPr>
        <p:txBody>
          <a:bodyPr wrap="square" rtlCol="0">
            <a:spAutoFit/>
          </a:bodyPr>
          <a:lstStyle/>
          <a:p>
            <a:pPr lvl="0" algn="r" rtl="1"/>
            <a:r>
              <a:rPr lang="ar-JO" b="1" dirty="0">
                <a:solidFill>
                  <a:prstClr val="white"/>
                </a:solidFill>
              </a:rPr>
              <a:t>نتاجات التعلم الخاصة بالدرس </a:t>
            </a:r>
            <a:r>
              <a:rPr lang="ar-JO" b="1" dirty="0" smtClean="0">
                <a:solidFill>
                  <a:prstClr val="white"/>
                </a:solidFill>
              </a:rPr>
              <a:t>موجودة </a:t>
            </a:r>
            <a:r>
              <a:rPr lang="ar-JO" b="1" dirty="0">
                <a:solidFill>
                  <a:prstClr val="white"/>
                </a:solidFill>
              </a:rPr>
              <a:t>بداية كل درس </a:t>
            </a:r>
            <a:r>
              <a:rPr lang="ar-JO" b="1" dirty="0" smtClean="0">
                <a:solidFill>
                  <a:prstClr val="white"/>
                </a:solidFill>
              </a:rPr>
              <a:t>ومكتوبة بلغة بسيطة وواضحة</a:t>
            </a:r>
            <a:endParaRPr lang="en-GB" b="1" dirty="0">
              <a:solidFill>
                <a:prstClr val="white"/>
              </a:solidFill>
            </a:endParaRPr>
          </a:p>
        </p:txBody>
      </p:sp>
      <p:cxnSp>
        <p:nvCxnSpPr>
          <p:cNvPr id="33" name="Straight Arrow Connector 32"/>
          <p:cNvCxnSpPr/>
          <p:nvPr/>
        </p:nvCxnSpPr>
        <p:spPr>
          <a:xfrm flipH="1" flipV="1">
            <a:off x="6827156" y="2322287"/>
            <a:ext cx="653944" cy="404481"/>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32460" y="4185895"/>
            <a:ext cx="2162629" cy="369332"/>
          </a:xfrm>
          <a:prstGeom prst="rect">
            <a:avLst/>
          </a:prstGeom>
          <a:solidFill>
            <a:srgbClr val="7030A0"/>
          </a:solidFill>
        </p:spPr>
        <p:txBody>
          <a:bodyPr wrap="square" rtlCol="0">
            <a:spAutoFit/>
          </a:bodyPr>
          <a:lstStyle/>
          <a:p>
            <a:pPr lvl="0" algn="r" rtl="1"/>
            <a:r>
              <a:rPr lang="ar-JO" b="1" dirty="0">
                <a:solidFill>
                  <a:prstClr val="white"/>
                </a:solidFill>
              </a:rPr>
              <a:t>يتضمن تفسيرات واضحة</a:t>
            </a:r>
            <a:endParaRPr lang="en-GB" b="1" dirty="0">
              <a:solidFill>
                <a:prstClr val="white"/>
              </a:solidFill>
            </a:endParaRPr>
          </a:p>
        </p:txBody>
      </p:sp>
      <p:cxnSp>
        <p:nvCxnSpPr>
          <p:cNvPr id="39" name="Straight Arrow Connector 38"/>
          <p:cNvCxnSpPr/>
          <p:nvPr/>
        </p:nvCxnSpPr>
        <p:spPr>
          <a:xfrm flipV="1">
            <a:off x="2243655" y="4033041"/>
            <a:ext cx="2879888" cy="311681"/>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25022" y="5415495"/>
            <a:ext cx="2162629" cy="369332"/>
          </a:xfrm>
          <a:prstGeom prst="rect">
            <a:avLst/>
          </a:prstGeom>
          <a:solidFill>
            <a:srgbClr val="7030A0"/>
          </a:solidFill>
        </p:spPr>
        <p:txBody>
          <a:bodyPr wrap="square" rtlCol="0">
            <a:spAutoFit/>
          </a:bodyPr>
          <a:lstStyle/>
          <a:p>
            <a:pPr lvl="0" algn="r" rtl="1"/>
            <a:r>
              <a:rPr lang="ar-JO" b="1" dirty="0">
                <a:solidFill>
                  <a:prstClr val="white"/>
                </a:solidFill>
              </a:rPr>
              <a:t>يتضمن أمثلة تطبيقية </a:t>
            </a:r>
            <a:endParaRPr lang="en-GB" b="1" dirty="0">
              <a:solidFill>
                <a:prstClr val="white"/>
              </a:solidFill>
            </a:endParaRPr>
          </a:p>
        </p:txBody>
      </p:sp>
      <p:cxnSp>
        <p:nvCxnSpPr>
          <p:cNvPr id="49" name="Straight Arrow Connector 48"/>
          <p:cNvCxnSpPr/>
          <p:nvPr/>
        </p:nvCxnSpPr>
        <p:spPr>
          <a:xfrm flipH="1">
            <a:off x="6827156" y="1246722"/>
            <a:ext cx="826846" cy="618220"/>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287651" y="5415495"/>
            <a:ext cx="1414919" cy="194604"/>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95903" y="2635175"/>
            <a:ext cx="1811235" cy="1477328"/>
          </a:xfrm>
          <a:prstGeom prst="rect">
            <a:avLst/>
          </a:prstGeom>
          <a:solidFill>
            <a:srgbClr val="7030A0"/>
          </a:solidFill>
        </p:spPr>
        <p:txBody>
          <a:bodyPr wrap="square" rtlCol="0">
            <a:spAutoFit/>
          </a:bodyPr>
          <a:lstStyle/>
          <a:p>
            <a:pPr algn="r" rtl="1"/>
            <a:r>
              <a:rPr lang="ar-JO" b="1" dirty="0">
                <a:solidFill>
                  <a:schemeClr val="bg1"/>
                </a:solidFill>
              </a:rPr>
              <a:t>تستخدم بعض التمثيلات و/أو النماذج و/ أو الصور في التمهيد لموضوع </a:t>
            </a:r>
            <a:r>
              <a:rPr lang="ar-JO" b="1" dirty="0" smtClean="0">
                <a:solidFill>
                  <a:schemeClr val="bg1"/>
                </a:solidFill>
              </a:rPr>
              <a:t>الدروس</a:t>
            </a:r>
            <a:endParaRPr lang="ar-JO" b="1" dirty="0">
              <a:solidFill>
                <a:schemeClr val="bg1"/>
              </a:solidFill>
            </a:endParaRPr>
          </a:p>
        </p:txBody>
      </p:sp>
      <p:cxnSp>
        <p:nvCxnSpPr>
          <p:cNvPr id="64" name="Straight Arrow Connector 63"/>
          <p:cNvCxnSpPr>
            <a:stCxn id="61" idx="3"/>
          </p:cNvCxnSpPr>
          <p:nvPr/>
        </p:nvCxnSpPr>
        <p:spPr>
          <a:xfrm flipV="1">
            <a:off x="1907138" y="3172774"/>
            <a:ext cx="1655352" cy="201065"/>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243655" y="4497122"/>
            <a:ext cx="1318835" cy="118354"/>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8" idx="3"/>
          </p:cNvCxnSpPr>
          <p:nvPr/>
        </p:nvCxnSpPr>
        <p:spPr>
          <a:xfrm flipV="1">
            <a:off x="1581764" y="1960491"/>
            <a:ext cx="2086925" cy="33055"/>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92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DRAFT</a:t>
            </a:r>
          </a:p>
        </p:txBody>
      </p:sp>
      <p:sp>
        <p:nvSpPr>
          <p:cNvPr id="2" name="Title 1"/>
          <p:cNvSpPr>
            <a:spLocks noGrp="1"/>
          </p:cNvSpPr>
          <p:nvPr>
            <p:ph type="title" idx="4294967295"/>
          </p:nvPr>
        </p:nvSpPr>
        <p:spPr>
          <a:xfrm>
            <a:off x="0" y="274638"/>
            <a:ext cx="8229600" cy="1143000"/>
          </a:xfrm>
        </p:spPr>
        <p:txBody>
          <a:bodyPr/>
          <a:lstStyle/>
          <a:p>
            <a:r>
              <a:rPr lang="ar-JO" dirty="0">
                <a:solidFill>
                  <a:prstClr val="black"/>
                </a:solidFill>
              </a:rPr>
              <a:t>أبرز ملامح كتاب التمارين</a:t>
            </a:r>
            <a:endParaRPr lang="en-GB" dirty="0"/>
          </a:p>
        </p:txBody>
      </p:sp>
      <p:pic>
        <p:nvPicPr>
          <p:cNvPr id="3" name="Picture 2"/>
          <p:cNvPicPr>
            <a:picLocks noChangeAspect="1"/>
          </p:cNvPicPr>
          <p:nvPr/>
        </p:nvPicPr>
        <p:blipFill>
          <a:blip r:embed="rId3"/>
          <a:stretch>
            <a:fillRect/>
          </a:stretch>
        </p:blipFill>
        <p:spPr>
          <a:xfrm>
            <a:off x="4572000" y="1984479"/>
            <a:ext cx="3454141" cy="4736996"/>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1117859" y="1984479"/>
            <a:ext cx="3454141" cy="4745380"/>
          </a:xfrm>
          <a:prstGeom prst="rect">
            <a:avLst/>
          </a:prstGeom>
          <a:ln>
            <a:solidFill>
              <a:schemeClr val="accent1"/>
            </a:solidFill>
          </a:ln>
        </p:spPr>
      </p:pic>
      <p:sp>
        <p:nvSpPr>
          <p:cNvPr id="6" name="TextBox 5"/>
          <p:cNvSpPr txBox="1"/>
          <p:nvPr/>
        </p:nvSpPr>
        <p:spPr>
          <a:xfrm>
            <a:off x="6719985" y="394393"/>
            <a:ext cx="2206171" cy="1754326"/>
          </a:xfrm>
          <a:prstGeom prst="rect">
            <a:avLst/>
          </a:prstGeom>
          <a:solidFill>
            <a:srgbClr val="7030A0"/>
          </a:solidFill>
        </p:spPr>
        <p:txBody>
          <a:bodyPr wrap="square" rtlCol="0">
            <a:spAutoFit/>
          </a:bodyPr>
          <a:lstStyle/>
          <a:p>
            <a:pPr lvl="0" algn="r" rtl="1"/>
            <a:r>
              <a:rPr lang="ar-JO" b="1" dirty="0">
                <a:solidFill>
                  <a:prstClr val="white"/>
                </a:solidFill>
              </a:rPr>
              <a:t>يخصص صفحة واحدة لتمارين كل درس، وتتضمن تمارين يقوم الطالب بحلها بما يسمح بتحقيق نتاجات التعلم الواردة في كتاب الطالب</a:t>
            </a:r>
          </a:p>
        </p:txBody>
      </p:sp>
      <p:cxnSp>
        <p:nvCxnSpPr>
          <p:cNvPr id="7" name="Straight Arrow Connector 6"/>
          <p:cNvCxnSpPr/>
          <p:nvPr/>
        </p:nvCxnSpPr>
        <p:spPr>
          <a:xfrm flipH="1">
            <a:off x="3610753" y="1248229"/>
            <a:ext cx="3109232" cy="789166"/>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5903" y="2635175"/>
            <a:ext cx="1811235" cy="923330"/>
          </a:xfrm>
          <a:prstGeom prst="rect">
            <a:avLst/>
          </a:prstGeom>
          <a:solidFill>
            <a:srgbClr val="7030A0"/>
          </a:solidFill>
        </p:spPr>
        <p:txBody>
          <a:bodyPr wrap="square" rtlCol="0">
            <a:spAutoFit/>
          </a:bodyPr>
          <a:lstStyle/>
          <a:p>
            <a:pPr lvl="0" algn="r" rtl="1"/>
            <a:r>
              <a:rPr lang="ar-JO" b="1" dirty="0">
                <a:solidFill>
                  <a:prstClr val="white"/>
                </a:solidFill>
              </a:rPr>
              <a:t>أنشطة تمايز – يوجد ثلاثة مستويات من "التحدي"</a:t>
            </a:r>
          </a:p>
        </p:txBody>
      </p:sp>
      <p:cxnSp>
        <p:nvCxnSpPr>
          <p:cNvPr id="15" name="Straight Arrow Connector 14"/>
          <p:cNvCxnSpPr/>
          <p:nvPr/>
        </p:nvCxnSpPr>
        <p:spPr>
          <a:xfrm flipV="1">
            <a:off x="1860290" y="3010986"/>
            <a:ext cx="5556511" cy="152800"/>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860128" y="3798863"/>
            <a:ext cx="2318657" cy="391430"/>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860128" y="3437962"/>
            <a:ext cx="5745358" cy="1575576"/>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2"/>
          </p:cNvCxnSpPr>
          <p:nvPr/>
        </p:nvCxnSpPr>
        <p:spPr>
          <a:xfrm flipH="1" flipV="1">
            <a:off x="7416801" y="2052715"/>
            <a:ext cx="406270" cy="96004"/>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8303" y="4859911"/>
            <a:ext cx="1811235" cy="923330"/>
          </a:xfrm>
          <a:prstGeom prst="rect">
            <a:avLst/>
          </a:prstGeom>
          <a:solidFill>
            <a:srgbClr val="7030A0"/>
          </a:solidFill>
        </p:spPr>
        <p:txBody>
          <a:bodyPr wrap="square" rtlCol="0">
            <a:spAutoFit/>
          </a:bodyPr>
          <a:lstStyle/>
          <a:p>
            <a:pPr lvl="0" algn="r" rtl="1"/>
            <a:r>
              <a:rPr lang="ar-JO" b="1" dirty="0">
                <a:solidFill>
                  <a:prstClr val="white"/>
                </a:solidFill>
              </a:rPr>
              <a:t>التقييم الذاتي للمتعلم – تقييم يوجد في نهاية كل درس</a:t>
            </a:r>
          </a:p>
        </p:txBody>
      </p:sp>
      <p:cxnSp>
        <p:nvCxnSpPr>
          <p:cNvPr id="32" name="Straight Arrow Connector 31"/>
          <p:cNvCxnSpPr/>
          <p:nvPr/>
        </p:nvCxnSpPr>
        <p:spPr>
          <a:xfrm>
            <a:off x="1907138" y="5374439"/>
            <a:ext cx="1703615" cy="973527"/>
          </a:xfrm>
          <a:prstGeom prst="straightConnector1">
            <a:avLst/>
          </a:prstGeom>
          <a:ln w="508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112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fontScale="90000"/>
          </a:bodyPr>
          <a:lstStyle/>
          <a:p>
            <a:r>
              <a:rPr lang="ar-JO" b="1" dirty="0"/>
              <a:t>نشاط: دورك!</a:t>
            </a:r>
            <a:br>
              <a:rPr lang="ar-JO" b="1" dirty="0"/>
            </a:br>
            <a:endParaRPr lang="en-US" dirty="0"/>
          </a:p>
        </p:txBody>
      </p:sp>
      <p:sp>
        <p:nvSpPr>
          <p:cNvPr id="3" name="Content Placeholder 2"/>
          <p:cNvSpPr>
            <a:spLocks noGrp="1"/>
          </p:cNvSpPr>
          <p:nvPr>
            <p:ph idx="1"/>
          </p:nvPr>
        </p:nvSpPr>
        <p:spPr/>
        <p:txBody>
          <a:bodyPr>
            <a:normAutofit/>
          </a:bodyPr>
          <a:lstStyle/>
          <a:p>
            <a:pPr lvl="0" algn="r" rtl="1"/>
            <a:r>
              <a:rPr lang="ar-JO" dirty="0">
                <a:solidFill>
                  <a:prstClr val="black"/>
                </a:solidFill>
              </a:rPr>
              <a:t>اعمل مع زميلك في مجموعات ثنائية.</a:t>
            </a:r>
          </a:p>
          <a:p>
            <a:pPr lvl="0" algn="just" rtl="1"/>
            <a:r>
              <a:rPr lang="ar-JO" dirty="0">
                <a:solidFill>
                  <a:prstClr val="black"/>
                </a:solidFill>
              </a:rPr>
              <a:t>اختر وحدة واحدة من كتاب الرياضيات للصف الرابع الأساسي.</a:t>
            </a:r>
          </a:p>
          <a:p>
            <a:pPr lvl="0" algn="just" rtl="1"/>
            <a:r>
              <a:rPr lang="ar-JO" dirty="0">
                <a:solidFill>
                  <a:prstClr val="black"/>
                </a:solidFill>
              </a:rPr>
              <a:t>قم بإعداد ملصق أو خريطة تعرض فيه/ فيها الملامح التي تتسم بها جميع مكونات الوحدة التي قمت باختيارها.</a:t>
            </a:r>
          </a:p>
          <a:p>
            <a:pPr lvl="0" algn="just" rtl="1"/>
            <a:r>
              <a:rPr lang="ar-JO" dirty="0">
                <a:solidFill>
                  <a:prstClr val="black"/>
                </a:solidFill>
              </a:rPr>
              <a:t>تبادل الملصق أو الخريطة التي قد قمت بإعدادها مع زملائك. </a:t>
            </a:r>
          </a:p>
        </p:txBody>
      </p:sp>
    </p:spTree>
    <p:extLst>
      <p:ext uri="{BB962C8B-B14F-4D97-AF65-F5344CB8AC3E}">
        <p14:creationId xmlns:p14="http://schemas.microsoft.com/office/powerpoint/2010/main" val="3940336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في ختام الجلسة التدريبية الثانية ... </a:t>
            </a:r>
            <a:r>
              <a:rPr lang="en-US" dirty="0" smtClean="0"/>
              <a:t> </a:t>
            </a:r>
            <a:endParaRPr lang="en-US" dirty="0"/>
          </a:p>
        </p:txBody>
      </p:sp>
      <p:sp>
        <p:nvSpPr>
          <p:cNvPr id="3" name="Text Placeholder 2">
            <a:extLst>
              <a:ext uri="{FF2B5EF4-FFF2-40B4-BE49-F238E27FC236}">
                <a16:creationId xmlns:a16="http://schemas.microsoft.com/office/drawing/2014/main" id="{3D83246D-FB2A-4E06-A651-E8625A442224}"/>
              </a:ext>
            </a:extLst>
          </p:cNvPr>
          <p:cNvSpPr>
            <a:spLocks noGrp="1"/>
          </p:cNvSpPr>
          <p:nvPr>
            <p:ph idx="1"/>
          </p:nvPr>
        </p:nvSpPr>
        <p:spPr>
          <a:xfrm>
            <a:off x="446314" y="1591809"/>
            <a:ext cx="8229600" cy="4525963"/>
          </a:xfrm>
        </p:spPr>
        <p:txBody>
          <a:bodyPr>
            <a:noAutofit/>
          </a:bodyPr>
          <a:lstStyle/>
          <a:p>
            <a:pPr lvl="0" algn="r" rtl="1"/>
            <a:r>
              <a:rPr lang="ar-JO" sz="3500" dirty="0">
                <a:solidFill>
                  <a:prstClr val="black"/>
                </a:solidFill>
              </a:rPr>
              <a:t>عرض أعمال المتدربين.</a:t>
            </a:r>
            <a:endParaRPr lang="en-GB" sz="3500" dirty="0">
              <a:solidFill>
                <a:prstClr val="black"/>
              </a:solidFill>
            </a:endParaRPr>
          </a:p>
        </p:txBody>
      </p:sp>
      <p:pic>
        <p:nvPicPr>
          <p:cNvPr id="7" name="bcc7b668-fdd0-4834-8930-916a3579c3fc" descr="04A1744A-F4A0-4299-A814-CE318BD30107@uk">
            <a:extLst>
              <a:ext uri="{FF2B5EF4-FFF2-40B4-BE49-F238E27FC236}">
                <a16:creationId xmlns:a16="http://schemas.microsoft.com/office/drawing/2014/main" id="{D135C3B6-2D7C-4CCC-8557-B973DA7ACEDD}"/>
              </a:ext>
            </a:extLst>
          </p:cNvPr>
          <p:cNvPicPr>
            <a:picLocks noChangeAspect="1" noChangeArrowheads="1"/>
          </p:cNvPicPr>
          <p:nvPr/>
        </p:nvPicPr>
        <p:blipFill rotWithShape="1">
          <a:blip r:embed="rId3"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274513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0F27-DCBE-4B15-A168-50004ED67A21}"/>
              </a:ext>
            </a:extLst>
          </p:cNvPr>
          <p:cNvSpPr>
            <a:spLocks noGrp="1"/>
          </p:cNvSpPr>
          <p:nvPr>
            <p:ph type="title" idx="4294967295"/>
          </p:nvPr>
        </p:nvSpPr>
        <p:spPr>
          <a:xfrm>
            <a:off x="0" y="274638"/>
            <a:ext cx="8229600" cy="1143000"/>
          </a:xfrm>
        </p:spPr>
        <p:txBody>
          <a:bodyPr/>
          <a:lstStyle/>
          <a:p>
            <a:r>
              <a:rPr lang="en-GB" dirty="0"/>
              <a:t>starter</a:t>
            </a:r>
          </a:p>
        </p:txBody>
      </p:sp>
      <p:pic>
        <p:nvPicPr>
          <p:cNvPr id="8" name="Picture 7">
            <a:extLst>
              <a:ext uri="{FF2B5EF4-FFF2-40B4-BE49-F238E27FC236}">
                <a16:creationId xmlns:a16="http://schemas.microsoft.com/office/drawing/2014/main" id="{BDC5442E-73BB-4101-9111-C5C7CB49E1C5}"/>
              </a:ext>
            </a:extLst>
          </p:cNvPr>
          <p:cNvPicPr>
            <a:picLocks noChangeAspect="1"/>
          </p:cNvPicPr>
          <p:nvPr/>
        </p:nvPicPr>
        <p:blipFill>
          <a:blip r:embed="rId3"/>
          <a:stretch>
            <a:fillRect/>
          </a:stretch>
        </p:blipFill>
        <p:spPr>
          <a:xfrm>
            <a:off x="655265" y="-189571"/>
            <a:ext cx="6659935" cy="6858000"/>
          </a:xfrm>
          <a:prstGeom prst="rect">
            <a:avLst/>
          </a:prstGeom>
        </p:spPr>
      </p:pic>
      <p:sp>
        <p:nvSpPr>
          <p:cNvPr id="3" name="TextBox 2"/>
          <p:cNvSpPr txBox="1"/>
          <p:nvPr/>
        </p:nvSpPr>
        <p:spPr>
          <a:xfrm>
            <a:off x="7315200" y="522514"/>
            <a:ext cx="1592580" cy="1077218"/>
          </a:xfrm>
          <a:prstGeom prst="rect">
            <a:avLst/>
          </a:prstGeom>
          <a:noFill/>
        </p:spPr>
        <p:txBody>
          <a:bodyPr wrap="square" rtlCol="0">
            <a:spAutoFit/>
          </a:bodyPr>
          <a:lstStyle/>
          <a:p>
            <a:pPr algn="ctr"/>
            <a:r>
              <a:rPr lang="ar-JO" sz="3200" b="1" dirty="0" smtClean="0"/>
              <a:t>ابدأ التدريب</a:t>
            </a:r>
            <a:endParaRPr lang="en-GB" sz="3200" b="1" dirty="0"/>
          </a:p>
        </p:txBody>
      </p:sp>
    </p:spTree>
    <p:extLst>
      <p:ext uri="{BB962C8B-B14F-4D97-AF65-F5344CB8AC3E}">
        <p14:creationId xmlns:p14="http://schemas.microsoft.com/office/powerpoint/2010/main" val="186143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C412-145B-4D98-9C44-5D43801F1635}"/>
              </a:ext>
            </a:extLst>
          </p:cNvPr>
          <p:cNvSpPr>
            <a:spLocks noGrp="1"/>
          </p:cNvSpPr>
          <p:nvPr>
            <p:ph type="title"/>
          </p:nvPr>
        </p:nvSpPr>
        <p:spPr/>
        <p:txBody>
          <a:bodyPr>
            <a:normAutofit fontScale="90000"/>
          </a:bodyPr>
          <a:lstStyle/>
          <a:p>
            <a:r>
              <a:rPr lang="ar-JO" b="1" dirty="0"/>
              <a:t>اليوم التدريبي الأول:</a:t>
            </a:r>
            <a:r>
              <a:rPr lang="ar-JO" dirty="0"/>
              <a:t/>
            </a:r>
            <a:br>
              <a:rPr lang="ar-JO" dirty="0"/>
            </a:br>
            <a:r>
              <a:rPr lang="ar-SA" b="1" dirty="0"/>
              <a:t>النتاجات المتوقعة للجلسة التدريبية</a:t>
            </a:r>
            <a:r>
              <a:rPr lang="ar-JO" b="1" dirty="0"/>
              <a:t> الثالثة</a:t>
            </a:r>
            <a:endParaRPr lang="en-GB" dirty="0"/>
          </a:p>
        </p:txBody>
      </p:sp>
      <p:sp>
        <p:nvSpPr>
          <p:cNvPr id="3" name="Content Placeholder 2">
            <a:extLst>
              <a:ext uri="{FF2B5EF4-FFF2-40B4-BE49-F238E27FC236}">
                <a16:creationId xmlns:a16="http://schemas.microsoft.com/office/drawing/2014/main" id="{B3D1EAC7-AD8C-4B49-BB9A-294F9F2B2F58}"/>
              </a:ext>
            </a:extLst>
          </p:cNvPr>
          <p:cNvSpPr>
            <a:spLocks noGrp="1"/>
          </p:cNvSpPr>
          <p:nvPr>
            <p:ph idx="1"/>
          </p:nvPr>
        </p:nvSpPr>
        <p:spPr/>
        <p:txBody>
          <a:bodyPr/>
          <a:lstStyle/>
          <a:p>
            <a:pPr marL="0" lvl="0" indent="0" algn="r" rtl="1">
              <a:buNone/>
            </a:pPr>
            <a:r>
              <a:rPr lang="ar-JO" sz="3600" b="1" dirty="0">
                <a:solidFill>
                  <a:prstClr val="black"/>
                </a:solidFill>
              </a:rPr>
              <a:t>التخطيط للدروس </a:t>
            </a:r>
          </a:p>
          <a:p>
            <a:pPr lvl="0" algn="just" rtl="1"/>
            <a:r>
              <a:rPr lang="ar-JO" dirty="0">
                <a:solidFill>
                  <a:prstClr val="black"/>
                </a:solidFill>
              </a:rPr>
              <a:t>تقصّي الملامح العامة للممارسات الفضلى في استخدام موارد التعلم الخاصة بمنهاج رياضيات "كولينز" المطور للصف الرابع الأساسي في الأردن.</a:t>
            </a:r>
          </a:p>
          <a:p>
            <a:pPr lvl="0" algn="just" rtl="1"/>
            <a:r>
              <a:rPr lang="ar-JO" dirty="0">
                <a:solidFill>
                  <a:prstClr val="black"/>
                </a:solidFill>
              </a:rPr>
              <a:t>تضمين الملامح العامة للممارسات الفضلى عند التخطيط لدروس الرياضيات: التعلم النشط، والتمايز، والتقييم.</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1949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58653"/>
            <a:ext cx="8229600" cy="1143000"/>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r-JO" dirty="0"/>
              <a:t>دورة التعليم والتعلم </a:t>
            </a:r>
            <a:endParaRPr lang="en-US" dirty="0"/>
          </a:p>
        </p:txBody>
      </p:sp>
      <p:pic>
        <p:nvPicPr>
          <p:cNvPr id="6" name="Picture 5" descr="Highlight000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3652" y="1243076"/>
            <a:ext cx="6036695" cy="4349166"/>
          </a:xfrm>
          <a:prstGeom prst="rect">
            <a:avLst/>
          </a:prstGeom>
        </p:spPr>
      </p:pic>
      <p:sp>
        <p:nvSpPr>
          <p:cNvPr id="7" name="TextBox 6"/>
          <p:cNvSpPr txBox="1"/>
          <p:nvPr/>
        </p:nvSpPr>
        <p:spPr>
          <a:xfrm>
            <a:off x="3928392" y="1747520"/>
            <a:ext cx="1515292" cy="400110"/>
          </a:xfrm>
          <a:prstGeom prst="rect">
            <a:avLst/>
          </a:prstGeom>
          <a:solidFill>
            <a:schemeClr val="tx2">
              <a:lumMod val="20000"/>
              <a:lumOff val="80000"/>
            </a:schemeClr>
          </a:solidFill>
        </p:spPr>
        <p:txBody>
          <a:bodyPr wrap="square" rtlCol="0">
            <a:spAutoFit/>
          </a:bodyPr>
          <a:lstStyle/>
          <a:p>
            <a:pPr algn="ctr" rtl="1"/>
            <a:r>
              <a:rPr lang="ar-JO" sz="2000" b="1" dirty="0" smtClean="0"/>
              <a:t>التخطيط</a:t>
            </a:r>
            <a:endParaRPr lang="en-US" sz="2000" b="1" dirty="0"/>
          </a:p>
        </p:txBody>
      </p:sp>
      <p:sp>
        <p:nvSpPr>
          <p:cNvPr id="8" name="TextBox 7"/>
          <p:cNvSpPr txBox="1"/>
          <p:nvPr/>
        </p:nvSpPr>
        <p:spPr>
          <a:xfrm rot="18160054">
            <a:off x="5449390" y="3793114"/>
            <a:ext cx="1201783" cy="400110"/>
          </a:xfrm>
          <a:prstGeom prst="rect">
            <a:avLst/>
          </a:prstGeom>
          <a:solidFill>
            <a:schemeClr val="tx2">
              <a:lumMod val="20000"/>
              <a:lumOff val="80000"/>
            </a:schemeClr>
          </a:solidFill>
        </p:spPr>
        <p:txBody>
          <a:bodyPr wrap="square" rtlCol="0">
            <a:spAutoFit/>
          </a:bodyPr>
          <a:lstStyle/>
          <a:p>
            <a:r>
              <a:rPr lang="ar-JO" sz="2000" b="1" dirty="0" smtClean="0"/>
              <a:t>التدريس</a:t>
            </a:r>
            <a:r>
              <a:rPr lang="ar-JO" sz="2000" dirty="0" smtClean="0"/>
              <a:t> </a:t>
            </a:r>
            <a:endParaRPr lang="en-US" sz="2000" dirty="0"/>
          </a:p>
        </p:txBody>
      </p:sp>
      <p:sp>
        <p:nvSpPr>
          <p:cNvPr id="9" name="TextBox 8"/>
          <p:cNvSpPr txBox="1"/>
          <p:nvPr/>
        </p:nvSpPr>
        <p:spPr>
          <a:xfrm>
            <a:off x="3665594" y="3190670"/>
            <a:ext cx="2098765" cy="646331"/>
          </a:xfrm>
          <a:prstGeom prst="rect">
            <a:avLst/>
          </a:prstGeom>
          <a:solidFill>
            <a:schemeClr val="tx2">
              <a:lumMod val="20000"/>
              <a:lumOff val="80000"/>
            </a:schemeClr>
          </a:solidFill>
        </p:spPr>
        <p:txBody>
          <a:bodyPr wrap="square" rtlCol="0">
            <a:spAutoFit/>
          </a:bodyPr>
          <a:lstStyle/>
          <a:p>
            <a:pPr marL="285750" indent="-285750" algn="r" rtl="1">
              <a:buFont typeface="Arial" panose="020B0604020202020204" pitchFamily="34" charset="0"/>
              <a:buChar char="•"/>
            </a:pPr>
            <a:r>
              <a:rPr lang="ar-JO" b="1" dirty="0" smtClean="0"/>
              <a:t>تعزيز تعلم الطلبة</a:t>
            </a:r>
          </a:p>
          <a:p>
            <a:pPr marL="285750" indent="-285750" algn="r" rtl="1">
              <a:buFont typeface="Arial" panose="020B0604020202020204" pitchFamily="34" charset="0"/>
              <a:buChar char="•"/>
            </a:pPr>
            <a:r>
              <a:rPr lang="ar-JO" b="1" dirty="0" smtClean="0"/>
              <a:t>تحسين تحصيل الطلبة</a:t>
            </a:r>
            <a:endParaRPr lang="en-US" b="1" dirty="0"/>
          </a:p>
        </p:txBody>
      </p:sp>
      <p:sp>
        <p:nvSpPr>
          <p:cNvPr id="10" name="TextBox 9"/>
          <p:cNvSpPr txBox="1"/>
          <p:nvPr/>
        </p:nvSpPr>
        <p:spPr>
          <a:xfrm rot="4086455">
            <a:off x="2577966" y="3760678"/>
            <a:ext cx="1499039" cy="400110"/>
          </a:xfrm>
          <a:prstGeom prst="rect">
            <a:avLst/>
          </a:prstGeom>
          <a:solidFill>
            <a:schemeClr val="accent1">
              <a:lumMod val="20000"/>
              <a:lumOff val="80000"/>
            </a:schemeClr>
          </a:solidFill>
        </p:spPr>
        <p:txBody>
          <a:bodyPr wrap="square" rtlCol="0">
            <a:spAutoFit/>
          </a:bodyPr>
          <a:lstStyle/>
          <a:p>
            <a:pPr algn="ctr" rtl="1"/>
            <a:r>
              <a:rPr lang="ar-JO" sz="2000" b="1" dirty="0" smtClean="0"/>
              <a:t>التقييم</a:t>
            </a:r>
            <a:endParaRPr lang="en-US" sz="2000" b="1" dirty="0"/>
          </a:p>
        </p:txBody>
      </p:sp>
    </p:spTree>
    <p:extLst>
      <p:ext uri="{BB962C8B-B14F-4D97-AF65-F5344CB8AC3E}">
        <p14:creationId xmlns:p14="http://schemas.microsoft.com/office/powerpoint/2010/main" val="3127689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A0C4-2AEA-4830-BDB4-1748F802342A}"/>
              </a:ext>
            </a:extLst>
          </p:cNvPr>
          <p:cNvSpPr>
            <a:spLocks noGrp="1"/>
          </p:cNvSpPr>
          <p:nvPr>
            <p:ph type="title"/>
          </p:nvPr>
        </p:nvSpPr>
        <p:spPr>
          <a:xfrm>
            <a:off x="231785" y="484160"/>
            <a:ext cx="8229600" cy="1143000"/>
          </a:xfrm>
        </p:spPr>
        <p:txBody>
          <a:bodyPr/>
          <a:lstStyle/>
          <a:p>
            <a:r>
              <a:rPr lang="ar-JO" b="1" dirty="0">
                <a:solidFill>
                  <a:prstClr val="black"/>
                </a:solidFill>
              </a:rPr>
              <a:t>المنهاج</a:t>
            </a:r>
            <a:endParaRPr lang="en-GB" dirty="0"/>
          </a:p>
        </p:txBody>
      </p:sp>
      <p:pic>
        <p:nvPicPr>
          <p:cNvPr id="7" name="Picture 6"/>
          <p:cNvPicPr>
            <a:picLocks noChangeAspect="1"/>
          </p:cNvPicPr>
          <p:nvPr/>
        </p:nvPicPr>
        <p:blipFill>
          <a:blip r:embed="rId3"/>
          <a:stretch>
            <a:fillRect/>
          </a:stretch>
        </p:blipFill>
        <p:spPr>
          <a:xfrm>
            <a:off x="1395663" y="1518162"/>
            <a:ext cx="6352673" cy="4185326"/>
          </a:xfrm>
          <a:prstGeom prst="rect">
            <a:avLst/>
          </a:prstGeom>
        </p:spPr>
      </p:pic>
    </p:spTree>
    <p:extLst>
      <p:ext uri="{BB962C8B-B14F-4D97-AF65-F5344CB8AC3E}">
        <p14:creationId xmlns:p14="http://schemas.microsoft.com/office/powerpoint/2010/main" val="53936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42261" y="2485624"/>
            <a:ext cx="3902148" cy="34348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algn="just" rtl="1">
              <a:buFont typeface="Arial" panose="020B0604020202020204" pitchFamily="34" charset="0"/>
              <a:buChar char="•"/>
            </a:pPr>
            <a:r>
              <a:rPr lang="ar-JO" sz="2400" dirty="0">
                <a:solidFill>
                  <a:prstClr val="black"/>
                </a:solidFill>
              </a:rPr>
              <a:t>التوازن والاعتدال بين نتاجات التعلم في التخطيط.</a:t>
            </a:r>
          </a:p>
          <a:p>
            <a:pPr lvl="0" algn="just" rtl="1">
              <a:buFont typeface="Arial" panose="020B0604020202020204" pitchFamily="34" charset="0"/>
              <a:buChar char="•"/>
            </a:pPr>
            <a:r>
              <a:rPr lang="ar-JO" sz="2400" dirty="0">
                <a:solidFill>
                  <a:prstClr val="black"/>
                </a:solidFill>
              </a:rPr>
              <a:t>استخدام متناسق لتصميم الكتب وبنيتها.</a:t>
            </a:r>
          </a:p>
          <a:p>
            <a:pPr marL="0" indent="0">
              <a:buNone/>
            </a:pPr>
            <a:r>
              <a:rPr lang="en-US" sz="2400" dirty="0" smtClean="0"/>
              <a:t> </a:t>
            </a:r>
            <a:endParaRPr lang="en-US" sz="2400" dirty="0"/>
          </a:p>
        </p:txBody>
      </p:sp>
      <p:sp>
        <p:nvSpPr>
          <p:cNvPr id="9" name="Content Placeholder 3"/>
          <p:cNvSpPr txBox="1">
            <a:spLocks/>
          </p:cNvSpPr>
          <p:nvPr/>
        </p:nvSpPr>
        <p:spPr>
          <a:xfrm>
            <a:off x="4733261" y="2485623"/>
            <a:ext cx="3772786" cy="34348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algn="just" rtl="1">
              <a:buFont typeface="Arial" panose="020B0604020202020204" pitchFamily="34" charset="0"/>
              <a:buChar char="•"/>
            </a:pPr>
            <a:r>
              <a:rPr lang="ar-JO" sz="2400" dirty="0">
                <a:solidFill>
                  <a:prstClr val="black"/>
                </a:solidFill>
              </a:rPr>
              <a:t>وعيًا بمهارات المتعلمين المطلوبة قبل البدء  بتنفيذ مهام معينة وتعلم مفاهيم جديدة.</a:t>
            </a:r>
            <a:endParaRPr lang="ar-JO" sz="3200" dirty="0">
              <a:solidFill>
                <a:prstClr val="black"/>
              </a:solidFill>
            </a:endParaRPr>
          </a:p>
          <a:p>
            <a:pPr lvl="0" algn="just" rtl="1">
              <a:buFont typeface="Arial" panose="020B0604020202020204" pitchFamily="34" charset="0"/>
              <a:buChar char="•"/>
            </a:pPr>
            <a:r>
              <a:rPr lang="ar-JO" sz="2400" dirty="0">
                <a:solidFill>
                  <a:prstClr val="black"/>
                </a:solidFill>
              </a:rPr>
              <a:t>الربط المستمر مع التعلم السابق والبناء عليه ومراجعتهم فيما يتعلموه</a:t>
            </a:r>
            <a:endParaRPr lang="en-US" sz="2400" dirty="0"/>
          </a:p>
        </p:txBody>
      </p:sp>
      <p:sp>
        <p:nvSpPr>
          <p:cNvPr id="10" name="Title 1"/>
          <p:cNvSpPr txBox="1">
            <a:spLocks/>
          </p:cNvSpPr>
          <p:nvPr/>
        </p:nvSpPr>
        <p:spPr>
          <a:xfrm>
            <a:off x="457200" y="657410"/>
            <a:ext cx="8229600" cy="942790"/>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r-JO" b="1" dirty="0"/>
              <a:t>التخطيط</a:t>
            </a:r>
            <a:endParaRPr lang="en-US" b="1" dirty="0"/>
          </a:p>
          <a:p>
            <a:endParaRPr lang="en-US" b="1" dirty="0"/>
          </a:p>
        </p:txBody>
      </p:sp>
      <p:sp>
        <p:nvSpPr>
          <p:cNvPr id="11" name="Content Placeholder 2"/>
          <p:cNvSpPr txBox="1">
            <a:spLocks/>
          </p:cNvSpPr>
          <p:nvPr/>
        </p:nvSpPr>
        <p:spPr>
          <a:xfrm>
            <a:off x="1945757" y="1600201"/>
            <a:ext cx="6741043" cy="7602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rtl="1">
              <a:buNone/>
            </a:pPr>
            <a:r>
              <a:rPr lang="ar-JO" sz="3000" dirty="0">
                <a:solidFill>
                  <a:prstClr val="black"/>
                </a:solidFill>
              </a:rPr>
              <a:t>تقدم </a:t>
            </a:r>
            <a:r>
              <a:rPr lang="ar-JO" sz="3000" dirty="0" smtClean="0">
                <a:solidFill>
                  <a:prstClr val="black"/>
                </a:solidFill>
              </a:rPr>
              <a:t>رياضيات </a:t>
            </a:r>
            <a:r>
              <a:rPr lang="ar-JO" sz="3000" dirty="0">
                <a:solidFill>
                  <a:prstClr val="black"/>
                </a:solidFill>
              </a:rPr>
              <a:t>"كولينز" ما </a:t>
            </a:r>
            <a:r>
              <a:rPr lang="ar-JO" sz="3000" dirty="0" smtClean="0">
                <a:solidFill>
                  <a:prstClr val="black"/>
                </a:solidFill>
              </a:rPr>
              <a:t>يأتي:</a:t>
            </a:r>
            <a:endParaRPr lang="en-US" sz="2400" dirty="0"/>
          </a:p>
        </p:txBody>
      </p:sp>
      <p:pic>
        <p:nvPicPr>
          <p:cNvPr id="8" name="Picture 7"/>
          <p:cNvPicPr>
            <a:picLocks noChangeAspect="1"/>
          </p:cNvPicPr>
          <p:nvPr/>
        </p:nvPicPr>
        <p:blipFill>
          <a:blip r:embed="rId3"/>
          <a:stretch>
            <a:fillRect/>
          </a:stretch>
        </p:blipFill>
        <p:spPr>
          <a:xfrm>
            <a:off x="97971" y="126866"/>
            <a:ext cx="1721094" cy="1745477"/>
          </a:xfrm>
          <a:prstGeom prst="rect">
            <a:avLst/>
          </a:prstGeom>
        </p:spPr>
      </p:pic>
    </p:spTree>
    <p:extLst>
      <p:ext uri="{BB962C8B-B14F-4D97-AF65-F5344CB8AC3E}">
        <p14:creationId xmlns:p14="http://schemas.microsoft.com/office/powerpoint/2010/main" val="314957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77036655"/>
              </p:ext>
            </p:extLst>
          </p:nvPr>
        </p:nvGraphicFramePr>
        <p:xfrm>
          <a:off x="1354101" y="1123345"/>
          <a:ext cx="7694345" cy="4490578"/>
        </p:xfrm>
        <a:graphic>
          <a:graphicData uri="http://schemas.openxmlformats.org/drawingml/2006/table">
            <a:tbl>
              <a:tblPr firstRow="1" firstCol="1" bandRow="1"/>
              <a:tblGrid>
                <a:gridCol w="891843">
                  <a:extLst>
                    <a:ext uri="{9D8B030D-6E8A-4147-A177-3AD203B41FA5}">
                      <a16:colId xmlns:a16="http://schemas.microsoft.com/office/drawing/2014/main" val="2959695296"/>
                    </a:ext>
                  </a:extLst>
                </a:gridCol>
                <a:gridCol w="760249">
                  <a:extLst>
                    <a:ext uri="{9D8B030D-6E8A-4147-A177-3AD203B41FA5}">
                      <a16:colId xmlns:a16="http://schemas.microsoft.com/office/drawing/2014/main" val="2555570524"/>
                    </a:ext>
                  </a:extLst>
                </a:gridCol>
                <a:gridCol w="760249">
                  <a:extLst>
                    <a:ext uri="{9D8B030D-6E8A-4147-A177-3AD203B41FA5}">
                      <a16:colId xmlns:a16="http://schemas.microsoft.com/office/drawing/2014/main" val="2744753745"/>
                    </a:ext>
                  </a:extLst>
                </a:gridCol>
                <a:gridCol w="758946">
                  <a:extLst>
                    <a:ext uri="{9D8B030D-6E8A-4147-A177-3AD203B41FA5}">
                      <a16:colId xmlns:a16="http://schemas.microsoft.com/office/drawing/2014/main" val="3711757544"/>
                    </a:ext>
                  </a:extLst>
                </a:gridCol>
                <a:gridCol w="877511">
                  <a:extLst>
                    <a:ext uri="{9D8B030D-6E8A-4147-A177-3AD203B41FA5}">
                      <a16:colId xmlns:a16="http://schemas.microsoft.com/office/drawing/2014/main" val="2835564142"/>
                    </a:ext>
                  </a:extLst>
                </a:gridCol>
                <a:gridCol w="974578">
                  <a:extLst>
                    <a:ext uri="{9D8B030D-6E8A-4147-A177-3AD203B41FA5}">
                      <a16:colId xmlns:a16="http://schemas.microsoft.com/office/drawing/2014/main" val="3345278876"/>
                    </a:ext>
                  </a:extLst>
                </a:gridCol>
                <a:gridCol w="983047">
                  <a:extLst>
                    <a:ext uri="{9D8B030D-6E8A-4147-A177-3AD203B41FA5}">
                      <a16:colId xmlns:a16="http://schemas.microsoft.com/office/drawing/2014/main" val="2433980759"/>
                    </a:ext>
                  </a:extLst>
                </a:gridCol>
                <a:gridCol w="1089234">
                  <a:extLst>
                    <a:ext uri="{9D8B030D-6E8A-4147-A177-3AD203B41FA5}">
                      <a16:colId xmlns:a16="http://schemas.microsoft.com/office/drawing/2014/main" val="3785808077"/>
                    </a:ext>
                  </a:extLst>
                </a:gridCol>
                <a:gridCol w="598688">
                  <a:extLst>
                    <a:ext uri="{9D8B030D-6E8A-4147-A177-3AD203B41FA5}">
                      <a16:colId xmlns:a16="http://schemas.microsoft.com/office/drawing/2014/main" val="1250052703"/>
                    </a:ext>
                  </a:extLst>
                </a:gridCol>
              </a:tblGrid>
              <a:tr h="330449">
                <a:tc gridSpan="9">
                  <a:txBody>
                    <a:bodyPr/>
                    <a:lstStyle/>
                    <a:p>
                      <a:pPr marL="0" marR="0" algn="ctr" rtl="1">
                        <a:lnSpc>
                          <a:spcPct val="107000"/>
                        </a:lnSpc>
                        <a:spcBef>
                          <a:spcPts val="0"/>
                        </a:spcBef>
                        <a:spcAft>
                          <a:spcPts val="0"/>
                        </a:spcAft>
                      </a:pPr>
                      <a:r>
                        <a:rPr lang="ar-JO" sz="1100" b="1" dirty="0">
                          <a:effectLst/>
                          <a:latin typeface="Calibri" panose="020F0502020204030204" pitchFamily="34" charset="0"/>
                          <a:ea typeface="Calibri" panose="020F0502020204030204" pitchFamily="34" charset="0"/>
                          <a:cs typeface="Arial" panose="020B0604020202020204" pitchFamily="34" charset="0"/>
                        </a:rPr>
                        <a:t>خطة أسبوعية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3685293"/>
                  </a:ext>
                </a:extLst>
              </a:tr>
              <a:tr h="330449">
                <a:tc>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بداية الأسبوع: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عنوان الوحدة ورقمها: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الموضوع: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الصف: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اسم المعلم: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48366491"/>
                  </a:ext>
                </a:extLst>
              </a:tr>
              <a:tr h="330449">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المراجعة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الاكتشاف/ التعليم والتعلم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التهيئة والتمهيد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المواد والتجهيزات + موارد التعلم الرقمية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المصطلحات الرئيسة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نتاجات التعلم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الدرس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31988"/>
                  </a:ext>
                </a:extLst>
              </a:tr>
              <a:tr h="383375">
                <a:tc vMerge="1">
                  <a:txBody>
                    <a:bodyPr/>
                    <a:lstStyle/>
                    <a:p>
                      <a:endParaRPr lang="en-US"/>
                    </a:p>
                  </a:txBody>
                  <a:tcPr/>
                </a:tc>
                <a:tc grid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التنفيذ/ التطبيق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9644380"/>
                  </a:ext>
                </a:extLst>
              </a:tr>
              <a:tr h="389482">
                <a:tc vMerge="1">
                  <a:txBody>
                    <a:bodyPr/>
                    <a:lstStyle/>
                    <a:p>
                      <a:endParaRPr lang="en-US"/>
                    </a:p>
                  </a:txBody>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المجموعة الثالثة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المجموعة الثانية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المجموعة الأولى</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73705578"/>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الأول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959184"/>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الثاني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067570"/>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الثالث</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88250"/>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الرابع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844017"/>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الخامس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43605"/>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السادس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413215"/>
                  </a:ext>
                </a:extLst>
              </a:tr>
              <a:tr h="389482">
                <a:tc gridSpan="3">
                  <a:txBody>
                    <a:bodyPr/>
                    <a:lstStyle/>
                    <a:p>
                      <a:pPr marL="0" marR="0" algn="ct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تقييم المعلم: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تجاوز المتعلمون التوقعات المنشودة منهم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لم يتمكن المتعلمون من تحقيق التوقعات المنشودة منهم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فرص التقييم: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27288339"/>
                  </a:ext>
                </a:extLst>
              </a:tr>
            </a:tbl>
          </a:graphicData>
        </a:graphic>
      </p:graphicFrame>
      <p:pic>
        <p:nvPicPr>
          <p:cNvPr id="9" name="Picture 8"/>
          <p:cNvPicPr>
            <a:picLocks noChangeAspect="1"/>
          </p:cNvPicPr>
          <p:nvPr/>
        </p:nvPicPr>
        <p:blipFill>
          <a:blip r:embed="rId3"/>
          <a:stretch>
            <a:fillRect/>
          </a:stretch>
        </p:blipFill>
        <p:spPr>
          <a:xfrm>
            <a:off x="26044" y="0"/>
            <a:ext cx="1328057" cy="1440155"/>
          </a:xfrm>
          <a:prstGeom prst="rect">
            <a:avLst/>
          </a:prstGeom>
        </p:spPr>
      </p:pic>
      <p:sp>
        <p:nvSpPr>
          <p:cNvPr id="10" name="Rectangle 9">
            <a:extLst>
              <a:ext uri="{FF2B5EF4-FFF2-40B4-BE49-F238E27FC236}">
                <a16:creationId xmlns:a16="http://schemas.microsoft.com/office/drawing/2014/main" id="{DFB7E060-BA2A-4C5E-B8CD-2C3A0C67D2F7}"/>
              </a:ext>
            </a:extLst>
          </p:cNvPr>
          <p:cNvSpPr/>
          <p:nvPr/>
        </p:nvSpPr>
        <p:spPr>
          <a:xfrm>
            <a:off x="103836" y="3036594"/>
            <a:ext cx="2116850" cy="197861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rtl="1"/>
            <a:r>
              <a:rPr lang="ar-JO" sz="2800" dirty="0"/>
              <a:t>سيتم تناول هذا الموضوع بشيء من التفصيل في الجلسة التدريبية القادمة </a:t>
            </a:r>
            <a:endParaRPr lang="en-GB" sz="28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58263" y="5848456"/>
            <a:ext cx="1085737" cy="1009544"/>
          </a:xfrm>
          <a:prstGeom prst="rect">
            <a:avLst/>
          </a:prstGeom>
        </p:spPr>
      </p:pic>
      <p:sp>
        <p:nvSpPr>
          <p:cNvPr id="12" name="TextBox 11"/>
          <p:cNvSpPr txBox="1"/>
          <p:nvPr/>
        </p:nvSpPr>
        <p:spPr>
          <a:xfrm>
            <a:off x="8458199" y="6552602"/>
            <a:ext cx="870858" cy="369332"/>
          </a:xfrm>
          <a:prstGeom prst="rect">
            <a:avLst/>
          </a:prstGeom>
          <a:solidFill>
            <a:schemeClr val="tx2">
              <a:lumMod val="20000"/>
              <a:lumOff val="80000"/>
            </a:schemeClr>
          </a:solidFill>
        </p:spPr>
        <p:txBody>
          <a:bodyPr wrap="square" rtlCol="0">
            <a:spAutoFit/>
          </a:bodyPr>
          <a:lstStyle/>
          <a:p>
            <a:pPr algn="ctr"/>
            <a:r>
              <a:rPr lang="ar-JO" b="1" dirty="0" smtClean="0"/>
              <a:t>للتناقش</a:t>
            </a:r>
            <a:r>
              <a:rPr lang="ar-JO" dirty="0" smtClean="0"/>
              <a:t> </a:t>
            </a:r>
            <a:endParaRPr lang="en-US" dirty="0"/>
          </a:p>
        </p:txBody>
      </p:sp>
    </p:spTree>
    <p:extLst>
      <p:ext uri="{BB962C8B-B14F-4D97-AF65-F5344CB8AC3E}">
        <p14:creationId xmlns:p14="http://schemas.microsoft.com/office/powerpoint/2010/main" val="4026085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EB2D8-1948-4651-AEED-1DE63837E156}"/>
              </a:ext>
            </a:extLst>
          </p:cNvPr>
          <p:cNvSpPr>
            <a:spLocks noGrp="1"/>
          </p:cNvSpPr>
          <p:nvPr>
            <p:ph type="title"/>
          </p:nvPr>
        </p:nvSpPr>
        <p:spPr/>
        <p:txBody>
          <a:bodyPr>
            <a:normAutofit fontScale="90000"/>
          </a:bodyPr>
          <a:lstStyle/>
          <a:p>
            <a:r>
              <a:rPr lang="ar-JO" sz="4000" b="1" dirty="0">
                <a:solidFill>
                  <a:prstClr val="black"/>
                </a:solidFill>
              </a:rPr>
              <a:t>اليوم التدريبي الأول:</a:t>
            </a:r>
            <a:r>
              <a:rPr lang="ar-JO" sz="4000" dirty="0">
                <a:solidFill>
                  <a:prstClr val="black"/>
                </a:solidFill>
              </a:rPr>
              <a:t/>
            </a:r>
            <a:br>
              <a:rPr lang="ar-JO" sz="4000" dirty="0">
                <a:solidFill>
                  <a:prstClr val="black"/>
                </a:solidFill>
              </a:rPr>
            </a:br>
            <a:r>
              <a:rPr lang="ar-SA" sz="4000" b="1" dirty="0">
                <a:solidFill>
                  <a:prstClr val="black"/>
                </a:solidFill>
              </a:rPr>
              <a:t>النتاجات المتوقعة للجلسة التدريبية</a:t>
            </a:r>
            <a:r>
              <a:rPr lang="ar-JO" sz="4000" b="1" dirty="0">
                <a:solidFill>
                  <a:prstClr val="black"/>
                </a:solidFill>
              </a:rPr>
              <a:t> الرابعة</a:t>
            </a:r>
            <a:endParaRPr lang="en-GB" dirty="0"/>
          </a:p>
        </p:txBody>
      </p:sp>
      <p:sp>
        <p:nvSpPr>
          <p:cNvPr id="4" name="Content Placeholder 3">
            <a:extLst>
              <a:ext uri="{FF2B5EF4-FFF2-40B4-BE49-F238E27FC236}">
                <a16:creationId xmlns:a16="http://schemas.microsoft.com/office/drawing/2014/main" id="{5E83B625-35F3-413B-B257-961C09133DC0}"/>
              </a:ext>
            </a:extLst>
          </p:cNvPr>
          <p:cNvSpPr>
            <a:spLocks noGrp="1"/>
          </p:cNvSpPr>
          <p:nvPr>
            <p:ph idx="1"/>
          </p:nvPr>
        </p:nvSpPr>
        <p:spPr/>
        <p:txBody>
          <a:bodyPr/>
          <a:lstStyle/>
          <a:p>
            <a:pPr marL="0" lvl="0" indent="0" algn="just" rtl="1">
              <a:lnSpc>
                <a:spcPct val="107000"/>
              </a:lnSpc>
              <a:spcBef>
                <a:spcPts val="300"/>
              </a:spcBef>
              <a:spcAft>
                <a:spcPts val="300"/>
              </a:spcAft>
              <a:buNone/>
              <a:tabLst>
                <a:tab pos="1943100" algn="l"/>
              </a:tabLst>
            </a:pPr>
            <a:r>
              <a:rPr lang="ar-SA" b="1" dirty="0">
                <a:solidFill>
                  <a:prstClr val="black"/>
                </a:solidFill>
                <a:latin typeface="Calibri" panose="020F0502020204030204" pitchFamily="34" charset="0"/>
                <a:ea typeface="Calibri" panose="020F0502020204030204" pitchFamily="34" charset="0"/>
              </a:rPr>
              <a:t>إعداد خطة الفصل الدراسي الأول:</a:t>
            </a:r>
            <a:r>
              <a:rPr lang="ar-SA" dirty="0">
                <a:solidFill>
                  <a:prstClr val="black"/>
                </a:solidFill>
                <a:latin typeface="Calibri" panose="020F0502020204030204" pitchFamily="34" charset="0"/>
                <a:ea typeface="Calibri" panose="020F0502020204030204" pitchFamily="34" charset="0"/>
              </a:rPr>
              <a:t> </a:t>
            </a:r>
            <a:endParaRPr lang="ar-JO" dirty="0">
              <a:solidFill>
                <a:prstClr val="black"/>
              </a:solidFill>
              <a:latin typeface="Calibri" panose="020F0502020204030204" pitchFamily="34" charset="0"/>
              <a:ea typeface="Calibri" panose="020F0502020204030204" pitchFamily="34" charset="0"/>
            </a:endParaRPr>
          </a:p>
          <a:p>
            <a:pPr algn="just" rtl="1">
              <a:lnSpc>
                <a:spcPct val="107000"/>
              </a:lnSpc>
              <a:spcBef>
                <a:spcPts val="300"/>
              </a:spcBef>
              <a:spcAft>
                <a:spcPts val="300"/>
              </a:spcAft>
              <a:tabLst>
                <a:tab pos="1943100" algn="l"/>
              </a:tabLst>
            </a:pPr>
            <a:r>
              <a:rPr lang="ar-SA" dirty="0">
                <a:solidFill>
                  <a:prstClr val="black"/>
                </a:solidFill>
                <a:latin typeface="Calibri" panose="020F0502020204030204" pitchFamily="34" charset="0"/>
                <a:ea typeface="Calibri" panose="020F0502020204030204" pitchFamily="34" charset="0"/>
              </a:rPr>
              <a:t>البدء في إعداد خطة الفصل الدراسي الأول باستخدام منهاج علوم "</a:t>
            </a:r>
            <a:r>
              <a:rPr lang="ar-JO" dirty="0">
                <a:solidFill>
                  <a:prstClr val="black"/>
                </a:solidFill>
                <a:latin typeface="Calibri" panose="020F0502020204030204" pitchFamily="34" charset="0"/>
                <a:ea typeface="Calibri" panose="020F0502020204030204" pitchFamily="34" charset="0"/>
              </a:rPr>
              <a:t>رياضيات</a:t>
            </a:r>
            <a:r>
              <a:rPr lang="ar-SA" dirty="0">
                <a:solidFill>
                  <a:prstClr val="black"/>
                </a:solidFill>
                <a:latin typeface="Calibri" panose="020F0502020204030204" pitchFamily="34" charset="0"/>
                <a:ea typeface="Calibri" panose="020F0502020204030204" pitchFamily="34" charset="0"/>
              </a:rPr>
              <a:t>" </a:t>
            </a:r>
            <a:r>
              <a:rPr lang="ar-JO" dirty="0">
                <a:solidFill>
                  <a:prstClr val="black"/>
                </a:solidFill>
                <a:latin typeface="Calibri" panose="020F0502020204030204" pitchFamily="34" charset="0"/>
                <a:ea typeface="Calibri" panose="020F0502020204030204" pitchFamily="34" charset="0"/>
              </a:rPr>
              <a:t>المطورة </a:t>
            </a:r>
            <a:r>
              <a:rPr lang="ar-SA" dirty="0">
                <a:solidFill>
                  <a:prstClr val="black"/>
                </a:solidFill>
                <a:latin typeface="Calibri" panose="020F0502020204030204" pitchFamily="34" charset="0"/>
                <a:ea typeface="Calibri" panose="020F0502020204030204" pitchFamily="34" charset="0"/>
              </a:rPr>
              <a:t>للصف </a:t>
            </a:r>
            <a:r>
              <a:rPr lang="ar-JO" dirty="0">
                <a:solidFill>
                  <a:prstClr val="black"/>
                </a:solidFill>
                <a:latin typeface="Calibri" panose="020F0502020204030204" pitchFamily="34" charset="0"/>
                <a:ea typeface="Calibri" panose="020F0502020204030204" pitchFamily="34" charset="0"/>
              </a:rPr>
              <a:t>الرابع الأساسي</a:t>
            </a:r>
            <a:r>
              <a:rPr lang="ar-SA" dirty="0">
                <a:solidFill>
                  <a:prstClr val="black"/>
                </a:solidFill>
                <a:latin typeface="Calibri" panose="020F0502020204030204" pitchFamily="34" charset="0"/>
                <a:ea typeface="Calibri" panose="020F0502020204030204" pitchFamily="34" charset="0"/>
              </a:rPr>
              <a:t>.</a:t>
            </a:r>
            <a:endParaRPr lang="ar-JO" dirty="0">
              <a:solidFill>
                <a:prstClr val="black"/>
              </a:solidFill>
              <a:latin typeface="Calibri" panose="020F0502020204030204" pitchFamily="34" charset="0"/>
              <a:ea typeface="Calibri" panose="020F0502020204030204" pitchFamily="34" charset="0"/>
            </a:endParaRPr>
          </a:p>
          <a:p>
            <a:pPr algn="just" rtl="1">
              <a:lnSpc>
                <a:spcPct val="107000"/>
              </a:lnSpc>
              <a:spcBef>
                <a:spcPts val="300"/>
              </a:spcBef>
              <a:spcAft>
                <a:spcPts val="300"/>
              </a:spcAft>
              <a:tabLst>
                <a:tab pos="1943100" algn="l"/>
              </a:tabLst>
            </a:pPr>
            <a:r>
              <a:rPr lang="ar-SA" dirty="0">
                <a:solidFill>
                  <a:prstClr val="black"/>
                </a:solidFill>
                <a:latin typeface="Calibri" panose="020F0502020204030204" pitchFamily="34" charset="0"/>
                <a:ea typeface="Calibri" panose="020F0502020204030204" pitchFamily="34" charset="0"/>
              </a:rPr>
              <a:t>العمل بصورة تعاونية مع غيره من الزملاء</a:t>
            </a:r>
            <a:r>
              <a:rPr lang="ar-JO" dirty="0">
                <a:solidFill>
                  <a:prstClr val="black"/>
                </a:solidFill>
                <a:latin typeface="Calibri" panose="020F0502020204030204" pitchFamily="34" charset="0"/>
                <a:ea typeface="Calibri" panose="020F0502020204030204" pitchFamily="34" charset="0"/>
              </a:rPr>
              <a:t> في مجموعات</a:t>
            </a:r>
            <a:r>
              <a:rPr lang="ar-SA" dirty="0">
                <a:solidFill>
                  <a:prstClr val="black"/>
                </a:solidFill>
                <a:latin typeface="Calibri" panose="020F0502020204030204" pitchFamily="34" charset="0"/>
                <a:ea typeface="Calibri" panose="020F0502020204030204" pitchFamily="34" charset="0"/>
              </a:rPr>
              <a:t>.</a:t>
            </a:r>
            <a:endParaRPr lang="en-US" sz="4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GB" dirty="0"/>
          </a:p>
          <a:p>
            <a:pPr marL="0" indent="0">
              <a:buNone/>
            </a:pPr>
            <a:endParaRPr lang="en-GB" dirty="0"/>
          </a:p>
        </p:txBody>
      </p:sp>
    </p:spTree>
    <p:extLst>
      <p:ext uri="{BB962C8B-B14F-4D97-AF65-F5344CB8AC3E}">
        <p14:creationId xmlns:p14="http://schemas.microsoft.com/office/powerpoint/2010/main" val="3555238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a:t>نشاط: دورك!</a:t>
            </a:r>
            <a:br>
              <a:rPr lang="ar-JO" b="1" dirty="0"/>
            </a:br>
            <a:endParaRPr lang="en-US" dirty="0"/>
          </a:p>
        </p:txBody>
      </p:sp>
      <p:sp>
        <p:nvSpPr>
          <p:cNvPr id="3" name="Content Placeholder 2"/>
          <p:cNvSpPr>
            <a:spLocks noGrp="1"/>
          </p:cNvSpPr>
          <p:nvPr>
            <p:ph idx="1"/>
          </p:nvPr>
        </p:nvSpPr>
        <p:spPr>
          <a:xfrm>
            <a:off x="457200" y="1087582"/>
            <a:ext cx="8229600" cy="4525963"/>
          </a:xfrm>
        </p:spPr>
        <p:txBody>
          <a:bodyPr>
            <a:normAutofit/>
          </a:bodyPr>
          <a:lstStyle/>
          <a:p>
            <a:pPr lvl="0" algn="r" rtl="1"/>
            <a:r>
              <a:rPr lang="ar-JO" dirty="0">
                <a:solidFill>
                  <a:prstClr val="black"/>
                </a:solidFill>
              </a:rPr>
              <a:t>اعمل مع زميلك في مجموعات ثنائية.</a:t>
            </a:r>
          </a:p>
          <a:p>
            <a:pPr lvl="0" algn="just" rtl="1"/>
            <a:r>
              <a:rPr lang="ar-JO" dirty="0">
                <a:solidFill>
                  <a:prstClr val="black"/>
                </a:solidFill>
              </a:rPr>
              <a:t>سيقوم المدرب بتزويدك بوحدة واحدة من كتاب الرياضيات للصف الرابع الأساسي.</a:t>
            </a:r>
          </a:p>
          <a:p>
            <a:pPr lvl="0" algn="just" rtl="1"/>
            <a:r>
              <a:rPr lang="ar-JO" dirty="0">
                <a:solidFill>
                  <a:prstClr val="black"/>
                </a:solidFill>
              </a:rPr>
              <a:t>استخدم القالب الخاص بالخطة الأسبوعية (الذي مر بك في شريحة سابقة)- انسخ القالب في الدفتر الخاص بك/ أو على ورقة منفصلة/ أو استعن بورقة العمل الخاصة بالخطة الأسبوعية.</a:t>
            </a:r>
          </a:p>
          <a:p>
            <a:pPr lvl="0" algn="just" rtl="1"/>
            <a:r>
              <a:rPr lang="ar-JO" dirty="0">
                <a:solidFill>
                  <a:prstClr val="black"/>
                </a:solidFill>
              </a:rPr>
              <a:t>تبادل خطتك مع زملائك. </a:t>
            </a:r>
          </a:p>
          <a:p>
            <a:endParaRPr lang="en-US" dirty="0"/>
          </a:p>
        </p:txBody>
      </p:sp>
    </p:spTree>
    <p:extLst>
      <p:ext uri="{BB962C8B-B14F-4D97-AF65-F5344CB8AC3E}">
        <p14:creationId xmlns:p14="http://schemas.microsoft.com/office/powerpoint/2010/main" val="158909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B8493-4361-4410-B0F0-65B33A61D061}"/>
              </a:ext>
            </a:extLst>
          </p:cNvPr>
          <p:cNvSpPr>
            <a:spLocks noGrp="1"/>
          </p:cNvSpPr>
          <p:nvPr>
            <p:ph type="title"/>
          </p:nvPr>
        </p:nvSpPr>
        <p:spPr/>
        <p:txBody>
          <a:bodyPr>
            <a:normAutofit/>
          </a:bodyPr>
          <a:lstStyle/>
          <a:p>
            <a:pPr algn="r"/>
            <a:r>
              <a:rPr lang="ar-JO" sz="4000" b="1" dirty="0" smtClean="0">
                <a:solidFill>
                  <a:prstClr val="black"/>
                </a:solidFill>
              </a:rPr>
              <a:t>ورقة عمل: خطة </a:t>
            </a:r>
            <a:r>
              <a:rPr lang="ar-JO" sz="4000" b="1" dirty="0">
                <a:solidFill>
                  <a:prstClr val="black"/>
                </a:solidFill>
              </a:rPr>
              <a:t>التحضير الأسبوعية</a:t>
            </a:r>
            <a:endParaRPr lang="en-GB" sz="4000" b="1" dirty="0"/>
          </a:p>
        </p:txBody>
      </p:sp>
      <p:graphicFrame>
        <p:nvGraphicFramePr>
          <p:cNvPr id="7" name="Table 6"/>
          <p:cNvGraphicFramePr>
            <a:graphicFrameLocks noGrp="1"/>
          </p:cNvGraphicFramePr>
          <p:nvPr>
            <p:extLst>
              <p:ext uri="{D42A27DB-BD31-4B8C-83A1-F6EECF244321}">
                <p14:modId xmlns:p14="http://schemas.microsoft.com/office/powerpoint/2010/main" val="668351562"/>
              </p:ext>
            </p:extLst>
          </p:nvPr>
        </p:nvGraphicFramePr>
        <p:xfrm>
          <a:off x="1489165" y="1184074"/>
          <a:ext cx="7432766" cy="4490578"/>
        </p:xfrm>
        <a:graphic>
          <a:graphicData uri="http://schemas.openxmlformats.org/drawingml/2006/table">
            <a:tbl>
              <a:tblPr firstRow="1" firstCol="1" bandRow="1"/>
              <a:tblGrid>
                <a:gridCol w="861524">
                  <a:extLst>
                    <a:ext uri="{9D8B030D-6E8A-4147-A177-3AD203B41FA5}">
                      <a16:colId xmlns:a16="http://schemas.microsoft.com/office/drawing/2014/main" val="2959695296"/>
                    </a:ext>
                  </a:extLst>
                </a:gridCol>
                <a:gridCol w="734403">
                  <a:extLst>
                    <a:ext uri="{9D8B030D-6E8A-4147-A177-3AD203B41FA5}">
                      <a16:colId xmlns:a16="http://schemas.microsoft.com/office/drawing/2014/main" val="2555570524"/>
                    </a:ext>
                  </a:extLst>
                </a:gridCol>
                <a:gridCol w="734403">
                  <a:extLst>
                    <a:ext uri="{9D8B030D-6E8A-4147-A177-3AD203B41FA5}">
                      <a16:colId xmlns:a16="http://schemas.microsoft.com/office/drawing/2014/main" val="2744753745"/>
                    </a:ext>
                  </a:extLst>
                </a:gridCol>
                <a:gridCol w="733145">
                  <a:extLst>
                    <a:ext uri="{9D8B030D-6E8A-4147-A177-3AD203B41FA5}">
                      <a16:colId xmlns:a16="http://schemas.microsoft.com/office/drawing/2014/main" val="3711757544"/>
                    </a:ext>
                  </a:extLst>
                </a:gridCol>
                <a:gridCol w="847679">
                  <a:extLst>
                    <a:ext uri="{9D8B030D-6E8A-4147-A177-3AD203B41FA5}">
                      <a16:colId xmlns:a16="http://schemas.microsoft.com/office/drawing/2014/main" val="2835564142"/>
                    </a:ext>
                  </a:extLst>
                </a:gridCol>
                <a:gridCol w="941446">
                  <a:extLst>
                    <a:ext uri="{9D8B030D-6E8A-4147-A177-3AD203B41FA5}">
                      <a16:colId xmlns:a16="http://schemas.microsoft.com/office/drawing/2014/main" val="3345278876"/>
                    </a:ext>
                  </a:extLst>
                </a:gridCol>
                <a:gridCol w="949627">
                  <a:extLst>
                    <a:ext uri="{9D8B030D-6E8A-4147-A177-3AD203B41FA5}">
                      <a16:colId xmlns:a16="http://schemas.microsoft.com/office/drawing/2014/main" val="2433980759"/>
                    </a:ext>
                  </a:extLst>
                </a:gridCol>
                <a:gridCol w="1052204">
                  <a:extLst>
                    <a:ext uri="{9D8B030D-6E8A-4147-A177-3AD203B41FA5}">
                      <a16:colId xmlns:a16="http://schemas.microsoft.com/office/drawing/2014/main" val="3785808077"/>
                    </a:ext>
                  </a:extLst>
                </a:gridCol>
                <a:gridCol w="578335">
                  <a:extLst>
                    <a:ext uri="{9D8B030D-6E8A-4147-A177-3AD203B41FA5}">
                      <a16:colId xmlns:a16="http://schemas.microsoft.com/office/drawing/2014/main" val="1250052703"/>
                    </a:ext>
                  </a:extLst>
                </a:gridCol>
              </a:tblGrid>
              <a:tr h="330449">
                <a:tc gridSpan="9">
                  <a:txBody>
                    <a:bodyPr/>
                    <a:lstStyle/>
                    <a:p>
                      <a:pPr marL="0" marR="0" algn="ctr" rtl="1">
                        <a:lnSpc>
                          <a:spcPct val="107000"/>
                        </a:lnSpc>
                        <a:spcBef>
                          <a:spcPts val="0"/>
                        </a:spcBef>
                        <a:spcAft>
                          <a:spcPts val="0"/>
                        </a:spcAft>
                      </a:pPr>
                      <a:r>
                        <a:rPr lang="ar-JO" sz="1100" b="1" dirty="0">
                          <a:effectLst/>
                          <a:latin typeface="Calibri" panose="020F0502020204030204" pitchFamily="34" charset="0"/>
                          <a:ea typeface="Calibri" panose="020F0502020204030204" pitchFamily="34" charset="0"/>
                          <a:cs typeface="Arial" panose="020B0604020202020204" pitchFamily="34" charset="0"/>
                        </a:rPr>
                        <a:t>خطة أسبوعية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3685293"/>
                  </a:ext>
                </a:extLst>
              </a:tr>
              <a:tr h="330449">
                <a:tc>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بداية الأسبوع: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عنوان الوحدة ورقمها: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الموضوع: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الصف: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اسم المعلم: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48366491"/>
                  </a:ext>
                </a:extLst>
              </a:tr>
              <a:tr h="330449">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المراجعة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الاكتشاف/ التعليم والتعلم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التهيئة والتمهيد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المواد والتجهيزات + موارد التعلم الرقمية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المصطلحات الرئيسة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نتاجات التعلم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الدرس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31988"/>
                  </a:ext>
                </a:extLst>
              </a:tr>
              <a:tr h="383375">
                <a:tc vMerge="1">
                  <a:txBody>
                    <a:bodyPr/>
                    <a:lstStyle/>
                    <a:p>
                      <a:endParaRPr lang="en-US"/>
                    </a:p>
                  </a:txBody>
                  <a:tcPr/>
                </a:tc>
                <a:tc gridSpan="3">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التنفيذ/ التطبيق</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9644380"/>
                  </a:ext>
                </a:extLst>
              </a:tr>
              <a:tr h="389482">
                <a:tc vMerge="1">
                  <a:txBody>
                    <a:bodyPr/>
                    <a:lstStyle/>
                    <a:p>
                      <a:endParaRPr lang="en-US"/>
                    </a:p>
                  </a:txBody>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المجموعة الثالثة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المجموعة الثانية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المجموعة الأولى</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73705578"/>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الأول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959184"/>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الثاني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067570"/>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الثالث</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88250"/>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الرابع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844017"/>
                  </a:ext>
                </a:extLst>
              </a:tr>
              <a:tr h="389482">
                <a:tc>
                  <a:txBody>
                    <a:bodyPr/>
                    <a:lstStyle/>
                    <a:p>
                      <a:pPr marL="0" marR="0" algn="ctr" rtl="1">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الخامس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43605"/>
                  </a:ext>
                </a:extLst>
              </a:tr>
              <a:tr h="389482">
                <a:tc>
                  <a:txBody>
                    <a:bodyPr/>
                    <a:lstStyle/>
                    <a:p>
                      <a:pPr marL="0" marR="0" algn="ctr" rtl="1">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b="1">
                          <a:effectLst/>
                          <a:latin typeface="Calibri" panose="020F0502020204030204" pitchFamily="34" charset="0"/>
                          <a:ea typeface="Calibri" panose="020F0502020204030204" pitchFamily="34" charset="0"/>
                          <a:cs typeface="Arial" panose="020B0604020202020204" pitchFamily="34" charset="0"/>
                        </a:rPr>
                        <a:t>السادس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413215"/>
                  </a:ext>
                </a:extLst>
              </a:tr>
              <a:tr h="389482">
                <a:tc gridSpan="3">
                  <a:txBody>
                    <a:bodyPr/>
                    <a:lstStyle/>
                    <a:p>
                      <a:pPr marL="0" marR="0" algn="ct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تقييم المعلم: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rtl="1">
                        <a:lnSpc>
                          <a:spcPct val="107000"/>
                        </a:lnSpc>
                        <a:spcBef>
                          <a:spcPts val="0"/>
                        </a:spcBef>
                        <a:spcAft>
                          <a:spcPts val="0"/>
                        </a:spcAft>
                      </a:pPr>
                      <a:r>
                        <a:rPr lang="ar-JO" sz="1100" b="1" dirty="0">
                          <a:effectLst/>
                          <a:latin typeface="Calibri" panose="020F0502020204030204" pitchFamily="34" charset="0"/>
                          <a:ea typeface="Calibri" panose="020F0502020204030204" pitchFamily="34" charset="0"/>
                          <a:cs typeface="Arial" panose="020B0604020202020204" pitchFamily="34" charset="0"/>
                        </a:rPr>
                        <a:t>تجاوز المتعلمون التوقعات المنشودة منهم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rtl="1">
                        <a:lnSpc>
                          <a:spcPct val="107000"/>
                        </a:lnSpc>
                        <a:spcBef>
                          <a:spcPts val="0"/>
                        </a:spcBef>
                        <a:spcAft>
                          <a:spcPts val="0"/>
                        </a:spcAft>
                      </a:pPr>
                      <a:r>
                        <a:rPr lang="ar-JO" sz="1100" b="1">
                          <a:effectLst/>
                          <a:latin typeface="Calibri" panose="020F0502020204030204" pitchFamily="34" charset="0"/>
                          <a:ea typeface="Calibri" panose="020F0502020204030204" pitchFamily="34" charset="0"/>
                          <a:cs typeface="Arial" panose="020B0604020202020204" pitchFamily="34" charset="0"/>
                        </a:rPr>
                        <a:t>لم يتمكن المتعلمون من تحقيق التوقعات المنشودة منهم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rtl="1">
                        <a:lnSpc>
                          <a:spcPct val="107000"/>
                        </a:lnSpc>
                        <a:spcBef>
                          <a:spcPts val="0"/>
                        </a:spcBef>
                        <a:spcAft>
                          <a:spcPts val="0"/>
                        </a:spcAft>
                      </a:pPr>
                      <a:r>
                        <a:rPr lang="ar-SA" sz="1100" b="1" dirty="0">
                          <a:effectLst/>
                          <a:latin typeface="Calibri" panose="020F0502020204030204" pitchFamily="34" charset="0"/>
                          <a:ea typeface="Calibri" panose="020F0502020204030204" pitchFamily="34" charset="0"/>
                          <a:cs typeface="Arial" panose="020B0604020202020204" pitchFamily="34" charset="0"/>
                        </a:rPr>
                        <a:t>فرص التقييم: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27288339"/>
                  </a:ext>
                </a:extLst>
              </a:tr>
            </a:tbl>
          </a:graphicData>
        </a:graphic>
      </p:graphicFrame>
      <p:pic>
        <p:nvPicPr>
          <p:cNvPr id="8" name="Picture 7"/>
          <p:cNvPicPr>
            <a:picLocks noChangeAspect="1"/>
          </p:cNvPicPr>
          <p:nvPr/>
        </p:nvPicPr>
        <p:blipFill>
          <a:blip r:embed="rId3"/>
          <a:stretch>
            <a:fillRect/>
          </a:stretch>
        </p:blipFill>
        <p:spPr>
          <a:xfrm>
            <a:off x="18204" y="134444"/>
            <a:ext cx="1362786" cy="15376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78170" y="5850836"/>
            <a:ext cx="1017259" cy="945872"/>
          </a:xfrm>
          <a:prstGeom prst="rect">
            <a:avLst/>
          </a:prstGeom>
        </p:spPr>
      </p:pic>
      <p:sp>
        <p:nvSpPr>
          <p:cNvPr id="10" name="TextBox 9"/>
          <p:cNvSpPr txBox="1"/>
          <p:nvPr/>
        </p:nvSpPr>
        <p:spPr>
          <a:xfrm>
            <a:off x="8463909" y="6427376"/>
            <a:ext cx="731520" cy="369332"/>
          </a:xfrm>
          <a:prstGeom prst="rect">
            <a:avLst/>
          </a:prstGeom>
          <a:solidFill>
            <a:schemeClr val="accent1">
              <a:lumMod val="20000"/>
              <a:lumOff val="80000"/>
            </a:schemeClr>
          </a:solidFill>
        </p:spPr>
        <p:txBody>
          <a:bodyPr wrap="square" rtlCol="0">
            <a:spAutoFit/>
          </a:bodyPr>
          <a:lstStyle/>
          <a:p>
            <a:r>
              <a:rPr lang="ar-JO" dirty="0" smtClean="0"/>
              <a:t>للتناقش</a:t>
            </a:r>
            <a:endParaRPr lang="en-US" dirty="0"/>
          </a:p>
        </p:txBody>
      </p:sp>
    </p:spTree>
    <p:extLst>
      <p:ext uri="{BB962C8B-B14F-4D97-AF65-F5344CB8AC3E}">
        <p14:creationId xmlns:p14="http://schemas.microsoft.com/office/powerpoint/2010/main" val="340404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23"/>
          <p:cNvSpPr txBox="1">
            <a:spLocks noGrp="1"/>
          </p:cNvSpPr>
          <p:nvPr>
            <p:ph type="title"/>
          </p:nvPr>
        </p:nvSpPr>
        <p:spPr>
          <a:prstGeom prst="rect">
            <a:avLst/>
          </a:prstGeom>
          <a:noFill/>
          <a:ln>
            <a:noFill/>
          </a:ln>
        </p:spPr>
        <p:txBody>
          <a:bodyPr spcFirstLastPara="1" vert="horz" wrap="square" lIns="27000" tIns="27000" rIns="27000" bIns="27000" rtlCol="0" anchor="ctr" anchorCtr="0">
            <a:noAutofit/>
          </a:bodyPr>
          <a:lstStyle/>
          <a:p>
            <a:r>
              <a:rPr lang="ar-JO" sz="3800" dirty="0" smtClean="0"/>
              <a:t>مسابقة الجلسة الختامية لليوم التدريبي الأول</a:t>
            </a:r>
            <a:r>
              <a:rPr lang="en-US" sz="3800" dirty="0"/>
              <a:t/>
            </a:r>
            <a:br>
              <a:rPr lang="en-US" sz="3800" dirty="0"/>
            </a:br>
            <a:r>
              <a:rPr lang="ar-JO" sz="3800" dirty="0" smtClean="0"/>
              <a:t>تقاسم السرعة!</a:t>
            </a:r>
            <a:endParaRPr sz="3800" dirty="0"/>
          </a:p>
        </p:txBody>
      </p:sp>
      <p:pic>
        <p:nvPicPr>
          <p:cNvPr id="1085" name="Google Shape;1085;p123"/>
          <p:cNvPicPr preferRelativeResize="0"/>
          <p:nvPr/>
        </p:nvPicPr>
        <p:blipFill>
          <a:blip r:embed="rId3">
            <a:alphaModFix/>
          </a:blip>
          <a:stretch>
            <a:fillRect/>
          </a:stretch>
        </p:blipFill>
        <p:spPr>
          <a:xfrm>
            <a:off x="4676503" y="1458451"/>
            <a:ext cx="3885573" cy="2486530"/>
          </a:xfrm>
          <a:prstGeom prst="rect">
            <a:avLst/>
          </a:prstGeom>
          <a:noFill/>
          <a:ln>
            <a:noFill/>
          </a:ln>
        </p:spPr>
      </p:pic>
      <p:pic>
        <p:nvPicPr>
          <p:cNvPr id="1086" name="Google Shape;1086;p123"/>
          <p:cNvPicPr preferRelativeResize="0"/>
          <p:nvPr/>
        </p:nvPicPr>
        <p:blipFill>
          <a:blip r:embed="rId4">
            <a:alphaModFix/>
          </a:blip>
          <a:stretch>
            <a:fillRect/>
          </a:stretch>
        </p:blipFill>
        <p:spPr>
          <a:xfrm>
            <a:off x="457200" y="1417638"/>
            <a:ext cx="3711526" cy="2608859"/>
          </a:xfrm>
          <a:prstGeom prst="rect">
            <a:avLst/>
          </a:prstGeom>
          <a:noFill/>
          <a:ln>
            <a:noFill/>
          </a:ln>
        </p:spPr>
      </p:pic>
      <p:sp>
        <p:nvSpPr>
          <p:cNvPr id="1087" name="Google Shape;1087;p123"/>
          <p:cNvSpPr txBox="1"/>
          <p:nvPr/>
        </p:nvSpPr>
        <p:spPr>
          <a:xfrm>
            <a:off x="4572000" y="4010296"/>
            <a:ext cx="4393350" cy="1443838"/>
          </a:xfrm>
          <a:prstGeom prst="rect">
            <a:avLst/>
          </a:prstGeom>
          <a:solidFill>
            <a:srgbClr val="FFFFFF"/>
          </a:solidFill>
          <a:ln>
            <a:noFill/>
          </a:ln>
        </p:spPr>
        <p:txBody>
          <a:bodyPr spcFirstLastPara="1" wrap="square" lIns="68569" tIns="68569" rIns="68569" bIns="68569" anchor="t" anchorCtr="0">
            <a:noAutofit/>
          </a:bodyPr>
          <a:lstStyle/>
          <a:p>
            <a:pPr algn="just" rtl="1">
              <a:spcBef>
                <a:spcPts val="750"/>
              </a:spcBef>
            </a:pPr>
            <a:r>
              <a:rPr lang="ar-JO" sz="2500" dirty="0" smtClean="0"/>
              <a:t>في مجموعات ثنائية؛ لديكم دقيقة واحدة ليقوم كل منكما بإخبار الآخر بالموضوعات التي قد تعلمتموها في اليوم التدريبي الأول.</a:t>
            </a:r>
          </a:p>
          <a:p>
            <a:endParaRPr sz="1350" dirty="0"/>
          </a:p>
        </p:txBody>
      </p:sp>
      <p:sp>
        <p:nvSpPr>
          <p:cNvPr id="1088" name="Google Shape;1088;p123"/>
          <p:cNvSpPr txBox="1"/>
          <p:nvPr/>
        </p:nvSpPr>
        <p:spPr>
          <a:xfrm>
            <a:off x="0" y="4010296"/>
            <a:ext cx="4271554" cy="981000"/>
          </a:xfrm>
          <a:prstGeom prst="rect">
            <a:avLst/>
          </a:prstGeom>
          <a:solidFill>
            <a:srgbClr val="FFFFFF"/>
          </a:solidFill>
          <a:ln>
            <a:noFill/>
          </a:ln>
        </p:spPr>
        <p:txBody>
          <a:bodyPr spcFirstLastPara="1" wrap="square" lIns="68569" tIns="68569" rIns="68569" bIns="68569" anchor="t" anchorCtr="0">
            <a:noAutofit/>
          </a:bodyPr>
          <a:lstStyle/>
          <a:p>
            <a:pPr algn="just" rtl="1">
              <a:spcBef>
                <a:spcPts val="750"/>
              </a:spcBef>
            </a:pPr>
            <a:r>
              <a:rPr lang="ar-JO" sz="2500" dirty="0"/>
              <a:t>بعض مضي الدقيقة، التقِ بزميل آخر لك في التدريب وعليكما إخبار بعضكما البعض بالموضوعات التي قد تعلمتموها في اليوم التدريبي الأول.</a:t>
            </a:r>
          </a:p>
          <a:p>
            <a:endParaRPr sz="1350" dirty="0"/>
          </a:p>
        </p:txBody>
      </p:sp>
    </p:spTree>
    <p:extLst>
      <p:ext uri="{BB962C8B-B14F-4D97-AF65-F5344CB8AC3E}">
        <p14:creationId xmlns:p14="http://schemas.microsoft.com/office/powerpoint/2010/main" val="308299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5B7F-7F75-45AD-A53B-A85B576E0FB4}"/>
              </a:ext>
            </a:extLst>
          </p:cNvPr>
          <p:cNvSpPr>
            <a:spLocks noGrp="1"/>
          </p:cNvSpPr>
          <p:nvPr>
            <p:ph type="title"/>
          </p:nvPr>
        </p:nvSpPr>
        <p:spPr>
          <a:xfrm>
            <a:off x="457200" y="659648"/>
            <a:ext cx="8229600" cy="1143000"/>
          </a:xfrm>
        </p:spPr>
        <p:txBody>
          <a:bodyPr/>
          <a:lstStyle/>
          <a:p>
            <a:r>
              <a:rPr lang="ar-JO" dirty="0" smtClean="0"/>
              <a:t>نهاية اليوم التدريبي الأول </a:t>
            </a:r>
            <a:endParaRPr lang="en-GB" dirty="0"/>
          </a:p>
        </p:txBody>
      </p:sp>
    </p:spTree>
    <p:extLst>
      <p:ext uri="{BB962C8B-B14F-4D97-AF65-F5344CB8AC3E}">
        <p14:creationId xmlns:p14="http://schemas.microsoft.com/office/powerpoint/2010/main" val="376553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57410"/>
            <a:ext cx="8229600" cy="1143000"/>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r-JO" altLang="en-US" dirty="0"/>
              <a:t>الأهداف العامة للتدريب</a:t>
            </a:r>
            <a:endParaRPr lang="en-US" dirty="0"/>
          </a:p>
        </p:txBody>
      </p:sp>
      <p:sp>
        <p:nvSpPr>
          <p:cNvPr id="5" name="Content Placeholder 2"/>
          <p:cNvSpPr>
            <a:spLocks noGrp="1"/>
          </p:cNvSpPr>
          <p:nvPr>
            <p:ph idx="1"/>
          </p:nvPr>
        </p:nvSpPr>
        <p:spPr>
          <a:xfrm>
            <a:off x="542261" y="1600200"/>
            <a:ext cx="8144540" cy="4938823"/>
          </a:xfrm>
        </p:spPr>
        <p:txBody>
          <a:bodyPr>
            <a:noAutofit/>
          </a:bodyPr>
          <a:lstStyle/>
          <a:p>
            <a:pPr lvl="0" algn="just" rtl="1">
              <a:lnSpc>
                <a:spcPct val="107000"/>
              </a:lnSpc>
              <a:spcBef>
                <a:spcPts val="300"/>
              </a:spcBef>
              <a:spcAft>
                <a:spcPts val="300"/>
              </a:spcAft>
              <a:buFont typeface="Symbol" panose="05050102010706020507" pitchFamily="18" charset="2"/>
              <a:buChar char=""/>
              <a:tabLst>
                <a:tab pos="1943100" algn="l"/>
              </a:tabLst>
            </a:pPr>
            <a:r>
              <a:rPr lang="ar-SA" sz="2400" b="1" dirty="0">
                <a:latin typeface="Calibri" panose="020F0502020204030204" pitchFamily="34" charset="0"/>
                <a:ea typeface="Calibri" panose="020F0502020204030204" pitchFamily="34" charset="0"/>
              </a:rPr>
              <a:t>التعريف بالمبادئ الأساسية والفلسفة التربوية التي </a:t>
            </a:r>
            <a:r>
              <a:rPr lang="ar-SA" sz="2400" b="1" dirty="0" smtClean="0">
                <a:latin typeface="Calibri" panose="020F0502020204030204" pitchFamily="34" charset="0"/>
                <a:ea typeface="Calibri" panose="020F0502020204030204" pitchFamily="34" charset="0"/>
              </a:rPr>
              <a:t>بُني </a:t>
            </a:r>
            <a:r>
              <a:rPr lang="ar-SA" sz="2400" b="1" dirty="0">
                <a:latin typeface="Calibri" panose="020F0502020204030204" pitchFamily="34" charset="0"/>
                <a:ea typeface="Calibri" panose="020F0502020204030204" pitchFamily="34" charset="0"/>
              </a:rPr>
              <a:t>عليها </a:t>
            </a:r>
            <a:r>
              <a:rPr lang="ar-JO" sz="2400" b="1" dirty="0">
                <a:latin typeface="Calibri" panose="020F0502020204030204" pitchFamily="34" charset="0"/>
                <a:ea typeface="Calibri" panose="020F0502020204030204" pitchFamily="34" charset="0"/>
              </a:rPr>
              <a:t>منهاج </a:t>
            </a:r>
            <a:r>
              <a:rPr lang="ar-JO" sz="2400" b="1" dirty="0" smtClean="0">
                <a:latin typeface="Calibri" panose="020F0502020204030204" pitchFamily="34" charset="0"/>
                <a:ea typeface="Calibri" panose="020F0502020204030204" pitchFamily="34" charset="0"/>
              </a:rPr>
              <a:t>الرياضيات </a:t>
            </a:r>
            <a:r>
              <a:rPr lang="ar-JO" sz="2400" b="1" dirty="0">
                <a:latin typeface="Calibri" panose="020F0502020204030204" pitchFamily="34" charset="0"/>
                <a:ea typeface="Calibri" panose="020F0502020204030204" pitchFamily="34" charset="0"/>
              </a:rPr>
              <a:t>المطور </a:t>
            </a:r>
            <a:r>
              <a:rPr lang="ar-SA" sz="2400" b="1" dirty="0" smtClean="0">
                <a:latin typeface="Calibri" panose="020F0502020204030204" pitchFamily="34" charset="0"/>
                <a:ea typeface="Calibri" panose="020F0502020204030204" pitchFamily="34" charset="0"/>
              </a:rPr>
              <a:t>للصف</a:t>
            </a:r>
            <a:r>
              <a:rPr lang="ar-JO" sz="2400" b="1" dirty="0" smtClean="0">
                <a:latin typeface="Calibri" panose="020F0502020204030204" pitchFamily="34" charset="0"/>
                <a:ea typeface="Calibri" panose="020F0502020204030204" pitchFamily="34" charset="0"/>
              </a:rPr>
              <a:t> </a:t>
            </a:r>
            <a:r>
              <a:rPr lang="ar-JO" sz="2400" b="1" dirty="0">
                <a:latin typeface="Calibri" panose="020F0502020204030204" pitchFamily="34" charset="0"/>
                <a:ea typeface="Calibri" panose="020F0502020204030204" pitchFamily="34" charset="0"/>
              </a:rPr>
              <a:t>الرابع</a:t>
            </a:r>
            <a:r>
              <a:rPr lang="ar-SA" sz="2400" b="1" dirty="0">
                <a:latin typeface="Calibri" panose="020F0502020204030204" pitchFamily="34" charset="0"/>
                <a:ea typeface="Calibri" panose="020F0502020204030204" pitchFamily="34" charset="0"/>
              </a:rPr>
              <a:t> </a:t>
            </a:r>
            <a:r>
              <a:rPr lang="ar-JO" sz="2400" b="1" dirty="0">
                <a:latin typeface="Calibri" panose="020F0502020204030204" pitchFamily="34" charset="0"/>
                <a:ea typeface="Calibri" panose="020F0502020204030204" pitchFamily="34" charset="0"/>
              </a:rPr>
              <a:t>الأساسي</a:t>
            </a:r>
            <a:r>
              <a:rPr lang="ar-SA" sz="2400" b="1" dirty="0">
                <a:latin typeface="Calibri" panose="020F0502020204030204" pitchFamily="34" charset="0"/>
                <a:ea typeface="Calibri" panose="020F0502020204030204" pitchFamily="34" charset="0"/>
              </a:rPr>
              <a:t>.</a:t>
            </a:r>
            <a:endParaRPr lang="ar-JO" sz="2400" b="1" dirty="0">
              <a:latin typeface="Calibri" panose="020F0502020204030204" pitchFamily="34" charset="0"/>
              <a:ea typeface="Calibri" panose="020F0502020204030204" pitchFamily="34" charset="0"/>
            </a:endParaRPr>
          </a:p>
          <a:p>
            <a:pPr lvl="0" algn="just" rtl="1">
              <a:lnSpc>
                <a:spcPct val="107000"/>
              </a:lnSpc>
              <a:spcBef>
                <a:spcPts val="300"/>
              </a:spcBef>
              <a:spcAft>
                <a:spcPts val="300"/>
              </a:spcAft>
              <a:buFont typeface="Symbol" panose="05050102010706020507" pitchFamily="18" charset="2"/>
              <a:buChar char=""/>
              <a:tabLst>
                <a:tab pos="1943100" algn="l"/>
              </a:tabLst>
            </a:pPr>
            <a:r>
              <a:rPr lang="ar-JO" sz="2400" b="1" dirty="0">
                <a:latin typeface="Calibri" panose="020F0502020204030204" pitchFamily="34" charset="0"/>
                <a:ea typeface="Calibri" panose="020F0502020204030204" pitchFamily="34" charset="0"/>
              </a:rPr>
              <a:t>المكونات الرئيسة للمنهج – كيفية استخدامها، وانسجامها مع بعضها البعض.</a:t>
            </a:r>
          </a:p>
          <a:p>
            <a:pPr lvl="0" algn="just" rtl="1">
              <a:lnSpc>
                <a:spcPct val="107000"/>
              </a:lnSpc>
              <a:spcBef>
                <a:spcPts val="300"/>
              </a:spcBef>
              <a:spcAft>
                <a:spcPts val="300"/>
              </a:spcAft>
              <a:buFont typeface="Symbol" panose="05050102010706020507" pitchFamily="18" charset="2"/>
              <a:buChar char=""/>
              <a:tabLst>
                <a:tab pos="1943100" algn="l"/>
              </a:tabLst>
            </a:pPr>
            <a:r>
              <a:rPr lang="ar-JO" sz="2400" b="1" dirty="0">
                <a:latin typeface="Calibri" panose="020F0502020204030204" pitchFamily="34" charset="0"/>
                <a:ea typeface="Calibri" panose="020F0502020204030204" pitchFamily="34" charset="0"/>
              </a:rPr>
              <a:t>التخطيط للدروس – مراعاة ما يجعل التخطيط للدروس جيدًا.</a:t>
            </a:r>
          </a:p>
          <a:p>
            <a:pPr lvl="0" algn="just" rtl="1">
              <a:lnSpc>
                <a:spcPct val="107000"/>
              </a:lnSpc>
              <a:spcBef>
                <a:spcPts val="300"/>
              </a:spcBef>
              <a:spcAft>
                <a:spcPts val="300"/>
              </a:spcAft>
              <a:buFont typeface="Symbol" panose="05050102010706020507" pitchFamily="18" charset="2"/>
              <a:buChar char=""/>
              <a:tabLst>
                <a:tab pos="1943100" algn="l"/>
              </a:tabLst>
            </a:pPr>
            <a:r>
              <a:rPr lang="ar-JO" sz="2400" b="1" dirty="0">
                <a:latin typeface="Calibri" panose="020F0502020204030204" pitchFamily="34" charset="0"/>
                <a:ea typeface="Calibri" panose="020F0502020204030204" pitchFamily="34" charset="0"/>
              </a:rPr>
              <a:t>تبادل الأفكار حول التدريس، بما في ذلك الأنشطة العملية في جلسات الاستراحة والممارسات الفضلى في تدريس </a:t>
            </a:r>
            <a:r>
              <a:rPr lang="ar-JO" sz="2400" b="1" dirty="0" smtClean="0">
                <a:latin typeface="Calibri" panose="020F0502020204030204" pitchFamily="34" charset="0"/>
                <a:ea typeface="Calibri" panose="020F0502020204030204" pitchFamily="34" charset="0"/>
              </a:rPr>
              <a:t>الرياضيات.</a:t>
            </a:r>
            <a:endParaRPr lang="ar-JO" sz="2400" b="1" dirty="0">
              <a:latin typeface="Calibri" panose="020F0502020204030204" pitchFamily="34" charset="0"/>
              <a:ea typeface="Calibri" panose="020F0502020204030204" pitchFamily="34" charset="0"/>
            </a:endParaRPr>
          </a:p>
          <a:p>
            <a:pPr lvl="0" algn="just" rtl="1">
              <a:lnSpc>
                <a:spcPct val="107000"/>
              </a:lnSpc>
              <a:spcBef>
                <a:spcPts val="300"/>
              </a:spcBef>
              <a:spcAft>
                <a:spcPts val="300"/>
              </a:spcAft>
              <a:buFont typeface="Symbol" panose="05050102010706020507" pitchFamily="18" charset="2"/>
              <a:buChar char=""/>
              <a:tabLst>
                <a:tab pos="1943100" algn="l"/>
              </a:tabLst>
            </a:pPr>
            <a:r>
              <a:rPr lang="ar-SA" sz="2400" b="1" dirty="0">
                <a:latin typeface="Calibri" panose="020F0502020204030204" pitchFamily="34" charset="0"/>
                <a:ea typeface="Calibri" panose="020F0502020204030204" pitchFamily="34" charset="0"/>
              </a:rPr>
              <a:t>الإثراء اللغوي</a:t>
            </a:r>
            <a:r>
              <a:rPr lang="ar-JO" sz="2400" b="1" dirty="0">
                <a:latin typeface="Calibri" panose="020F0502020204030204" pitchFamily="34" charset="0"/>
                <a:ea typeface="Calibri" panose="020F0502020204030204" pitchFamily="34" charset="0"/>
              </a:rPr>
              <a:t>: تعريف بالإثراء اللغوي وكيفية توظيفه.</a:t>
            </a:r>
          </a:p>
          <a:p>
            <a:pPr lvl="0" algn="just" rtl="1">
              <a:lnSpc>
                <a:spcPct val="107000"/>
              </a:lnSpc>
              <a:spcBef>
                <a:spcPts val="300"/>
              </a:spcBef>
              <a:spcAft>
                <a:spcPts val="300"/>
              </a:spcAft>
              <a:buFont typeface="Symbol" panose="05050102010706020507" pitchFamily="18" charset="2"/>
              <a:buChar char=""/>
              <a:tabLst>
                <a:tab pos="1943100" algn="l"/>
              </a:tabLst>
            </a:pPr>
            <a:r>
              <a:rPr lang="ar-JO" sz="2400" b="1" dirty="0">
                <a:latin typeface="Calibri" panose="020F0502020204030204" pitchFamily="34" charset="0"/>
                <a:ea typeface="Calibri" panose="020F0502020204030204" pitchFamily="34" charset="0"/>
              </a:rPr>
              <a:t> إتاحة الفرص لتوجيه الأسئلة، وجمع التغذية الراجعة والتوجيه.</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457200" lvl="1" indent="0">
              <a:buNone/>
            </a:pPr>
            <a:endParaRPr lang="en-GB" sz="2400" dirty="0">
              <a:solidFill>
                <a:srgbClr val="000000"/>
              </a:solidFill>
            </a:endParaRPr>
          </a:p>
        </p:txBody>
      </p:sp>
      <p:pic>
        <p:nvPicPr>
          <p:cNvPr id="6" name="bcc7b668-fdd0-4834-8930-916a3579c3fc" descr="04A1744A-F4A0-4299-A814-CE318BD30107@uk">
            <a:extLst>
              <a:ext uri="{FF2B5EF4-FFF2-40B4-BE49-F238E27FC236}">
                <a16:creationId xmlns:a16="http://schemas.microsoft.com/office/drawing/2014/main" id="{24E0935B-9BAC-4B31-A3BB-4BD7A7FF2A36}"/>
              </a:ext>
            </a:extLst>
          </p:cNvPr>
          <p:cNvPicPr>
            <a:picLocks noChangeAspect="1" noChangeArrowheads="1"/>
          </p:cNvPicPr>
          <p:nvPr/>
        </p:nvPicPr>
        <p:blipFill rotWithShape="1">
          <a:blip r:embed="rId3" cstate="print"/>
          <a:srcRect r="22584"/>
          <a:stretch/>
        </p:blipFill>
        <p:spPr bwMode="auto">
          <a:xfrm>
            <a:off x="0" y="6025610"/>
            <a:ext cx="12192000" cy="1026826"/>
          </a:xfrm>
          <a:prstGeom prst="rect">
            <a:avLst/>
          </a:prstGeom>
          <a:noFill/>
          <a:ln w="9525">
            <a:noFill/>
            <a:miter lim="800000"/>
            <a:headEnd/>
            <a:tailEnd/>
          </a:ln>
        </p:spPr>
      </p:pic>
    </p:spTree>
    <p:extLst>
      <p:ext uri="{BB962C8B-B14F-4D97-AF65-F5344CB8AC3E}">
        <p14:creationId xmlns:p14="http://schemas.microsoft.com/office/powerpoint/2010/main" val="2749576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41D3-27D1-4167-B01D-F5BB2A9DE9C3}"/>
              </a:ext>
            </a:extLst>
          </p:cNvPr>
          <p:cNvSpPr>
            <a:spLocks noGrp="1"/>
          </p:cNvSpPr>
          <p:nvPr>
            <p:ph type="ctrTitle"/>
          </p:nvPr>
        </p:nvSpPr>
        <p:spPr>
          <a:xfrm>
            <a:off x="685800" y="725715"/>
            <a:ext cx="7772400" cy="1857828"/>
          </a:xfrm>
        </p:spPr>
        <p:txBody>
          <a:bodyPr>
            <a:normAutofit fontScale="90000"/>
          </a:bodyPr>
          <a:lstStyle/>
          <a:p>
            <a:r>
              <a:rPr lang="ar-JO" b="1" dirty="0"/>
              <a:t/>
            </a:r>
            <a:br>
              <a:rPr lang="ar-JO" b="1" dirty="0"/>
            </a:br>
            <a:r>
              <a:rPr lang="ar-JO" b="1" dirty="0"/>
              <a:t/>
            </a:r>
            <a:br>
              <a:rPr lang="ar-JO" b="1" dirty="0"/>
            </a:br>
            <a:r>
              <a:rPr lang="ar-JO" b="1" dirty="0"/>
              <a:t/>
            </a:r>
            <a:br>
              <a:rPr lang="ar-JO" b="1" dirty="0"/>
            </a:br>
            <a:r>
              <a:rPr lang="en-US" b="1" dirty="0"/>
              <a:t/>
            </a:r>
            <a:br>
              <a:rPr lang="en-US" b="1" dirty="0"/>
            </a:br>
            <a:r>
              <a:rPr lang="en-US" b="1" dirty="0"/>
              <a:t/>
            </a:r>
            <a:br>
              <a:rPr lang="en-US" b="1" dirty="0"/>
            </a:br>
            <a:r>
              <a:rPr lang="ar-JO" b="1" dirty="0"/>
              <a:t>تدريب المدربين على منهاج </a:t>
            </a:r>
            <a:r>
              <a:rPr lang="ar-JO" b="1" dirty="0" smtClean="0"/>
              <a:t>الرياضيات </a:t>
            </a:r>
            <a:r>
              <a:rPr lang="ar-JO" b="1" dirty="0"/>
              <a:t>المطور للصف الرابع الأساسي</a:t>
            </a:r>
            <a:br>
              <a:rPr lang="ar-JO" b="1" dirty="0"/>
            </a:br>
            <a:r>
              <a:rPr lang="ar-JO" b="1" dirty="0" smtClean="0">
                <a:solidFill>
                  <a:srgbClr val="FF0000"/>
                </a:solidFill>
              </a:rPr>
              <a:t>اليوم التدريبي الثاني</a:t>
            </a:r>
            <a:r>
              <a:rPr lang="ar-JO" b="1" dirty="0"/>
              <a:t/>
            </a:r>
            <a:br>
              <a:rPr lang="ar-JO" b="1" dirty="0"/>
            </a:br>
            <a:r>
              <a:rPr lang="ar-JO" dirty="0"/>
              <a:t/>
            </a:r>
            <a:br>
              <a:rPr lang="ar-JO"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Subtitle 2">
            <a:extLst>
              <a:ext uri="{FF2B5EF4-FFF2-40B4-BE49-F238E27FC236}">
                <a16:creationId xmlns:a16="http://schemas.microsoft.com/office/drawing/2014/main" id="{79EF2E14-8C10-492A-A167-A5C9A4A32C82}"/>
              </a:ext>
            </a:extLst>
          </p:cNvPr>
          <p:cNvSpPr>
            <a:spLocks noGrp="1"/>
          </p:cNvSpPr>
          <p:nvPr>
            <p:ph type="subTitle" idx="1"/>
          </p:nvPr>
        </p:nvSpPr>
        <p:spPr/>
        <p:txBody>
          <a:bodyPr/>
          <a:lstStyle/>
          <a:p>
            <a:endParaRPr lang="en-GB" dirty="0">
              <a:solidFill>
                <a:schemeClr val="tx1"/>
              </a:solidFill>
            </a:endParaRPr>
          </a:p>
          <a:p>
            <a:endParaRPr lang="en-GB" dirty="0">
              <a:solidFill>
                <a:schemeClr val="tx1"/>
              </a:solidFill>
            </a:endParaRPr>
          </a:p>
          <a:p>
            <a:pPr lvl="0"/>
            <a:r>
              <a:rPr lang="ar-JO" sz="2800" b="1" dirty="0">
                <a:solidFill>
                  <a:prstClr val="black"/>
                </a:solidFill>
              </a:rPr>
              <a:t>آب، 2019م</a:t>
            </a:r>
            <a:endParaRPr lang="en-GB" sz="2800" b="1" dirty="0">
              <a:solidFill>
                <a:prstClr val="black"/>
              </a:solidFill>
            </a:endParaRPr>
          </a:p>
        </p:txBody>
      </p:sp>
      <p:pic>
        <p:nvPicPr>
          <p:cNvPr id="4" name="bcc7b668-fdd0-4834-8930-916a3579c3fc" descr="04A1744A-F4A0-4299-A814-CE318BD30107@uk">
            <a:extLst>
              <a:ext uri="{FF2B5EF4-FFF2-40B4-BE49-F238E27FC236}">
                <a16:creationId xmlns:a16="http://schemas.microsoft.com/office/drawing/2014/main" id="{B0C10BB7-1DC9-4183-BF8D-489FE5D850CC}"/>
              </a:ext>
            </a:extLst>
          </p:cNvPr>
          <p:cNvPicPr>
            <a:picLocks noChangeAspect="1" noChangeArrowheads="1"/>
          </p:cNvPicPr>
          <p:nvPr/>
        </p:nvPicPr>
        <p:blipFill rotWithShape="1">
          <a:blip r:embed="rId3" cstate="print"/>
          <a:srcRect r="22584"/>
          <a:stretch/>
        </p:blipFill>
        <p:spPr bwMode="auto">
          <a:xfrm>
            <a:off x="0" y="5831174"/>
            <a:ext cx="12192000" cy="1026826"/>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424735" y="1799773"/>
            <a:ext cx="2309366" cy="3081143"/>
          </a:xfrm>
          <a:prstGeom prst="rect">
            <a:avLst/>
          </a:prstGeom>
        </p:spPr>
      </p:pic>
    </p:spTree>
    <p:extLst>
      <p:ext uri="{BB962C8B-B14F-4D97-AF65-F5344CB8AC3E}">
        <p14:creationId xmlns:p14="http://schemas.microsoft.com/office/powerpoint/2010/main" val="35190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7B44-CB0A-4F92-A6C4-6E237EE4D94F}"/>
              </a:ext>
            </a:extLst>
          </p:cNvPr>
          <p:cNvSpPr>
            <a:spLocks noGrp="1"/>
          </p:cNvSpPr>
          <p:nvPr>
            <p:ph type="title"/>
          </p:nvPr>
        </p:nvSpPr>
        <p:spPr>
          <a:xfrm>
            <a:off x="457200" y="671680"/>
            <a:ext cx="8229600" cy="1143000"/>
          </a:xfrm>
        </p:spPr>
        <p:txBody>
          <a:bodyPr>
            <a:normAutofit/>
          </a:bodyPr>
          <a:lstStyle/>
          <a:p>
            <a:pPr rtl="1"/>
            <a:r>
              <a:rPr lang="ar-JO" sz="4800" dirty="0" smtClean="0"/>
              <a:t> </a:t>
            </a:r>
            <a:r>
              <a:rPr lang="en-GB" sz="4800" dirty="0" smtClean="0"/>
              <a:t>- </a:t>
            </a:r>
            <a:r>
              <a:rPr lang="en-US" sz="4800" dirty="0" smtClean="0"/>
              <a:t>  </a:t>
            </a:r>
            <a:r>
              <a:rPr lang="en-GB" sz="4800" dirty="0" smtClean="0"/>
              <a:t> +  </a:t>
            </a:r>
            <a:r>
              <a:rPr lang="ar-JO" sz="4800" dirty="0" smtClean="0"/>
              <a:t>     </a:t>
            </a:r>
            <a:r>
              <a:rPr lang="en-GB" sz="4800" dirty="0" smtClean="0"/>
              <a:t>?</a:t>
            </a:r>
            <a:endParaRPr lang="en-GB" sz="4800" dirty="0"/>
          </a:p>
        </p:txBody>
      </p:sp>
    </p:spTree>
    <p:extLst>
      <p:ext uri="{BB962C8B-B14F-4D97-AF65-F5344CB8AC3E}">
        <p14:creationId xmlns:p14="http://schemas.microsoft.com/office/powerpoint/2010/main" val="1649798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2A3C-529C-4505-8292-EF369AEF28DC}"/>
              </a:ext>
            </a:extLst>
          </p:cNvPr>
          <p:cNvSpPr>
            <a:spLocks noGrp="1"/>
          </p:cNvSpPr>
          <p:nvPr>
            <p:ph type="title"/>
          </p:nvPr>
        </p:nvSpPr>
        <p:spPr/>
        <p:txBody>
          <a:bodyPr/>
          <a:lstStyle/>
          <a:p>
            <a:r>
              <a:rPr lang="ar-JO" b="1" dirty="0"/>
              <a:t>اليوم التدريبي الثاني</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087491696"/>
              </p:ext>
            </p:extLst>
          </p:nvPr>
        </p:nvGraphicFramePr>
        <p:xfrm>
          <a:off x="511628" y="1349828"/>
          <a:ext cx="8120743" cy="4280236"/>
        </p:xfrm>
        <a:graphic>
          <a:graphicData uri="http://schemas.openxmlformats.org/drawingml/2006/table">
            <a:tbl>
              <a:tblPr firstRow="1" firstCol="1" bandRow="1" bandCol="1">
                <a:tableStyleId>{5C22544A-7EE6-4342-B048-85BDC9FD1C3A}</a:tableStyleId>
              </a:tblPr>
              <a:tblGrid>
                <a:gridCol w="4176780">
                  <a:extLst>
                    <a:ext uri="{9D8B030D-6E8A-4147-A177-3AD203B41FA5}">
                      <a16:colId xmlns:a16="http://schemas.microsoft.com/office/drawing/2014/main" val="4002891691"/>
                    </a:ext>
                  </a:extLst>
                </a:gridCol>
                <a:gridCol w="3943963">
                  <a:extLst>
                    <a:ext uri="{9D8B030D-6E8A-4147-A177-3AD203B41FA5}">
                      <a16:colId xmlns:a16="http://schemas.microsoft.com/office/drawing/2014/main" val="258283167"/>
                    </a:ext>
                  </a:extLst>
                </a:gridCol>
              </a:tblGrid>
              <a:tr h="222086">
                <a:tc>
                  <a:txBody>
                    <a:bodyPr/>
                    <a:lstStyle/>
                    <a:p>
                      <a:pPr marL="0" marR="180340" algn="r" rtl="1">
                        <a:lnSpc>
                          <a:spcPct val="107000"/>
                        </a:lnSpc>
                        <a:spcBef>
                          <a:spcPts val="0"/>
                        </a:spcBef>
                        <a:spcAft>
                          <a:spcPts val="800"/>
                        </a:spcAft>
                      </a:pPr>
                      <a:r>
                        <a:rPr lang="ar-SA" sz="1500" dirty="0">
                          <a:effectLst/>
                        </a:rPr>
                        <a:t>النتاجات المتوقعة للجلسة التدريبية الثانية</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180340" algn="r" rtl="1">
                        <a:lnSpc>
                          <a:spcPct val="107000"/>
                        </a:lnSpc>
                        <a:spcBef>
                          <a:spcPts val="0"/>
                        </a:spcBef>
                        <a:spcAft>
                          <a:spcPts val="800"/>
                        </a:spcAft>
                      </a:pPr>
                      <a:r>
                        <a:rPr lang="ar-SA" sz="1500" dirty="0">
                          <a:effectLst/>
                        </a:rPr>
                        <a:t>النتاجات المتوقعة للجلسة التدريبية الأولى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7646675"/>
                  </a:ext>
                </a:extLst>
              </a:tr>
              <a:tr h="1558030">
                <a:tc>
                  <a:txBody>
                    <a:bodyPr/>
                    <a:lstStyle/>
                    <a:p>
                      <a:pPr marL="0" marR="0" algn="just" rtl="1">
                        <a:lnSpc>
                          <a:spcPct val="107000"/>
                        </a:lnSpc>
                        <a:spcBef>
                          <a:spcPts val="300"/>
                        </a:spcBef>
                        <a:spcAft>
                          <a:spcPts val="300"/>
                        </a:spcAft>
                        <a:tabLst>
                          <a:tab pos="1943100" algn="l"/>
                        </a:tabLst>
                      </a:pPr>
                      <a:r>
                        <a:rPr lang="ar-JO" sz="1500" dirty="0">
                          <a:effectLst/>
                        </a:rPr>
                        <a:t>تنمية مهارات التخطيط للدروس: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smtClean="0">
                          <a:effectLst/>
                        </a:rPr>
                        <a:t>تقصّي </a:t>
                      </a:r>
                      <a:r>
                        <a:rPr lang="ar-JO" sz="1500" b="0" dirty="0" smtClean="0">
                          <a:effectLst/>
                        </a:rPr>
                        <a:t>خطة درسية في أثناء التدريب على </a:t>
                      </a:r>
                      <a:r>
                        <a:rPr lang="ar-SA" sz="1500" b="0" dirty="0" smtClean="0">
                          <a:effectLst/>
                        </a:rPr>
                        <a:t>استخدام منهاج رياضيات "كولينز</a:t>
                      </a:r>
                      <a:r>
                        <a:rPr lang="en-GB" sz="1500" b="0" dirty="0" smtClean="0">
                          <a:effectLst/>
                        </a:rPr>
                        <a:t>" </a:t>
                      </a:r>
                      <a:r>
                        <a:rPr lang="ar-JO" sz="1500" b="0" dirty="0" smtClean="0">
                          <a:effectLst/>
                        </a:rPr>
                        <a:t> </a:t>
                      </a:r>
                      <a:r>
                        <a:rPr lang="ar-SA" sz="1500" b="0" dirty="0" smtClean="0">
                          <a:effectLst/>
                        </a:rPr>
                        <a:t>للصف الرابع للأردن.</a:t>
                      </a: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smtClean="0">
                          <a:effectLst/>
                        </a:rPr>
                        <a:t>البدء </a:t>
                      </a:r>
                      <a:r>
                        <a:rPr lang="ar-SA" sz="1500" b="0" dirty="0">
                          <a:effectLst/>
                        </a:rPr>
                        <a:t>في التخطيط لدرس.</a:t>
                      </a:r>
                      <a:endParaRPr lang="en-US" sz="1500" b="0" dirty="0">
                        <a:effectLst/>
                      </a:endParaRPr>
                    </a:p>
                    <a:p>
                      <a:pPr marL="0" marR="0" algn="just" rtl="1">
                        <a:lnSpc>
                          <a:spcPct val="107000"/>
                        </a:lnSpc>
                        <a:spcBef>
                          <a:spcPts val="300"/>
                        </a:spcBef>
                        <a:spcAft>
                          <a:spcPts val="300"/>
                        </a:spcAft>
                        <a:tabLst>
                          <a:tab pos="1943100" algn="l"/>
                        </a:tabLst>
                      </a:pPr>
                      <a:r>
                        <a:rPr lang="ar-JO"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300"/>
                        </a:spcBef>
                        <a:spcAft>
                          <a:spcPts val="300"/>
                        </a:spcAft>
                        <a:tabLst>
                          <a:tab pos="1943100" algn="l"/>
                        </a:tabLst>
                      </a:pPr>
                      <a:r>
                        <a:rPr lang="ar-SA" sz="1500" b="1" dirty="0">
                          <a:effectLst/>
                        </a:rPr>
                        <a:t>تنمية مهارات حل المشكلة في الرياضيات: </a:t>
                      </a:r>
                      <a:endParaRPr lang="en-US" sz="1500" b="1"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تقصّي مهارات حل المشكلة باستخدام مناهج رياضيات "كولينز</a:t>
                      </a:r>
                      <a:r>
                        <a:rPr lang="en-GB" sz="1500" dirty="0">
                          <a:effectLst/>
                        </a:rPr>
                        <a:t>"</a:t>
                      </a:r>
                      <a:r>
                        <a:rPr lang="ar-SA" sz="1500" dirty="0">
                          <a:effectLst/>
                        </a:rPr>
                        <a:t> </a:t>
                      </a:r>
                      <a:r>
                        <a:rPr lang="ar-JO" sz="1500" dirty="0" smtClean="0">
                          <a:effectLst/>
                        </a:rPr>
                        <a:t>للأردن.</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تعرّف ملامح التمايز والتقييم في أنشطة حل المشكلات.</a:t>
                      </a:r>
                      <a:endParaRPr lang="en-US" sz="1500" dirty="0">
                        <a:effectLst/>
                      </a:endParaRPr>
                    </a:p>
                    <a:p>
                      <a:pPr marL="0" marR="0" algn="just" rtl="1">
                        <a:lnSpc>
                          <a:spcPct val="107000"/>
                        </a:lnSpc>
                        <a:spcBef>
                          <a:spcPts val="300"/>
                        </a:spcBef>
                        <a:spcAft>
                          <a:spcPts val="300"/>
                        </a:spcAft>
                        <a:tabLst>
                          <a:tab pos="1943100" algn="l"/>
                        </a:tabLst>
                      </a:pPr>
                      <a:r>
                        <a:rPr lang="ar-SA" sz="1500" dirty="0">
                          <a:effectLst/>
                        </a:rPr>
                        <a:t> </a:t>
                      </a:r>
                      <a:endParaRPr lang="en-US" sz="1500" dirty="0">
                        <a:effectLst/>
                      </a:endParaRPr>
                    </a:p>
                    <a:p>
                      <a:pPr marL="0" marR="0" algn="just" rtl="1">
                        <a:lnSpc>
                          <a:spcPct val="107000"/>
                        </a:lnSpc>
                        <a:spcBef>
                          <a:spcPts val="300"/>
                        </a:spcBef>
                        <a:spcAft>
                          <a:spcPts val="300"/>
                        </a:spcAft>
                        <a:tabLst>
                          <a:tab pos="1943100" algn="l"/>
                        </a:tabLst>
                      </a:pPr>
                      <a:r>
                        <a:rPr lang="en-GB"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4405896"/>
                  </a:ext>
                </a:extLst>
              </a:tr>
              <a:tr h="490810">
                <a:tc>
                  <a:txBody>
                    <a:bodyPr/>
                    <a:lstStyle/>
                    <a:p>
                      <a:pPr marL="21590" marR="0" algn="r" rtl="1">
                        <a:lnSpc>
                          <a:spcPct val="107000"/>
                        </a:lnSpc>
                        <a:spcBef>
                          <a:spcPts val="300"/>
                        </a:spcBef>
                        <a:spcAft>
                          <a:spcPts val="300"/>
                        </a:spcAft>
                        <a:tabLst>
                          <a:tab pos="1943100" algn="l"/>
                        </a:tabLst>
                      </a:pPr>
                      <a:r>
                        <a:rPr lang="ar-SA" sz="1500">
                          <a:effectLst/>
                        </a:rPr>
                        <a:t>الجلسة التدريبية الرابعة: مهام التدريب</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1590" marR="0" algn="r" rtl="1">
                        <a:lnSpc>
                          <a:spcPct val="107000"/>
                        </a:lnSpc>
                        <a:spcBef>
                          <a:spcPts val="300"/>
                        </a:spcBef>
                        <a:spcAft>
                          <a:spcPts val="300"/>
                        </a:spcAft>
                        <a:tabLst>
                          <a:tab pos="1943100" algn="l"/>
                        </a:tabLst>
                      </a:pPr>
                      <a:r>
                        <a:rPr lang="ar-SA" sz="1500" b="1" dirty="0">
                          <a:effectLst/>
                        </a:rPr>
                        <a:t>النتاجات المتوقعة للجلسة التدريبية الثالثة</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8069001"/>
                  </a:ext>
                </a:extLst>
              </a:tr>
              <a:tr h="1565939">
                <a:tc>
                  <a:txBody>
                    <a:bodyPr/>
                    <a:lstStyle/>
                    <a:p>
                      <a:pPr marL="11430" marR="0" algn="just" rtl="1">
                        <a:lnSpc>
                          <a:spcPct val="107000"/>
                        </a:lnSpc>
                        <a:spcBef>
                          <a:spcPts val="300"/>
                        </a:spcBef>
                        <a:spcAft>
                          <a:spcPts val="300"/>
                        </a:spcAft>
                        <a:tabLst>
                          <a:tab pos="1943100" algn="l"/>
                        </a:tabLst>
                      </a:pPr>
                      <a:r>
                        <a:rPr lang="ar-SA" sz="1500" dirty="0">
                          <a:effectLst/>
                        </a:rPr>
                        <a:t>كتابة خطة درس: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التخطيط لدرس باستخدام منهاج رياضيات "كولينز</a:t>
                      </a:r>
                      <a:r>
                        <a:rPr lang="en-GB" sz="1500" b="0" dirty="0">
                          <a:effectLst/>
                        </a:rPr>
                        <a:t>" </a:t>
                      </a:r>
                      <a:r>
                        <a:rPr lang="ar-SA" sz="1500" b="0" dirty="0">
                          <a:effectLst/>
                        </a:rPr>
                        <a:t>للصف الرابع </a:t>
                      </a:r>
                      <a:r>
                        <a:rPr lang="ar-SA" sz="1500" b="0" dirty="0" smtClean="0">
                          <a:effectLst/>
                        </a:rPr>
                        <a:t>للأردن.</a:t>
                      </a:r>
                      <a:endParaRPr lang="en-US" sz="1500" b="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العمل بصورة تعاونية مع غيره من الزملاء.</a:t>
                      </a:r>
                      <a:endParaRPr lang="en-US" sz="1500" b="0" dirty="0">
                        <a:effectLst/>
                      </a:endParaRPr>
                    </a:p>
                    <a:p>
                      <a:pPr marL="0" marR="0" algn="just" rtl="1">
                        <a:lnSpc>
                          <a:spcPct val="107000"/>
                        </a:lnSpc>
                        <a:spcBef>
                          <a:spcPts val="300"/>
                        </a:spcBef>
                        <a:spcAft>
                          <a:spcPts val="300"/>
                        </a:spcAft>
                        <a:tabLst>
                          <a:tab pos="1943100" algn="l"/>
                        </a:tabLst>
                      </a:pPr>
                      <a:r>
                        <a:rPr lang="ar-SA" sz="1500" dirty="0">
                          <a:effectLst/>
                        </a:rPr>
                        <a:t> </a:t>
                      </a:r>
                      <a:endParaRPr lang="en-US" sz="1500" dirty="0">
                        <a:effectLst/>
                      </a:endParaRPr>
                    </a:p>
                    <a:p>
                      <a:pPr marL="0" marR="0" algn="just" rtl="1">
                        <a:lnSpc>
                          <a:spcPct val="107000"/>
                        </a:lnSpc>
                        <a:spcBef>
                          <a:spcPts val="300"/>
                        </a:spcBef>
                        <a:spcAft>
                          <a:spcPts val="300"/>
                        </a:spcAft>
                        <a:tabLst>
                          <a:tab pos="1943100" algn="l"/>
                        </a:tabLst>
                      </a:pPr>
                      <a:r>
                        <a:rPr lang="ar-SA" sz="1500" dirty="0">
                          <a:effectLst/>
                        </a:rPr>
                        <a:t>نهاية اليوم التدريبي الثاني.</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1590" marR="0" algn="just" rtl="1">
                        <a:lnSpc>
                          <a:spcPct val="107000"/>
                        </a:lnSpc>
                        <a:spcBef>
                          <a:spcPts val="300"/>
                        </a:spcBef>
                        <a:spcAft>
                          <a:spcPts val="300"/>
                        </a:spcAft>
                        <a:tabLst>
                          <a:tab pos="1943100" algn="l"/>
                        </a:tabLst>
                      </a:pPr>
                      <a:r>
                        <a:rPr lang="ar-SA" sz="1500" b="1" dirty="0">
                          <a:effectLst/>
                        </a:rPr>
                        <a:t>خطة الفصل الدراسي الأول: </a:t>
                      </a:r>
                      <a:endParaRPr lang="en-US" sz="1500" b="1"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مشاركة سلسلة من الدروس من الفصل الدراسي الأول.</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تعزيز خطة الفصل الدراسي الأول التي تم البدء في إعدادها في </a:t>
                      </a:r>
                      <a:r>
                        <a:rPr lang="ar-SA" sz="1500" u="sng" dirty="0">
                          <a:effectLst/>
                        </a:rPr>
                        <a:t>الجلسة التدريبية الرابعة: مهام التدريب</a:t>
                      </a:r>
                      <a:r>
                        <a:rPr lang="ar-SA" sz="1500" dirty="0">
                          <a:effectLst/>
                        </a:rPr>
                        <a:t> في اليوم التدريبي الأول.</a:t>
                      </a:r>
                      <a:endParaRPr lang="en-US" sz="1500" dirty="0">
                        <a:effectLst/>
                      </a:endParaRPr>
                    </a:p>
                    <a:p>
                      <a:pPr marL="21590" marR="0" algn="just" rtl="1">
                        <a:lnSpc>
                          <a:spcPct val="107000"/>
                        </a:lnSpc>
                        <a:spcBef>
                          <a:spcPts val="300"/>
                        </a:spcBef>
                        <a:spcAft>
                          <a:spcPts val="300"/>
                        </a:spcAft>
                        <a:tabLst>
                          <a:tab pos="1943100" algn="l"/>
                        </a:tabLst>
                      </a:pPr>
                      <a:r>
                        <a:rPr lang="en-GB"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9350303"/>
                  </a:ext>
                </a:extLst>
              </a:tr>
            </a:tbl>
          </a:graphicData>
        </a:graphic>
      </p:graphicFrame>
    </p:spTree>
    <p:extLst>
      <p:ext uri="{BB962C8B-B14F-4D97-AF65-F5344CB8AC3E}">
        <p14:creationId xmlns:p14="http://schemas.microsoft.com/office/powerpoint/2010/main" val="2382381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EB2D8-1948-4651-AEED-1DE63837E156}"/>
              </a:ext>
            </a:extLst>
          </p:cNvPr>
          <p:cNvSpPr>
            <a:spLocks noGrp="1"/>
          </p:cNvSpPr>
          <p:nvPr>
            <p:ph type="title"/>
          </p:nvPr>
        </p:nvSpPr>
        <p:spPr/>
        <p:txBody>
          <a:bodyPr>
            <a:normAutofit fontScale="90000"/>
          </a:bodyPr>
          <a:lstStyle/>
          <a:p>
            <a:r>
              <a:rPr lang="ar-JO" b="1" dirty="0">
                <a:solidFill>
                  <a:prstClr val="black"/>
                </a:solidFill>
              </a:rPr>
              <a:t>اليوم التدريبي الثاني:</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الأولى</a:t>
            </a:r>
            <a:endParaRPr lang="en-GB" dirty="0"/>
          </a:p>
        </p:txBody>
      </p:sp>
      <p:sp>
        <p:nvSpPr>
          <p:cNvPr id="4" name="Content Placeholder 3">
            <a:extLst>
              <a:ext uri="{FF2B5EF4-FFF2-40B4-BE49-F238E27FC236}">
                <a16:creationId xmlns:a16="http://schemas.microsoft.com/office/drawing/2014/main" id="{5E83B625-35F3-413B-B257-961C09133DC0}"/>
              </a:ext>
            </a:extLst>
          </p:cNvPr>
          <p:cNvSpPr>
            <a:spLocks noGrp="1"/>
          </p:cNvSpPr>
          <p:nvPr>
            <p:ph idx="1"/>
          </p:nvPr>
        </p:nvSpPr>
        <p:spPr>
          <a:xfrm>
            <a:off x="581891" y="2071255"/>
            <a:ext cx="8229600" cy="4525963"/>
          </a:xfrm>
        </p:spPr>
        <p:txBody>
          <a:bodyPr>
            <a:normAutofit/>
          </a:bodyPr>
          <a:lstStyle/>
          <a:p>
            <a:pPr marL="0" lvl="0" indent="0" algn="just" rtl="1">
              <a:lnSpc>
                <a:spcPct val="107000"/>
              </a:lnSpc>
              <a:spcBef>
                <a:spcPts val="300"/>
              </a:spcBef>
              <a:spcAft>
                <a:spcPts val="300"/>
              </a:spcAft>
              <a:buNone/>
              <a:tabLst>
                <a:tab pos="1943100" algn="l"/>
              </a:tabLst>
            </a:pPr>
            <a:r>
              <a:rPr lang="ar-SA" b="1" dirty="0">
                <a:solidFill>
                  <a:prstClr val="black"/>
                </a:solidFill>
                <a:latin typeface="Calibri" panose="020F0502020204030204" pitchFamily="34" charset="0"/>
                <a:ea typeface="Calibri" panose="020F0502020204030204" pitchFamily="34" charset="0"/>
              </a:rPr>
              <a:t>تنمية مهارات حل المشكلة في الرياضيات:</a:t>
            </a:r>
            <a:r>
              <a:rPr lang="ar-SA" dirty="0">
                <a:solidFill>
                  <a:prstClr val="black"/>
                </a:solidFill>
                <a:latin typeface="Calibri" panose="020F0502020204030204" pitchFamily="34" charset="0"/>
                <a:ea typeface="Calibri" panose="020F0502020204030204" pitchFamily="34" charset="0"/>
              </a:rPr>
              <a:t> </a:t>
            </a:r>
            <a:endParaRPr lang="ar-JO" dirty="0">
              <a:solidFill>
                <a:prstClr val="black"/>
              </a:solidFill>
              <a:latin typeface="Calibri" panose="020F0502020204030204" pitchFamily="34" charset="0"/>
              <a:ea typeface="Calibri" panose="020F0502020204030204" pitchFamily="34" charset="0"/>
            </a:endParaRPr>
          </a:p>
          <a:p>
            <a:pPr marL="171450" lvl="0" indent="-171450" algn="just" rtl="1">
              <a:lnSpc>
                <a:spcPct val="107000"/>
              </a:lnSpc>
              <a:spcBef>
                <a:spcPts val="300"/>
              </a:spcBef>
              <a:spcAft>
                <a:spcPts val="300"/>
              </a:spcAft>
              <a:buFont typeface="Arial" panose="020B0604020202020204" pitchFamily="34" charset="0"/>
              <a:buChar char="•"/>
              <a:tabLst>
                <a:tab pos="1943100" algn="l"/>
              </a:tabLst>
              <a:defRPr/>
            </a:pPr>
            <a:r>
              <a:rPr lang="ar-JO" dirty="0">
                <a:solidFill>
                  <a:prstClr val="black"/>
                </a:solidFill>
                <a:latin typeface="Calibri" panose="020F0502020204030204" pitchFamily="34" charset="0"/>
                <a:ea typeface="Calibri" panose="020F0502020204030204" pitchFamily="34" charset="0"/>
              </a:rPr>
              <a:t> استقراء</a:t>
            </a:r>
            <a:r>
              <a:rPr lang="ar-SA" dirty="0">
                <a:solidFill>
                  <a:prstClr val="black"/>
                </a:solidFill>
                <a:latin typeface="Calibri" panose="020F0502020204030204" pitchFamily="34" charset="0"/>
                <a:ea typeface="Calibri" panose="020F0502020204030204" pitchFamily="34" charset="0"/>
              </a:rPr>
              <a:t> مهارات حل المشكلة باستخدام مناهج رياضيات "كولينز</a:t>
            </a:r>
            <a:r>
              <a:rPr lang="en-GB"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ar-SA" dirty="0">
                <a:solidFill>
                  <a:prstClr val="black"/>
                </a:solidFill>
                <a:latin typeface="Calibri" panose="020F0502020204030204" pitchFamily="34" charset="0"/>
                <a:ea typeface="Calibri" panose="020F0502020204030204" pitchFamily="34" charset="0"/>
              </a:rPr>
              <a:t> </a:t>
            </a:r>
            <a:r>
              <a:rPr lang="ar-JO" dirty="0">
                <a:solidFill>
                  <a:prstClr val="black"/>
                </a:solidFill>
                <a:latin typeface="Calibri" panose="020F0502020204030204" pitchFamily="34" charset="0"/>
                <a:ea typeface="Calibri" panose="020F0502020204030204" pitchFamily="34" charset="0"/>
              </a:rPr>
              <a:t>للأردن.</a:t>
            </a:r>
          </a:p>
          <a:p>
            <a:pPr lvl="0" algn="just" rtl="1">
              <a:lnSpc>
                <a:spcPct val="107000"/>
              </a:lnSpc>
              <a:spcBef>
                <a:spcPts val="300"/>
              </a:spcBef>
              <a:spcAft>
                <a:spcPts val="300"/>
              </a:spcAft>
              <a:tabLst>
                <a:tab pos="1943100" algn="l"/>
              </a:tabLst>
            </a:pPr>
            <a:r>
              <a:rPr lang="ar-SA" dirty="0">
                <a:solidFill>
                  <a:prstClr val="black"/>
                </a:solidFill>
                <a:latin typeface="Calibri" panose="020F0502020204030204" pitchFamily="34" charset="0"/>
                <a:ea typeface="Calibri" panose="020F0502020204030204" pitchFamily="34" charset="0"/>
              </a:rPr>
              <a:t>تعرّف ملامح التمايز والتقييم في أنشطة حل المشكلات.</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GB" dirty="0"/>
          </a:p>
          <a:p>
            <a:pPr marL="0" indent="0">
              <a:buNone/>
            </a:pPr>
            <a:endParaRPr lang="en-GB" dirty="0"/>
          </a:p>
        </p:txBody>
      </p:sp>
    </p:spTree>
    <p:extLst>
      <p:ext uri="{BB962C8B-B14F-4D97-AF65-F5344CB8AC3E}">
        <p14:creationId xmlns:p14="http://schemas.microsoft.com/office/powerpoint/2010/main" val="1805538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A68C-D655-47D1-8264-9301FAEDBDF4}"/>
              </a:ext>
            </a:extLst>
          </p:cNvPr>
          <p:cNvSpPr>
            <a:spLocks noGrp="1"/>
          </p:cNvSpPr>
          <p:nvPr>
            <p:ph type="title"/>
          </p:nvPr>
        </p:nvSpPr>
        <p:spPr/>
        <p:txBody>
          <a:bodyPr/>
          <a:lstStyle/>
          <a:p>
            <a:r>
              <a:rPr lang="ar-JO" dirty="0"/>
              <a:t>تطوير </a:t>
            </a:r>
            <a:r>
              <a:rPr lang="ar-JO" dirty="0" smtClean="0"/>
              <a:t>مهارات حل المشكلات </a:t>
            </a:r>
            <a:endParaRPr lang="en-GB" dirty="0"/>
          </a:p>
        </p:txBody>
      </p:sp>
      <p:sp>
        <p:nvSpPr>
          <p:cNvPr id="3" name="Content Placeholder 2">
            <a:extLst>
              <a:ext uri="{FF2B5EF4-FFF2-40B4-BE49-F238E27FC236}">
                <a16:creationId xmlns:a16="http://schemas.microsoft.com/office/drawing/2014/main" id="{8C1E3812-2D60-4440-BC15-DDE8652C6875}"/>
              </a:ext>
            </a:extLst>
          </p:cNvPr>
          <p:cNvSpPr>
            <a:spLocks noGrp="1"/>
          </p:cNvSpPr>
          <p:nvPr>
            <p:ph idx="1"/>
          </p:nvPr>
        </p:nvSpPr>
        <p:spPr/>
        <p:txBody>
          <a:bodyPr/>
          <a:lstStyle/>
          <a:p>
            <a:pPr marL="0" indent="0" algn="r" rtl="1">
              <a:buNone/>
            </a:pPr>
            <a:r>
              <a:rPr lang="ar-JO" dirty="0" smtClean="0"/>
              <a:t>نشاط: كم عدد المكعبات الموجودة في الكأس؟</a:t>
            </a:r>
          </a:p>
        </p:txBody>
      </p:sp>
      <p:pic>
        <p:nvPicPr>
          <p:cNvPr id="4" name="Picture 3">
            <a:extLst>
              <a:ext uri="{FF2B5EF4-FFF2-40B4-BE49-F238E27FC236}">
                <a16:creationId xmlns:a16="http://schemas.microsoft.com/office/drawing/2014/main" id="{663AA7F6-4AA2-4652-869B-FF043B6F5AB6}"/>
              </a:ext>
            </a:extLst>
          </p:cNvPr>
          <p:cNvPicPr>
            <a:picLocks noChangeAspect="1"/>
          </p:cNvPicPr>
          <p:nvPr/>
        </p:nvPicPr>
        <p:blipFill>
          <a:blip r:embed="rId3"/>
          <a:stretch>
            <a:fillRect/>
          </a:stretch>
        </p:blipFill>
        <p:spPr>
          <a:xfrm>
            <a:off x="0" y="2194719"/>
            <a:ext cx="2928032" cy="3577792"/>
          </a:xfrm>
          <a:prstGeom prst="rect">
            <a:avLst/>
          </a:prstGeom>
        </p:spPr>
      </p:pic>
      <p:pic>
        <p:nvPicPr>
          <p:cNvPr id="5" name="bcc7b668-fdd0-4834-8930-916a3579c3fc" descr="04A1744A-F4A0-4299-A814-CE318BD30107@uk">
            <a:extLst>
              <a:ext uri="{FF2B5EF4-FFF2-40B4-BE49-F238E27FC236}">
                <a16:creationId xmlns:a16="http://schemas.microsoft.com/office/drawing/2014/main" id="{E3A97609-FD3C-4F35-9339-C20020E459F2}"/>
              </a:ext>
            </a:extLst>
          </p:cNvPr>
          <p:cNvPicPr>
            <a:picLocks noChangeAspect="1" noChangeArrowheads="1"/>
          </p:cNvPicPr>
          <p:nvPr/>
        </p:nvPicPr>
        <p:blipFill rotWithShape="1">
          <a:blip r:embed="rId4" cstate="print"/>
          <a:srcRect r="22584"/>
          <a:stretch/>
        </p:blipFill>
        <p:spPr bwMode="auto">
          <a:xfrm>
            <a:off x="0" y="5955073"/>
            <a:ext cx="8942270" cy="1026826"/>
          </a:xfrm>
          <a:prstGeom prst="rect">
            <a:avLst/>
          </a:prstGeom>
          <a:noFill/>
          <a:ln w="9525">
            <a:noFill/>
            <a:miter lim="800000"/>
            <a:headEnd/>
            <a:tailEnd/>
          </a:ln>
        </p:spPr>
      </p:pic>
    </p:spTree>
    <p:extLst>
      <p:ext uri="{BB962C8B-B14F-4D97-AF65-F5344CB8AC3E}">
        <p14:creationId xmlns:p14="http://schemas.microsoft.com/office/powerpoint/2010/main" val="1410696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752" y="1067601"/>
            <a:ext cx="8963247" cy="1143000"/>
          </a:xfrm>
        </p:spPr>
        <p:txBody>
          <a:bodyPr>
            <a:noAutofit/>
          </a:bodyPr>
          <a:lstStyle/>
          <a:p>
            <a:pPr rtl="1"/>
            <a:r>
              <a:rPr lang="ar-JO" sz="3800" b="1" dirty="0" smtClean="0"/>
              <a:t>رياضيات "كولينز" </a:t>
            </a:r>
            <a:br>
              <a:rPr lang="ar-JO" sz="3800" b="1" dirty="0" smtClean="0"/>
            </a:br>
            <a:r>
              <a:rPr lang="ar-JO" sz="3800" b="1" dirty="0" smtClean="0"/>
              <a:t>وأنشطة تنمية مهارات حل المشكلات </a:t>
            </a:r>
            <a:br>
              <a:rPr lang="ar-JO" sz="3800" b="1" dirty="0" smtClean="0"/>
            </a:br>
            <a:endParaRPr lang="en-US" sz="3800" b="1" dirty="0"/>
          </a:p>
        </p:txBody>
      </p:sp>
      <p:grpSp>
        <p:nvGrpSpPr>
          <p:cNvPr id="19" name="Group 18"/>
          <p:cNvGrpSpPr/>
          <p:nvPr/>
        </p:nvGrpSpPr>
        <p:grpSpPr>
          <a:xfrm>
            <a:off x="437493" y="2958267"/>
            <a:ext cx="8215040" cy="1938037"/>
            <a:chOff x="749905" y="2679304"/>
            <a:chExt cx="8215040" cy="1938037"/>
          </a:xfrm>
        </p:grpSpPr>
        <p:sp>
          <p:nvSpPr>
            <p:cNvPr id="20" name="Pentagon 19"/>
            <p:cNvSpPr/>
            <p:nvPr/>
          </p:nvSpPr>
          <p:spPr>
            <a:xfrm rot="5400000">
              <a:off x="7561483" y="2462770"/>
              <a:ext cx="1186928" cy="1619996"/>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ar-JO" sz="2800" dirty="0" smtClean="0">
                  <a:solidFill>
                    <a:schemeClr val="tx1"/>
                  </a:solidFill>
                </a:rPr>
                <a:t>الأعداد والعمليات</a:t>
              </a:r>
              <a:endParaRPr lang="en-US" sz="2800" dirty="0">
                <a:solidFill>
                  <a:schemeClr val="tx1"/>
                </a:solidFill>
              </a:endParaRPr>
            </a:p>
          </p:txBody>
        </p:sp>
        <p:sp>
          <p:nvSpPr>
            <p:cNvPr id="21" name="Pentagon 20"/>
            <p:cNvSpPr/>
            <p:nvPr/>
          </p:nvSpPr>
          <p:spPr>
            <a:xfrm rot="5400000">
              <a:off x="3450718" y="2377384"/>
              <a:ext cx="1167394" cy="1810302"/>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ar-JO" sz="2800" dirty="0" smtClean="0">
                  <a:solidFill>
                    <a:schemeClr val="tx1"/>
                  </a:solidFill>
                </a:rPr>
                <a:t>الهندسة والقياس</a:t>
              </a:r>
              <a:endParaRPr lang="en-US" sz="2800" dirty="0">
                <a:solidFill>
                  <a:schemeClr val="tx1"/>
                </a:solidFill>
              </a:endParaRPr>
            </a:p>
          </p:txBody>
        </p:sp>
        <p:sp>
          <p:nvSpPr>
            <p:cNvPr id="22" name="Pentagon 21"/>
            <p:cNvSpPr/>
            <p:nvPr/>
          </p:nvSpPr>
          <p:spPr>
            <a:xfrm rot="5400000">
              <a:off x="1349013" y="2266030"/>
              <a:ext cx="1186927" cy="2052543"/>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ar-JO" sz="2800" dirty="0" smtClean="0">
                  <a:solidFill>
                    <a:schemeClr val="tx1"/>
                  </a:solidFill>
                </a:rPr>
                <a:t>تحليل البيانات والاحتمالات</a:t>
              </a:r>
              <a:endParaRPr lang="en-US" sz="2800" dirty="0">
                <a:solidFill>
                  <a:schemeClr val="tx1"/>
                </a:solidFill>
              </a:endParaRPr>
            </a:p>
          </p:txBody>
        </p:sp>
        <p:sp>
          <p:nvSpPr>
            <p:cNvPr id="23" name="Rectangle 22"/>
            <p:cNvSpPr/>
            <p:nvPr/>
          </p:nvSpPr>
          <p:spPr>
            <a:xfrm>
              <a:off x="749905" y="3936984"/>
              <a:ext cx="8215040" cy="6803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JO" sz="2800" dirty="0" smtClean="0">
                  <a:solidFill>
                    <a:schemeClr val="tx1"/>
                  </a:solidFill>
                </a:rPr>
                <a:t>حل المشكلات</a:t>
              </a:r>
              <a:endParaRPr lang="en-US" sz="2800" dirty="0">
                <a:solidFill>
                  <a:schemeClr val="tx1"/>
                </a:solidFill>
              </a:endParaRPr>
            </a:p>
          </p:txBody>
        </p:sp>
      </p:grpSp>
      <p:pic>
        <p:nvPicPr>
          <p:cNvPr id="6" name="Picture 5"/>
          <p:cNvPicPr>
            <a:picLocks noChangeAspect="1"/>
          </p:cNvPicPr>
          <p:nvPr/>
        </p:nvPicPr>
        <p:blipFill>
          <a:blip r:embed="rId2"/>
          <a:stretch>
            <a:fillRect/>
          </a:stretch>
        </p:blipFill>
        <p:spPr>
          <a:xfrm>
            <a:off x="4781659" y="2852731"/>
            <a:ext cx="2194750" cy="1292464"/>
          </a:xfrm>
          <a:prstGeom prst="rect">
            <a:avLst/>
          </a:prstGeom>
        </p:spPr>
      </p:pic>
    </p:spTree>
    <p:extLst>
      <p:ext uri="{BB962C8B-B14F-4D97-AF65-F5344CB8AC3E}">
        <p14:creationId xmlns:p14="http://schemas.microsoft.com/office/powerpoint/2010/main" val="38341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cc7b668-fdd0-4834-8930-916a3579c3fc" descr="04A1744A-F4A0-4299-A814-CE318BD30107@uk"/>
          <p:cNvPicPr>
            <a:picLocks noChangeAspect="1" noChangeArrowheads="1"/>
          </p:cNvPicPr>
          <p:nvPr/>
        </p:nvPicPr>
        <p:blipFill rotWithShape="1">
          <a:blip r:embed="rId3" cstate="print"/>
          <a:srcRect r="22584"/>
          <a:stretch/>
        </p:blipFill>
        <p:spPr bwMode="auto">
          <a:xfrm>
            <a:off x="1" y="6057900"/>
            <a:ext cx="9180512" cy="800100"/>
          </a:xfrm>
          <a:prstGeom prst="rect">
            <a:avLst/>
          </a:prstGeom>
          <a:noFill/>
          <a:ln w="9525">
            <a:noFill/>
            <a:miter lim="800000"/>
            <a:headEnd/>
            <a:tailEnd/>
          </a:ln>
        </p:spPr>
      </p:pic>
      <p:sp>
        <p:nvSpPr>
          <p:cNvPr id="5" name="Title 1"/>
          <p:cNvSpPr>
            <a:spLocks noGrp="1"/>
          </p:cNvSpPr>
          <p:nvPr>
            <p:ph type="title"/>
          </p:nvPr>
        </p:nvSpPr>
        <p:spPr>
          <a:xfrm>
            <a:off x="327392" y="195920"/>
            <a:ext cx="8229600" cy="1143000"/>
          </a:xfrm>
        </p:spPr>
        <p:txBody>
          <a:bodyPr>
            <a:normAutofit/>
          </a:bodyPr>
          <a:lstStyle/>
          <a:p>
            <a:r>
              <a:rPr lang="ar-JO" b="1" dirty="0" smtClean="0"/>
              <a:t>تطوير مهارات حل المشكلات</a:t>
            </a:r>
            <a:endParaRPr lang="en-GB" b="1" dirty="0"/>
          </a:p>
        </p:txBody>
      </p:sp>
      <p:sp>
        <p:nvSpPr>
          <p:cNvPr id="4" name="TextBox 3">
            <a:extLst>
              <a:ext uri="{FF2B5EF4-FFF2-40B4-BE49-F238E27FC236}">
                <a16:creationId xmlns:a16="http://schemas.microsoft.com/office/drawing/2014/main" id="{A693BE50-CB4E-45F4-A2BF-1662C05D1317}"/>
              </a:ext>
            </a:extLst>
          </p:cNvPr>
          <p:cNvSpPr txBox="1"/>
          <p:nvPr/>
        </p:nvSpPr>
        <p:spPr>
          <a:xfrm>
            <a:off x="4675982" y="3720833"/>
            <a:ext cx="3695699" cy="1200329"/>
          </a:xfrm>
          <a:prstGeom prst="rect">
            <a:avLst/>
          </a:prstGeom>
          <a:solidFill>
            <a:schemeClr val="tx2">
              <a:lumMod val="40000"/>
              <a:lumOff val="60000"/>
            </a:schemeClr>
          </a:solidFill>
        </p:spPr>
        <p:txBody>
          <a:bodyPr wrap="square" rtlCol="0">
            <a:spAutoFit/>
          </a:bodyPr>
          <a:lstStyle/>
          <a:p>
            <a:pPr algn="r" rtl="1"/>
            <a:r>
              <a:rPr lang="ar-JO" sz="2400" b="1" dirty="0" smtClean="0">
                <a:solidFill>
                  <a:schemeClr val="bg1"/>
                </a:solidFill>
              </a:rPr>
              <a:t>كيف يمكن تخطيط مهارات حل المشكلات وتدريسها وتقييمها خلال دورة التعليم والتعلم؟ </a:t>
            </a:r>
          </a:p>
        </p:txBody>
      </p:sp>
      <p:pic>
        <p:nvPicPr>
          <p:cNvPr id="6" name="Picture 5"/>
          <p:cNvPicPr>
            <a:picLocks noChangeAspect="1"/>
          </p:cNvPicPr>
          <p:nvPr/>
        </p:nvPicPr>
        <p:blipFill>
          <a:blip r:embed="rId4"/>
          <a:stretch>
            <a:fillRect/>
          </a:stretch>
        </p:blipFill>
        <p:spPr>
          <a:xfrm>
            <a:off x="327392" y="1342406"/>
            <a:ext cx="3819525" cy="3609975"/>
          </a:xfrm>
          <a:prstGeom prst="rect">
            <a:avLst/>
          </a:prstGeom>
        </p:spPr>
      </p:pic>
    </p:spTree>
    <p:extLst>
      <p:ext uri="{BB962C8B-B14F-4D97-AF65-F5344CB8AC3E}">
        <p14:creationId xmlns:p14="http://schemas.microsoft.com/office/powerpoint/2010/main" val="3182764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r-JO" altLang="en-US" b="1" dirty="0">
                <a:ea typeface="ＭＳ Ｐゴシック" pitchFamily="34" charset="-128"/>
              </a:rPr>
              <a:t>ما المقصود بحل المشكلة؟</a:t>
            </a:r>
            <a:endParaRPr lang="en-GB" dirty="0"/>
          </a:p>
        </p:txBody>
      </p:sp>
      <p:sp>
        <p:nvSpPr>
          <p:cNvPr id="6" name="Cloud Callout 5"/>
          <p:cNvSpPr/>
          <p:nvPr/>
        </p:nvSpPr>
        <p:spPr bwMode="auto">
          <a:xfrm>
            <a:off x="1409700" y="2552700"/>
            <a:ext cx="5143500" cy="2647950"/>
          </a:xfrm>
          <a:prstGeom prst="cloud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
                <a:schemeClr val="accent1"/>
              </a:buClr>
              <a:buSzTx/>
              <a:buFont typeface="Webdings" pitchFamily="18" charset="2"/>
              <a:buChar char=""/>
              <a:tabLst/>
            </a:pPr>
            <a:endParaRPr kumimoji="0" lang="en-GB" sz="1800" b="0" i="0" u="none" strike="noStrike" cap="none" normalizeH="0" baseline="0" dirty="0">
              <a:ln>
                <a:noFill/>
              </a:ln>
              <a:solidFill>
                <a:schemeClr val="tx1"/>
              </a:solidFill>
              <a:effectLst/>
              <a:latin typeface="Arial" charset="0"/>
              <a:cs typeface="Arial" charset="0"/>
            </a:endParaRPr>
          </a:p>
        </p:txBody>
      </p:sp>
      <p:sp>
        <p:nvSpPr>
          <p:cNvPr id="7" name="Cloud Callout 6"/>
          <p:cNvSpPr/>
          <p:nvPr/>
        </p:nvSpPr>
        <p:spPr bwMode="auto">
          <a:xfrm>
            <a:off x="1609725" y="1962150"/>
            <a:ext cx="6716857" cy="3295650"/>
          </a:xfrm>
          <a:prstGeom prst="cloudCallout">
            <a:avLst>
              <a:gd name="adj1" fmla="val -54654"/>
              <a:gd name="adj2" fmla="val 73771"/>
            </a:avLst>
          </a:prstGeom>
          <a:noFill/>
          <a:ln>
            <a:solidFill>
              <a:schemeClr val="accent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
                <a:schemeClr val="accent1"/>
              </a:buClr>
              <a:buSzTx/>
              <a:tabLst/>
            </a:pPr>
            <a:endParaRPr kumimoji="0" lang="en-GB" sz="1800" b="0" i="0" u="none" strike="noStrike" cap="none" normalizeH="0" baseline="0" dirty="0">
              <a:ln>
                <a:noFill/>
              </a:ln>
              <a:solidFill>
                <a:schemeClr val="tx1"/>
              </a:solidFill>
              <a:effectLst/>
              <a:latin typeface="Arial" charset="0"/>
              <a:cs typeface="Arial" charset="0"/>
            </a:endParaRPr>
          </a:p>
          <a:p>
            <a:pPr marL="0" marR="0" indent="0" algn="l" defTabSz="914400" rtl="0" eaLnBrk="0" fontAlgn="base" latinLnBrk="0" hangingPunct="0">
              <a:lnSpc>
                <a:spcPct val="90000"/>
              </a:lnSpc>
              <a:spcBef>
                <a:spcPct val="30000"/>
              </a:spcBef>
              <a:spcAft>
                <a:spcPct val="0"/>
              </a:spcAft>
              <a:buClr>
                <a:schemeClr val="accent1"/>
              </a:buClr>
              <a:buSzTx/>
              <a:tabLst/>
            </a:pPr>
            <a:r>
              <a:rPr lang="en-GB" sz="2000" dirty="0">
                <a:latin typeface="Arial" charset="0"/>
                <a:cs typeface="Arial" charset="0"/>
              </a:rPr>
              <a:t>     </a:t>
            </a:r>
          </a:p>
        </p:txBody>
      </p:sp>
      <p:sp>
        <p:nvSpPr>
          <p:cNvPr id="3" name="Rectangle 2"/>
          <p:cNvSpPr/>
          <p:nvPr/>
        </p:nvSpPr>
        <p:spPr>
          <a:xfrm>
            <a:off x="2286000" y="2450271"/>
            <a:ext cx="4572000" cy="1957459"/>
          </a:xfrm>
          <a:prstGeom prst="rect">
            <a:avLst/>
          </a:prstGeom>
        </p:spPr>
        <p:txBody>
          <a:bodyPr>
            <a:spAutoFit/>
          </a:bodyPr>
          <a:lstStyle/>
          <a:p>
            <a:pPr lvl="0" defTabSz="914400" eaLnBrk="0" fontAlgn="base" hangingPunct="0">
              <a:lnSpc>
                <a:spcPct val="90000"/>
              </a:lnSpc>
              <a:spcBef>
                <a:spcPct val="30000"/>
              </a:spcBef>
              <a:spcAft>
                <a:spcPct val="0"/>
              </a:spcAft>
              <a:buClr>
                <a:srgbClr val="4F81BD"/>
              </a:buClr>
            </a:pPr>
            <a:endParaRPr lang="en-GB" dirty="0">
              <a:solidFill>
                <a:prstClr val="black"/>
              </a:solidFill>
              <a:latin typeface="Arial" charset="0"/>
              <a:cs typeface="Arial" charset="0"/>
            </a:endParaRPr>
          </a:p>
          <a:p>
            <a:pPr lvl="0" algn="r" defTabSz="914400" rtl="1" eaLnBrk="0" fontAlgn="base" hangingPunct="0">
              <a:lnSpc>
                <a:spcPct val="90000"/>
              </a:lnSpc>
              <a:spcBef>
                <a:spcPct val="30000"/>
              </a:spcBef>
              <a:spcAft>
                <a:spcPct val="0"/>
              </a:spcAft>
              <a:buClr>
                <a:srgbClr val="4F81BD"/>
              </a:buClr>
            </a:pPr>
            <a:r>
              <a:rPr lang="en-GB" sz="2000" dirty="0">
                <a:solidFill>
                  <a:prstClr val="black"/>
                </a:solidFill>
                <a:latin typeface="Arial" charset="0"/>
                <a:cs typeface="Arial" charset="0"/>
              </a:rPr>
              <a:t>     </a:t>
            </a:r>
            <a:r>
              <a:rPr lang="en-GB" sz="5000" b="1" dirty="0">
                <a:solidFill>
                  <a:prstClr val="black"/>
                </a:solidFill>
                <a:latin typeface="Arial" charset="0"/>
                <a:cs typeface="Arial" charset="0"/>
              </a:rPr>
              <a:t>   </a:t>
            </a:r>
            <a:r>
              <a:rPr lang="ar-JO" sz="5000" dirty="0">
                <a:solidFill>
                  <a:prstClr val="black"/>
                </a:solidFill>
                <a:latin typeface="Arial" charset="0"/>
                <a:cs typeface="Arial" charset="0"/>
              </a:rPr>
              <a:t>ما المقصود بحل المشكلة؟</a:t>
            </a:r>
            <a:endParaRPr lang="en-GB" sz="5000" dirty="0">
              <a:solidFill>
                <a:prstClr val="black"/>
              </a:solidFill>
              <a:latin typeface="Arial" charset="0"/>
              <a:cs typeface="Arial" charset="0"/>
            </a:endParaRPr>
          </a:p>
        </p:txBody>
      </p:sp>
    </p:spTree>
    <p:extLst>
      <p:ext uri="{BB962C8B-B14F-4D97-AF65-F5344CB8AC3E}">
        <p14:creationId xmlns:p14="http://schemas.microsoft.com/office/powerpoint/2010/main" val="3150559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6-13 at 12.18.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04" y="477426"/>
            <a:ext cx="3556000" cy="2527300"/>
          </a:xfrm>
          <a:prstGeom prst="rect">
            <a:avLst/>
          </a:prstGeom>
        </p:spPr>
      </p:pic>
      <p:pic>
        <p:nvPicPr>
          <p:cNvPr id="5" name="Picture 4">
            <a:extLst>
              <a:ext uri="{FF2B5EF4-FFF2-40B4-BE49-F238E27FC236}">
                <a16:creationId xmlns:a16="http://schemas.microsoft.com/office/drawing/2014/main" id="{27A58E81-CEA8-4659-9958-FB4C9C97A45E}"/>
              </a:ext>
            </a:extLst>
          </p:cNvPr>
          <p:cNvPicPr>
            <a:picLocks noChangeAspect="1"/>
          </p:cNvPicPr>
          <p:nvPr/>
        </p:nvPicPr>
        <p:blipFill>
          <a:blip r:embed="rId3"/>
          <a:stretch>
            <a:fillRect/>
          </a:stretch>
        </p:blipFill>
        <p:spPr>
          <a:xfrm>
            <a:off x="0" y="3004726"/>
            <a:ext cx="4619207" cy="2674725"/>
          </a:xfrm>
          <a:prstGeom prst="rect">
            <a:avLst/>
          </a:prstGeom>
        </p:spPr>
      </p:pic>
      <p:sp>
        <p:nvSpPr>
          <p:cNvPr id="7" name="Rectangle 6"/>
          <p:cNvSpPr/>
          <p:nvPr/>
        </p:nvSpPr>
        <p:spPr>
          <a:xfrm>
            <a:off x="5227320" y="1146198"/>
            <a:ext cx="3405088" cy="4247317"/>
          </a:xfrm>
          <a:prstGeom prst="rect">
            <a:avLst/>
          </a:prstGeom>
          <a:solidFill>
            <a:schemeClr val="accent1">
              <a:lumMod val="60000"/>
              <a:lumOff val="40000"/>
            </a:schemeClr>
          </a:solidFill>
        </p:spPr>
        <p:txBody>
          <a:bodyPr wrap="square">
            <a:spAutoFit/>
          </a:bodyPr>
          <a:lstStyle/>
          <a:p>
            <a:pPr lvl="0" algn="r" rtl="1"/>
            <a:r>
              <a:rPr lang="ar-JO" sz="3000" b="1" dirty="0">
                <a:solidFill>
                  <a:prstClr val="black"/>
                </a:solidFill>
              </a:rPr>
              <a:t>حل المشكلات الرياضية</a:t>
            </a:r>
          </a:p>
          <a:p>
            <a:pPr lvl="0" algn="r" rtl="1"/>
            <a:r>
              <a:rPr lang="ar-JO" sz="3000" dirty="0">
                <a:solidFill>
                  <a:prstClr val="black"/>
                </a:solidFill>
              </a:rPr>
              <a:t>يتطلب هذا قيام المتعلمين بحل المشكلات ’ضمن‘ الرياضيات نفسها، بحيث يتعرفون على الأنماط والعلاقات، ويقومون </a:t>
            </a:r>
            <a:r>
              <a:rPr lang="ar-JO" sz="3000" dirty="0" smtClean="0">
                <a:solidFill>
                  <a:prstClr val="black"/>
                </a:solidFill>
              </a:rPr>
              <a:t>بالتخمين </a:t>
            </a:r>
            <a:r>
              <a:rPr lang="ar-JO" sz="3000" dirty="0">
                <a:solidFill>
                  <a:prstClr val="black"/>
                </a:solidFill>
              </a:rPr>
              <a:t>والتعميمات، وشرح الاستنتاجات وتبريرها.</a:t>
            </a:r>
            <a:endParaRPr lang="en-US" sz="3000" dirty="0">
              <a:solidFill>
                <a:prstClr val="black"/>
              </a:solidFill>
            </a:endParaRPr>
          </a:p>
        </p:txBody>
      </p:sp>
    </p:spTree>
    <p:extLst>
      <p:ext uri="{BB962C8B-B14F-4D97-AF65-F5344CB8AC3E}">
        <p14:creationId xmlns:p14="http://schemas.microsoft.com/office/powerpoint/2010/main" val="3343944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6-13 at 12.18.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493838"/>
            <a:ext cx="3492500" cy="1892300"/>
          </a:xfrm>
          <a:prstGeom prst="rect">
            <a:avLst/>
          </a:prstGeom>
        </p:spPr>
      </p:pic>
      <p:pic>
        <p:nvPicPr>
          <p:cNvPr id="5" name="Picture 4">
            <a:extLst>
              <a:ext uri="{FF2B5EF4-FFF2-40B4-BE49-F238E27FC236}">
                <a16:creationId xmlns:a16="http://schemas.microsoft.com/office/drawing/2014/main" id="{0251A074-0C77-4919-9A73-A904A5133CBD}"/>
              </a:ext>
            </a:extLst>
          </p:cNvPr>
          <p:cNvPicPr>
            <a:picLocks noChangeAspect="1"/>
          </p:cNvPicPr>
          <p:nvPr/>
        </p:nvPicPr>
        <p:blipFill>
          <a:blip r:embed="rId3"/>
          <a:stretch>
            <a:fillRect/>
          </a:stretch>
        </p:blipFill>
        <p:spPr>
          <a:xfrm>
            <a:off x="0" y="2869832"/>
            <a:ext cx="4981438" cy="2519130"/>
          </a:xfrm>
          <a:prstGeom prst="rect">
            <a:avLst/>
          </a:prstGeom>
        </p:spPr>
      </p:pic>
      <p:sp>
        <p:nvSpPr>
          <p:cNvPr id="6" name="Rectangle 5"/>
          <p:cNvSpPr/>
          <p:nvPr/>
        </p:nvSpPr>
        <p:spPr>
          <a:xfrm>
            <a:off x="5090160" y="746173"/>
            <a:ext cx="3840296" cy="4247317"/>
          </a:xfrm>
          <a:prstGeom prst="rect">
            <a:avLst/>
          </a:prstGeom>
          <a:solidFill>
            <a:schemeClr val="accent5">
              <a:lumMod val="40000"/>
              <a:lumOff val="60000"/>
            </a:schemeClr>
          </a:solidFill>
        </p:spPr>
        <p:txBody>
          <a:bodyPr wrap="square">
            <a:spAutoFit/>
          </a:bodyPr>
          <a:lstStyle/>
          <a:p>
            <a:pPr algn="r" rtl="1"/>
            <a:r>
              <a:rPr lang="ar-JO" sz="3000" b="1" dirty="0"/>
              <a:t>التفكير المنطقي </a:t>
            </a:r>
            <a:r>
              <a:rPr lang="ar-JO" sz="3000" b="1" dirty="0" smtClean="0"/>
              <a:t>(الرياضي)</a:t>
            </a:r>
            <a:endParaRPr lang="ar-JO" sz="3000" b="1" dirty="0"/>
          </a:p>
          <a:p>
            <a:pPr algn="r" rtl="1"/>
            <a:r>
              <a:rPr lang="ar-JO" sz="3000" dirty="0" smtClean="0"/>
              <a:t>تشجع رياضيات "كولينز" المتعلمين على استخدام التفكيرالمنطقي (الرياضي) </a:t>
            </a:r>
            <a:r>
              <a:rPr lang="ar-JO" sz="3000" dirty="0" smtClean="0"/>
              <a:t>في </a:t>
            </a:r>
            <a:r>
              <a:rPr lang="ar-JO" sz="3000" dirty="0" smtClean="0"/>
              <a:t>حل </a:t>
            </a:r>
            <a:r>
              <a:rPr lang="ar-JO" sz="3000" dirty="0"/>
              <a:t>المشكلات، والتركيز على الوصول إلى </a:t>
            </a:r>
            <a:r>
              <a:rPr lang="ar-JO" sz="3000" dirty="0" smtClean="0"/>
              <a:t>التوقعات </a:t>
            </a:r>
            <a:r>
              <a:rPr lang="ar-JO" sz="3000" dirty="0"/>
              <a:t>والتعميمات، وشرح الاستنتاجات وتبريرها باستخدام اللغة المناسبة.</a:t>
            </a:r>
            <a:endParaRPr lang="en-US" sz="3000" dirty="0"/>
          </a:p>
        </p:txBody>
      </p:sp>
    </p:spTree>
    <p:extLst>
      <p:ext uri="{BB962C8B-B14F-4D97-AF65-F5344CB8AC3E}">
        <p14:creationId xmlns:p14="http://schemas.microsoft.com/office/powerpoint/2010/main" val="130146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2A3C-529C-4505-8292-EF369AEF28DC}"/>
              </a:ext>
            </a:extLst>
          </p:cNvPr>
          <p:cNvSpPr>
            <a:spLocks noGrp="1"/>
          </p:cNvSpPr>
          <p:nvPr>
            <p:ph type="title"/>
          </p:nvPr>
        </p:nvSpPr>
        <p:spPr/>
        <p:txBody>
          <a:bodyPr/>
          <a:lstStyle/>
          <a:p>
            <a:r>
              <a:rPr lang="ar-JO" b="1" dirty="0">
                <a:solidFill>
                  <a:prstClr val="black"/>
                </a:solidFill>
              </a:rPr>
              <a:t>اليوم التدريبي الأول</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525072379"/>
              </p:ext>
            </p:extLst>
          </p:nvPr>
        </p:nvGraphicFramePr>
        <p:xfrm>
          <a:off x="457200" y="1273628"/>
          <a:ext cx="8360229" cy="4429462"/>
        </p:xfrm>
        <a:graphic>
          <a:graphicData uri="http://schemas.openxmlformats.org/drawingml/2006/table">
            <a:tbl>
              <a:tblPr firstRow="1" firstCol="1" bandRow="1" bandCol="1">
                <a:tableStyleId>{5C22544A-7EE6-4342-B048-85BDC9FD1C3A}</a:tableStyleId>
              </a:tblPr>
              <a:tblGrid>
                <a:gridCol w="4299957">
                  <a:extLst>
                    <a:ext uri="{9D8B030D-6E8A-4147-A177-3AD203B41FA5}">
                      <a16:colId xmlns:a16="http://schemas.microsoft.com/office/drawing/2014/main" val="1566761001"/>
                    </a:ext>
                  </a:extLst>
                </a:gridCol>
                <a:gridCol w="4060272">
                  <a:extLst>
                    <a:ext uri="{9D8B030D-6E8A-4147-A177-3AD203B41FA5}">
                      <a16:colId xmlns:a16="http://schemas.microsoft.com/office/drawing/2014/main" val="1782081330"/>
                    </a:ext>
                  </a:extLst>
                </a:gridCol>
              </a:tblGrid>
              <a:tr h="1785380">
                <a:tc>
                  <a:txBody>
                    <a:bodyPr/>
                    <a:lstStyle/>
                    <a:p>
                      <a:pPr marL="0" marR="0" algn="just" rtl="1">
                        <a:lnSpc>
                          <a:spcPct val="107000"/>
                        </a:lnSpc>
                        <a:spcBef>
                          <a:spcPts val="300"/>
                        </a:spcBef>
                        <a:spcAft>
                          <a:spcPts val="300"/>
                        </a:spcAft>
                        <a:tabLst>
                          <a:tab pos="1943100" algn="l"/>
                        </a:tabLst>
                      </a:pPr>
                      <a:r>
                        <a:rPr lang="ar-SA" sz="1500" dirty="0">
                          <a:effectLst/>
                        </a:rPr>
                        <a:t>التدريب على استخدام منهاج رياضيات "كولينز" للصف الرابع في الغرفة الصفية:     </a:t>
                      </a:r>
                      <a:endParaRPr lang="en-US" sz="1500" dirty="0">
                        <a:effectLst/>
                      </a:endParaRPr>
                    </a:p>
                    <a:p>
                      <a:pPr marL="342900" marR="0" lvl="0" indent="-342900" algn="just" defTabSz="457200" rtl="1" eaLnBrk="1" fontAlgn="auto" latinLnBrk="0" hangingPunct="1">
                        <a:lnSpc>
                          <a:spcPct val="107000"/>
                        </a:lnSpc>
                        <a:spcBef>
                          <a:spcPts val="300"/>
                        </a:spcBef>
                        <a:spcAft>
                          <a:spcPts val="300"/>
                        </a:spcAft>
                        <a:buClrTx/>
                        <a:buSzTx/>
                        <a:buFont typeface="Symbol" panose="05050102010706020507" pitchFamily="18" charset="2"/>
                        <a:buChar char=""/>
                        <a:tabLst>
                          <a:tab pos="1943100" algn="l"/>
                        </a:tabLst>
                        <a:defRPr/>
                      </a:pPr>
                      <a:r>
                        <a:rPr lang="ar-SA" sz="1500" b="0" dirty="0">
                          <a:effectLst/>
                        </a:rPr>
                        <a:t>فهم كيفية التدريس باستخدام منهاج رياضيات "كولينز" للصف الرابع  </a:t>
                      </a:r>
                      <a:r>
                        <a:rPr lang="ar-JO" sz="1500" b="0" dirty="0" smtClean="0">
                          <a:effectLst/>
                        </a:rPr>
                        <a:t>للأردن</a:t>
                      </a:r>
                      <a:r>
                        <a:rPr lang="ar-SA" sz="1500" b="0" dirty="0" smtClean="0">
                          <a:effectLst/>
                        </a:rPr>
                        <a:t> وكيف </a:t>
                      </a:r>
                      <a:r>
                        <a:rPr lang="ar-SA" sz="1500" b="0" dirty="0">
                          <a:effectLst/>
                        </a:rPr>
                        <a:t>يمكن استخدام كل من كتاب الطالب، وكتاب التمارين، ودليل المعلم، والمواد الرقمية، والأنشطة في الغرفة الصفية.</a:t>
                      </a:r>
                      <a:endParaRPr lang="en-US" sz="1500" b="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تقصّي الملامح العامة التي تمتاز بها الممارسات الفضلى في التخطيط لدروس الرياضيات: التعلم النشط، والتمايز، والتقييم.</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300"/>
                        </a:spcBef>
                        <a:spcAft>
                          <a:spcPts val="300"/>
                        </a:spcAft>
                        <a:tabLst>
                          <a:tab pos="1943100" algn="l"/>
                        </a:tabLst>
                      </a:pPr>
                      <a:r>
                        <a:rPr lang="ar-SA" sz="1500" dirty="0">
                          <a:effectLst/>
                        </a:rPr>
                        <a:t>التعريف بالبرنامج التدريبي وعرض نظرة عامة حوله</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التعريف بالمبادئ الأساسية والفلسفة التربوية التي بُني عليها منهاج رياضيات "كولينز</a:t>
                      </a:r>
                      <a:r>
                        <a:rPr lang="en-GB" sz="1500" b="0" dirty="0">
                          <a:effectLst/>
                        </a:rPr>
                        <a:t>"</a:t>
                      </a:r>
                      <a:r>
                        <a:rPr lang="ar-SA" sz="1500" b="0" dirty="0">
                          <a:effectLst/>
                        </a:rPr>
                        <a:t> للصف الرابع </a:t>
                      </a:r>
                      <a:r>
                        <a:rPr lang="ar-SA" sz="1500" b="0" dirty="0" smtClean="0">
                          <a:effectLst/>
                        </a:rPr>
                        <a:t>للأردن.</a:t>
                      </a: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JO" sz="1500" b="0" dirty="0" smtClean="0">
                          <a:effectLst/>
                        </a:rPr>
                        <a:t>التعريف </a:t>
                      </a:r>
                      <a:r>
                        <a:rPr lang="ar-JO" sz="1500" b="0" dirty="0">
                          <a:effectLst/>
                        </a:rPr>
                        <a:t>بالملامح العامة لمناهج </a:t>
                      </a:r>
                      <a:r>
                        <a:rPr lang="ar-SA" sz="1500" b="0" dirty="0">
                          <a:effectLst/>
                        </a:rPr>
                        <a:t>رياضيات "كولينز</a:t>
                      </a:r>
                      <a:r>
                        <a:rPr lang="en-GB" sz="1500" b="0" dirty="0">
                          <a:effectLst/>
                        </a:rPr>
                        <a:t>"</a:t>
                      </a:r>
                      <a:r>
                        <a:rPr lang="ar-SA" sz="1500" b="0" dirty="0">
                          <a:effectLst/>
                        </a:rPr>
                        <a:t> في الأردن </a:t>
                      </a:r>
                      <a:r>
                        <a:rPr lang="ar-JO" sz="1500" b="0" dirty="0">
                          <a:effectLst/>
                        </a:rPr>
                        <a:t>ومكوناتها الرئيسة</a:t>
                      </a:r>
                      <a:r>
                        <a:rPr lang="ar-SA" sz="1500" b="0" dirty="0">
                          <a:effectLst/>
                        </a:rPr>
                        <a:t>.</a:t>
                      </a:r>
                      <a:endParaRPr lang="en-US" sz="1500" b="0" dirty="0">
                        <a:effectLst/>
                      </a:endParaRPr>
                    </a:p>
                    <a:p>
                      <a:pPr marL="0" marR="0" algn="just" rtl="1">
                        <a:lnSpc>
                          <a:spcPct val="107000"/>
                        </a:lnSpc>
                        <a:spcBef>
                          <a:spcPts val="300"/>
                        </a:spcBef>
                        <a:spcAft>
                          <a:spcPts val="300"/>
                        </a:spcAft>
                        <a:tabLst>
                          <a:tab pos="1943100" algn="l"/>
                        </a:tabLst>
                      </a:pPr>
                      <a:r>
                        <a:rPr lang="ar-SA" sz="1500" dirty="0">
                          <a:effectLst/>
                        </a:rPr>
                        <a:t> </a:t>
                      </a:r>
                      <a:endParaRPr lang="en-US" sz="1500" dirty="0">
                        <a:effectLst/>
                      </a:endParaRPr>
                    </a:p>
                    <a:p>
                      <a:pPr marL="0" marR="0" algn="just" rtl="1">
                        <a:lnSpc>
                          <a:spcPct val="107000"/>
                        </a:lnSpc>
                        <a:spcBef>
                          <a:spcPts val="300"/>
                        </a:spcBef>
                        <a:spcAft>
                          <a:spcPts val="300"/>
                        </a:spcAft>
                        <a:tabLst>
                          <a:tab pos="1943100" algn="l"/>
                        </a:tabLst>
                      </a:pPr>
                      <a:r>
                        <a:rPr lang="en-GB"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8637190"/>
                  </a:ext>
                </a:extLst>
              </a:tr>
              <a:tr h="503951">
                <a:tc>
                  <a:txBody>
                    <a:bodyPr/>
                    <a:lstStyle/>
                    <a:p>
                      <a:pPr marL="11430" marR="0" algn="r" rtl="1">
                        <a:lnSpc>
                          <a:spcPct val="107000"/>
                        </a:lnSpc>
                        <a:spcBef>
                          <a:spcPts val="0"/>
                        </a:spcBef>
                        <a:spcAft>
                          <a:spcPts val="300"/>
                        </a:spcAft>
                        <a:tabLst>
                          <a:tab pos="1943100" algn="l"/>
                        </a:tabLst>
                      </a:pPr>
                      <a:r>
                        <a:rPr lang="ar-SA" sz="1500">
                          <a:effectLst/>
                        </a:rPr>
                        <a:t>الجلسة التدريبية الرابعة: مهام التدريب</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300"/>
                        </a:spcBef>
                        <a:spcAft>
                          <a:spcPts val="300"/>
                        </a:spcAft>
                        <a:tabLst>
                          <a:tab pos="1943100" algn="l"/>
                        </a:tabLst>
                      </a:pPr>
                      <a:r>
                        <a:rPr lang="ar-SA" sz="1500" b="1" dirty="0">
                          <a:effectLst/>
                        </a:rPr>
                        <a:t>النتاجات المتوقعة للجلسة التدريبية الثالثة</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3511728"/>
                  </a:ext>
                </a:extLst>
              </a:tr>
              <a:tr h="1816295">
                <a:tc>
                  <a:txBody>
                    <a:bodyPr/>
                    <a:lstStyle/>
                    <a:p>
                      <a:pPr marL="546735" marR="0" indent="-546735" algn="just" rtl="1">
                        <a:lnSpc>
                          <a:spcPct val="107000"/>
                        </a:lnSpc>
                        <a:spcBef>
                          <a:spcPts val="300"/>
                        </a:spcBef>
                        <a:spcAft>
                          <a:spcPts val="300"/>
                        </a:spcAft>
                        <a:tabLst>
                          <a:tab pos="1943100" algn="l"/>
                        </a:tabLst>
                      </a:pPr>
                      <a:r>
                        <a:rPr lang="ar-SA" sz="1500" dirty="0">
                          <a:effectLst/>
                        </a:rPr>
                        <a:t>إعداد خطة الفصل الدراسي الأول: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البدء في إعداد خطة الفصل الدراسي الأول باستخدام مناهج رياضيات "كولينز" في الأردن.</a:t>
                      </a:r>
                      <a:endParaRPr lang="en-US" sz="1500" b="0" dirty="0">
                        <a:effectLst/>
                      </a:endParaRPr>
                    </a:p>
                    <a:p>
                      <a:pPr marL="0" marR="0" algn="just" rtl="1">
                        <a:lnSpc>
                          <a:spcPct val="107000"/>
                        </a:lnSpc>
                        <a:spcBef>
                          <a:spcPts val="300"/>
                        </a:spcBef>
                        <a:spcAft>
                          <a:spcPts val="300"/>
                        </a:spcAft>
                        <a:tabLst>
                          <a:tab pos="1943100" algn="l"/>
                        </a:tabLst>
                      </a:pPr>
                      <a:r>
                        <a:rPr lang="ar-SA" sz="1500" b="0" dirty="0">
                          <a:effectLst/>
                        </a:rPr>
                        <a:t> </a:t>
                      </a:r>
                      <a:endParaRPr lang="en-US" sz="1500" b="0" dirty="0">
                        <a:effectLst/>
                      </a:endParaRPr>
                    </a:p>
                    <a:p>
                      <a:pPr marL="0" marR="0" algn="just" rtl="1">
                        <a:lnSpc>
                          <a:spcPct val="107000"/>
                        </a:lnSpc>
                        <a:spcBef>
                          <a:spcPts val="300"/>
                        </a:spcBef>
                        <a:spcAft>
                          <a:spcPts val="300"/>
                        </a:spcAft>
                        <a:tabLst>
                          <a:tab pos="1943100" algn="l"/>
                        </a:tabLst>
                      </a:pPr>
                      <a:r>
                        <a:rPr lang="ar-SA" sz="1500" dirty="0">
                          <a:effectLst/>
                        </a:rPr>
                        <a:t>نهاية اليوم التدريبي الأول.</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300"/>
                        </a:spcBef>
                        <a:spcAft>
                          <a:spcPts val="300"/>
                        </a:spcAft>
                        <a:tabLst>
                          <a:tab pos="1943100" algn="l"/>
                        </a:tabLst>
                      </a:pPr>
                      <a:r>
                        <a:rPr lang="ar-SA" sz="1500" b="1" dirty="0">
                          <a:effectLst/>
                        </a:rPr>
                        <a:t>التخطيط للدروس باستخدام السمات العامة التي تمتاز بها موارد "كولينز" التعليمية:    </a:t>
                      </a:r>
                      <a:endParaRPr lang="en-US" sz="1500" b="1" dirty="0">
                        <a:effectLst/>
                      </a:endParaRPr>
                    </a:p>
                    <a:p>
                      <a:pPr marL="342900" marR="0" lvl="0" indent="-342900" algn="just" defTabSz="457200" rtl="1" eaLnBrk="1" fontAlgn="auto" latinLnBrk="0" hangingPunct="1">
                        <a:lnSpc>
                          <a:spcPct val="107000"/>
                        </a:lnSpc>
                        <a:spcBef>
                          <a:spcPts val="300"/>
                        </a:spcBef>
                        <a:spcAft>
                          <a:spcPts val="300"/>
                        </a:spcAft>
                        <a:buClrTx/>
                        <a:buSzTx/>
                        <a:buFont typeface="Symbol" panose="05050102010706020507" pitchFamily="18" charset="2"/>
                        <a:buChar char=""/>
                        <a:tabLst>
                          <a:tab pos="1943100" algn="l"/>
                        </a:tabLst>
                        <a:defRPr/>
                      </a:pPr>
                      <a:r>
                        <a:rPr lang="ar-SA" sz="1500" dirty="0">
                          <a:effectLst/>
                        </a:rPr>
                        <a:t>تقصّي الملامح العامة للممارسات الفضلى في استخدام موارد التعلم الخاصة بمناهج رياضيات "</a:t>
                      </a:r>
                      <a:r>
                        <a:rPr lang="ar-SA" sz="1500" dirty="0" smtClean="0">
                          <a:effectLst/>
                        </a:rPr>
                        <a:t>كولينز</a:t>
                      </a:r>
                      <a:r>
                        <a:rPr lang="ar-JO" sz="1500" baseline="0" dirty="0" smtClean="0">
                          <a:effectLst/>
                        </a:rPr>
                        <a:t> </a:t>
                      </a:r>
                      <a:r>
                        <a:rPr lang="ar-JO" sz="1500" dirty="0" smtClean="0">
                          <a:effectLst/>
                        </a:rPr>
                        <a:t>للأردن.</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تضمين الملامح العامة للممارسات الفضلى عند التخطيط لدروس الرياضيات: التعلم النشط، والتمايز، والتقييم.</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63899127"/>
                  </a:ext>
                </a:extLst>
              </a:tr>
            </a:tbl>
          </a:graphicData>
        </a:graphic>
      </p:graphicFrame>
    </p:spTree>
    <p:extLst>
      <p:ext uri="{BB962C8B-B14F-4D97-AF65-F5344CB8AC3E}">
        <p14:creationId xmlns:p14="http://schemas.microsoft.com/office/powerpoint/2010/main" val="3751261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6-13 at 12.19.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25" y="203298"/>
            <a:ext cx="3733800" cy="2679700"/>
          </a:xfrm>
          <a:prstGeom prst="rect">
            <a:avLst/>
          </a:prstGeom>
        </p:spPr>
      </p:pic>
      <p:pic>
        <p:nvPicPr>
          <p:cNvPr id="5" name="Picture 4">
            <a:extLst>
              <a:ext uri="{FF2B5EF4-FFF2-40B4-BE49-F238E27FC236}">
                <a16:creationId xmlns:a16="http://schemas.microsoft.com/office/drawing/2014/main" id="{8C2665D5-2169-48C5-881C-269616811850}"/>
              </a:ext>
            </a:extLst>
          </p:cNvPr>
          <p:cNvPicPr>
            <a:picLocks noChangeAspect="1"/>
          </p:cNvPicPr>
          <p:nvPr/>
        </p:nvPicPr>
        <p:blipFill>
          <a:blip r:embed="rId3"/>
          <a:stretch>
            <a:fillRect/>
          </a:stretch>
        </p:blipFill>
        <p:spPr>
          <a:xfrm>
            <a:off x="-15773" y="3088550"/>
            <a:ext cx="4844797" cy="2366497"/>
          </a:xfrm>
          <a:prstGeom prst="rect">
            <a:avLst/>
          </a:prstGeom>
        </p:spPr>
      </p:pic>
      <p:sp>
        <p:nvSpPr>
          <p:cNvPr id="7" name="Rectangle 6"/>
          <p:cNvSpPr/>
          <p:nvPr/>
        </p:nvSpPr>
        <p:spPr>
          <a:xfrm>
            <a:off x="5090160" y="740696"/>
            <a:ext cx="3715608" cy="4247317"/>
          </a:xfrm>
          <a:prstGeom prst="rect">
            <a:avLst/>
          </a:prstGeom>
          <a:solidFill>
            <a:schemeClr val="accent1">
              <a:lumMod val="20000"/>
              <a:lumOff val="80000"/>
            </a:schemeClr>
          </a:solidFill>
        </p:spPr>
        <p:txBody>
          <a:bodyPr wrap="square">
            <a:spAutoFit/>
          </a:bodyPr>
          <a:lstStyle/>
          <a:p>
            <a:pPr lvl="0" algn="r" rtl="1"/>
            <a:r>
              <a:rPr lang="ar-JO" sz="3000" b="1" dirty="0">
                <a:solidFill>
                  <a:prstClr val="black"/>
                </a:solidFill>
              </a:rPr>
              <a:t>توظيف الرياضيات في السياقات الحياتية</a:t>
            </a:r>
          </a:p>
          <a:p>
            <a:pPr lvl="0" algn="r" rtl="1"/>
            <a:r>
              <a:rPr lang="ar-JO" sz="3000" dirty="0" smtClean="0">
                <a:solidFill>
                  <a:prstClr val="black"/>
                </a:solidFill>
              </a:rPr>
              <a:t>تحفز </a:t>
            </a:r>
            <a:r>
              <a:rPr lang="ar-JO" sz="3000" dirty="0"/>
              <a:t>رياضيات "كولينز"</a:t>
            </a:r>
            <a:r>
              <a:rPr lang="ar-JO" sz="3000" dirty="0" smtClean="0">
                <a:solidFill>
                  <a:prstClr val="black"/>
                </a:solidFill>
              </a:rPr>
              <a:t> على مشاركة </a:t>
            </a:r>
            <a:r>
              <a:rPr lang="ar-JO" sz="3000" dirty="0">
                <a:solidFill>
                  <a:prstClr val="black"/>
                </a:solidFill>
              </a:rPr>
              <a:t>المتعلمين في التحديات التي تتطلب منهم استخدام معارفهم ومهاراتهم الرياضية وتطبيقها </a:t>
            </a:r>
            <a:r>
              <a:rPr lang="ar-JO" sz="3000" dirty="0" smtClean="0">
                <a:solidFill>
                  <a:prstClr val="black"/>
                </a:solidFill>
              </a:rPr>
              <a:t>في حل أسئلة مفتوحة النهاية، وفي سياقات حياتية أي واقعية. </a:t>
            </a:r>
            <a:endParaRPr lang="en-US" sz="3000" dirty="0">
              <a:solidFill>
                <a:prstClr val="black"/>
              </a:solidFill>
            </a:endParaRPr>
          </a:p>
        </p:txBody>
      </p:sp>
    </p:spTree>
    <p:extLst>
      <p:ext uri="{BB962C8B-B14F-4D97-AF65-F5344CB8AC3E}">
        <p14:creationId xmlns:p14="http://schemas.microsoft.com/office/powerpoint/2010/main" val="1803697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264" y="205105"/>
            <a:ext cx="8710612" cy="779462"/>
          </a:xfrm>
        </p:spPr>
        <p:txBody>
          <a:bodyPr/>
          <a:lstStyle/>
          <a:p>
            <a:r>
              <a:rPr lang="ar-JO" b="1" dirty="0">
                <a:solidFill>
                  <a:prstClr val="black"/>
                </a:solidFill>
              </a:rPr>
              <a:t>العمل التعاوني</a:t>
            </a:r>
            <a:endParaRPr lang="en-GB" b="1" dirty="0"/>
          </a:p>
        </p:txBody>
      </p:sp>
      <p:sp>
        <p:nvSpPr>
          <p:cNvPr id="5" name="Content Placeholder 4"/>
          <p:cNvSpPr>
            <a:spLocks noGrp="1"/>
          </p:cNvSpPr>
          <p:nvPr>
            <p:ph idx="1"/>
          </p:nvPr>
        </p:nvSpPr>
        <p:spPr>
          <a:xfrm>
            <a:off x="211139" y="1182687"/>
            <a:ext cx="8694737" cy="4892675"/>
          </a:xfrm>
        </p:spPr>
        <p:txBody>
          <a:bodyPr>
            <a:normAutofit fontScale="92500" lnSpcReduction="10000"/>
          </a:bodyPr>
          <a:lstStyle/>
          <a:p>
            <a:pPr marL="0" lvl="0" indent="0" algn="r" rtl="1">
              <a:buNone/>
            </a:pPr>
            <a:r>
              <a:rPr lang="ar-JO" sz="2800" dirty="0" smtClean="0"/>
              <a:t>اختر تمرينًا من التمارين الواردة في دليل المعلم. تأمله جيدًا، ثم أجب عن الأسئلة الآتية:</a:t>
            </a:r>
          </a:p>
          <a:p>
            <a:pPr lvl="0" algn="r" rtl="1">
              <a:buFont typeface="Courier New" panose="02070309020205020404" pitchFamily="49" charset="0"/>
              <a:buChar char="o"/>
            </a:pPr>
            <a:r>
              <a:rPr lang="ar-JO" sz="2800" dirty="0" smtClean="0"/>
              <a:t>كيف يشجّع التمرين على </a:t>
            </a:r>
            <a:r>
              <a:rPr lang="ar-JO" sz="2800" dirty="0"/>
              <a:t> تنمية مهارات الاستقصاء العلمي لدى </a:t>
            </a:r>
            <a:r>
              <a:rPr lang="ar-JO" sz="2800" dirty="0" smtClean="0"/>
              <a:t>المتعلمين؟</a:t>
            </a:r>
          </a:p>
          <a:p>
            <a:pPr lvl="0" algn="r" rtl="1">
              <a:buFont typeface="Courier New" panose="02070309020205020404" pitchFamily="49" charset="0"/>
              <a:buChar char="o"/>
            </a:pPr>
            <a:r>
              <a:rPr lang="ar-JO" sz="2800" dirty="0" smtClean="0"/>
              <a:t>ما الجانب "النشط" في التمرين الذي اخترته؟</a:t>
            </a:r>
          </a:p>
          <a:p>
            <a:pPr lvl="0" algn="r" rtl="1">
              <a:buFont typeface="Courier New" panose="02070309020205020404" pitchFamily="49" charset="0"/>
              <a:buChar char="o"/>
            </a:pPr>
            <a:r>
              <a:rPr lang="ar-JO" sz="2800" dirty="0" smtClean="0"/>
              <a:t>إلى أي مدى يمكّن </a:t>
            </a:r>
            <a:r>
              <a:rPr lang="ar-JO" sz="2800" dirty="0"/>
              <a:t>التمرين المتعلمين </a:t>
            </a:r>
            <a:r>
              <a:rPr lang="ar-JO" sz="2800" dirty="0" smtClean="0"/>
              <a:t>من مهارات </a:t>
            </a:r>
            <a:r>
              <a:rPr lang="ar-JO" sz="2800" dirty="0" smtClean="0"/>
              <a:t>التبرير والمحاججة العلمية والتفكير المنطقي؟</a:t>
            </a:r>
          </a:p>
          <a:p>
            <a:pPr lvl="0" algn="r" rtl="1">
              <a:buFont typeface="Courier New" panose="02070309020205020404" pitchFamily="49" charset="0"/>
              <a:buChar char="o"/>
            </a:pPr>
            <a:r>
              <a:rPr lang="ar-JO" sz="2800" dirty="0" smtClean="0"/>
              <a:t>ما استراتيجيات حل المشكلة التي استخدمها المتعلمون؟</a:t>
            </a:r>
          </a:p>
          <a:p>
            <a:pPr lvl="0" algn="r" rtl="1">
              <a:buFont typeface="Courier New" panose="02070309020205020404" pitchFamily="49" charset="0"/>
              <a:buChar char="o"/>
            </a:pPr>
            <a:r>
              <a:rPr lang="ar-JO" sz="2800" dirty="0" smtClean="0"/>
              <a:t>ما اللغة الرياضية التي يشجّع التمرين على استخدامها؟</a:t>
            </a:r>
          </a:p>
          <a:p>
            <a:pPr lvl="0" algn="r" rtl="1">
              <a:buFont typeface="Courier New" panose="02070309020205020404" pitchFamily="49" charset="0"/>
              <a:buChar char="o"/>
            </a:pPr>
            <a:r>
              <a:rPr lang="ar-JO" sz="2800" dirty="0" smtClean="0"/>
              <a:t>إلى أي مدى يشجع التمرين المتعلمين على طرح الأسئلة التي تجول بخاطرهم؟ .... وتوجيه الأسئلة ذات النهايات المفتوحة؟</a:t>
            </a:r>
          </a:p>
          <a:p>
            <a:pPr lvl="0" algn="r" rtl="1">
              <a:buFont typeface="Courier New" panose="02070309020205020404" pitchFamily="49" charset="0"/>
              <a:buChar char="o"/>
            </a:pPr>
            <a:r>
              <a:rPr lang="ar-JO" sz="2800" dirty="0" smtClean="0"/>
              <a:t>كيف يوفّر التمرين فرص للتمايز بين المتعلمين؟</a:t>
            </a:r>
            <a:endParaRPr lang="ar-JO" sz="2800" dirty="0" smtClean="0"/>
          </a:p>
          <a:p>
            <a:pPr marL="0" lvl="0" indent="0">
              <a:buNone/>
            </a:pPr>
            <a:endParaRPr lang="en-GB" sz="2200" dirty="0"/>
          </a:p>
          <a:p>
            <a:pPr lvl="0"/>
            <a:endParaRPr lang="en-GB" sz="2400" dirty="0"/>
          </a:p>
        </p:txBody>
      </p:sp>
    </p:spTree>
    <p:extLst>
      <p:ext uri="{BB962C8B-B14F-4D97-AF65-F5344CB8AC3E}">
        <p14:creationId xmlns:p14="http://schemas.microsoft.com/office/powerpoint/2010/main" val="95989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EB2D8-1948-4651-AEED-1DE63837E156}"/>
              </a:ext>
            </a:extLst>
          </p:cNvPr>
          <p:cNvSpPr>
            <a:spLocks noGrp="1"/>
          </p:cNvSpPr>
          <p:nvPr>
            <p:ph type="title"/>
          </p:nvPr>
        </p:nvSpPr>
        <p:spPr/>
        <p:txBody>
          <a:bodyPr>
            <a:normAutofit fontScale="90000"/>
          </a:bodyPr>
          <a:lstStyle/>
          <a:p>
            <a:r>
              <a:rPr lang="ar-JO" b="1" dirty="0">
                <a:solidFill>
                  <a:prstClr val="black"/>
                </a:solidFill>
              </a:rPr>
              <a:t>اليوم التدريبي الثاني:</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الثانية</a:t>
            </a:r>
            <a:endParaRPr lang="en-GB" dirty="0"/>
          </a:p>
        </p:txBody>
      </p:sp>
      <p:sp>
        <p:nvSpPr>
          <p:cNvPr id="4" name="Content Placeholder 3">
            <a:extLst>
              <a:ext uri="{FF2B5EF4-FFF2-40B4-BE49-F238E27FC236}">
                <a16:creationId xmlns:a16="http://schemas.microsoft.com/office/drawing/2014/main" id="{5E83B625-35F3-413B-B257-961C09133DC0}"/>
              </a:ext>
            </a:extLst>
          </p:cNvPr>
          <p:cNvSpPr>
            <a:spLocks noGrp="1"/>
          </p:cNvSpPr>
          <p:nvPr>
            <p:ph idx="1"/>
          </p:nvPr>
        </p:nvSpPr>
        <p:spPr>
          <a:xfrm>
            <a:off x="350520" y="1691640"/>
            <a:ext cx="8229600" cy="4175443"/>
          </a:xfrm>
        </p:spPr>
        <p:txBody>
          <a:bodyPr>
            <a:normAutofit/>
          </a:bodyPr>
          <a:lstStyle/>
          <a:p>
            <a:pPr marL="0" lvl="0" indent="0" algn="just" rtl="1">
              <a:lnSpc>
                <a:spcPct val="107000"/>
              </a:lnSpc>
              <a:spcBef>
                <a:spcPts val="300"/>
              </a:spcBef>
              <a:spcAft>
                <a:spcPts val="300"/>
              </a:spcAft>
              <a:buNone/>
              <a:tabLst>
                <a:tab pos="1943100" algn="l"/>
              </a:tabLst>
            </a:pPr>
            <a:r>
              <a:rPr lang="ar-JO" b="1" dirty="0">
                <a:solidFill>
                  <a:prstClr val="black"/>
                </a:solidFill>
                <a:latin typeface="Calibri" panose="020F0502020204030204" pitchFamily="34" charset="0"/>
                <a:ea typeface="Calibri" panose="020F0502020204030204" pitchFamily="34" charset="0"/>
              </a:rPr>
              <a:t>تنمية مهارات التخطيط للدروس:</a:t>
            </a:r>
          </a:p>
          <a:p>
            <a:pPr lvl="0" algn="just" rtl="1">
              <a:lnSpc>
                <a:spcPct val="107000"/>
              </a:lnSpc>
              <a:spcBef>
                <a:spcPts val="300"/>
              </a:spcBef>
              <a:spcAft>
                <a:spcPts val="300"/>
              </a:spcAft>
              <a:tabLst>
                <a:tab pos="1943100" algn="l"/>
              </a:tabLst>
            </a:pPr>
            <a:r>
              <a:rPr lang="ar-JO" dirty="0">
                <a:solidFill>
                  <a:prstClr val="black"/>
                </a:solidFill>
                <a:latin typeface="Calibri" panose="020F0502020204030204" pitchFamily="34" charset="0"/>
                <a:ea typeface="Calibri" panose="020F0502020204030204" pitchFamily="34" charset="0"/>
              </a:rPr>
              <a:t>تقصّي خطوات إعداد خطة الدرس باستخدام رياضيات "كولينز" للأردن.</a:t>
            </a:r>
          </a:p>
          <a:p>
            <a:pPr lvl="0" algn="just" rtl="1">
              <a:lnSpc>
                <a:spcPct val="107000"/>
              </a:lnSpc>
              <a:spcBef>
                <a:spcPts val="300"/>
              </a:spcBef>
              <a:spcAft>
                <a:spcPts val="300"/>
              </a:spcAft>
              <a:tabLst>
                <a:tab pos="1943100" algn="l"/>
              </a:tabLst>
            </a:pPr>
            <a:r>
              <a:rPr lang="ar-SA" dirty="0">
                <a:solidFill>
                  <a:prstClr val="black"/>
                </a:solidFill>
                <a:latin typeface="Calibri" panose="020F0502020204030204" pitchFamily="34" charset="0"/>
                <a:ea typeface="Calibri" panose="020F0502020204030204" pitchFamily="34" charset="0"/>
              </a:rPr>
              <a:t>البدء في التخطيط لدرس.</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GB" dirty="0"/>
          </a:p>
          <a:p>
            <a:pPr marL="0" indent="0">
              <a:buNone/>
            </a:pPr>
            <a:endParaRPr lang="en-GB" dirty="0"/>
          </a:p>
        </p:txBody>
      </p:sp>
    </p:spTree>
    <p:extLst>
      <p:ext uri="{BB962C8B-B14F-4D97-AF65-F5344CB8AC3E}">
        <p14:creationId xmlns:p14="http://schemas.microsoft.com/office/powerpoint/2010/main" val="2730131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FEBF-C8D3-423C-9C85-57AF7D6A2E5C}"/>
              </a:ext>
            </a:extLst>
          </p:cNvPr>
          <p:cNvSpPr>
            <a:spLocks noGrp="1"/>
          </p:cNvSpPr>
          <p:nvPr>
            <p:ph type="title"/>
          </p:nvPr>
        </p:nvSpPr>
        <p:spPr>
          <a:xfrm>
            <a:off x="457200" y="457200"/>
            <a:ext cx="8229600" cy="1143000"/>
          </a:xfrm>
        </p:spPr>
        <p:txBody>
          <a:bodyPr>
            <a:normAutofit/>
          </a:bodyPr>
          <a:lstStyle/>
          <a:p>
            <a:r>
              <a:rPr lang="ar-JO" b="1" dirty="0"/>
              <a:t>نشاط</a:t>
            </a:r>
            <a:endParaRPr lang="en-GB" dirty="0"/>
          </a:p>
        </p:txBody>
      </p:sp>
      <p:sp>
        <p:nvSpPr>
          <p:cNvPr id="3" name="Content Placeholder 2">
            <a:extLst>
              <a:ext uri="{FF2B5EF4-FFF2-40B4-BE49-F238E27FC236}">
                <a16:creationId xmlns:a16="http://schemas.microsoft.com/office/drawing/2014/main" id="{0C2AD6A7-1934-499B-88EB-18C8C8BEEA1F}"/>
              </a:ext>
            </a:extLst>
          </p:cNvPr>
          <p:cNvSpPr>
            <a:spLocks noGrp="1"/>
          </p:cNvSpPr>
          <p:nvPr>
            <p:ph idx="1"/>
          </p:nvPr>
        </p:nvSpPr>
        <p:spPr/>
        <p:txBody>
          <a:bodyPr/>
          <a:lstStyle/>
          <a:p>
            <a:pPr marL="0" indent="0">
              <a:buNone/>
            </a:pPr>
            <a:endParaRPr lang="en-GB" dirty="0"/>
          </a:p>
          <a:p>
            <a:endParaRPr lang="en-GB" dirty="0"/>
          </a:p>
          <a:p>
            <a:endParaRPr lang="en-GB" dirty="0"/>
          </a:p>
        </p:txBody>
      </p:sp>
      <p:pic>
        <p:nvPicPr>
          <p:cNvPr id="4" name="bcc7b668-fdd0-4834-8930-916a3579c3fc" descr="04A1744A-F4A0-4299-A814-CE318BD30107@uk">
            <a:extLst>
              <a:ext uri="{FF2B5EF4-FFF2-40B4-BE49-F238E27FC236}">
                <a16:creationId xmlns:a16="http://schemas.microsoft.com/office/drawing/2014/main" id="{EBA5DEFE-C678-44EB-8257-504EC202B037}"/>
              </a:ext>
            </a:extLst>
          </p:cNvPr>
          <p:cNvPicPr>
            <a:picLocks noChangeAspect="1" noChangeArrowheads="1"/>
          </p:cNvPicPr>
          <p:nvPr/>
        </p:nvPicPr>
        <p:blipFill rotWithShape="1">
          <a:blip r:embed="rId3" cstate="print"/>
          <a:srcRect r="22584"/>
          <a:stretch/>
        </p:blipFill>
        <p:spPr bwMode="auto">
          <a:xfrm>
            <a:off x="0" y="5831174"/>
            <a:ext cx="9144000" cy="1026826"/>
          </a:xfrm>
          <a:prstGeom prst="rect">
            <a:avLst/>
          </a:prstGeom>
          <a:noFill/>
          <a:ln w="9525">
            <a:noFill/>
            <a:miter lim="800000"/>
            <a:headEnd/>
            <a:tailEnd/>
          </a:ln>
        </p:spPr>
      </p:pic>
      <p:sp>
        <p:nvSpPr>
          <p:cNvPr id="6" name="Speech Bubble: Oval 5">
            <a:extLst>
              <a:ext uri="{FF2B5EF4-FFF2-40B4-BE49-F238E27FC236}">
                <a16:creationId xmlns:a16="http://schemas.microsoft.com/office/drawing/2014/main" id="{41F1269B-7A95-4F06-8998-186DDAD54DBC}"/>
              </a:ext>
            </a:extLst>
          </p:cNvPr>
          <p:cNvSpPr/>
          <p:nvPr/>
        </p:nvSpPr>
        <p:spPr>
          <a:xfrm>
            <a:off x="2014151" y="2162432"/>
            <a:ext cx="5350476" cy="2879125"/>
          </a:xfrm>
          <a:prstGeom prst="wedgeEllipseCallou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ar-JO" sz="4400" dirty="0">
                <a:solidFill>
                  <a:prstClr val="black"/>
                </a:solidFill>
              </a:rPr>
              <a:t>ما مقومات درس الرياضيات الجيد؟</a:t>
            </a:r>
            <a:endParaRPr lang="en-GB" sz="4400" dirty="0">
              <a:solidFill>
                <a:prstClr val="black"/>
              </a:solidFill>
            </a:endParaRPr>
          </a:p>
          <a:p>
            <a:pPr algn="ctr"/>
            <a:endParaRPr lang="en-GB" dirty="0"/>
          </a:p>
        </p:txBody>
      </p:sp>
    </p:spTree>
    <p:extLst>
      <p:ext uri="{BB962C8B-B14F-4D97-AF65-F5344CB8AC3E}">
        <p14:creationId xmlns:p14="http://schemas.microsoft.com/office/powerpoint/2010/main" val="3906045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0F94-7B01-48F4-872C-22E4D5BF1E9E}"/>
              </a:ext>
            </a:extLst>
          </p:cNvPr>
          <p:cNvSpPr>
            <a:spLocks noGrp="1"/>
          </p:cNvSpPr>
          <p:nvPr>
            <p:ph type="title"/>
          </p:nvPr>
        </p:nvSpPr>
        <p:spPr/>
        <p:txBody>
          <a:bodyPr/>
          <a:lstStyle/>
          <a:p>
            <a:r>
              <a:rPr lang="ar-JO" b="1" dirty="0"/>
              <a:t>منحى التدريس</a:t>
            </a:r>
            <a:endParaRPr lang="en-GB" b="1" dirty="0"/>
          </a:p>
        </p:txBody>
      </p:sp>
      <p:sp>
        <p:nvSpPr>
          <p:cNvPr id="3" name="Content Placeholder 2">
            <a:extLst>
              <a:ext uri="{FF2B5EF4-FFF2-40B4-BE49-F238E27FC236}">
                <a16:creationId xmlns:a16="http://schemas.microsoft.com/office/drawing/2014/main" id="{113FF069-B330-4576-8529-F168825544BF}"/>
              </a:ext>
            </a:extLst>
          </p:cNvPr>
          <p:cNvSpPr>
            <a:spLocks noGrp="1"/>
          </p:cNvSpPr>
          <p:nvPr>
            <p:ph idx="1"/>
          </p:nvPr>
        </p:nvSpPr>
        <p:spPr>
          <a:xfrm>
            <a:off x="606829" y="1382207"/>
            <a:ext cx="8229600" cy="4525963"/>
          </a:xfrm>
        </p:spPr>
        <p:txBody>
          <a:bodyPr>
            <a:normAutofit lnSpcReduction="10000"/>
          </a:bodyPr>
          <a:lstStyle/>
          <a:p>
            <a:pPr marL="457200" lvl="0" indent="223838" algn="r" rtl="1">
              <a:buFont typeface="Arial" panose="020B0604020202020204" pitchFamily="34" charset="0"/>
              <a:buChar char="•"/>
            </a:pPr>
            <a:r>
              <a:rPr lang="ar-JO" dirty="0" smtClean="0">
                <a:solidFill>
                  <a:prstClr val="black"/>
                </a:solidFill>
              </a:rPr>
              <a:t>أنشطة </a:t>
            </a:r>
            <a:r>
              <a:rPr lang="ar-JO" dirty="0">
                <a:solidFill>
                  <a:prstClr val="black"/>
                </a:solidFill>
              </a:rPr>
              <a:t>مستندة إلى نتاجات التعلم.</a:t>
            </a:r>
          </a:p>
          <a:p>
            <a:pPr marL="457200" lvl="0" indent="60325" algn="just" rtl="1">
              <a:buFont typeface="Arial" panose="020B0604020202020204" pitchFamily="34" charset="0"/>
              <a:buChar char="•"/>
            </a:pPr>
            <a:r>
              <a:rPr lang="ar-JO" dirty="0">
                <a:solidFill>
                  <a:prstClr val="black"/>
                </a:solidFill>
              </a:rPr>
              <a:t> التعلم النشط.</a:t>
            </a:r>
          </a:p>
          <a:p>
            <a:pPr marL="457200" lvl="0" indent="60325" algn="r" rtl="1">
              <a:buFont typeface="Arial" panose="020B0604020202020204" pitchFamily="34" charset="0"/>
              <a:buChar char="•"/>
            </a:pPr>
            <a:r>
              <a:rPr lang="ar-JO" dirty="0">
                <a:solidFill>
                  <a:prstClr val="black"/>
                </a:solidFill>
              </a:rPr>
              <a:t> التقييم التكويني (المستمر).</a:t>
            </a:r>
          </a:p>
          <a:p>
            <a:pPr marL="457200" lvl="0" indent="60325" algn="r" rtl="1">
              <a:buFont typeface="Arial" panose="020B0604020202020204" pitchFamily="34" charset="0"/>
              <a:buChar char="•"/>
            </a:pPr>
            <a:r>
              <a:rPr lang="ar-JO" dirty="0">
                <a:solidFill>
                  <a:prstClr val="black"/>
                </a:solidFill>
              </a:rPr>
              <a:t> التمايز.</a:t>
            </a:r>
          </a:p>
          <a:p>
            <a:pPr marL="457200" lvl="0" indent="60325" algn="just" rtl="1">
              <a:buFont typeface="Arial" panose="020B0604020202020204" pitchFamily="34" charset="0"/>
              <a:buChar char="•"/>
            </a:pPr>
            <a:r>
              <a:rPr lang="ar-JO" dirty="0">
                <a:solidFill>
                  <a:prstClr val="black"/>
                </a:solidFill>
              </a:rPr>
              <a:t> الإفادة من التغذية الراجعة التي يتم الحصول عليها من المتعلم واستخدامها في الخطوات التالية.</a:t>
            </a:r>
          </a:p>
          <a:p>
            <a:pPr marL="457200" lvl="0" indent="60325" algn="just" rtl="1">
              <a:buFont typeface="Arial" panose="020B0604020202020204" pitchFamily="34" charset="0"/>
              <a:buChar char="•"/>
            </a:pPr>
            <a:r>
              <a:rPr lang="ar-JO" dirty="0">
                <a:solidFill>
                  <a:prstClr val="black"/>
                </a:solidFill>
              </a:rPr>
              <a:t> التقييم الذاتي وتقييم الأقران.</a:t>
            </a:r>
          </a:p>
          <a:p>
            <a:pPr marL="457200" lvl="0" indent="60325" algn="r" rtl="1">
              <a:buFont typeface="Arial" panose="020B0604020202020204" pitchFamily="34" charset="0"/>
              <a:buChar char="•"/>
            </a:pPr>
            <a:r>
              <a:rPr lang="ar-JO" dirty="0">
                <a:solidFill>
                  <a:prstClr val="black"/>
                </a:solidFill>
              </a:rPr>
              <a:t> فرص للتفكير التأملي.</a:t>
            </a:r>
            <a:endParaRPr lang="en-GB" dirty="0">
              <a:solidFill>
                <a:prstClr val="black"/>
              </a:solidFill>
            </a:endParaRPr>
          </a:p>
        </p:txBody>
      </p:sp>
      <p:pic>
        <p:nvPicPr>
          <p:cNvPr id="4" name="bcc7b668-fdd0-4834-8930-916a3579c3fc" descr="04A1744A-F4A0-4299-A814-CE318BD30107@uk">
            <a:extLst>
              <a:ext uri="{FF2B5EF4-FFF2-40B4-BE49-F238E27FC236}">
                <a16:creationId xmlns:a16="http://schemas.microsoft.com/office/drawing/2014/main" id="{49B0515B-5554-4C70-AA96-D8D6DBC4216D}"/>
              </a:ext>
            </a:extLst>
          </p:cNvPr>
          <p:cNvPicPr>
            <a:picLocks noChangeAspect="1" noChangeArrowheads="1"/>
          </p:cNvPicPr>
          <p:nvPr/>
        </p:nvPicPr>
        <p:blipFill rotWithShape="1">
          <a:blip r:embed="rId3" cstate="print"/>
          <a:srcRect r="22584"/>
          <a:stretch/>
        </p:blipFill>
        <p:spPr bwMode="auto">
          <a:xfrm>
            <a:off x="0" y="5831174"/>
            <a:ext cx="9144000" cy="1026826"/>
          </a:xfrm>
          <a:prstGeom prst="rect">
            <a:avLst/>
          </a:prstGeom>
          <a:noFill/>
          <a:ln w="9525">
            <a:noFill/>
            <a:miter lim="800000"/>
            <a:headEnd/>
            <a:tailEnd/>
          </a:ln>
        </p:spPr>
      </p:pic>
    </p:spTree>
    <p:extLst>
      <p:ext uri="{BB962C8B-B14F-4D97-AF65-F5344CB8AC3E}">
        <p14:creationId xmlns:p14="http://schemas.microsoft.com/office/powerpoint/2010/main" val="1219936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DF29-0241-487E-8E61-6998B3C0CB0A}"/>
              </a:ext>
            </a:extLst>
          </p:cNvPr>
          <p:cNvSpPr>
            <a:spLocks noGrp="1"/>
          </p:cNvSpPr>
          <p:nvPr>
            <p:ph type="title"/>
          </p:nvPr>
        </p:nvSpPr>
        <p:spPr/>
        <p:txBody>
          <a:bodyPr/>
          <a:lstStyle/>
          <a:p>
            <a:r>
              <a:rPr lang="ar-JO" b="1" dirty="0"/>
              <a:t>استراتيجية فكر ، زاوج ، شارك</a:t>
            </a:r>
            <a:endParaRPr lang="en-GB" dirty="0"/>
          </a:p>
        </p:txBody>
      </p:sp>
      <p:sp>
        <p:nvSpPr>
          <p:cNvPr id="3" name="Content Placeholder 2">
            <a:extLst>
              <a:ext uri="{FF2B5EF4-FFF2-40B4-BE49-F238E27FC236}">
                <a16:creationId xmlns:a16="http://schemas.microsoft.com/office/drawing/2014/main" id="{6729C6E0-0977-4E8E-8AE2-040B7DC2673F}"/>
              </a:ext>
            </a:extLst>
          </p:cNvPr>
          <p:cNvSpPr>
            <a:spLocks noGrp="1"/>
          </p:cNvSpPr>
          <p:nvPr>
            <p:ph idx="1"/>
          </p:nvPr>
        </p:nvSpPr>
        <p:spPr/>
        <p:txBody>
          <a:bodyPr/>
          <a:lstStyle/>
          <a:p>
            <a:pPr algn="r" rtl="1"/>
            <a:r>
              <a:rPr lang="ar-JO" dirty="0"/>
              <a:t>ما مراحل الدرس الستة؟</a:t>
            </a:r>
            <a:endParaRPr lang="en-GB" dirty="0"/>
          </a:p>
        </p:txBody>
      </p:sp>
    </p:spTree>
    <p:extLst>
      <p:ext uri="{BB962C8B-B14F-4D97-AF65-F5344CB8AC3E}">
        <p14:creationId xmlns:p14="http://schemas.microsoft.com/office/powerpoint/2010/main" val="2783247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peech Bubble: Oval 13">
            <a:extLst>
              <a:ext uri="{FF2B5EF4-FFF2-40B4-BE49-F238E27FC236}">
                <a16:creationId xmlns:a16="http://schemas.microsoft.com/office/drawing/2014/main" id="{8A51CED5-8A17-4C8A-AD85-EDF11FC06E8B}"/>
              </a:ext>
            </a:extLst>
          </p:cNvPr>
          <p:cNvSpPr/>
          <p:nvPr/>
        </p:nvSpPr>
        <p:spPr>
          <a:xfrm>
            <a:off x="3411509" y="136526"/>
            <a:ext cx="5350476" cy="4995706"/>
          </a:xfrm>
          <a:prstGeom prst="wedgeEllipseCallou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ar-JO" sz="4400" dirty="0">
                <a:solidFill>
                  <a:prstClr val="black"/>
                </a:solidFill>
              </a:rPr>
              <a:t>ناقش كيف ترتبط مقومات الدرس الجيد بخطط الدروس في دليل المعلم؟</a:t>
            </a:r>
          </a:p>
          <a:p>
            <a:pPr algn="ctr"/>
            <a:endParaRPr lang="en-GB" dirty="0"/>
          </a:p>
        </p:txBody>
      </p:sp>
      <p:grpSp>
        <p:nvGrpSpPr>
          <p:cNvPr id="19" name="Group 18"/>
          <p:cNvGrpSpPr/>
          <p:nvPr/>
        </p:nvGrpSpPr>
        <p:grpSpPr>
          <a:xfrm>
            <a:off x="1416846" y="267820"/>
            <a:ext cx="1549398" cy="5997075"/>
            <a:chOff x="1240146" y="735285"/>
            <a:chExt cx="1619998" cy="5997075"/>
          </a:xfrm>
        </p:grpSpPr>
        <p:sp>
          <p:nvSpPr>
            <p:cNvPr id="20" name="Pentagon 19"/>
            <p:cNvSpPr/>
            <p:nvPr/>
          </p:nvSpPr>
          <p:spPr>
            <a:xfrm rot="5400000">
              <a:off x="1582684" y="39275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a:t>نشّط </a:t>
              </a:r>
              <a:r>
                <a:rPr lang="ar-JO" sz="2400" dirty="0" smtClean="0"/>
                <a:t>المعرفة المسبقة</a:t>
              </a:r>
              <a:endParaRPr lang="en-US" sz="2400" dirty="0"/>
            </a:p>
          </p:txBody>
        </p:sp>
        <p:sp>
          <p:nvSpPr>
            <p:cNvPr id="21" name="Pentagon 20"/>
            <p:cNvSpPr/>
            <p:nvPr/>
          </p:nvSpPr>
          <p:spPr>
            <a:xfrm rot="5400000">
              <a:off x="1582684" y="1401185"/>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اكتشف</a:t>
              </a:r>
              <a:endParaRPr lang="en-US" sz="2400" dirty="0"/>
            </a:p>
          </p:txBody>
        </p:sp>
        <p:sp>
          <p:nvSpPr>
            <p:cNvPr id="22" name="Pentagon 21"/>
            <p:cNvSpPr/>
            <p:nvPr/>
          </p:nvSpPr>
          <p:spPr>
            <a:xfrm rot="5400000">
              <a:off x="1582682" y="444641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طبّق</a:t>
              </a:r>
              <a:endParaRPr lang="en-US" sz="2400" dirty="0"/>
            </a:p>
          </p:txBody>
        </p:sp>
        <p:sp>
          <p:nvSpPr>
            <p:cNvPr id="23" name="Pentagon 22"/>
            <p:cNvSpPr/>
            <p:nvPr/>
          </p:nvSpPr>
          <p:spPr>
            <a:xfrm rot="5400000">
              <a:off x="1582684" y="3433237"/>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تدرّب</a:t>
              </a:r>
              <a:endParaRPr lang="en-US" sz="2400" dirty="0"/>
            </a:p>
          </p:txBody>
        </p:sp>
        <p:sp>
          <p:nvSpPr>
            <p:cNvPr id="24" name="Pentagon 23"/>
            <p:cNvSpPr/>
            <p:nvPr/>
          </p:nvSpPr>
          <p:spPr>
            <a:xfrm rot="5400000">
              <a:off x="1582683" y="241769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علّم وتعلّم</a:t>
              </a:r>
              <a:endParaRPr lang="en-US" sz="2400" dirty="0"/>
            </a:p>
          </p:txBody>
        </p:sp>
        <p:sp>
          <p:nvSpPr>
            <p:cNvPr id="25" name="Pentagon 24"/>
            <p:cNvSpPr/>
            <p:nvPr/>
          </p:nvSpPr>
          <p:spPr>
            <a:xfrm rot="5400000">
              <a:off x="1582681" y="545489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راجع</a:t>
              </a:r>
              <a:endParaRPr lang="en-US" sz="2400" dirty="0"/>
            </a:p>
          </p:txBody>
        </p:sp>
      </p:grpSp>
      <p:grpSp>
        <p:nvGrpSpPr>
          <p:cNvPr id="26" name="Group 25"/>
          <p:cNvGrpSpPr/>
          <p:nvPr/>
        </p:nvGrpSpPr>
        <p:grpSpPr>
          <a:xfrm>
            <a:off x="211499" y="267819"/>
            <a:ext cx="760081" cy="5997076"/>
            <a:chOff x="258740" y="735284"/>
            <a:chExt cx="760081" cy="5997076"/>
          </a:xfrm>
        </p:grpSpPr>
        <p:sp>
          <p:nvSpPr>
            <p:cNvPr id="29" name="Rectangle 28"/>
            <p:cNvSpPr/>
            <p:nvPr/>
          </p:nvSpPr>
          <p:spPr>
            <a:xfrm rot="16200000">
              <a:off x="-813573" y="1808228"/>
              <a:ext cx="2901255" cy="7553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sp>
          <p:nvSpPr>
            <p:cNvPr id="30" name="Rectangle 29"/>
            <p:cNvSpPr/>
            <p:nvPr/>
          </p:nvSpPr>
          <p:spPr>
            <a:xfrm rot="16200000">
              <a:off x="-333233" y="4342519"/>
              <a:ext cx="194810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lnSpc>
                  <a:spcPct val="80000"/>
                </a:lnSpc>
              </a:pPr>
              <a:r>
                <a:rPr lang="ar-JO" sz="2400" kern="500" dirty="0"/>
                <a:t>مجموعات/ </a:t>
              </a:r>
              <a:r>
                <a:rPr lang="ar-JO" sz="2400" kern="500" dirty="0" smtClean="0"/>
                <a:t>مجموعات ثنائية /</a:t>
              </a:r>
              <a:r>
                <a:rPr lang="ar-JO" sz="2400" kern="500" dirty="0"/>
                <a:t>فرادى</a:t>
              </a:r>
              <a:endParaRPr lang="en-US" sz="2400" kern="500" dirty="0"/>
            </a:p>
          </p:txBody>
        </p:sp>
        <p:sp>
          <p:nvSpPr>
            <p:cNvPr id="31" name="Rectangle 30"/>
            <p:cNvSpPr/>
            <p:nvPr/>
          </p:nvSpPr>
          <p:spPr>
            <a:xfrm rot="16200000">
              <a:off x="169275" y="5886896"/>
              <a:ext cx="93492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grpSp>
    </p:spTree>
    <p:extLst>
      <p:ext uri="{BB962C8B-B14F-4D97-AF65-F5344CB8AC3E}">
        <p14:creationId xmlns:p14="http://schemas.microsoft.com/office/powerpoint/2010/main" val="396602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21870" y="472006"/>
            <a:ext cx="760081" cy="5997076"/>
            <a:chOff x="258740" y="735284"/>
            <a:chExt cx="760081" cy="5997076"/>
          </a:xfrm>
        </p:grpSpPr>
        <p:sp>
          <p:nvSpPr>
            <p:cNvPr id="34" name="Rectangle 33"/>
            <p:cNvSpPr/>
            <p:nvPr/>
          </p:nvSpPr>
          <p:spPr>
            <a:xfrm rot="16200000">
              <a:off x="-813573" y="1808228"/>
              <a:ext cx="2901255" cy="7553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sp>
          <p:nvSpPr>
            <p:cNvPr id="35" name="Rectangle 34"/>
            <p:cNvSpPr/>
            <p:nvPr/>
          </p:nvSpPr>
          <p:spPr>
            <a:xfrm rot="16200000">
              <a:off x="-333233" y="4342519"/>
              <a:ext cx="194810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lnSpc>
                  <a:spcPct val="80000"/>
                </a:lnSpc>
              </a:pPr>
              <a:r>
                <a:rPr lang="ar-JO" sz="2400" kern="500" dirty="0"/>
                <a:t>مجموعات/ </a:t>
              </a:r>
              <a:r>
                <a:rPr lang="ar-JO" sz="2400" kern="500" dirty="0" smtClean="0"/>
                <a:t>مجموعات ثنائية /</a:t>
              </a:r>
              <a:r>
                <a:rPr lang="ar-JO" sz="2400" kern="500" dirty="0"/>
                <a:t>فرادى</a:t>
              </a:r>
              <a:endParaRPr lang="en-US" sz="2400" kern="500" dirty="0"/>
            </a:p>
          </p:txBody>
        </p:sp>
        <p:sp>
          <p:nvSpPr>
            <p:cNvPr id="36" name="Rectangle 35"/>
            <p:cNvSpPr/>
            <p:nvPr/>
          </p:nvSpPr>
          <p:spPr>
            <a:xfrm rot="16200000">
              <a:off x="169275" y="5886896"/>
              <a:ext cx="93492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grpSp>
      <p:grpSp>
        <p:nvGrpSpPr>
          <p:cNvPr id="37" name="Group 36"/>
          <p:cNvGrpSpPr/>
          <p:nvPr/>
        </p:nvGrpSpPr>
        <p:grpSpPr>
          <a:xfrm>
            <a:off x="1170569" y="472007"/>
            <a:ext cx="1549398" cy="5997075"/>
            <a:chOff x="1240146" y="735285"/>
            <a:chExt cx="1619998" cy="5997075"/>
          </a:xfrm>
        </p:grpSpPr>
        <p:sp>
          <p:nvSpPr>
            <p:cNvPr id="38" name="Pentagon 37"/>
            <p:cNvSpPr/>
            <p:nvPr/>
          </p:nvSpPr>
          <p:spPr>
            <a:xfrm rot="5400000">
              <a:off x="1582684" y="39275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a:t>نشّط </a:t>
              </a:r>
              <a:r>
                <a:rPr lang="ar-JO" sz="2400" dirty="0" smtClean="0"/>
                <a:t>المعرفة المسبقة</a:t>
              </a:r>
              <a:endParaRPr lang="en-US" sz="2400" dirty="0"/>
            </a:p>
          </p:txBody>
        </p:sp>
        <p:sp>
          <p:nvSpPr>
            <p:cNvPr id="39" name="Pentagon 38"/>
            <p:cNvSpPr/>
            <p:nvPr/>
          </p:nvSpPr>
          <p:spPr>
            <a:xfrm rot="5400000">
              <a:off x="1582684" y="1401185"/>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اكتشف</a:t>
              </a:r>
              <a:endParaRPr lang="en-US" sz="2400" dirty="0"/>
            </a:p>
          </p:txBody>
        </p:sp>
        <p:sp>
          <p:nvSpPr>
            <p:cNvPr id="40" name="Pentagon 39"/>
            <p:cNvSpPr/>
            <p:nvPr/>
          </p:nvSpPr>
          <p:spPr>
            <a:xfrm rot="5400000">
              <a:off x="1582682" y="444641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طبّق</a:t>
              </a:r>
              <a:endParaRPr lang="en-US" sz="2400" dirty="0"/>
            </a:p>
          </p:txBody>
        </p:sp>
        <p:sp>
          <p:nvSpPr>
            <p:cNvPr id="41" name="Pentagon 40"/>
            <p:cNvSpPr/>
            <p:nvPr/>
          </p:nvSpPr>
          <p:spPr>
            <a:xfrm rot="5400000">
              <a:off x="1582684" y="3433237"/>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تدرّب</a:t>
              </a:r>
              <a:endParaRPr lang="en-US" sz="2400" dirty="0"/>
            </a:p>
          </p:txBody>
        </p:sp>
        <p:sp>
          <p:nvSpPr>
            <p:cNvPr id="42" name="Pentagon 41"/>
            <p:cNvSpPr/>
            <p:nvPr/>
          </p:nvSpPr>
          <p:spPr>
            <a:xfrm rot="5400000">
              <a:off x="1582683" y="241769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علّم وتعلّم</a:t>
              </a:r>
              <a:endParaRPr lang="en-US" sz="2400" dirty="0"/>
            </a:p>
          </p:txBody>
        </p:sp>
        <p:sp>
          <p:nvSpPr>
            <p:cNvPr id="43" name="Pentagon 42"/>
            <p:cNvSpPr/>
            <p:nvPr/>
          </p:nvSpPr>
          <p:spPr>
            <a:xfrm rot="5400000">
              <a:off x="1582681" y="545489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راجع</a:t>
              </a:r>
              <a:endParaRPr lang="en-US" sz="2400" dirty="0"/>
            </a:p>
          </p:txBody>
        </p:sp>
      </p:grpSp>
      <p:grpSp>
        <p:nvGrpSpPr>
          <p:cNvPr id="51" name="Group 50"/>
          <p:cNvGrpSpPr/>
          <p:nvPr/>
        </p:nvGrpSpPr>
        <p:grpSpPr>
          <a:xfrm>
            <a:off x="2895883" y="472007"/>
            <a:ext cx="4562061" cy="5781811"/>
            <a:chOff x="2979618" y="563824"/>
            <a:chExt cx="4474306" cy="6042720"/>
          </a:xfrm>
        </p:grpSpPr>
        <p:sp>
          <p:nvSpPr>
            <p:cNvPr id="52" name="TextBox 51"/>
            <p:cNvSpPr txBox="1"/>
            <p:nvPr/>
          </p:nvSpPr>
          <p:spPr>
            <a:xfrm>
              <a:off x="2992074" y="563824"/>
              <a:ext cx="4461850" cy="935996"/>
            </a:xfrm>
            <a:prstGeom prst="rect">
              <a:avLst/>
            </a:prstGeom>
          </p:spPr>
          <p:style>
            <a:lnRef idx="2">
              <a:schemeClr val="dk1"/>
            </a:lnRef>
            <a:fillRef idx="1">
              <a:schemeClr val="lt1"/>
            </a:fillRef>
            <a:effectRef idx="0">
              <a:schemeClr val="dk1"/>
            </a:effectRef>
            <a:fontRef idx="minor">
              <a:schemeClr val="dk1"/>
            </a:fontRef>
          </p:style>
          <p:txBody>
            <a:bodyPr wrap="square" lIns="72000" tIns="0" rIns="0" bIns="0" rtlCol="0" anchor="ctr">
              <a:noAutofit/>
            </a:bodyPr>
            <a:lstStyle/>
            <a:p>
              <a:pPr marL="285750" lvl="0" indent="-166688" algn="r" rtl="1">
                <a:buFont typeface="Wingdings" panose="05000000000000000000" pitchFamily="2" charset="2"/>
                <a:buChar char=""/>
              </a:pPr>
              <a:r>
                <a:rPr lang="ar-JO" sz="1600" dirty="0">
                  <a:solidFill>
                    <a:prstClr val="black"/>
                  </a:solidFill>
                </a:rPr>
                <a:t>تعزيز الطلاقة في الحقائق و/أو الطرائق المُتعلمة مسبقًا، ومتابعة تنمية المهارات الشفوية.</a:t>
              </a:r>
            </a:p>
            <a:p>
              <a:pPr marL="285750" lvl="0" indent="-166688" algn="r" rtl="1">
                <a:buFont typeface="Wingdings" panose="05000000000000000000" pitchFamily="2" charset="2"/>
                <a:buChar char=""/>
              </a:pPr>
              <a:r>
                <a:rPr lang="ar-JO" sz="1600" dirty="0" smtClean="0">
                  <a:solidFill>
                    <a:prstClr val="black"/>
                  </a:solidFill>
                </a:rPr>
                <a:t>تنشيط </a:t>
              </a:r>
              <a:r>
                <a:rPr lang="ar-JO" sz="1600" dirty="0">
                  <a:solidFill>
                    <a:prstClr val="black"/>
                  </a:solidFill>
                </a:rPr>
                <a:t>المتطلبات المسبقة للدرس.</a:t>
              </a:r>
            </a:p>
            <a:p>
              <a:pPr algn="r" rtl="1"/>
              <a:endParaRPr lang="en-US" sz="1500" dirty="0"/>
            </a:p>
          </p:txBody>
        </p:sp>
        <p:sp>
          <p:nvSpPr>
            <p:cNvPr id="53" name="TextBox 52"/>
            <p:cNvSpPr txBox="1"/>
            <p:nvPr/>
          </p:nvSpPr>
          <p:spPr>
            <a:xfrm>
              <a:off x="2992074" y="1561907"/>
              <a:ext cx="4461850" cy="938996"/>
            </a:xfrm>
            <a:prstGeom prst="rect">
              <a:avLst/>
            </a:prstGeom>
          </p:spPr>
          <p:style>
            <a:lnRef idx="2">
              <a:schemeClr val="dk1"/>
            </a:lnRef>
            <a:fillRef idx="1">
              <a:schemeClr val="lt1"/>
            </a:fillRef>
            <a:effectRef idx="0">
              <a:schemeClr val="dk1"/>
            </a:effectRef>
            <a:fontRef idx="minor">
              <a:schemeClr val="dk1"/>
            </a:fontRef>
          </p:style>
          <p:txBody>
            <a:bodyPr wrap="square" lIns="72000" tIns="0" rIns="0" bIns="0" rtlCol="0" anchor="ctr">
              <a:noAutofit/>
            </a:bodyPr>
            <a:lstStyle/>
            <a:p>
              <a:pPr marL="285750" lvl="0" indent="-227013" algn="r" rtl="1">
                <a:buFont typeface="Arial" panose="020B0604020202020204" pitchFamily="34" charset="0"/>
                <a:buChar char="•"/>
              </a:pPr>
              <a:r>
                <a:rPr lang="ar-JO" sz="1600" dirty="0">
                  <a:solidFill>
                    <a:prstClr val="black"/>
                  </a:solidFill>
                </a:rPr>
                <a:t>قدم "الفكرة الرئيسة" للدرس.</a:t>
              </a:r>
            </a:p>
            <a:p>
              <a:pPr marL="285750" lvl="0" indent="-227013" algn="r" rtl="1">
                <a:buFont typeface="Arial" panose="020B0604020202020204" pitchFamily="34" charset="0"/>
                <a:buChar char="•"/>
              </a:pPr>
              <a:r>
                <a:rPr lang="ar-JO" sz="1600" dirty="0">
                  <a:solidFill>
                    <a:prstClr val="black"/>
                  </a:solidFill>
                </a:rPr>
                <a:t>كن بمثابة نقطة انطلاق للمناقشة والاستكشاف.</a:t>
              </a:r>
            </a:p>
            <a:p>
              <a:pPr marL="285750" lvl="0" indent="-227013" algn="r" rtl="1">
                <a:buFont typeface="Arial" panose="020B0604020202020204" pitchFamily="34" charset="0"/>
                <a:buChar char="•"/>
              </a:pPr>
              <a:r>
                <a:rPr lang="ar-JO" sz="1600" dirty="0" smtClean="0">
                  <a:solidFill>
                    <a:prstClr val="black"/>
                  </a:solidFill>
                </a:rPr>
                <a:t>يتمثل الهدف من هذه الخطوة بإشراك </a:t>
              </a:r>
              <a:r>
                <a:rPr lang="ar-JO" sz="1600" dirty="0">
                  <a:solidFill>
                    <a:prstClr val="black"/>
                  </a:solidFill>
                </a:rPr>
                <a:t>المتعلمين في الدرس.</a:t>
              </a:r>
              <a:endParaRPr lang="en-US" sz="1600" dirty="0">
                <a:solidFill>
                  <a:prstClr val="black"/>
                </a:solidFill>
              </a:endParaRPr>
            </a:p>
          </p:txBody>
        </p:sp>
        <p:sp>
          <p:nvSpPr>
            <p:cNvPr id="54" name="TextBox 53"/>
            <p:cNvSpPr txBox="1"/>
            <p:nvPr/>
          </p:nvSpPr>
          <p:spPr>
            <a:xfrm>
              <a:off x="2992074" y="2564783"/>
              <a:ext cx="4461850" cy="1036215"/>
            </a:xfrm>
            <a:prstGeom prst="rect">
              <a:avLst/>
            </a:prstGeom>
          </p:spPr>
          <p:style>
            <a:lnRef idx="2">
              <a:schemeClr val="dk1"/>
            </a:lnRef>
            <a:fillRef idx="1">
              <a:schemeClr val="lt1"/>
            </a:fillRef>
            <a:effectRef idx="0">
              <a:schemeClr val="dk1"/>
            </a:effectRef>
            <a:fontRef idx="minor">
              <a:schemeClr val="dk1"/>
            </a:fontRef>
          </p:style>
          <p:txBody>
            <a:bodyPr wrap="square" lIns="72000" tIns="0" rIns="0" bIns="0" rtlCol="0">
              <a:noAutofit/>
            </a:bodyPr>
            <a:lstStyle/>
            <a:p>
              <a:pPr marL="344488" indent="-285750" algn="r" rtl="1">
                <a:buFont typeface="Wingdings" panose="05000000000000000000" pitchFamily="2" charset="2"/>
                <a:buChar char=""/>
              </a:pPr>
              <a:r>
                <a:rPr lang="ar-JO" sz="1600" dirty="0" smtClean="0"/>
                <a:t>التدريس المباشر لنتاج (أو نتاجات) التعلم.</a:t>
              </a:r>
            </a:p>
            <a:p>
              <a:pPr marL="344488" indent="-285750" algn="r" rtl="1">
                <a:buFont typeface="Wingdings" panose="05000000000000000000" pitchFamily="2" charset="2"/>
                <a:buChar char=""/>
              </a:pPr>
              <a:r>
                <a:rPr lang="ar-JO" sz="1600" dirty="0" smtClean="0"/>
                <a:t>التدريس التفاعلي مع الصف كاملًا لإشراك المتعلمين </a:t>
              </a:r>
              <a:r>
                <a:rPr lang="ar-JO" sz="1600" dirty="0" smtClean="0"/>
                <a:t>وذلك بتوجيه </a:t>
              </a:r>
              <a:r>
                <a:rPr lang="ar-JO" sz="1600" dirty="0" smtClean="0"/>
                <a:t>الأسئلة الهادفة، وعروض المتعلمين، وتبادل طرائق التدريس.</a:t>
              </a:r>
            </a:p>
            <a:p>
              <a:endParaRPr lang="en-US" sz="1500" dirty="0"/>
            </a:p>
          </p:txBody>
        </p:sp>
        <p:sp>
          <p:nvSpPr>
            <p:cNvPr id="55" name="TextBox 54"/>
            <p:cNvSpPr txBox="1"/>
            <p:nvPr/>
          </p:nvSpPr>
          <p:spPr>
            <a:xfrm>
              <a:off x="2992074" y="3669586"/>
              <a:ext cx="4461850" cy="938996"/>
            </a:xfrm>
            <a:prstGeom prst="rect">
              <a:avLst/>
            </a:prstGeom>
          </p:spPr>
          <p:style>
            <a:lnRef idx="2">
              <a:schemeClr val="dk1"/>
            </a:lnRef>
            <a:fillRef idx="1">
              <a:schemeClr val="lt1"/>
            </a:fillRef>
            <a:effectRef idx="0">
              <a:schemeClr val="dk1"/>
            </a:effectRef>
            <a:fontRef idx="minor">
              <a:schemeClr val="dk1"/>
            </a:fontRef>
          </p:style>
          <p:txBody>
            <a:bodyPr wrap="square" lIns="72000" tIns="0" rIns="0" bIns="0" rtlCol="0" anchor="ctr">
              <a:noAutofit/>
            </a:bodyPr>
            <a:lstStyle/>
            <a:p>
              <a:endParaRPr lang="en-US" sz="1500" dirty="0"/>
            </a:p>
          </p:txBody>
        </p:sp>
        <p:sp>
          <p:nvSpPr>
            <p:cNvPr id="56" name="TextBox 55"/>
            <p:cNvSpPr txBox="1"/>
            <p:nvPr/>
          </p:nvSpPr>
          <p:spPr>
            <a:xfrm>
              <a:off x="2979618" y="4668540"/>
              <a:ext cx="4461850" cy="938996"/>
            </a:xfrm>
            <a:prstGeom prst="rect">
              <a:avLst/>
            </a:prstGeom>
          </p:spPr>
          <p:style>
            <a:lnRef idx="2">
              <a:schemeClr val="dk1"/>
            </a:lnRef>
            <a:fillRef idx="1">
              <a:schemeClr val="lt1"/>
            </a:fillRef>
            <a:effectRef idx="0">
              <a:schemeClr val="dk1"/>
            </a:effectRef>
            <a:fontRef idx="minor">
              <a:schemeClr val="dk1"/>
            </a:fontRef>
          </p:style>
          <p:txBody>
            <a:bodyPr wrap="square" lIns="72000" tIns="0" rIns="0" bIns="0" rtlCol="0" anchor="ctr">
              <a:noAutofit/>
            </a:bodyPr>
            <a:lstStyle/>
            <a:p>
              <a:pPr marL="285750" indent="-111125" algn="r" rtl="1">
                <a:buFont typeface="Arial" panose="020B0604020202020204" pitchFamily="34" charset="0"/>
                <a:buChar char="•"/>
              </a:pPr>
              <a:r>
                <a:rPr lang="ar-JO" sz="1600" dirty="0"/>
                <a:t>استقصاء علمي / حل مشكلة / حل لغز / تطبيق عبر المناهج الدراسية يقوم من خلاله المتعلم باستخدام معارفه ومهاراته وفهمه للسياق وتطبيقها في حل مشكلة ما.</a:t>
              </a:r>
              <a:r>
                <a:rPr lang="en-US" sz="1600" dirty="0"/>
                <a:t>   </a:t>
              </a:r>
            </a:p>
          </p:txBody>
        </p:sp>
        <p:sp>
          <p:nvSpPr>
            <p:cNvPr id="57" name="TextBox 56"/>
            <p:cNvSpPr txBox="1"/>
            <p:nvPr/>
          </p:nvSpPr>
          <p:spPr>
            <a:xfrm>
              <a:off x="2992074" y="5667548"/>
              <a:ext cx="4461850" cy="938996"/>
            </a:xfrm>
            <a:prstGeom prst="rect">
              <a:avLst/>
            </a:prstGeom>
          </p:spPr>
          <p:style>
            <a:lnRef idx="2">
              <a:schemeClr val="dk1"/>
            </a:lnRef>
            <a:fillRef idx="1">
              <a:schemeClr val="lt1"/>
            </a:fillRef>
            <a:effectRef idx="0">
              <a:schemeClr val="dk1"/>
            </a:effectRef>
            <a:fontRef idx="minor">
              <a:schemeClr val="dk1"/>
            </a:fontRef>
          </p:style>
          <p:txBody>
            <a:bodyPr wrap="square" lIns="72000" tIns="0" rIns="0" bIns="0" rtlCol="0" anchor="ctr">
              <a:noAutofit/>
            </a:bodyPr>
            <a:lstStyle/>
            <a:p>
              <a:endParaRPr lang="en-US" sz="1500" dirty="0"/>
            </a:p>
          </p:txBody>
        </p:sp>
      </p:grpSp>
      <p:sp>
        <p:nvSpPr>
          <p:cNvPr id="58" name="Rectangle 57"/>
          <p:cNvSpPr/>
          <p:nvPr/>
        </p:nvSpPr>
        <p:spPr>
          <a:xfrm>
            <a:off x="2849848" y="3567108"/>
            <a:ext cx="4572000" cy="584775"/>
          </a:xfrm>
          <a:prstGeom prst="rect">
            <a:avLst/>
          </a:prstGeom>
        </p:spPr>
        <p:txBody>
          <a:bodyPr>
            <a:spAutoFit/>
          </a:bodyPr>
          <a:lstStyle/>
          <a:p>
            <a:pPr marL="285750" lvl="0" indent="-285750" algn="r" rtl="1">
              <a:buFont typeface="Wingdings" panose="05000000000000000000" pitchFamily="2" charset="2"/>
              <a:buChar char=""/>
            </a:pPr>
            <a:r>
              <a:rPr lang="ar-JO" sz="1600" dirty="0">
                <a:solidFill>
                  <a:prstClr val="black"/>
                </a:solidFill>
              </a:rPr>
              <a:t>الأنشطة العملية والمكتوبة لتعزيز نتاج/ نتاجات التعلم.</a:t>
            </a:r>
          </a:p>
          <a:p>
            <a:pPr marL="285750" lvl="0" indent="-285750" algn="r" rtl="1">
              <a:buFont typeface="Wingdings" panose="05000000000000000000" pitchFamily="2" charset="2"/>
              <a:buChar char=""/>
            </a:pPr>
            <a:r>
              <a:rPr lang="ar-JO" sz="1600" dirty="0">
                <a:solidFill>
                  <a:prstClr val="black"/>
                </a:solidFill>
              </a:rPr>
              <a:t>تغطية المحتوى ثلاثة مستويات من التمايز</a:t>
            </a:r>
            <a:r>
              <a:rPr lang="en-US" sz="1600" dirty="0">
                <a:solidFill>
                  <a:prstClr val="black"/>
                </a:solidFill>
              </a:rPr>
              <a:t>. </a:t>
            </a:r>
          </a:p>
        </p:txBody>
      </p:sp>
      <p:sp>
        <p:nvSpPr>
          <p:cNvPr id="59" name="Rectangle 58"/>
          <p:cNvSpPr/>
          <p:nvPr/>
        </p:nvSpPr>
        <p:spPr>
          <a:xfrm>
            <a:off x="2784534" y="5368365"/>
            <a:ext cx="4572000" cy="830997"/>
          </a:xfrm>
          <a:prstGeom prst="rect">
            <a:avLst/>
          </a:prstGeom>
        </p:spPr>
        <p:txBody>
          <a:bodyPr>
            <a:spAutoFit/>
          </a:bodyPr>
          <a:lstStyle/>
          <a:p>
            <a:pPr marL="285750" lvl="0" indent="-285750" algn="r" rtl="1">
              <a:buFont typeface="Arial" panose="020B0604020202020204" pitchFamily="34" charset="0"/>
              <a:buChar char="•"/>
            </a:pPr>
            <a:r>
              <a:rPr lang="ar-JO" sz="1600" dirty="0">
                <a:solidFill>
                  <a:prstClr val="black"/>
                </a:solidFill>
              </a:rPr>
              <a:t>وفّر فرصًا للمتعلمين لتقديم التغذية الراجعة لبقية الصف.</a:t>
            </a:r>
          </a:p>
          <a:p>
            <a:pPr marL="285750" lvl="0" indent="-285750" algn="r" rtl="1">
              <a:buFont typeface="Arial" panose="020B0604020202020204" pitchFamily="34" charset="0"/>
              <a:buChar char="•"/>
            </a:pPr>
            <a:r>
              <a:rPr lang="ar-JO" sz="1600" dirty="0">
                <a:solidFill>
                  <a:prstClr val="black"/>
                </a:solidFill>
              </a:rPr>
              <a:t>راجع الأسئلة للتحقق من حدوث التعلم.</a:t>
            </a:r>
          </a:p>
          <a:p>
            <a:pPr marL="285750" lvl="0" indent="-285750" algn="r" rtl="1">
              <a:buFont typeface="Arial" panose="020B0604020202020204" pitchFamily="34" charset="0"/>
              <a:buChar char="•"/>
            </a:pPr>
            <a:r>
              <a:rPr lang="ar-JO" sz="1600" dirty="0">
                <a:solidFill>
                  <a:prstClr val="black"/>
                </a:solidFill>
              </a:rPr>
              <a:t> اختتم الدرس وقيّم نجاحه.</a:t>
            </a:r>
          </a:p>
        </p:txBody>
      </p:sp>
      <p:grpSp>
        <p:nvGrpSpPr>
          <p:cNvPr id="60" name="Group 59"/>
          <p:cNvGrpSpPr/>
          <p:nvPr/>
        </p:nvGrpSpPr>
        <p:grpSpPr>
          <a:xfrm>
            <a:off x="7617016" y="529357"/>
            <a:ext cx="1107470" cy="5479809"/>
            <a:chOff x="7651851" y="912672"/>
            <a:chExt cx="1247914" cy="5479809"/>
          </a:xfrm>
        </p:grpSpPr>
        <p:sp>
          <p:nvSpPr>
            <p:cNvPr id="61" name="Rectangle 60"/>
            <p:cNvSpPr/>
            <p:nvPr/>
          </p:nvSpPr>
          <p:spPr>
            <a:xfrm>
              <a:off x="7651851" y="912672"/>
              <a:ext cx="1247914" cy="5917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ar-JO" sz="2400" dirty="0" smtClean="0"/>
                <a:t> دقائق </a:t>
              </a:r>
              <a:r>
                <a:rPr lang="en-US" sz="2400" dirty="0" smtClean="0"/>
                <a:t>5</a:t>
              </a:r>
              <a:endParaRPr lang="en-US" sz="2400" dirty="0"/>
            </a:p>
          </p:txBody>
        </p:sp>
        <p:sp>
          <p:nvSpPr>
            <p:cNvPr id="62" name="Rectangle 61"/>
            <p:cNvSpPr/>
            <p:nvPr/>
          </p:nvSpPr>
          <p:spPr>
            <a:xfrm>
              <a:off x="7651851" y="2930995"/>
              <a:ext cx="1247914" cy="5917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rtl="1"/>
              <a:r>
                <a:rPr lang="ar-JO" sz="2400" dirty="0" smtClean="0"/>
                <a:t>10 دقائق</a:t>
              </a:r>
              <a:endParaRPr lang="en-US" sz="2400" dirty="0"/>
            </a:p>
          </p:txBody>
        </p:sp>
        <p:sp>
          <p:nvSpPr>
            <p:cNvPr id="63" name="Rectangle 62"/>
            <p:cNvSpPr/>
            <p:nvPr/>
          </p:nvSpPr>
          <p:spPr>
            <a:xfrm>
              <a:off x="7651851" y="3943088"/>
              <a:ext cx="1247914" cy="5917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lvl="0" algn="ctr" rtl="1"/>
              <a:r>
                <a:rPr lang="ar-JO" sz="2400" dirty="0">
                  <a:solidFill>
                    <a:prstClr val="white"/>
                  </a:solidFill>
                </a:rPr>
                <a:t>10 دقائق</a:t>
              </a:r>
              <a:endParaRPr lang="en-US" sz="2400" dirty="0">
                <a:solidFill>
                  <a:prstClr val="white"/>
                </a:solidFill>
              </a:endParaRPr>
            </a:p>
          </p:txBody>
        </p:sp>
        <p:sp>
          <p:nvSpPr>
            <p:cNvPr id="64" name="Rectangle 63"/>
            <p:cNvSpPr/>
            <p:nvPr/>
          </p:nvSpPr>
          <p:spPr>
            <a:xfrm>
              <a:off x="7651851" y="4891889"/>
              <a:ext cx="1247914" cy="5917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ar-JO" sz="2400" dirty="0" smtClean="0"/>
                <a:t>10 دقائق</a:t>
              </a:r>
              <a:endParaRPr lang="en-US" sz="2400" dirty="0"/>
            </a:p>
          </p:txBody>
        </p:sp>
        <p:sp>
          <p:nvSpPr>
            <p:cNvPr id="65" name="Rectangle 64"/>
            <p:cNvSpPr/>
            <p:nvPr/>
          </p:nvSpPr>
          <p:spPr>
            <a:xfrm>
              <a:off x="7651851" y="5800692"/>
              <a:ext cx="1247914" cy="5917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ar-JO" sz="2400" dirty="0" smtClean="0"/>
                <a:t>5 دقائق</a:t>
              </a:r>
              <a:endParaRPr lang="en-US" sz="2400" dirty="0"/>
            </a:p>
          </p:txBody>
        </p:sp>
        <p:sp>
          <p:nvSpPr>
            <p:cNvPr id="66" name="Rectangle 65"/>
            <p:cNvSpPr/>
            <p:nvPr/>
          </p:nvSpPr>
          <p:spPr>
            <a:xfrm>
              <a:off x="7651851" y="1914995"/>
              <a:ext cx="1247914" cy="5917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ar-JO" sz="2400" dirty="0" smtClean="0"/>
                <a:t> دقائق  </a:t>
              </a:r>
              <a:r>
                <a:rPr lang="en-US" sz="2400" dirty="0" smtClean="0"/>
                <a:t>5</a:t>
              </a:r>
              <a:endParaRPr lang="en-US" sz="2400" dirty="0"/>
            </a:p>
          </p:txBody>
        </p:sp>
      </p:grpSp>
      <p:sp>
        <p:nvSpPr>
          <p:cNvPr id="31" name="Speech Bubble: Oval 30">
            <a:extLst>
              <a:ext uri="{FF2B5EF4-FFF2-40B4-BE49-F238E27FC236}">
                <a16:creationId xmlns:a16="http://schemas.microsoft.com/office/drawing/2014/main" id="{388A0109-7015-4FF8-BF3B-069C87F2B29E}"/>
              </a:ext>
            </a:extLst>
          </p:cNvPr>
          <p:cNvSpPr/>
          <p:nvPr/>
        </p:nvSpPr>
        <p:spPr>
          <a:xfrm>
            <a:off x="2915473" y="3567108"/>
            <a:ext cx="3058732" cy="2337195"/>
          </a:xfrm>
          <a:prstGeom prst="wedgeEllipseCallou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ar-JO" sz="2400" dirty="0">
                <a:solidFill>
                  <a:prstClr val="black"/>
                </a:solidFill>
              </a:rPr>
              <a:t>كيف يمكنك أن تنفذ كل خطوة من الخطوات السابقة باستخدام التعلم التعاوني؟</a:t>
            </a:r>
            <a:endParaRPr lang="en-GB" sz="2400" dirty="0">
              <a:solidFill>
                <a:prstClr val="black"/>
              </a:solidFill>
            </a:endParaRPr>
          </a:p>
        </p:txBody>
      </p:sp>
    </p:spTree>
    <p:extLst>
      <p:ext uri="{BB962C8B-B14F-4D97-AF65-F5344CB8AC3E}">
        <p14:creationId xmlns:p14="http://schemas.microsoft.com/office/powerpoint/2010/main" val="1628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قالب خطة الدرس</a:t>
            </a:r>
            <a:endParaRPr lang="en-GB" dirty="0"/>
          </a:p>
        </p:txBody>
      </p:sp>
      <p:sp>
        <p:nvSpPr>
          <p:cNvPr id="5" name="TextBox 4">
            <a:extLst>
              <a:ext uri="{FF2B5EF4-FFF2-40B4-BE49-F238E27FC236}">
                <a16:creationId xmlns:a16="http://schemas.microsoft.com/office/drawing/2014/main" id="{C18C2E37-26E7-4128-AA12-74EA0F02068D}"/>
              </a:ext>
            </a:extLst>
          </p:cNvPr>
          <p:cNvSpPr txBox="1"/>
          <p:nvPr/>
        </p:nvSpPr>
        <p:spPr>
          <a:xfrm>
            <a:off x="5817545" y="3613541"/>
            <a:ext cx="3102795" cy="1754326"/>
          </a:xfrm>
          <a:prstGeom prst="rect">
            <a:avLst/>
          </a:prstGeom>
          <a:solidFill>
            <a:schemeClr val="accent6">
              <a:lumMod val="60000"/>
              <a:lumOff val="40000"/>
            </a:schemeClr>
          </a:solidFill>
        </p:spPr>
        <p:txBody>
          <a:bodyPr wrap="square" rtlCol="0">
            <a:spAutoFit/>
          </a:bodyPr>
          <a:lstStyle/>
          <a:p>
            <a:pPr algn="r" rtl="1"/>
            <a:r>
              <a:rPr lang="ar-JO" sz="3600" dirty="0"/>
              <a:t>سوف تستخدم هذا القالب في وقت آخر من التدريب!</a:t>
            </a:r>
            <a:endParaRPr lang="en-GB" sz="3600" dirty="0"/>
          </a:p>
        </p:txBody>
      </p:sp>
      <p:graphicFrame>
        <p:nvGraphicFramePr>
          <p:cNvPr id="6" name="Table 5"/>
          <p:cNvGraphicFramePr>
            <a:graphicFrameLocks noGrp="1"/>
          </p:cNvGraphicFramePr>
          <p:nvPr>
            <p:extLst>
              <p:ext uri="{D42A27DB-BD31-4B8C-83A1-F6EECF244321}">
                <p14:modId xmlns:p14="http://schemas.microsoft.com/office/powerpoint/2010/main" val="3972215964"/>
              </p:ext>
            </p:extLst>
          </p:nvPr>
        </p:nvGraphicFramePr>
        <p:xfrm>
          <a:off x="457200" y="1248508"/>
          <a:ext cx="8115298" cy="4391856"/>
        </p:xfrm>
        <a:graphic>
          <a:graphicData uri="http://schemas.openxmlformats.org/drawingml/2006/table">
            <a:tbl>
              <a:tblPr firstRow="1" firstCol="1" bandRow="1"/>
              <a:tblGrid>
                <a:gridCol w="1352340">
                  <a:extLst>
                    <a:ext uri="{9D8B030D-6E8A-4147-A177-3AD203B41FA5}">
                      <a16:colId xmlns:a16="http://schemas.microsoft.com/office/drawing/2014/main" val="4290669441"/>
                    </a:ext>
                  </a:extLst>
                </a:gridCol>
                <a:gridCol w="1352340">
                  <a:extLst>
                    <a:ext uri="{9D8B030D-6E8A-4147-A177-3AD203B41FA5}">
                      <a16:colId xmlns:a16="http://schemas.microsoft.com/office/drawing/2014/main" val="3987586411"/>
                    </a:ext>
                  </a:extLst>
                </a:gridCol>
                <a:gridCol w="1691367">
                  <a:extLst>
                    <a:ext uri="{9D8B030D-6E8A-4147-A177-3AD203B41FA5}">
                      <a16:colId xmlns:a16="http://schemas.microsoft.com/office/drawing/2014/main" val="3458015916"/>
                    </a:ext>
                  </a:extLst>
                </a:gridCol>
                <a:gridCol w="1013316">
                  <a:extLst>
                    <a:ext uri="{9D8B030D-6E8A-4147-A177-3AD203B41FA5}">
                      <a16:colId xmlns:a16="http://schemas.microsoft.com/office/drawing/2014/main" val="248335636"/>
                    </a:ext>
                  </a:extLst>
                </a:gridCol>
                <a:gridCol w="2088671">
                  <a:extLst>
                    <a:ext uri="{9D8B030D-6E8A-4147-A177-3AD203B41FA5}">
                      <a16:colId xmlns:a16="http://schemas.microsoft.com/office/drawing/2014/main" val="3860342202"/>
                    </a:ext>
                  </a:extLst>
                </a:gridCol>
                <a:gridCol w="617264">
                  <a:extLst>
                    <a:ext uri="{9D8B030D-6E8A-4147-A177-3AD203B41FA5}">
                      <a16:colId xmlns:a16="http://schemas.microsoft.com/office/drawing/2014/main" val="1936877318"/>
                    </a:ext>
                  </a:extLst>
                </a:gridCol>
              </a:tblGrid>
              <a:tr h="511053">
                <a:tc>
                  <a:txBody>
                    <a:bodyPr/>
                    <a:lstStyle/>
                    <a:p>
                      <a:pPr marL="0" marR="0" algn="ctr" rtl="1">
                        <a:lnSpc>
                          <a:spcPts val="1945"/>
                        </a:lnSpc>
                        <a:spcBef>
                          <a:spcPts val="50"/>
                        </a:spcBef>
                        <a:spcAft>
                          <a:spcPts val="0"/>
                        </a:spcAft>
                      </a:pPr>
                      <a:r>
                        <a:rPr lang="ar-JO" sz="1200" b="1">
                          <a:effectLst/>
                          <a:latin typeface="Calibri" panose="020F0502020204030204" pitchFamily="34" charset="0"/>
                          <a:ea typeface="Arial" panose="020B0604020202020204" pitchFamily="34" charset="0"/>
                          <a:cs typeface="Arial" panose="020B0604020202020204" pitchFamily="34" charset="0"/>
                        </a:rPr>
                        <a:t>دليل الإنجاز (التقييم)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945"/>
                        </a:lnSpc>
                        <a:spcBef>
                          <a:spcPts val="50"/>
                        </a:spcBef>
                        <a:spcAft>
                          <a:spcPts val="0"/>
                        </a:spcAft>
                      </a:pPr>
                      <a:r>
                        <a:rPr lang="ar-SA" sz="1200" b="1">
                          <a:effectLst/>
                          <a:latin typeface="Calibri" panose="020F0502020204030204" pitchFamily="34" charset="0"/>
                          <a:ea typeface="Calibri" panose="020F0502020204030204" pitchFamily="34" charset="0"/>
                          <a:cs typeface="Arial" panose="020B0604020202020204" pitchFamily="34" charset="0"/>
                        </a:rPr>
                        <a:t>المواد والتجهيزات (موارد التعلم)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07000"/>
                        </a:lnSpc>
                        <a:spcBef>
                          <a:spcPts val="0"/>
                        </a:spcBef>
                        <a:spcAft>
                          <a:spcPts val="0"/>
                        </a:spcAft>
                      </a:pPr>
                      <a:r>
                        <a:rPr lang="ar-SA" sz="1400" b="1">
                          <a:effectLst/>
                          <a:latin typeface="Calibri" panose="020F0502020204030204" pitchFamily="34" charset="0"/>
                          <a:ea typeface="Calibri" panose="020F0502020204030204" pitchFamily="34" charset="0"/>
                          <a:cs typeface="Arial" panose="020B0604020202020204" pitchFamily="34" charset="0"/>
                        </a:rPr>
                        <a:t>الأنشطة المرافقة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400" b="1">
                          <a:effectLst/>
                          <a:latin typeface="Calibri" panose="020F0502020204030204" pitchFamily="34" charset="0"/>
                          <a:ea typeface="Calibri" panose="020F0502020204030204" pitchFamily="34" charset="0"/>
                          <a:cs typeface="Arial" panose="020B0604020202020204" pitchFamily="34" charset="0"/>
                        </a:rPr>
                        <a:t>معيار النجاح</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نتاجات التعلم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400" b="1">
                          <a:effectLst/>
                          <a:latin typeface="Calibri" panose="020F0502020204030204" pitchFamily="34" charset="0"/>
                          <a:ea typeface="Calibri" panose="020F0502020204030204" pitchFamily="34" charset="0"/>
                          <a:cs typeface="Arial" panose="020B0604020202020204" pitchFamily="34" charset="0"/>
                        </a:rPr>
                        <a:t>الزمن</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035977"/>
                  </a:ext>
                </a:extLst>
              </a:tr>
              <a:tr h="3787978">
                <a:tc>
                  <a:txBody>
                    <a:bodyPr/>
                    <a:lstStyle/>
                    <a:p>
                      <a:pPr marL="342900" marR="0" lvl="0" indent="-342900" algn="r" rtl="1">
                        <a:lnSpc>
                          <a:spcPct val="107000"/>
                        </a:lnSpc>
                        <a:spcBef>
                          <a:spcPts val="0"/>
                        </a:spcBef>
                        <a:spcAft>
                          <a:spcPts val="0"/>
                        </a:spcAft>
                        <a:buFont typeface="Arial" panose="020B0604020202020204" pitchFamily="34" charset="0"/>
                        <a:buChar char="-"/>
                      </a:pPr>
                      <a:r>
                        <a:rPr lang="ar-SA" sz="1400" dirty="0">
                          <a:effectLst/>
                          <a:latin typeface="Calibri" panose="020F0502020204030204" pitchFamily="34" charset="0"/>
                          <a:ea typeface="Calibri" panose="020F0502020204030204" pitchFamily="34" charset="0"/>
                          <a:cs typeface="Arial" panose="020B0604020202020204" pitchFamily="34" charset="0"/>
                        </a:rPr>
                        <a:t>طرح الأسئلة والإجابة عنها.</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SA" sz="1400" dirty="0">
                          <a:effectLst/>
                          <a:latin typeface="Calibri" panose="020F0502020204030204" pitchFamily="34" charset="0"/>
                          <a:ea typeface="Calibri" panose="020F0502020204030204" pitchFamily="34" charset="0"/>
                          <a:cs typeface="Arial" panose="020B0604020202020204" pitchFamily="34" charset="0"/>
                        </a:rPr>
                        <a:t>المناقشة.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SA" sz="1400" dirty="0">
                          <a:effectLst/>
                          <a:latin typeface="Calibri" panose="020F0502020204030204" pitchFamily="34" charset="0"/>
                          <a:ea typeface="Calibri" panose="020F0502020204030204" pitchFamily="34" charset="0"/>
                          <a:cs typeface="Arial" panose="020B0604020202020204" pitchFamily="34" charset="0"/>
                        </a:rPr>
                        <a:t>الملاحظة.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JO" sz="1400" dirty="0">
                          <a:effectLst/>
                          <a:latin typeface="Calibri" panose="020F0502020204030204" pitchFamily="34" charset="0"/>
                          <a:ea typeface="Calibri" panose="020F0502020204030204" pitchFamily="34" charset="0"/>
                          <a:cs typeface="Arial" panose="020B0604020202020204" pitchFamily="34" charset="0"/>
                        </a:rPr>
                        <a:t>عمل </a:t>
                      </a:r>
                      <a:r>
                        <a:rPr lang="ar-JO" sz="1400" dirty="0" smtClean="0">
                          <a:effectLst/>
                          <a:latin typeface="Calibri" panose="020F0502020204030204" pitchFamily="34" charset="0"/>
                          <a:ea typeface="Calibri" panose="020F0502020204030204" pitchFamily="34" charset="0"/>
                          <a:cs typeface="Arial" panose="020B0604020202020204" pitchFamily="34" charset="0"/>
                        </a:rPr>
                        <a:t> ملحوظ (مُقيّم).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854580"/>
                  </a:ext>
                </a:extLst>
              </a:tr>
            </a:tbl>
          </a:graphicData>
        </a:graphic>
      </p:graphicFrame>
    </p:spTree>
    <p:extLst>
      <p:ext uri="{BB962C8B-B14F-4D97-AF65-F5344CB8AC3E}">
        <p14:creationId xmlns:p14="http://schemas.microsoft.com/office/powerpoint/2010/main" val="4289668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3225800" y="2082800"/>
            <a:ext cx="4902200" cy="2627898"/>
          </a:xfrm>
          <a:prstGeom prst="wedgeRoundRectCallou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ar-JO" sz="3600" dirty="0">
                <a:solidFill>
                  <a:prstClr val="black"/>
                </a:solidFill>
              </a:rPr>
              <a:t>وضّح؛ كيف يمكن أن نقوم بتدريس العدّ القفزي بالخطوات الستة الموضحة؟</a:t>
            </a:r>
            <a:endParaRPr lang="en-US" sz="3600" dirty="0">
              <a:solidFill>
                <a:prstClr val="black"/>
              </a:solidFill>
            </a:endParaRPr>
          </a:p>
        </p:txBody>
      </p:sp>
      <p:grpSp>
        <p:nvGrpSpPr>
          <p:cNvPr id="16" name="Group 15"/>
          <p:cNvGrpSpPr/>
          <p:nvPr/>
        </p:nvGrpSpPr>
        <p:grpSpPr>
          <a:xfrm>
            <a:off x="1338130" y="362247"/>
            <a:ext cx="1549398" cy="5997075"/>
            <a:chOff x="1240146" y="735285"/>
            <a:chExt cx="1619998" cy="5997075"/>
          </a:xfrm>
        </p:grpSpPr>
        <p:sp>
          <p:nvSpPr>
            <p:cNvPr id="17" name="Pentagon 16"/>
            <p:cNvSpPr/>
            <p:nvPr/>
          </p:nvSpPr>
          <p:spPr>
            <a:xfrm rot="5400000">
              <a:off x="1582684" y="39275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نشّط المعرفة المسبقة</a:t>
              </a:r>
              <a:endParaRPr lang="en-US" sz="2400" dirty="0"/>
            </a:p>
          </p:txBody>
        </p:sp>
        <p:sp>
          <p:nvSpPr>
            <p:cNvPr id="18" name="Pentagon 17"/>
            <p:cNvSpPr/>
            <p:nvPr/>
          </p:nvSpPr>
          <p:spPr>
            <a:xfrm rot="5400000">
              <a:off x="1582684" y="1401185"/>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اكتشف</a:t>
              </a:r>
              <a:endParaRPr lang="en-US" sz="2400" dirty="0"/>
            </a:p>
          </p:txBody>
        </p:sp>
        <p:sp>
          <p:nvSpPr>
            <p:cNvPr id="19" name="Pentagon 18"/>
            <p:cNvSpPr/>
            <p:nvPr/>
          </p:nvSpPr>
          <p:spPr>
            <a:xfrm rot="5400000">
              <a:off x="1582682" y="444641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طبّق</a:t>
              </a:r>
              <a:endParaRPr lang="en-US" sz="2400" dirty="0"/>
            </a:p>
          </p:txBody>
        </p:sp>
        <p:sp>
          <p:nvSpPr>
            <p:cNvPr id="20" name="Pentagon 19"/>
            <p:cNvSpPr/>
            <p:nvPr/>
          </p:nvSpPr>
          <p:spPr>
            <a:xfrm rot="5400000">
              <a:off x="1582684" y="3433237"/>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تدرّب</a:t>
              </a:r>
              <a:endParaRPr lang="en-US" sz="2400" dirty="0"/>
            </a:p>
          </p:txBody>
        </p:sp>
        <p:sp>
          <p:nvSpPr>
            <p:cNvPr id="21" name="Pentagon 20"/>
            <p:cNvSpPr/>
            <p:nvPr/>
          </p:nvSpPr>
          <p:spPr>
            <a:xfrm rot="5400000">
              <a:off x="1582683" y="241769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علّم وتعلّم</a:t>
              </a:r>
              <a:endParaRPr lang="en-US" sz="2400" dirty="0"/>
            </a:p>
          </p:txBody>
        </p:sp>
        <p:sp>
          <p:nvSpPr>
            <p:cNvPr id="22" name="Pentagon 21"/>
            <p:cNvSpPr/>
            <p:nvPr/>
          </p:nvSpPr>
          <p:spPr>
            <a:xfrm rot="5400000">
              <a:off x="1582681" y="545489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راجع</a:t>
              </a:r>
              <a:endParaRPr lang="en-US" sz="2400" dirty="0"/>
            </a:p>
          </p:txBody>
        </p:sp>
      </p:grpSp>
      <p:grpSp>
        <p:nvGrpSpPr>
          <p:cNvPr id="23" name="Group 22"/>
          <p:cNvGrpSpPr/>
          <p:nvPr/>
        </p:nvGrpSpPr>
        <p:grpSpPr>
          <a:xfrm>
            <a:off x="408912" y="362246"/>
            <a:ext cx="760081" cy="5997076"/>
            <a:chOff x="258740" y="735284"/>
            <a:chExt cx="760081" cy="5997076"/>
          </a:xfrm>
        </p:grpSpPr>
        <p:sp>
          <p:nvSpPr>
            <p:cNvPr id="24" name="Rectangle 23"/>
            <p:cNvSpPr/>
            <p:nvPr/>
          </p:nvSpPr>
          <p:spPr>
            <a:xfrm rot="16200000">
              <a:off x="-813573" y="1808228"/>
              <a:ext cx="2901255" cy="7553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sp>
          <p:nvSpPr>
            <p:cNvPr id="25" name="Rectangle 24"/>
            <p:cNvSpPr/>
            <p:nvPr/>
          </p:nvSpPr>
          <p:spPr>
            <a:xfrm rot="16200000">
              <a:off x="-333233" y="4342519"/>
              <a:ext cx="194810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lnSpc>
                  <a:spcPct val="80000"/>
                </a:lnSpc>
              </a:pPr>
              <a:r>
                <a:rPr lang="ar-JO" sz="2400" kern="500" dirty="0"/>
                <a:t>مجموعات/ </a:t>
              </a:r>
              <a:r>
                <a:rPr lang="ar-JO" sz="2400" kern="500" dirty="0" smtClean="0"/>
                <a:t>مجموعات ثنائية /</a:t>
              </a:r>
              <a:r>
                <a:rPr lang="ar-JO" sz="2400" kern="500" dirty="0"/>
                <a:t>فرادى</a:t>
              </a:r>
              <a:endParaRPr lang="en-US" sz="2400" kern="500" dirty="0"/>
            </a:p>
          </p:txBody>
        </p:sp>
        <p:sp>
          <p:nvSpPr>
            <p:cNvPr id="26" name="Rectangle 25"/>
            <p:cNvSpPr/>
            <p:nvPr/>
          </p:nvSpPr>
          <p:spPr>
            <a:xfrm rot="16200000">
              <a:off x="169275" y="5886896"/>
              <a:ext cx="93492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grpSp>
      <p:pic>
        <p:nvPicPr>
          <p:cNvPr id="29" name="Picture 2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07300" y="5399913"/>
            <a:ext cx="1384855" cy="1282700"/>
          </a:xfrm>
          <a:prstGeom prst="rect">
            <a:avLst/>
          </a:prstGeom>
        </p:spPr>
      </p:pic>
      <p:sp>
        <p:nvSpPr>
          <p:cNvPr id="30" name="TextBox 29"/>
          <p:cNvSpPr txBox="1"/>
          <p:nvPr/>
        </p:nvSpPr>
        <p:spPr>
          <a:xfrm>
            <a:off x="8255000" y="6287532"/>
            <a:ext cx="724455" cy="369332"/>
          </a:xfrm>
          <a:prstGeom prst="rect">
            <a:avLst/>
          </a:prstGeom>
          <a:solidFill>
            <a:schemeClr val="accent1">
              <a:lumMod val="20000"/>
              <a:lumOff val="80000"/>
            </a:schemeClr>
          </a:solidFill>
        </p:spPr>
        <p:txBody>
          <a:bodyPr wrap="square" rtlCol="0">
            <a:spAutoFit/>
          </a:bodyPr>
          <a:lstStyle/>
          <a:p>
            <a:r>
              <a:rPr lang="ar-JO" dirty="0" smtClean="0"/>
              <a:t>للتناقش</a:t>
            </a:r>
            <a:endParaRPr lang="en-US" dirty="0"/>
          </a:p>
        </p:txBody>
      </p:sp>
    </p:spTree>
    <p:extLst>
      <p:ext uri="{BB962C8B-B14F-4D97-AF65-F5344CB8AC3E}">
        <p14:creationId xmlns:p14="http://schemas.microsoft.com/office/powerpoint/2010/main" val="418227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2A3C-529C-4505-8292-EF369AEF28DC}"/>
              </a:ext>
            </a:extLst>
          </p:cNvPr>
          <p:cNvSpPr>
            <a:spLocks noGrp="1"/>
          </p:cNvSpPr>
          <p:nvPr>
            <p:ph type="title"/>
          </p:nvPr>
        </p:nvSpPr>
        <p:spPr/>
        <p:txBody>
          <a:bodyPr/>
          <a:lstStyle/>
          <a:p>
            <a:r>
              <a:rPr lang="ar-JO" b="1" dirty="0"/>
              <a:t>اليوم التدريبي الثاني</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291837953"/>
              </p:ext>
            </p:extLst>
          </p:nvPr>
        </p:nvGraphicFramePr>
        <p:xfrm>
          <a:off x="511628" y="1349828"/>
          <a:ext cx="8120743" cy="4280236"/>
        </p:xfrm>
        <a:graphic>
          <a:graphicData uri="http://schemas.openxmlformats.org/drawingml/2006/table">
            <a:tbl>
              <a:tblPr firstRow="1" firstCol="1" bandRow="1" bandCol="1">
                <a:tableStyleId>{5C22544A-7EE6-4342-B048-85BDC9FD1C3A}</a:tableStyleId>
              </a:tblPr>
              <a:tblGrid>
                <a:gridCol w="4176780">
                  <a:extLst>
                    <a:ext uri="{9D8B030D-6E8A-4147-A177-3AD203B41FA5}">
                      <a16:colId xmlns:a16="http://schemas.microsoft.com/office/drawing/2014/main" val="4002891691"/>
                    </a:ext>
                  </a:extLst>
                </a:gridCol>
                <a:gridCol w="3943963">
                  <a:extLst>
                    <a:ext uri="{9D8B030D-6E8A-4147-A177-3AD203B41FA5}">
                      <a16:colId xmlns:a16="http://schemas.microsoft.com/office/drawing/2014/main" val="258283167"/>
                    </a:ext>
                  </a:extLst>
                </a:gridCol>
              </a:tblGrid>
              <a:tr h="222086">
                <a:tc>
                  <a:txBody>
                    <a:bodyPr/>
                    <a:lstStyle/>
                    <a:p>
                      <a:pPr marL="0" marR="180340" algn="r" rtl="1">
                        <a:lnSpc>
                          <a:spcPct val="107000"/>
                        </a:lnSpc>
                        <a:spcBef>
                          <a:spcPts val="0"/>
                        </a:spcBef>
                        <a:spcAft>
                          <a:spcPts val="800"/>
                        </a:spcAft>
                      </a:pPr>
                      <a:r>
                        <a:rPr lang="ar-SA" sz="1500" dirty="0">
                          <a:effectLst/>
                        </a:rPr>
                        <a:t>النتاجات المتوقعة للجلسة التدريبية الثانية</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180340" algn="r" rtl="1">
                        <a:lnSpc>
                          <a:spcPct val="107000"/>
                        </a:lnSpc>
                        <a:spcBef>
                          <a:spcPts val="0"/>
                        </a:spcBef>
                        <a:spcAft>
                          <a:spcPts val="800"/>
                        </a:spcAft>
                      </a:pPr>
                      <a:r>
                        <a:rPr lang="ar-SA" sz="1500" dirty="0">
                          <a:effectLst/>
                        </a:rPr>
                        <a:t>النتاجات المتوقعة للجلسة التدريبية الأولى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7646675"/>
                  </a:ext>
                </a:extLst>
              </a:tr>
              <a:tr h="1558030">
                <a:tc>
                  <a:txBody>
                    <a:bodyPr/>
                    <a:lstStyle/>
                    <a:p>
                      <a:pPr marL="0" marR="0" algn="just" rtl="1">
                        <a:lnSpc>
                          <a:spcPct val="107000"/>
                        </a:lnSpc>
                        <a:spcBef>
                          <a:spcPts val="300"/>
                        </a:spcBef>
                        <a:spcAft>
                          <a:spcPts val="300"/>
                        </a:spcAft>
                        <a:tabLst>
                          <a:tab pos="1943100" algn="l"/>
                        </a:tabLst>
                      </a:pPr>
                      <a:r>
                        <a:rPr lang="ar-JO" sz="1500" dirty="0">
                          <a:effectLst/>
                        </a:rPr>
                        <a:t>تنمية مهارات التخطيط للدروس: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smtClean="0">
                          <a:effectLst/>
                        </a:rPr>
                        <a:t>تقصّي </a:t>
                      </a:r>
                      <a:r>
                        <a:rPr lang="ar-JO" sz="1500" b="0" dirty="0" smtClean="0">
                          <a:effectLst/>
                        </a:rPr>
                        <a:t>خطة درسية في أثناء التدريب على </a:t>
                      </a:r>
                      <a:r>
                        <a:rPr lang="ar-SA" sz="1500" b="0" dirty="0" smtClean="0">
                          <a:effectLst/>
                        </a:rPr>
                        <a:t>استخدام منهاج رياضيات "كولينز</a:t>
                      </a:r>
                      <a:r>
                        <a:rPr lang="en-GB" sz="1500" b="0" dirty="0" smtClean="0">
                          <a:effectLst/>
                        </a:rPr>
                        <a:t>" </a:t>
                      </a:r>
                      <a:r>
                        <a:rPr lang="ar-JO" sz="1500" b="0" dirty="0" smtClean="0">
                          <a:effectLst/>
                        </a:rPr>
                        <a:t> </a:t>
                      </a:r>
                      <a:r>
                        <a:rPr lang="ar-SA" sz="1500" b="0" dirty="0" smtClean="0">
                          <a:effectLst/>
                        </a:rPr>
                        <a:t>للصف الرابع للأردن.</a:t>
                      </a: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smtClean="0">
                          <a:effectLst/>
                        </a:rPr>
                        <a:t>البدء </a:t>
                      </a:r>
                      <a:r>
                        <a:rPr lang="ar-SA" sz="1500" b="0" dirty="0">
                          <a:effectLst/>
                        </a:rPr>
                        <a:t>في التخطيط لدرس.</a:t>
                      </a:r>
                      <a:endParaRPr lang="en-US" sz="1500" b="0" dirty="0">
                        <a:effectLst/>
                      </a:endParaRPr>
                    </a:p>
                    <a:p>
                      <a:pPr marL="0" marR="0" algn="just" rtl="1">
                        <a:lnSpc>
                          <a:spcPct val="107000"/>
                        </a:lnSpc>
                        <a:spcBef>
                          <a:spcPts val="300"/>
                        </a:spcBef>
                        <a:spcAft>
                          <a:spcPts val="300"/>
                        </a:spcAft>
                        <a:tabLst>
                          <a:tab pos="1943100" algn="l"/>
                        </a:tabLst>
                      </a:pPr>
                      <a:r>
                        <a:rPr lang="ar-JO"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300"/>
                        </a:spcBef>
                        <a:spcAft>
                          <a:spcPts val="300"/>
                        </a:spcAft>
                        <a:tabLst>
                          <a:tab pos="1943100" algn="l"/>
                        </a:tabLst>
                      </a:pPr>
                      <a:r>
                        <a:rPr lang="ar-SA" sz="1500" b="1" dirty="0">
                          <a:effectLst/>
                        </a:rPr>
                        <a:t>تنمية مهارات حل المشكلة في الرياضيات: </a:t>
                      </a:r>
                      <a:endParaRPr lang="en-US" sz="1500" b="1"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تقصّي مهارات حل المشكلة باستخدام مناهج رياضيات "كولينز</a:t>
                      </a:r>
                      <a:r>
                        <a:rPr lang="en-GB" sz="1500" dirty="0">
                          <a:effectLst/>
                        </a:rPr>
                        <a:t>"</a:t>
                      </a:r>
                      <a:r>
                        <a:rPr lang="ar-SA" sz="1500" dirty="0">
                          <a:effectLst/>
                        </a:rPr>
                        <a:t> </a:t>
                      </a:r>
                      <a:r>
                        <a:rPr lang="ar-JO" sz="1500" dirty="0" smtClean="0">
                          <a:effectLst/>
                        </a:rPr>
                        <a:t>للأردن.</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تعرّف ملامح التمايز والتقييم في أنشطة حل المشكلات.</a:t>
                      </a:r>
                      <a:endParaRPr lang="en-US" sz="1500" dirty="0">
                        <a:effectLst/>
                      </a:endParaRPr>
                    </a:p>
                    <a:p>
                      <a:pPr marL="0" marR="0" algn="just" rtl="1">
                        <a:lnSpc>
                          <a:spcPct val="107000"/>
                        </a:lnSpc>
                        <a:spcBef>
                          <a:spcPts val="300"/>
                        </a:spcBef>
                        <a:spcAft>
                          <a:spcPts val="300"/>
                        </a:spcAft>
                        <a:tabLst>
                          <a:tab pos="1943100" algn="l"/>
                        </a:tabLst>
                      </a:pPr>
                      <a:r>
                        <a:rPr lang="ar-SA" sz="1500" dirty="0">
                          <a:effectLst/>
                        </a:rPr>
                        <a:t> </a:t>
                      </a:r>
                      <a:endParaRPr lang="en-US" sz="1500" dirty="0">
                        <a:effectLst/>
                      </a:endParaRPr>
                    </a:p>
                    <a:p>
                      <a:pPr marL="0" marR="0" algn="just" rtl="1">
                        <a:lnSpc>
                          <a:spcPct val="107000"/>
                        </a:lnSpc>
                        <a:spcBef>
                          <a:spcPts val="300"/>
                        </a:spcBef>
                        <a:spcAft>
                          <a:spcPts val="300"/>
                        </a:spcAft>
                        <a:tabLst>
                          <a:tab pos="1943100" algn="l"/>
                        </a:tabLst>
                      </a:pPr>
                      <a:r>
                        <a:rPr lang="en-GB"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4405896"/>
                  </a:ext>
                </a:extLst>
              </a:tr>
              <a:tr h="490810">
                <a:tc>
                  <a:txBody>
                    <a:bodyPr/>
                    <a:lstStyle/>
                    <a:p>
                      <a:pPr marL="21590" marR="0" algn="r" rtl="1">
                        <a:lnSpc>
                          <a:spcPct val="107000"/>
                        </a:lnSpc>
                        <a:spcBef>
                          <a:spcPts val="300"/>
                        </a:spcBef>
                        <a:spcAft>
                          <a:spcPts val="300"/>
                        </a:spcAft>
                        <a:tabLst>
                          <a:tab pos="1943100" algn="l"/>
                        </a:tabLst>
                      </a:pPr>
                      <a:r>
                        <a:rPr lang="ar-SA" sz="1500">
                          <a:effectLst/>
                        </a:rPr>
                        <a:t>الجلسة التدريبية الرابعة: مهام التدريب</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1590" marR="0" algn="r" rtl="1">
                        <a:lnSpc>
                          <a:spcPct val="107000"/>
                        </a:lnSpc>
                        <a:spcBef>
                          <a:spcPts val="300"/>
                        </a:spcBef>
                        <a:spcAft>
                          <a:spcPts val="300"/>
                        </a:spcAft>
                        <a:tabLst>
                          <a:tab pos="1943100" algn="l"/>
                        </a:tabLst>
                      </a:pPr>
                      <a:r>
                        <a:rPr lang="ar-SA" sz="1500" b="1" dirty="0">
                          <a:effectLst/>
                        </a:rPr>
                        <a:t>النتاجات المتوقعة للجلسة التدريبية الثالثة</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8069001"/>
                  </a:ext>
                </a:extLst>
              </a:tr>
              <a:tr h="1565939">
                <a:tc>
                  <a:txBody>
                    <a:bodyPr/>
                    <a:lstStyle/>
                    <a:p>
                      <a:pPr marL="11430" marR="0" algn="just" rtl="1">
                        <a:lnSpc>
                          <a:spcPct val="107000"/>
                        </a:lnSpc>
                        <a:spcBef>
                          <a:spcPts val="300"/>
                        </a:spcBef>
                        <a:spcAft>
                          <a:spcPts val="300"/>
                        </a:spcAft>
                        <a:tabLst>
                          <a:tab pos="1943100" algn="l"/>
                        </a:tabLst>
                      </a:pPr>
                      <a:r>
                        <a:rPr lang="ar-SA" sz="1500" dirty="0">
                          <a:effectLst/>
                        </a:rPr>
                        <a:t>كتابة خطة درس: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التخطيط لدرس باستخدام منهاج رياضيات "كولينز</a:t>
                      </a:r>
                      <a:r>
                        <a:rPr lang="en-GB" sz="1500" b="0" dirty="0">
                          <a:effectLst/>
                        </a:rPr>
                        <a:t>" </a:t>
                      </a:r>
                      <a:r>
                        <a:rPr lang="ar-SA" sz="1500" b="0" dirty="0">
                          <a:effectLst/>
                        </a:rPr>
                        <a:t>للصف الرابع </a:t>
                      </a:r>
                      <a:r>
                        <a:rPr lang="ar-SA" sz="1500" b="0" dirty="0" smtClean="0">
                          <a:effectLst/>
                        </a:rPr>
                        <a:t>للأردن.</a:t>
                      </a:r>
                      <a:endParaRPr lang="en-US" sz="1500" b="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العمل بصورة تعاونية مع غيره من الزملاء.</a:t>
                      </a:r>
                      <a:endParaRPr lang="en-US" sz="1500" b="0" dirty="0">
                        <a:effectLst/>
                      </a:endParaRPr>
                    </a:p>
                    <a:p>
                      <a:pPr marL="0" marR="0" algn="just" rtl="1">
                        <a:lnSpc>
                          <a:spcPct val="107000"/>
                        </a:lnSpc>
                        <a:spcBef>
                          <a:spcPts val="300"/>
                        </a:spcBef>
                        <a:spcAft>
                          <a:spcPts val="300"/>
                        </a:spcAft>
                        <a:tabLst>
                          <a:tab pos="1943100" algn="l"/>
                        </a:tabLst>
                      </a:pPr>
                      <a:r>
                        <a:rPr lang="ar-SA" sz="1500" dirty="0">
                          <a:effectLst/>
                        </a:rPr>
                        <a:t> </a:t>
                      </a:r>
                      <a:endParaRPr lang="en-US" sz="1500" dirty="0">
                        <a:effectLst/>
                      </a:endParaRPr>
                    </a:p>
                    <a:p>
                      <a:pPr marL="0" marR="0" algn="just" rtl="1">
                        <a:lnSpc>
                          <a:spcPct val="107000"/>
                        </a:lnSpc>
                        <a:spcBef>
                          <a:spcPts val="300"/>
                        </a:spcBef>
                        <a:spcAft>
                          <a:spcPts val="300"/>
                        </a:spcAft>
                        <a:tabLst>
                          <a:tab pos="1943100" algn="l"/>
                        </a:tabLst>
                      </a:pPr>
                      <a:r>
                        <a:rPr lang="ar-SA" sz="1500" dirty="0">
                          <a:effectLst/>
                        </a:rPr>
                        <a:t>نهاية اليوم التدريبي الثاني.</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1590" marR="0" algn="just" rtl="1">
                        <a:lnSpc>
                          <a:spcPct val="107000"/>
                        </a:lnSpc>
                        <a:spcBef>
                          <a:spcPts val="300"/>
                        </a:spcBef>
                        <a:spcAft>
                          <a:spcPts val="300"/>
                        </a:spcAft>
                        <a:tabLst>
                          <a:tab pos="1943100" algn="l"/>
                        </a:tabLst>
                      </a:pPr>
                      <a:r>
                        <a:rPr lang="ar-SA" sz="1500" b="1" dirty="0">
                          <a:effectLst/>
                        </a:rPr>
                        <a:t>خطة الفصل الدراسي الأول: </a:t>
                      </a:r>
                      <a:endParaRPr lang="en-US" sz="1500" b="1"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مشاركة سلسلة من الدروس من الفصل الدراسي الأول.</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تعزيز خطة الفصل الدراسي الأول التي تم البدء في إعدادها في </a:t>
                      </a:r>
                      <a:r>
                        <a:rPr lang="ar-SA" sz="1500" u="sng" dirty="0">
                          <a:effectLst/>
                        </a:rPr>
                        <a:t>الجلسة التدريبية الرابعة: مهام التدريب</a:t>
                      </a:r>
                      <a:r>
                        <a:rPr lang="ar-SA" sz="1500" dirty="0">
                          <a:effectLst/>
                        </a:rPr>
                        <a:t> في اليوم التدريبي الأول.</a:t>
                      </a:r>
                      <a:endParaRPr lang="en-US" sz="1500" dirty="0">
                        <a:effectLst/>
                      </a:endParaRPr>
                    </a:p>
                    <a:p>
                      <a:pPr marL="21590" marR="0" algn="just" rtl="1">
                        <a:lnSpc>
                          <a:spcPct val="107000"/>
                        </a:lnSpc>
                        <a:spcBef>
                          <a:spcPts val="300"/>
                        </a:spcBef>
                        <a:spcAft>
                          <a:spcPts val="300"/>
                        </a:spcAft>
                        <a:tabLst>
                          <a:tab pos="1943100" algn="l"/>
                        </a:tabLst>
                      </a:pPr>
                      <a:r>
                        <a:rPr lang="en-GB" sz="1500" dirty="0">
                          <a:effectLst/>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9350303"/>
                  </a:ext>
                </a:extLst>
              </a:tr>
            </a:tbl>
          </a:graphicData>
        </a:graphic>
      </p:graphicFrame>
    </p:spTree>
    <p:extLst>
      <p:ext uri="{BB962C8B-B14F-4D97-AF65-F5344CB8AC3E}">
        <p14:creationId xmlns:p14="http://schemas.microsoft.com/office/powerpoint/2010/main" val="467819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C11CB-0387-4835-8E46-2F26C4251281}"/>
              </a:ext>
            </a:extLst>
          </p:cNvPr>
          <p:cNvSpPr>
            <a:spLocks noGrp="1"/>
          </p:cNvSpPr>
          <p:nvPr>
            <p:ph type="title"/>
          </p:nvPr>
        </p:nvSpPr>
        <p:spPr>
          <a:xfrm>
            <a:off x="631361" y="254949"/>
            <a:ext cx="8229600" cy="690562"/>
          </a:xfrm>
        </p:spPr>
        <p:txBody>
          <a:bodyPr>
            <a:normAutofit fontScale="90000"/>
          </a:bodyPr>
          <a:lstStyle/>
          <a:p>
            <a:pPr lvl="0" rtl="1">
              <a:spcBef>
                <a:spcPts val="0"/>
              </a:spcBef>
            </a:pPr>
            <a:r>
              <a:rPr lang="ar-JO" sz="3600" b="1" dirty="0">
                <a:solidFill>
                  <a:prstClr val="black"/>
                </a:solidFill>
                <a:ea typeface="+mn-ea"/>
              </a:rPr>
              <a:t>رياضيات الصف الرابع الأساسي – الفصل الدراسي الأول</a:t>
            </a:r>
            <a:br>
              <a:rPr lang="ar-JO" sz="3600" b="1" dirty="0">
                <a:solidFill>
                  <a:prstClr val="black"/>
                </a:solidFill>
                <a:ea typeface="+mn-ea"/>
              </a:rPr>
            </a:br>
            <a:r>
              <a:rPr lang="ar-JO" sz="3600" b="1" dirty="0">
                <a:solidFill>
                  <a:prstClr val="black"/>
                </a:solidFill>
                <a:ea typeface="+mn-ea"/>
              </a:rPr>
              <a:t>الوحدة الأولى- الدرس الأول: تحضير خطة درس</a:t>
            </a:r>
            <a:endParaRPr lang="en-US" sz="1800" dirty="0">
              <a:solidFill>
                <a:prstClr val="black"/>
              </a:solidFill>
              <a:ea typeface="+mn-ea"/>
              <a:cs typeface="+mn-cs"/>
            </a:endParaRPr>
          </a:p>
        </p:txBody>
      </p:sp>
      <p:pic>
        <p:nvPicPr>
          <p:cNvPr id="7" name="Content Placeholder 4">
            <a:extLst>
              <a:ext uri="{FF2B5EF4-FFF2-40B4-BE49-F238E27FC236}">
                <a16:creationId xmlns:a16="http://schemas.microsoft.com/office/drawing/2014/main" id="{91EF7018-B010-4600-B33A-32D206960E61}"/>
              </a:ext>
            </a:extLst>
          </p:cNvPr>
          <p:cNvPicPr>
            <a:picLocks noChangeAspect="1"/>
          </p:cNvPicPr>
          <p:nvPr/>
        </p:nvPicPr>
        <p:blipFill>
          <a:blip r:embed="rId3"/>
          <a:stretch>
            <a:fillRect/>
          </a:stretch>
        </p:blipFill>
        <p:spPr>
          <a:xfrm>
            <a:off x="191438" y="1059873"/>
            <a:ext cx="3248957" cy="4525963"/>
          </a:xfrm>
          <a:prstGeom prst="rect">
            <a:avLst/>
          </a:prstGeom>
        </p:spPr>
      </p:pic>
      <p:pic>
        <p:nvPicPr>
          <p:cNvPr id="8" name="Content Placeholder 7">
            <a:extLst>
              <a:ext uri="{FF2B5EF4-FFF2-40B4-BE49-F238E27FC236}">
                <a16:creationId xmlns:a16="http://schemas.microsoft.com/office/drawing/2014/main" id="{EEB32FE6-5CE3-448B-A990-658799454D02}"/>
              </a:ext>
            </a:extLst>
          </p:cNvPr>
          <p:cNvPicPr>
            <a:picLocks noGrp="1" noChangeAspect="1"/>
          </p:cNvPicPr>
          <p:nvPr>
            <p:ph idx="1"/>
          </p:nvPr>
        </p:nvPicPr>
        <p:blipFill>
          <a:blip r:embed="rId4"/>
          <a:stretch>
            <a:fillRect/>
          </a:stretch>
        </p:blipFill>
        <p:spPr>
          <a:xfrm>
            <a:off x="3440395" y="1116604"/>
            <a:ext cx="3294869" cy="4525963"/>
          </a:xfrm>
          <a:prstGeom prst="rect">
            <a:avLst/>
          </a:prstGeom>
        </p:spPr>
      </p:pic>
      <p:pic>
        <p:nvPicPr>
          <p:cNvPr id="9" name="Picture 8">
            <a:extLst>
              <a:ext uri="{FF2B5EF4-FFF2-40B4-BE49-F238E27FC236}">
                <a16:creationId xmlns:a16="http://schemas.microsoft.com/office/drawing/2014/main" id="{7858A21D-FE63-49E1-9D4B-9D03A4F11C3E}"/>
              </a:ext>
            </a:extLst>
          </p:cNvPr>
          <p:cNvPicPr>
            <a:picLocks noChangeAspect="1"/>
          </p:cNvPicPr>
          <p:nvPr/>
        </p:nvPicPr>
        <p:blipFill>
          <a:blip r:embed="rId5"/>
          <a:stretch>
            <a:fillRect/>
          </a:stretch>
        </p:blipFill>
        <p:spPr>
          <a:xfrm>
            <a:off x="5731737" y="1116604"/>
            <a:ext cx="3412263" cy="4748196"/>
          </a:xfrm>
          <a:prstGeom prst="rect">
            <a:avLst/>
          </a:prstGeom>
        </p:spPr>
      </p:pic>
    </p:spTree>
    <p:extLst>
      <p:ext uri="{BB962C8B-B14F-4D97-AF65-F5344CB8AC3E}">
        <p14:creationId xmlns:p14="http://schemas.microsoft.com/office/powerpoint/2010/main" val="1830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54F4BF4-C2C5-47E6-AFD5-0458D8A20838}"/>
              </a:ext>
            </a:extLst>
          </p:cNvPr>
          <p:cNvSpPr>
            <a:spLocks noGrp="1"/>
          </p:cNvSpPr>
          <p:nvPr>
            <p:ph type="title"/>
          </p:nvPr>
        </p:nvSpPr>
        <p:spPr>
          <a:xfrm>
            <a:off x="2549768" y="85046"/>
            <a:ext cx="6594231" cy="1143000"/>
          </a:xfrm>
        </p:spPr>
        <p:txBody>
          <a:bodyPr/>
          <a:lstStyle/>
          <a:p>
            <a:r>
              <a:rPr lang="ar-JO" b="1" dirty="0"/>
              <a:t>ما موضوع الدرس الخاص بك؟</a:t>
            </a:r>
            <a:endParaRPr lang="en-GB" dirty="0"/>
          </a:p>
        </p:txBody>
      </p:sp>
      <p:pic>
        <p:nvPicPr>
          <p:cNvPr id="9" name="Picture 8">
            <a:extLst>
              <a:ext uri="{FF2B5EF4-FFF2-40B4-BE49-F238E27FC236}">
                <a16:creationId xmlns:a16="http://schemas.microsoft.com/office/drawing/2014/main" id="{D9DBDC31-2FD8-44C1-BB64-4DF4AC19CC12}"/>
              </a:ext>
            </a:extLst>
          </p:cNvPr>
          <p:cNvPicPr>
            <a:picLocks noChangeAspect="1"/>
          </p:cNvPicPr>
          <p:nvPr/>
        </p:nvPicPr>
        <p:blipFill>
          <a:blip r:embed="rId3"/>
          <a:stretch>
            <a:fillRect/>
          </a:stretch>
        </p:blipFill>
        <p:spPr>
          <a:xfrm>
            <a:off x="2103390" y="1512277"/>
            <a:ext cx="3592128" cy="4501661"/>
          </a:xfrm>
          <a:prstGeom prst="rect">
            <a:avLst/>
          </a:prstGeom>
        </p:spPr>
      </p:pic>
      <p:pic>
        <p:nvPicPr>
          <p:cNvPr id="2" name="Picture 1"/>
          <p:cNvPicPr>
            <a:picLocks noChangeAspect="1"/>
          </p:cNvPicPr>
          <p:nvPr/>
        </p:nvPicPr>
        <p:blipFill>
          <a:blip r:embed="rId4"/>
          <a:stretch>
            <a:fillRect/>
          </a:stretch>
        </p:blipFill>
        <p:spPr>
          <a:xfrm>
            <a:off x="5695518" y="1512277"/>
            <a:ext cx="3448482" cy="4501661"/>
          </a:xfrm>
          <a:prstGeom prst="rect">
            <a:avLst/>
          </a:prstGeom>
        </p:spPr>
      </p:pic>
      <p:sp>
        <p:nvSpPr>
          <p:cNvPr id="8" name="Content Placeholder 7">
            <a:extLst>
              <a:ext uri="{FF2B5EF4-FFF2-40B4-BE49-F238E27FC236}">
                <a16:creationId xmlns:a16="http://schemas.microsoft.com/office/drawing/2014/main" id="{6820DC64-C8E9-45D3-8EBF-76DA2A0A5CF6}"/>
              </a:ext>
            </a:extLst>
          </p:cNvPr>
          <p:cNvSpPr>
            <a:spLocks noGrp="1"/>
          </p:cNvSpPr>
          <p:nvPr>
            <p:ph idx="1"/>
          </p:nvPr>
        </p:nvSpPr>
        <p:spPr>
          <a:xfrm>
            <a:off x="0" y="90711"/>
            <a:ext cx="2735650" cy="2274670"/>
          </a:xfrm>
          <a:prstGeom prst="wedgeEllipseCallou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marL="0" indent="0" algn="ctr">
              <a:buNone/>
            </a:pPr>
            <a:r>
              <a:rPr lang="ar-JO" sz="2800" dirty="0">
                <a:solidFill>
                  <a:schemeClr val="tx1"/>
                </a:solidFill>
              </a:rPr>
              <a:t>ابدأ بالمنهج أو خطة العمل. انظر إلى دليل المعلم</a:t>
            </a:r>
          </a:p>
          <a:p>
            <a:pPr algn="ctr"/>
            <a:endParaRPr lang="en-GB" dirty="0"/>
          </a:p>
        </p:txBody>
      </p:sp>
      <p:cxnSp>
        <p:nvCxnSpPr>
          <p:cNvPr id="4" name="Straight Arrow Connector 3"/>
          <p:cNvCxnSpPr/>
          <p:nvPr/>
        </p:nvCxnSpPr>
        <p:spPr>
          <a:xfrm flipV="1">
            <a:off x="961292" y="3288322"/>
            <a:ext cx="2290913" cy="1706880"/>
          </a:xfrm>
          <a:prstGeom prst="straightConnector1">
            <a:avLst/>
          </a:prstGeom>
          <a:ln w="82550">
            <a:solidFill>
              <a:srgbClr val="7030A0"/>
            </a:solidFill>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961292" y="4065562"/>
            <a:ext cx="5250781" cy="929640"/>
          </a:xfrm>
          <a:prstGeom prst="straightConnector1">
            <a:avLst/>
          </a:prstGeom>
          <a:ln w="82550">
            <a:solidFill>
              <a:srgbClr val="7030A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222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43C2-E78E-4419-95E8-DA2BCDAF0A20}"/>
              </a:ext>
            </a:extLst>
          </p:cNvPr>
          <p:cNvSpPr>
            <a:spLocks noGrp="1"/>
          </p:cNvSpPr>
          <p:nvPr>
            <p:ph type="title"/>
          </p:nvPr>
        </p:nvSpPr>
        <p:spPr/>
        <p:txBody>
          <a:bodyPr/>
          <a:lstStyle/>
          <a:p>
            <a:r>
              <a:rPr lang="ar-JO" dirty="0" smtClean="0"/>
              <a:t>ما موارد التعلم التي أحتاجها؟</a:t>
            </a:r>
            <a:endParaRPr lang="en-GB" dirty="0"/>
          </a:p>
        </p:txBody>
      </p:sp>
      <p:pic>
        <p:nvPicPr>
          <p:cNvPr id="5" name="Content Placeholder 6">
            <a:extLst>
              <a:ext uri="{FF2B5EF4-FFF2-40B4-BE49-F238E27FC236}">
                <a16:creationId xmlns:a16="http://schemas.microsoft.com/office/drawing/2014/main" id="{33B2FE34-4E24-4899-80FE-DED3667C73CE}"/>
              </a:ext>
            </a:extLst>
          </p:cNvPr>
          <p:cNvPicPr>
            <a:picLocks noGrp="1" noChangeAspect="1"/>
          </p:cNvPicPr>
          <p:nvPr>
            <p:ph idx="1"/>
          </p:nvPr>
        </p:nvPicPr>
        <p:blipFill>
          <a:blip r:embed="rId3"/>
          <a:stretch>
            <a:fillRect/>
          </a:stretch>
        </p:blipFill>
        <p:spPr>
          <a:xfrm>
            <a:off x="1533012" y="1254418"/>
            <a:ext cx="3357829" cy="4525963"/>
          </a:xfrm>
          <a:prstGeom prst="rect">
            <a:avLst/>
          </a:prstGeom>
        </p:spPr>
      </p:pic>
      <p:sp>
        <p:nvSpPr>
          <p:cNvPr id="9" name="Rectangle 8">
            <a:extLst>
              <a:ext uri="{FF2B5EF4-FFF2-40B4-BE49-F238E27FC236}">
                <a16:creationId xmlns:a16="http://schemas.microsoft.com/office/drawing/2014/main" id="{1F81D9E2-7CA8-4B53-AC6F-E6F1B528211A}"/>
              </a:ext>
            </a:extLst>
          </p:cNvPr>
          <p:cNvSpPr/>
          <p:nvPr/>
        </p:nvSpPr>
        <p:spPr>
          <a:xfrm>
            <a:off x="5901338" y="2213001"/>
            <a:ext cx="2785462" cy="2165567"/>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3200" dirty="0" smtClean="0">
                <a:solidFill>
                  <a:sysClr val="windowText" lastClr="000000"/>
                </a:solidFill>
              </a:rPr>
              <a:t>يجب تزويد المتعلمين بأقلام ملونة</a:t>
            </a:r>
            <a:endParaRPr lang="en-GB" sz="3200" dirty="0">
              <a:solidFill>
                <a:sysClr val="windowText" lastClr="000000"/>
              </a:solidFill>
            </a:endParaRPr>
          </a:p>
        </p:txBody>
      </p:sp>
    </p:spTree>
    <p:extLst>
      <p:ext uri="{BB962C8B-B14F-4D97-AF65-F5344CB8AC3E}">
        <p14:creationId xmlns:p14="http://schemas.microsoft.com/office/powerpoint/2010/main" val="492832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3EDEE387-A414-4138-95B3-99572D8BB741}"/>
              </a:ext>
            </a:extLst>
          </p:cNvPr>
          <p:cNvSpPr/>
          <p:nvPr/>
        </p:nvSpPr>
        <p:spPr>
          <a:xfrm>
            <a:off x="109861" y="1425305"/>
            <a:ext cx="4112734" cy="3754357"/>
          </a:xfrm>
          <a:prstGeom prst="wedgeEllipseCallout">
            <a:avLst>
              <a:gd name="adj1" fmla="val 48741"/>
              <a:gd name="adj2" fmla="val 46263"/>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ar-JO" sz="2800" dirty="0">
                <a:solidFill>
                  <a:prstClr val="black"/>
                </a:solidFill>
              </a:rPr>
              <a:t>يمثّل هذا النص نتاجًا تعلميًّا. شاركه مع المتعلمين ووضح لهم ماذا عليهم القيام به حتى يتم تحقيق هذا النتاج</a:t>
            </a:r>
            <a:endParaRPr lang="ar-JO" sz="2800" dirty="0">
              <a:solidFill>
                <a:prstClr val="black"/>
              </a:solidFill>
            </a:endParaRPr>
          </a:p>
        </p:txBody>
      </p:sp>
      <p:sp>
        <p:nvSpPr>
          <p:cNvPr id="4" name="Title 3">
            <a:extLst>
              <a:ext uri="{FF2B5EF4-FFF2-40B4-BE49-F238E27FC236}">
                <a16:creationId xmlns:a16="http://schemas.microsoft.com/office/drawing/2014/main" id="{0BEEBE0D-654F-491D-9939-F0A8B8D99EDE}"/>
              </a:ext>
            </a:extLst>
          </p:cNvPr>
          <p:cNvSpPr>
            <a:spLocks noGrp="1"/>
          </p:cNvSpPr>
          <p:nvPr>
            <p:ph type="title" idx="4294967295"/>
          </p:nvPr>
        </p:nvSpPr>
        <p:spPr>
          <a:xfrm>
            <a:off x="4571142" y="3807069"/>
            <a:ext cx="4265662" cy="1372593"/>
          </a:xfrm>
          <a:solidFill>
            <a:schemeClr val="accent1">
              <a:lumMod val="20000"/>
              <a:lumOff val="80000"/>
            </a:schemeClr>
          </a:solidFill>
          <a:ln w="19050">
            <a:solidFill>
              <a:schemeClr val="tx2"/>
            </a:solidFill>
          </a:ln>
        </p:spPr>
        <p:txBody>
          <a:bodyPr>
            <a:noAutofit/>
          </a:bodyPr>
          <a:lstStyle/>
          <a:p>
            <a:pPr lvl="0" rtl="1"/>
            <a:r>
              <a:rPr lang="ar-JO" sz="3000" dirty="0" smtClean="0"/>
              <a:t>يعُدّ تصاعديًّا وتنازليًّا في قفزات محددة</a:t>
            </a:r>
            <a:br>
              <a:rPr lang="ar-JO" sz="3000" dirty="0" smtClean="0"/>
            </a:br>
            <a:endParaRPr lang="en-GB" sz="3000" dirty="0"/>
          </a:p>
        </p:txBody>
      </p:sp>
      <p:sp>
        <p:nvSpPr>
          <p:cNvPr id="6" name="TextBox 5">
            <a:extLst>
              <a:ext uri="{FF2B5EF4-FFF2-40B4-BE49-F238E27FC236}">
                <a16:creationId xmlns:a16="http://schemas.microsoft.com/office/drawing/2014/main" id="{754BA883-2697-4B96-AD92-B522FBF9205D}"/>
              </a:ext>
            </a:extLst>
          </p:cNvPr>
          <p:cNvSpPr txBox="1"/>
          <p:nvPr/>
        </p:nvSpPr>
        <p:spPr>
          <a:xfrm>
            <a:off x="422031" y="337148"/>
            <a:ext cx="8298223" cy="707886"/>
          </a:xfrm>
          <a:prstGeom prst="rect">
            <a:avLst/>
          </a:prstGeom>
          <a:noFill/>
        </p:spPr>
        <p:txBody>
          <a:bodyPr wrap="square" rtlCol="0">
            <a:spAutoFit/>
          </a:bodyPr>
          <a:lstStyle/>
          <a:p>
            <a:pPr lvl="0" algn="ctr" rtl="1"/>
            <a:r>
              <a:rPr lang="ar-JO" sz="4000" dirty="0">
                <a:solidFill>
                  <a:prstClr val="black"/>
                </a:solidFill>
              </a:rPr>
              <a:t>ما نتاجات التعلم المتضمنة في الدرس الخاص بك؟</a:t>
            </a:r>
            <a:endParaRPr lang="en-GB" sz="4000" dirty="0">
              <a:solidFill>
                <a:prstClr val="black"/>
              </a:solidFill>
            </a:endParaRPr>
          </a:p>
        </p:txBody>
      </p:sp>
    </p:spTree>
    <p:extLst>
      <p:ext uri="{BB962C8B-B14F-4D97-AF65-F5344CB8AC3E}">
        <p14:creationId xmlns:p14="http://schemas.microsoft.com/office/powerpoint/2010/main" val="6916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91289-5A9B-423A-B0C9-766E23A790B7}"/>
              </a:ext>
            </a:extLst>
          </p:cNvPr>
          <p:cNvSpPr>
            <a:spLocks noGrp="1"/>
          </p:cNvSpPr>
          <p:nvPr>
            <p:ph type="title"/>
          </p:nvPr>
        </p:nvSpPr>
        <p:spPr>
          <a:xfrm>
            <a:off x="457200" y="846138"/>
            <a:ext cx="8229600" cy="1143000"/>
          </a:xfrm>
        </p:spPr>
        <p:txBody>
          <a:bodyPr/>
          <a:lstStyle/>
          <a:p>
            <a:r>
              <a:rPr lang="ar-JO" dirty="0"/>
              <a:t>ما الأنشطة التعليمية الخاصة بك؟</a:t>
            </a:r>
            <a:endParaRPr lang="en-GB" dirty="0"/>
          </a:p>
        </p:txBody>
      </p:sp>
    </p:spTree>
    <p:extLst>
      <p:ext uri="{BB962C8B-B14F-4D97-AF65-F5344CB8AC3E}">
        <p14:creationId xmlns:p14="http://schemas.microsoft.com/office/powerpoint/2010/main" val="203786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0980-3EA1-45D0-AE5F-162971B0F7AB}"/>
              </a:ext>
            </a:extLst>
          </p:cNvPr>
          <p:cNvSpPr>
            <a:spLocks noGrp="1"/>
          </p:cNvSpPr>
          <p:nvPr>
            <p:ph type="title"/>
          </p:nvPr>
        </p:nvSpPr>
        <p:spPr>
          <a:xfrm>
            <a:off x="2593031" y="379307"/>
            <a:ext cx="8229600" cy="1143000"/>
          </a:xfrm>
        </p:spPr>
        <p:txBody>
          <a:bodyPr/>
          <a:lstStyle/>
          <a:p>
            <a:r>
              <a:rPr lang="ar-JO" b="1" dirty="0">
                <a:solidFill>
                  <a:prstClr val="black"/>
                </a:solidFill>
              </a:rPr>
              <a:t>التقديم لموضوع الدرس</a:t>
            </a:r>
            <a:endParaRPr lang="en-GB" dirty="0"/>
          </a:p>
        </p:txBody>
      </p:sp>
      <p:pic>
        <p:nvPicPr>
          <p:cNvPr id="5" name="Content Placeholder 4">
            <a:extLst>
              <a:ext uri="{FF2B5EF4-FFF2-40B4-BE49-F238E27FC236}">
                <a16:creationId xmlns:a16="http://schemas.microsoft.com/office/drawing/2014/main" id="{A394BB22-B10B-4920-AE0B-9DFC6F7F597A}"/>
              </a:ext>
            </a:extLst>
          </p:cNvPr>
          <p:cNvPicPr>
            <a:picLocks noGrp="1" noChangeAspect="1"/>
          </p:cNvPicPr>
          <p:nvPr>
            <p:ph idx="1"/>
          </p:nvPr>
        </p:nvPicPr>
        <p:blipFill>
          <a:blip r:embed="rId3"/>
          <a:stretch>
            <a:fillRect/>
          </a:stretch>
        </p:blipFill>
        <p:spPr>
          <a:xfrm>
            <a:off x="522975" y="1059873"/>
            <a:ext cx="3248957" cy="4525963"/>
          </a:xfrm>
          <a:prstGeom prst="rect">
            <a:avLst/>
          </a:prstGeom>
        </p:spPr>
      </p:pic>
      <p:sp>
        <p:nvSpPr>
          <p:cNvPr id="6" name="Speech Bubble: Oval 5">
            <a:extLst>
              <a:ext uri="{FF2B5EF4-FFF2-40B4-BE49-F238E27FC236}">
                <a16:creationId xmlns:a16="http://schemas.microsoft.com/office/drawing/2014/main" id="{00A04154-43FB-4D40-8341-419E6FC766ED}"/>
              </a:ext>
            </a:extLst>
          </p:cNvPr>
          <p:cNvSpPr/>
          <p:nvPr/>
        </p:nvSpPr>
        <p:spPr>
          <a:xfrm>
            <a:off x="4027384" y="2292821"/>
            <a:ext cx="5360894" cy="2339788"/>
          </a:xfrm>
          <a:prstGeom prst="wedgeEllipseCallout">
            <a:avLst>
              <a:gd name="adj1" fmla="val -87672"/>
              <a:gd name="adj2" fmla="val -27476"/>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3000" dirty="0" smtClean="0">
                <a:solidFill>
                  <a:schemeClr val="tx1"/>
                </a:solidFill>
              </a:rPr>
              <a:t>في ذهنك؛ احسب العدد الكلي للتفاح.</a:t>
            </a:r>
            <a:r>
              <a:rPr lang="en-GB" sz="3000" dirty="0" smtClean="0">
                <a:solidFill>
                  <a:schemeClr val="tx1"/>
                </a:solidFill>
              </a:rPr>
              <a:t> </a:t>
            </a:r>
            <a:endParaRPr lang="ar-JO" sz="3000" dirty="0" smtClean="0">
              <a:solidFill>
                <a:schemeClr val="tx1"/>
              </a:solidFill>
            </a:endParaRPr>
          </a:p>
        </p:txBody>
      </p:sp>
      <p:sp>
        <p:nvSpPr>
          <p:cNvPr id="8" name="Speech Bubble: Oval 7">
            <a:extLst>
              <a:ext uri="{FF2B5EF4-FFF2-40B4-BE49-F238E27FC236}">
                <a16:creationId xmlns:a16="http://schemas.microsoft.com/office/drawing/2014/main" id="{8CFD2A0A-E286-4776-863D-092F395EE2CF}"/>
              </a:ext>
            </a:extLst>
          </p:cNvPr>
          <p:cNvSpPr/>
          <p:nvPr/>
        </p:nvSpPr>
        <p:spPr>
          <a:xfrm>
            <a:off x="5603852" y="3462715"/>
            <a:ext cx="3012610" cy="2339788"/>
          </a:xfrm>
          <a:prstGeom prst="wedgeEllipseCallout">
            <a:avLst>
              <a:gd name="adj1" fmla="val -140488"/>
              <a:gd name="adj2" fmla="val 16149"/>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2900" dirty="0" smtClean="0">
                <a:solidFill>
                  <a:schemeClr val="tx1"/>
                </a:solidFill>
              </a:rPr>
              <a:t>اشرح الاستراتيجيات التي استخدمتها!</a:t>
            </a:r>
            <a:r>
              <a:rPr lang="en-GB" sz="2900" dirty="0" smtClean="0">
                <a:solidFill>
                  <a:schemeClr val="tx1"/>
                </a:solidFill>
              </a:rPr>
              <a:t> </a:t>
            </a:r>
            <a:endParaRPr lang="ar-JO" sz="2900" dirty="0" smtClean="0">
              <a:solidFill>
                <a:schemeClr val="tx1"/>
              </a:solidFill>
            </a:endParaRPr>
          </a:p>
        </p:txBody>
      </p:sp>
    </p:spTree>
    <p:extLst>
      <p:ext uri="{BB962C8B-B14F-4D97-AF65-F5344CB8AC3E}">
        <p14:creationId xmlns:p14="http://schemas.microsoft.com/office/powerpoint/2010/main" val="167918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0980-3EA1-45D0-AE5F-162971B0F7AB}"/>
              </a:ext>
            </a:extLst>
          </p:cNvPr>
          <p:cNvSpPr>
            <a:spLocks noGrp="1"/>
          </p:cNvSpPr>
          <p:nvPr>
            <p:ph type="title"/>
          </p:nvPr>
        </p:nvSpPr>
        <p:spPr/>
        <p:txBody>
          <a:bodyPr>
            <a:normAutofit fontScale="90000"/>
          </a:bodyPr>
          <a:lstStyle/>
          <a:p>
            <a:r>
              <a:rPr lang="ar-JO" b="1" dirty="0"/>
              <a:t>علّم وتعلّم</a:t>
            </a:r>
            <a:br>
              <a:rPr lang="ar-JO" b="1" dirty="0"/>
            </a:br>
            <a:endParaRPr lang="en-GB" b="1" dirty="0"/>
          </a:p>
        </p:txBody>
      </p:sp>
      <p:pic>
        <p:nvPicPr>
          <p:cNvPr id="5" name="Content Placeholder 4">
            <a:extLst>
              <a:ext uri="{FF2B5EF4-FFF2-40B4-BE49-F238E27FC236}">
                <a16:creationId xmlns:a16="http://schemas.microsoft.com/office/drawing/2014/main" id="{A394BB22-B10B-4920-AE0B-9DFC6F7F597A}"/>
              </a:ext>
            </a:extLst>
          </p:cNvPr>
          <p:cNvPicPr>
            <a:picLocks noGrp="1" noChangeAspect="1"/>
          </p:cNvPicPr>
          <p:nvPr>
            <p:ph idx="1"/>
          </p:nvPr>
        </p:nvPicPr>
        <p:blipFill>
          <a:blip r:embed="rId3"/>
          <a:stretch>
            <a:fillRect/>
          </a:stretch>
        </p:blipFill>
        <p:spPr>
          <a:xfrm>
            <a:off x="457200" y="927418"/>
            <a:ext cx="3248957" cy="4525963"/>
          </a:xfrm>
          <a:prstGeom prst="rect">
            <a:avLst/>
          </a:prstGeom>
        </p:spPr>
      </p:pic>
      <p:sp>
        <p:nvSpPr>
          <p:cNvPr id="7" name="Speech Bubble: Oval 6">
            <a:extLst>
              <a:ext uri="{FF2B5EF4-FFF2-40B4-BE49-F238E27FC236}">
                <a16:creationId xmlns:a16="http://schemas.microsoft.com/office/drawing/2014/main" id="{0439C3BD-1AD5-48CE-AA57-F3B52899C922}"/>
              </a:ext>
            </a:extLst>
          </p:cNvPr>
          <p:cNvSpPr/>
          <p:nvPr/>
        </p:nvSpPr>
        <p:spPr>
          <a:xfrm>
            <a:off x="5866546" y="2614426"/>
            <a:ext cx="2754479" cy="2339788"/>
          </a:xfrm>
          <a:prstGeom prst="wedgeEllipseCallout">
            <a:avLst>
              <a:gd name="adj1" fmla="val -141286"/>
              <a:gd name="adj2" fmla="val 69178"/>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2800" dirty="0" smtClean="0">
                <a:solidFill>
                  <a:schemeClr val="tx1"/>
                </a:solidFill>
              </a:rPr>
              <a:t>ضع إصبعك على العدد 43!</a:t>
            </a:r>
          </a:p>
          <a:p>
            <a:pPr algn="ctr"/>
            <a:r>
              <a:rPr lang="en-GB" sz="2800" dirty="0" smtClean="0">
                <a:solidFill>
                  <a:schemeClr val="tx1"/>
                </a:solidFill>
              </a:rPr>
              <a:t> </a:t>
            </a:r>
            <a:endParaRPr lang="en-GB" sz="2800" dirty="0">
              <a:solidFill>
                <a:schemeClr val="tx1"/>
              </a:solidFill>
            </a:endParaRPr>
          </a:p>
        </p:txBody>
      </p:sp>
      <p:sp>
        <p:nvSpPr>
          <p:cNvPr id="8" name="Speech Bubble: Oval 7">
            <a:extLst>
              <a:ext uri="{FF2B5EF4-FFF2-40B4-BE49-F238E27FC236}">
                <a16:creationId xmlns:a16="http://schemas.microsoft.com/office/drawing/2014/main" id="{5DBFB27A-1D52-4B65-AB07-4B86E73A6B08}"/>
              </a:ext>
            </a:extLst>
          </p:cNvPr>
          <p:cNvSpPr/>
          <p:nvPr/>
        </p:nvSpPr>
        <p:spPr>
          <a:xfrm>
            <a:off x="5635276" y="247744"/>
            <a:ext cx="2754479" cy="2339788"/>
          </a:xfrm>
          <a:prstGeom prst="wedgeEllipseCallout">
            <a:avLst>
              <a:gd name="adj1" fmla="val -141286"/>
              <a:gd name="adj2" fmla="val 69178"/>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rPr>
              <a:t> </a:t>
            </a:r>
            <a:r>
              <a:rPr lang="ar-JO" sz="2800" dirty="0" smtClean="0">
                <a:solidFill>
                  <a:schemeClr val="tx1"/>
                </a:solidFill>
              </a:rPr>
              <a:t>عُدّ تنازليًّا  بثلاثات</a:t>
            </a:r>
          </a:p>
        </p:txBody>
      </p:sp>
      <p:sp>
        <p:nvSpPr>
          <p:cNvPr id="9" name="Speech Bubble: Oval 8">
            <a:extLst>
              <a:ext uri="{FF2B5EF4-FFF2-40B4-BE49-F238E27FC236}">
                <a16:creationId xmlns:a16="http://schemas.microsoft.com/office/drawing/2014/main" id="{18E479FF-715F-45F6-9D95-17EF4AD3A6CA}"/>
              </a:ext>
            </a:extLst>
          </p:cNvPr>
          <p:cNvSpPr/>
          <p:nvPr/>
        </p:nvSpPr>
        <p:spPr>
          <a:xfrm>
            <a:off x="6087542" y="3724406"/>
            <a:ext cx="2754479" cy="2339788"/>
          </a:xfrm>
          <a:prstGeom prst="wedgeEllipseCallout">
            <a:avLst>
              <a:gd name="adj1" fmla="val -141286"/>
              <a:gd name="adj2" fmla="val 69178"/>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800" dirty="0" smtClean="0">
                <a:solidFill>
                  <a:schemeClr val="tx1"/>
                </a:solidFill>
              </a:rPr>
              <a:t> </a:t>
            </a:r>
            <a:r>
              <a:rPr lang="ar-JO" sz="2800" dirty="0">
                <a:solidFill>
                  <a:prstClr val="black"/>
                </a:solidFill>
              </a:rPr>
              <a:t>ما الموارد التي يمكنك استخدامها لمساعدتك</a:t>
            </a:r>
            <a:endParaRPr lang="en-US" sz="2800" dirty="0">
              <a:solidFill>
                <a:prstClr val="black"/>
              </a:solidFill>
            </a:endParaRPr>
          </a:p>
        </p:txBody>
      </p:sp>
    </p:spTree>
    <p:extLst>
      <p:ext uri="{BB962C8B-B14F-4D97-AF65-F5344CB8AC3E}">
        <p14:creationId xmlns:p14="http://schemas.microsoft.com/office/powerpoint/2010/main" val="34155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D534-EF89-4F2B-86C4-541FE997A137}"/>
              </a:ext>
            </a:extLst>
          </p:cNvPr>
          <p:cNvSpPr>
            <a:spLocks noGrp="1"/>
          </p:cNvSpPr>
          <p:nvPr>
            <p:ph type="title"/>
          </p:nvPr>
        </p:nvSpPr>
        <p:spPr/>
        <p:txBody>
          <a:bodyPr>
            <a:normAutofit fontScale="90000"/>
          </a:bodyPr>
          <a:lstStyle/>
          <a:p>
            <a:r>
              <a:rPr lang="ar-JO" b="1" dirty="0"/>
              <a:t>علّم وتعلّم</a:t>
            </a:r>
            <a:r>
              <a:rPr lang="en-US" b="1" dirty="0"/>
              <a:t/>
            </a:r>
            <a:br>
              <a:rPr lang="en-US" b="1" dirty="0"/>
            </a:br>
            <a:endParaRPr lang="en-GB" b="1" dirty="0"/>
          </a:p>
        </p:txBody>
      </p:sp>
      <p:pic>
        <p:nvPicPr>
          <p:cNvPr id="7" name="Content Placeholder 6">
            <a:extLst>
              <a:ext uri="{FF2B5EF4-FFF2-40B4-BE49-F238E27FC236}">
                <a16:creationId xmlns:a16="http://schemas.microsoft.com/office/drawing/2014/main" id="{7AE9D37E-F3DB-49BE-9E7C-AC7DA42A5F92}"/>
              </a:ext>
            </a:extLst>
          </p:cNvPr>
          <p:cNvPicPr>
            <a:picLocks noGrp="1" noChangeAspect="1"/>
          </p:cNvPicPr>
          <p:nvPr>
            <p:ph idx="1"/>
          </p:nvPr>
        </p:nvPicPr>
        <p:blipFill>
          <a:blip r:embed="rId3"/>
          <a:stretch>
            <a:fillRect/>
          </a:stretch>
        </p:blipFill>
        <p:spPr>
          <a:xfrm>
            <a:off x="259080" y="1248779"/>
            <a:ext cx="8229600" cy="2492619"/>
          </a:xfrm>
          <a:prstGeom prst="rect">
            <a:avLst/>
          </a:prstGeom>
        </p:spPr>
      </p:pic>
      <p:sp>
        <p:nvSpPr>
          <p:cNvPr id="5" name="Speech Bubble: Oval 4">
            <a:extLst>
              <a:ext uri="{FF2B5EF4-FFF2-40B4-BE49-F238E27FC236}">
                <a16:creationId xmlns:a16="http://schemas.microsoft.com/office/drawing/2014/main" id="{7828562F-BA46-445E-8BF1-13DC781D0458}"/>
              </a:ext>
            </a:extLst>
          </p:cNvPr>
          <p:cNvSpPr/>
          <p:nvPr/>
        </p:nvSpPr>
        <p:spPr>
          <a:xfrm>
            <a:off x="5152292" y="-10634"/>
            <a:ext cx="3896015" cy="3583173"/>
          </a:xfrm>
          <a:prstGeom prst="wedgeEllipseCallout">
            <a:avLst>
              <a:gd name="adj1" fmla="val -141286"/>
              <a:gd name="adj2" fmla="val 69178"/>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rPr>
              <a:t> </a:t>
            </a:r>
          </a:p>
          <a:p>
            <a:pPr algn="ctr" rtl="1"/>
            <a:r>
              <a:rPr lang="ar-JO" sz="2800" dirty="0" smtClean="0">
                <a:solidFill>
                  <a:schemeClr val="tx1"/>
                </a:solidFill>
              </a:rPr>
              <a:t>ابدأ من الصفر. </a:t>
            </a:r>
            <a:r>
              <a:rPr lang="ar-JO" sz="2800" dirty="0" smtClean="0">
                <a:solidFill>
                  <a:schemeClr val="tx1"/>
                </a:solidFill>
              </a:rPr>
              <a:t>إذا بدأت العدّ تصاعديًّا بثلاثات، ماذا سيكون العدد الرابع؟</a:t>
            </a:r>
          </a:p>
          <a:p>
            <a:pPr algn="ctr"/>
            <a:endParaRPr lang="ar-JO" sz="2800" dirty="0" smtClean="0">
              <a:solidFill>
                <a:schemeClr val="tx1"/>
              </a:solidFill>
            </a:endParaRPr>
          </a:p>
        </p:txBody>
      </p:sp>
      <p:sp>
        <p:nvSpPr>
          <p:cNvPr id="6" name="Speech Bubble: Oval 5">
            <a:extLst>
              <a:ext uri="{FF2B5EF4-FFF2-40B4-BE49-F238E27FC236}">
                <a16:creationId xmlns:a16="http://schemas.microsoft.com/office/drawing/2014/main" id="{1D8E327C-CEB4-4AFD-BBF7-BC1451042686}"/>
              </a:ext>
            </a:extLst>
          </p:cNvPr>
          <p:cNvSpPr/>
          <p:nvPr/>
        </p:nvSpPr>
        <p:spPr>
          <a:xfrm>
            <a:off x="655320" y="2414291"/>
            <a:ext cx="3537361" cy="3646712"/>
          </a:xfrm>
          <a:prstGeom prst="wedgeEllipseCallout">
            <a:avLst>
              <a:gd name="adj1" fmla="val -48840"/>
              <a:gd name="adj2" fmla="val 63016"/>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2800" dirty="0" smtClean="0">
                <a:solidFill>
                  <a:schemeClr val="tx1"/>
                </a:solidFill>
              </a:rPr>
              <a:t>ابدأ بالعدد 48، وعُدّ تنازليًّا بأربعات. ماذا سيكون العدد السادس؟</a:t>
            </a:r>
          </a:p>
          <a:p>
            <a:pPr algn="ctr"/>
            <a:r>
              <a:rPr lang="en-GB" sz="2800" dirty="0" smtClean="0">
                <a:solidFill>
                  <a:schemeClr val="tx1"/>
                </a:solidFill>
              </a:rPr>
              <a:t> </a:t>
            </a:r>
            <a:endParaRPr lang="ar-JO" sz="2800" dirty="0" smtClean="0">
              <a:solidFill>
                <a:schemeClr val="tx1"/>
              </a:solidFill>
            </a:endParaRPr>
          </a:p>
        </p:txBody>
      </p:sp>
    </p:spTree>
    <p:extLst>
      <p:ext uri="{BB962C8B-B14F-4D97-AF65-F5344CB8AC3E}">
        <p14:creationId xmlns:p14="http://schemas.microsoft.com/office/powerpoint/2010/main" val="26420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F1B86-6E0E-40DD-9BE2-1E81623596A7}"/>
              </a:ext>
            </a:extLst>
          </p:cNvPr>
          <p:cNvSpPr>
            <a:spLocks noGrp="1"/>
          </p:cNvSpPr>
          <p:nvPr>
            <p:ph type="title"/>
          </p:nvPr>
        </p:nvSpPr>
        <p:spPr>
          <a:xfrm>
            <a:off x="4167553" y="522043"/>
            <a:ext cx="5609493" cy="1143000"/>
          </a:xfrm>
        </p:spPr>
        <p:txBody>
          <a:bodyPr/>
          <a:lstStyle/>
          <a:p>
            <a:r>
              <a:rPr lang="ar-JO" dirty="0">
                <a:solidFill>
                  <a:prstClr val="black"/>
                </a:solidFill>
                <a:ea typeface="+mn-ea"/>
                <a:cs typeface="Arial" panose="020B0604020202020204" pitchFamily="34" charset="0"/>
              </a:rPr>
              <a:t>تدرّب</a:t>
            </a:r>
            <a:endParaRPr lang="en-GB" dirty="0"/>
          </a:p>
        </p:txBody>
      </p:sp>
      <p:pic>
        <p:nvPicPr>
          <p:cNvPr id="3" name="Picture 2">
            <a:extLst>
              <a:ext uri="{FF2B5EF4-FFF2-40B4-BE49-F238E27FC236}">
                <a16:creationId xmlns:a16="http://schemas.microsoft.com/office/drawing/2014/main" id="{52422101-AA5A-4F88-9D79-0CBA64627E2B}"/>
              </a:ext>
            </a:extLst>
          </p:cNvPr>
          <p:cNvPicPr>
            <a:picLocks noChangeAspect="1"/>
          </p:cNvPicPr>
          <p:nvPr/>
        </p:nvPicPr>
        <p:blipFill>
          <a:blip r:embed="rId3"/>
          <a:stretch>
            <a:fillRect/>
          </a:stretch>
        </p:blipFill>
        <p:spPr>
          <a:xfrm>
            <a:off x="123093" y="-23080"/>
            <a:ext cx="4589584" cy="5853773"/>
          </a:xfrm>
          <a:prstGeom prst="rect">
            <a:avLst/>
          </a:prstGeom>
        </p:spPr>
      </p:pic>
    </p:spTree>
    <p:extLst>
      <p:ext uri="{BB962C8B-B14F-4D97-AF65-F5344CB8AC3E}">
        <p14:creationId xmlns:p14="http://schemas.microsoft.com/office/powerpoint/2010/main" val="1167294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28FC-E058-44B0-86E5-AC5381B33E65}"/>
              </a:ext>
            </a:extLst>
          </p:cNvPr>
          <p:cNvSpPr>
            <a:spLocks noGrp="1"/>
          </p:cNvSpPr>
          <p:nvPr>
            <p:ph type="title"/>
          </p:nvPr>
        </p:nvSpPr>
        <p:spPr/>
        <p:txBody>
          <a:bodyPr/>
          <a:lstStyle/>
          <a:p>
            <a:r>
              <a:rPr lang="ar-JO" dirty="0"/>
              <a:t>طبّق</a:t>
            </a:r>
            <a:endParaRPr lang="en-GB" dirty="0"/>
          </a:p>
        </p:txBody>
      </p:sp>
      <p:pic>
        <p:nvPicPr>
          <p:cNvPr id="7" name="Content Placeholder 6">
            <a:extLst>
              <a:ext uri="{FF2B5EF4-FFF2-40B4-BE49-F238E27FC236}">
                <a16:creationId xmlns:a16="http://schemas.microsoft.com/office/drawing/2014/main" id="{92A3B019-5880-4BEE-B238-8FAA4654F0C0}"/>
              </a:ext>
            </a:extLst>
          </p:cNvPr>
          <p:cNvPicPr>
            <a:picLocks noGrp="1" noChangeAspect="1"/>
          </p:cNvPicPr>
          <p:nvPr>
            <p:ph idx="1"/>
          </p:nvPr>
        </p:nvPicPr>
        <p:blipFill>
          <a:blip r:embed="rId3"/>
          <a:stretch>
            <a:fillRect/>
          </a:stretch>
        </p:blipFill>
        <p:spPr>
          <a:xfrm>
            <a:off x="386105" y="488785"/>
            <a:ext cx="3357829" cy="4525963"/>
          </a:xfrm>
          <a:prstGeom prst="rect">
            <a:avLst/>
          </a:prstGeom>
        </p:spPr>
      </p:pic>
      <p:sp>
        <p:nvSpPr>
          <p:cNvPr id="4" name="Footer Placeholder 3">
            <a:extLst>
              <a:ext uri="{FF2B5EF4-FFF2-40B4-BE49-F238E27FC236}">
                <a16:creationId xmlns:a16="http://schemas.microsoft.com/office/drawing/2014/main" id="{00136E06-14AA-4B5E-87CB-DC17221AF584}"/>
              </a:ext>
            </a:extLst>
          </p:cNvPr>
          <p:cNvSpPr>
            <a:spLocks noGrp="1"/>
          </p:cNvSpPr>
          <p:nvPr>
            <p:ph type="ftr" sz="quarter" idx="11"/>
          </p:nvPr>
        </p:nvSpPr>
        <p:spPr/>
        <p:txBody>
          <a:bodyPr/>
          <a:lstStyle/>
          <a:p>
            <a:r>
              <a:rPr lang="en-US"/>
              <a:t>DRAFT</a:t>
            </a:r>
          </a:p>
        </p:txBody>
      </p:sp>
      <p:sp>
        <p:nvSpPr>
          <p:cNvPr id="5" name="Speech Bubble: Oval 4">
            <a:extLst>
              <a:ext uri="{FF2B5EF4-FFF2-40B4-BE49-F238E27FC236}">
                <a16:creationId xmlns:a16="http://schemas.microsoft.com/office/drawing/2014/main" id="{EFF1CB58-5048-4752-80BC-6A6E7A69F7F3}"/>
              </a:ext>
            </a:extLst>
          </p:cNvPr>
          <p:cNvSpPr/>
          <p:nvPr/>
        </p:nvSpPr>
        <p:spPr>
          <a:xfrm>
            <a:off x="5787393" y="488785"/>
            <a:ext cx="3356607" cy="2339788"/>
          </a:xfrm>
          <a:prstGeom prst="wedgeEllipseCallout">
            <a:avLst>
              <a:gd name="adj1" fmla="val -57660"/>
              <a:gd name="adj2" fmla="val 39640"/>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rtl="1"/>
            <a:r>
              <a:rPr lang="en-GB" sz="2800" dirty="0">
                <a:solidFill>
                  <a:schemeClr val="tx1"/>
                </a:solidFill>
              </a:rPr>
              <a:t> </a:t>
            </a:r>
            <a:r>
              <a:rPr lang="ar-JO" sz="2800" dirty="0" smtClean="0">
                <a:solidFill>
                  <a:schemeClr val="tx1"/>
                </a:solidFill>
              </a:rPr>
              <a:t>ارسم ميزان حرارة يتدرّج من (0 – 40+) °س</a:t>
            </a:r>
          </a:p>
        </p:txBody>
      </p:sp>
      <p:sp>
        <p:nvSpPr>
          <p:cNvPr id="6" name="Speech Bubble: Oval 5">
            <a:extLst>
              <a:ext uri="{FF2B5EF4-FFF2-40B4-BE49-F238E27FC236}">
                <a16:creationId xmlns:a16="http://schemas.microsoft.com/office/drawing/2014/main" id="{6EA04D28-4553-4993-996A-7E1CEE323930}"/>
              </a:ext>
            </a:extLst>
          </p:cNvPr>
          <p:cNvSpPr/>
          <p:nvPr/>
        </p:nvSpPr>
        <p:spPr>
          <a:xfrm>
            <a:off x="1903229" y="2859533"/>
            <a:ext cx="8009860" cy="2339788"/>
          </a:xfrm>
          <a:prstGeom prst="wedgeEllipseCallout">
            <a:avLst>
              <a:gd name="adj1" fmla="val -15179"/>
              <a:gd name="adj2" fmla="val 72359"/>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2800" dirty="0" smtClean="0">
                <a:solidFill>
                  <a:schemeClr val="tx1"/>
                </a:solidFill>
              </a:rPr>
              <a:t>إذا بدأت درجة الحرارة من </a:t>
            </a:r>
            <a:r>
              <a:rPr lang="ar-JO" sz="2800" dirty="0">
                <a:solidFill>
                  <a:schemeClr val="tx1"/>
                </a:solidFill>
              </a:rPr>
              <a:t>28 °س</a:t>
            </a:r>
          </a:p>
          <a:p>
            <a:pPr algn="ctr" rtl="1"/>
            <a:r>
              <a:rPr lang="ar-JO" sz="2800" dirty="0" smtClean="0">
                <a:solidFill>
                  <a:schemeClr val="tx1"/>
                </a:solidFill>
              </a:rPr>
              <a:t>ومن ثم بدأت بالتناقص بمقدار درجتين في كل يوم، فما درجة الحرارة التي سنحصل عليها في غضون تسعة أيام؟</a:t>
            </a:r>
          </a:p>
        </p:txBody>
      </p:sp>
    </p:spTree>
    <p:extLst>
      <p:ext uri="{BB962C8B-B14F-4D97-AF65-F5344CB8AC3E}">
        <p14:creationId xmlns:p14="http://schemas.microsoft.com/office/powerpoint/2010/main" val="10651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C442-A5DA-41B0-9C3D-91FF3E764F28}"/>
              </a:ext>
            </a:extLst>
          </p:cNvPr>
          <p:cNvSpPr>
            <a:spLocks noGrp="1"/>
          </p:cNvSpPr>
          <p:nvPr>
            <p:ph type="title"/>
          </p:nvPr>
        </p:nvSpPr>
        <p:spPr/>
        <p:txBody>
          <a:bodyPr/>
          <a:lstStyle/>
          <a:p>
            <a:r>
              <a:rPr lang="ar-JO" b="1" dirty="0"/>
              <a:t>اليوم التدريبي الثالث</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64770788"/>
              </p:ext>
            </p:extLst>
          </p:nvPr>
        </p:nvGraphicFramePr>
        <p:xfrm>
          <a:off x="337457" y="1210706"/>
          <a:ext cx="8218714" cy="4466841"/>
        </p:xfrm>
        <a:graphic>
          <a:graphicData uri="http://schemas.openxmlformats.org/drawingml/2006/table">
            <a:tbl>
              <a:tblPr firstRow="1" firstCol="1" bandRow="1" bandCol="1">
                <a:tableStyleId>{5C22544A-7EE6-4342-B048-85BDC9FD1C3A}</a:tableStyleId>
              </a:tblPr>
              <a:tblGrid>
                <a:gridCol w="4227169">
                  <a:extLst>
                    <a:ext uri="{9D8B030D-6E8A-4147-A177-3AD203B41FA5}">
                      <a16:colId xmlns:a16="http://schemas.microsoft.com/office/drawing/2014/main" val="2126987006"/>
                    </a:ext>
                  </a:extLst>
                </a:gridCol>
                <a:gridCol w="3991545">
                  <a:extLst>
                    <a:ext uri="{9D8B030D-6E8A-4147-A177-3AD203B41FA5}">
                      <a16:colId xmlns:a16="http://schemas.microsoft.com/office/drawing/2014/main" val="514793574"/>
                    </a:ext>
                  </a:extLst>
                </a:gridCol>
              </a:tblGrid>
              <a:tr h="326676">
                <a:tc>
                  <a:txBody>
                    <a:bodyPr/>
                    <a:lstStyle/>
                    <a:p>
                      <a:pPr marL="0" marR="180340" algn="r" rtl="1">
                        <a:lnSpc>
                          <a:spcPct val="107000"/>
                        </a:lnSpc>
                        <a:spcBef>
                          <a:spcPts val="0"/>
                        </a:spcBef>
                        <a:spcAft>
                          <a:spcPts val="800"/>
                        </a:spcAft>
                      </a:pPr>
                      <a:r>
                        <a:rPr lang="ar-SA" sz="1500">
                          <a:effectLst/>
                        </a:rPr>
                        <a:t>النتاجات المتوقعة للجلسة التدريبية الثانية</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nchor="ctr"/>
                </a:tc>
                <a:tc>
                  <a:txBody>
                    <a:bodyPr/>
                    <a:lstStyle/>
                    <a:p>
                      <a:pPr marL="0" marR="180340" algn="r" rtl="1">
                        <a:lnSpc>
                          <a:spcPct val="107000"/>
                        </a:lnSpc>
                        <a:spcBef>
                          <a:spcPts val="0"/>
                        </a:spcBef>
                        <a:spcAft>
                          <a:spcPts val="800"/>
                        </a:spcAft>
                      </a:pPr>
                      <a:r>
                        <a:rPr lang="ar-SA" sz="1500">
                          <a:effectLst/>
                        </a:rPr>
                        <a:t>النتاجات المتوقعة للجلسة التدريبية الأولى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nchor="ctr"/>
                </a:tc>
                <a:extLst>
                  <a:ext uri="{0D108BD9-81ED-4DB2-BD59-A6C34878D82A}">
                    <a16:rowId xmlns:a16="http://schemas.microsoft.com/office/drawing/2014/main" val="673542050"/>
                  </a:ext>
                </a:extLst>
              </a:tr>
              <a:tr h="1369320">
                <a:tc>
                  <a:txBody>
                    <a:bodyPr/>
                    <a:lstStyle/>
                    <a:p>
                      <a:pPr marL="0" marR="0" algn="just" rtl="1">
                        <a:lnSpc>
                          <a:spcPct val="107000"/>
                        </a:lnSpc>
                        <a:spcBef>
                          <a:spcPts val="300"/>
                        </a:spcBef>
                        <a:spcAft>
                          <a:spcPts val="300"/>
                        </a:spcAft>
                        <a:tabLst>
                          <a:tab pos="1943100" algn="l"/>
                        </a:tabLst>
                      </a:pPr>
                      <a:r>
                        <a:rPr lang="ar-SA" sz="1500" dirty="0">
                          <a:effectLst/>
                        </a:rPr>
                        <a:t>كيفية توظيف مواد الإثراء اللغوي: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التدريب على كيفية توظيف مواد الإثراء اللغوي في الغرفة الصفية، وفي حل الواجبات البيتية والإجابة عن الأسئلة الواردة في بند التقييم والأنشطة، </a:t>
                      </a:r>
                      <a:r>
                        <a:rPr lang="ar-SA" sz="1500" b="0" dirty="0" smtClean="0">
                          <a:effectLst/>
                        </a:rPr>
                        <a:t>ومراجعة </a:t>
                      </a:r>
                      <a:r>
                        <a:rPr lang="ar-SA" sz="1500" b="0" dirty="0">
                          <a:effectLst/>
                        </a:rPr>
                        <a:t>الإرشادات المقدمة للمعلم فيما يتعلق باستخدام هذه المواد.</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tc>
                  <a:txBody>
                    <a:bodyPr/>
                    <a:lstStyle/>
                    <a:p>
                      <a:pPr marL="0" marR="0" algn="just" rtl="1">
                        <a:lnSpc>
                          <a:spcPct val="107000"/>
                        </a:lnSpc>
                        <a:spcBef>
                          <a:spcPts val="300"/>
                        </a:spcBef>
                        <a:spcAft>
                          <a:spcPts val="300"/>
                        </a:spcAft>
                        <a:tabLst>
                          <a:tab pos="1943100" algn="l"/>
                        </a:tabLst>
                      </a:pPr>
                      <a:r>
                        <a:rPr lang="ar-SA" sz="1500" b="1" dirty="0">
                          <a:effectLst/>
                        </a:rPr>
                        <a:t>تدريس الرياضيات باستخدام استراتيجية التدريس المصغر: </a:t>
                      </a:r>
                      <a:endParaRPr lang="en-US" sz="1500" b="1"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تطبيق مبادئ التدريس الفعال.</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جمع التغذية الراجعة ذات العلاقة بتحسين الممارسات التدريسية ومشاركتها.</a:t>
                      </a:r>
                      <a:endParaRPr lang="en-US" sz="1500" dirty="0">
                        <a:effectLst/>
                      </a:endParaRPr>
                    </a:p>
                    <a:p>
                      <a:pPr marL="0" marR="0" algn="just" rtl="1">
                        <a:lnSpc>
                          <a:spcPct val="107000"/>
                        </a:lnSpc>
                        <a:spcBef>
                          <a:spcPts val="300"/>
                        </a:spcBef>
                        <a:spcAft>
                          <a:spcPts val="300"/>
                        </a:spcAft>
                        <a:tabLst>
                          <a:tab pos="1943100" algn="l"/>
                        </a:tabLst>
                      </a:pPr>
                      <a:endParaRPr lang="en-US" sz="1500" dirty="0">
                        <a:effectLst/>
                      </a:endParaRPr>
                    </a:p>
                  </a:txBody>
                  <a:tcPr marL="65602" marR="65602" marT="0" marB="0"/>
                </a:tc>
                <a:extLst>
                  <a:ext uri="{0D108BD9-81ED-4DB2-BD59-A6C34878D82A}">
                    <a16:rowId xmlns:a16="http://schemas.microsoft.com/office/drawing/2014/main" val="2317849089"/>
                  </a:ext>
                </a:extLst>
              </a:tr>
              <a:tr h="306804">
                <a:tc>
                  <a:txBody>
                    <a:bodyPr/>
                    <a:lstStyle/>
                    <a:p>
                      <a:pPr marL="11430" marR="0" algn="r" rtl="1">
                        <a:lnSpc>
                          <a:spcPct val="107000"/>
                        </a:lnSpc>
                        <a:spcBef>
                          <a:spcPts val="300"/>
                        </a:spcBef>
                        <a:spcAft>
                          <a:spcPts val="300"/>
                        </a:spcAft>
                        <a:tabLst>
                          <a:tab pos="1943100" algn="l"/>
                        </a:tabLst>
                      </a:pPr>
                      <a:r>
                        <a:rPr lang="ar-JO" sz="1500">
                          <a:effectLst/>
                        </a:rPr>
                        <a:t>جلسة ختامية عامة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tc>
                  <a:txBody>
                    <a:bodyPr/>
                    <a:lstStyle/>
                    <a:p>
                      <a:pPr marL="21590" marR="0" algn="r" rtl="1">
                        <a:lnSpc>
                          <a:spcPct val="107000"/>
                        </a:lnSpc>
                        <a:spcBef>
                          <a:spcPts val="300"/>
                        </a:spcBef>
                        <a:spcAft>
                          <a:spcPts val="300"/>
                        </a:spcAft>
                        <a:tabLst>
                          <a:tab pos="1943100" algn="l"/>
                        </a:tabLst>
                      </a:pPr>
                      <a:r>
                        <a:rPr lang="ar-SA" sz="1500" b="1" dirty="0">
                          <a:effectLst/>
                        </a:rPr>
                        <a:t>النتاجات المتوقعة للجلسة التدريبية الثالثة</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extLst>
                  <a:ext uri="{0D108BD9-81ED-4DB2-BD59-A6C34878D82A}">
                    <a16:rowId xmlns:a16="http://schemas.microsoft.com/office/drawing/2014/main" val="149004630"/>
                  </a:ext>
                </a:extLst>
              </a:tr>
              <a:tr h="2381751">
                <a:tc>
                  <a:txBody>
                    <a:bodyPr/>
                    <a:lstStyle/>
                    <a:p>
                      <a:pPr marL="0" marR="0" algn="just" rtl="1">
                        <a:lnSpc>
                          <a:spcPct val="107000"/>
                        </a:lnSpc>
                        <a:spcBef>
                          <a:spcPts val="300"/>
                        </a:spcBef>
                        <a:spcAft>
                          <a:spcPts val="300"/>
                        </a:spcAft>
                        <a:tabLst>
                          <a:tab pos="1943100" algn="l"/>
                        </a:tabLst>
                      </a:pPr>
                      <a:r>
                        <a:rPr lang="ar-SA" sz="1500" dirty="0">
                          <a:effectLst/>
                        </a:rPr>
                        <a:t>جلسة ختامية عامة: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مناقشة الاستفسارات والملاحظات التي قد تكون لدى المشاركين.</a:t>
                      </a:r>
                      <a:endParaRPr lang="en-US" sz="1500" b="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التأمل في التدريب.</a:t>
                      </a:r>
                      <a:endParaRPr lang="en-US" sz="1500" b="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تكوين صورة واضحة عن تدريس الرياضيات للصف الرابع: مخرجاته وآثاره المتوقعة.</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tc>
                  <a:txBody>
                    <a:bodyPr/>
                    <a:lstStyle/>
                    <a:p>
                      <a:pPr marL="0" marR="0" algn="just" rtl="1">
                        <a:lnSpc>
                          <a:spcPct val="105000"/>
                        </a:lnSpc>
                        <a:spcBef>
                          <a:spcPts val="300"/>
                        </a:spcBef>
                        <a:spcAft>
                          <a:spcPts val="300"/>
                        </a:spcAft>
                      </a:pPr>
                      <a:r>
                        <a:rPr lang="ar-SA" sz="1500" b="1" dirty="0">
                          <a:effectLst/>
                        </a:rPr>
                        <a:t>تطبيق الإثراء اللغوي: </a:t>
                      </a:r>
                      <a:endParaRPr lang="en-US" sz="1500" dirty="0">
                        <a:effectLst/>
                      </a:endParaRPr>
                    </a:p>
                    <a:p>
                      <a:pPr marL="342900" marR="0" lvl="0" indent="-342900" algn="just" rtl="1">
                        <a:lnSpc>
                          <a:spcPct val="105000"/>
                        </a:lnSpc>
                        <a:spcBef>
                          <a:spcPts val="300"/>
                        </a:spcBef>
                        <a:spcAft>
                          <a:spcPts val="300"/>
                        </a:spcAft>
                        <a:buFont typeface="Symbol" panose="05050102010706020507" pitchFamily="18" charset="2"/>
                        <a:buChar char=""/>
                      </a:pPr>
                      <a:r>
                        <a:rPr lang="ar-SA" sz="1500" dirty="0">
                          <a:effectLst/>
                        </a:rPr>
                        <a:t>تكليف المعلمين بتنفيذ مهام تدريبية باستخدام مواد الإثراء اللغوي</a:t>
                      </a:r>
                      <a:r>
                        <a:rPr lang="ar-SA" sz="1500" dirty="0" smtClean="0">
                          <a:effectLst/>
                        </a:rPr>
                        <a:t>.</a:t>
                      </a:r>
                      <a:endParaRPr lang="en-US" sz="1500" dirty="0">
                        <a:effectLst/>
                      </a:endParaRPr>
                    </a:p>
                    <a:p>
                      <a:pPr marL="0" marR="0" algn="just" rtl="1">
                        <a:lnSpc>
                          <a:spcPct val="105000"/>
                        </a:lnSpc>
                        <a:spcBef>
                          <a:spcPts val="300"/>
                        </a:spcBef>
                        <a:spcAft>
                          <a:spcPts val="300"/>
                        </a:spcAft>
                      </a:pPr>
                      <a:r>
                        <a:rPr lang="ar-SA" sz="1500" dirty="0">
                          <a:effectLst/>
                        </a:rPr>
                        <a:t>مهمة تدريبية: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تطبيق مبادئ التدريس الفعال.</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جمع التغذية الراجعة ذات العلاقة بتحسين الممارسات التدريسية ومشاركتها</a:t>
                      </a:r>
                      <a:r>
                        <a:rPr lang="ar-SA" sz="1500" dirty="0" smtClean="0">
                          <a:effectLst/>
                        </a:rPr>
                        <a:t>.</a:t>
                      </a:r>
                      <a:endParaRPr lang="en-US" sz="1500" dirty="0">
                        <a:effectLst/>
                      </a:endParaRPr>
                    </a:p>
                  </a:txBody>
                  <a:tcPr marL="65602" marR="65602" marT="0" marB="0"/>
                </a:tc>
                <a:extLst>
                  <a:ext uri="{0D108BD9-81ED-4DB2-BD59-A6C34878D82A}">
                    <a16:rowId xmlns:a16="http://schemas.microsoft.com/office/drawing/2014/main" val="3741845876"/>
                  </a:ext>
                </a:extLst>
              </a:tr>
            </a:tbl>
          </a:graphicData>
        </a:graphic>
      </p:graphicFrame>
    </p:spTree>
    <p:extLst>
      <p:ext uri="{BB962C8B-B14F-4D97-AF65-F5344CB8AC3E}">
        <p14:creationId xmlns:p14="http://schemas.microsoft.com/office/powerpoint/2010/main" val="3315891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2937-07B4-4453-BA11-929802D2928E}"/>
              </a:ext>
            </a:extLst>
          </p:cNvPr>
          <p:cNvSpPr>
            <a:spLocks noGrp="1"/>
          </p:cNvSpPr>
          <p:nvPr>
            <p:ph type="title"/>
          </p:nvPr>
        </p:nvSpPr>
        <p:spPr/>
        <p:txBody>
          <a:bodyPr>
            <a:normAutofit fontScale="90000"/>
          </a:bodyPr>
          <a:lstStyle/>
          <a:p>
            <a:r>
              <a:rPr lang="ar-JO" b="1" dirty="0" smtClean="0"/>
              <a:t>مراجعة: قفزة سوبرمان!</a:t>
            </a:r>
            <a:br>
              <a:rPr lang="ar-JO" b="1" dirty="0" smtClean="0"/>
            </a:br>
            <a:endParaRPr lang="en-GB" b="1" dirty="0"/>
          </a:p>
        </p:txBody>
      </p:sp>
      <p:sp>
        <p:nvSpPr>
          <p:cNvPr id="4" name="Footer Placeholder 3">
            <a:extLst>
              <a:ext uri="{FF2B5EF4-FFF2-40B4-BE49-F238E27FC236}">
                <a16:creationId xmlns:a16="http://schemas.microsoft.com/office/drawing/2014/main" id="{A82E4B7C-F8BE-48EA-A986-5EE989742502}"/>
              </a:ext>
            </a:extLst>
          </p:cNvPr>
          <p:cNvSpPr>
            <a:spLocks noGrp="1"/>
          </p:cNvSpPr>
          <p:nvPr>
            <p:ph type="ftr" sz="quarter" idx="11"/>
          </p:nvPr>
        </p:nvSpPr>
        <p:spPr/>
        <p:txBody>
          <a:bodyPr/>
          <a:lstStyle/>
          <a:p>
            <a:r>
              <a:rPr lang="en-US"/>
              <a:t>DRAFT</a:t>
            </a:r>
          </a:p>
        </p:txBody>
      </p:sp>
      <p:pic>
        <p:nvPicPr>
          <p:cNvPr id="6" name="Picture 5">
            <a:extLst>
              <a:ext uri="{FF2B5EF4-FFF2-40B4-BE49-F238E27FC236}">
                <a16:creationId xmlns:a16="http://schemas.microsoft.com/office/drawing/2014/main" id="{8FAE17CB-1A09-4D92-BD97-690D42C1A779}"/>
              </a:ext>
            </a:extLst>
          </p:cNvPr>
          <p:cNvPicPr>
            <a:picLocks noChangeAspect="1"/>
          </p:cNvPicPr>
          <p:nvPr/>
        </p:nvPicPr>
        <p:blipFill>
          <a:blip r:embed="rId3"/>
          <a:stretch>
            <a:fillRect/>
          </a:stretch>
        </p:blipFill>
        <p:spPr>
          <a:xfrm>
            <a:off x="0" y="1082906"/>
            <a:ext cx="5715000" cy="5884963"/>
          </a:xfrm>
          <a:prstGeom prst="rect">
            <a:avLst/>
          </a:prstGeom>
        </p:spPr>
      </p:pic>
      <p:sp>
        <p:nvSpPr>
          <p:cNvPr id="5" name="Content Placeholder 4">
            <a:extLst>
              <a:ext uri="{FF2B5EF4-FFF2-40B4-BE49-F238E27FC236}">
                <a16:creationId xmlns:a16="http://schemas.microsoft.com/office/drawing/2014/main" id="{DCF055C6-4020-40EC-80A2-FBDB347B6290}"/>
              </a:ext>
            </a:extLst>
          </p:cNvPr>
          <p:cNvSpPr>
            <a:spLocks noGrp="1"/>
          </p:cNvSpPr>
          <p:nvPr>
            <p:ph idx="1"/>
          </p:nvPr>
        </p:nvSpPr>
        <p:spPr>
          <a:xfrm>
            <a:off x="4500230" y="1394778"/>
            <a:ext cx="5401340" cy="4525963"/>
          </a:xfrm>
          <a:prstGeom prst="wedgeEllipseCallout">
            <a:avLst>
              <a:gd name="adj1" fmla="val -95855"/>
              <a:gd name="adj2" fmla="val -41593"/>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ar-JO" sz="2800" dirty="0" smtClean="0">
                <a:solidFill>
                  <a:schemeClr val="tx1"/>
                </a:solidFill>
              </a:rPr>
              <a:t>القفزة الخارقة ستكون من أربعة في خمس خطوات. أين سيكون/ ستكون في سبع قفزات؟ وغيرها من الأسئلة ....</a:t>
            </a:r>
          </a:p>
        </p:txBody>
      </p:sp>
    </p:spTree>
    <p:extLst>
      <p:ext uri="{BB962C8B-B14F-4D97-AF65-F5344CB8AC3E}">
        <p14:creationId xmlns:p14="http://schemas.microsoft.com/office/powerpoint/2010/main" val="3945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1FA22893-BD1A-42F4-86A1-CAEA186D6289}"/>
              </a:ext>
            </a:extLst>
          </p:cNvPr>
          <p:cNvPicPr>
            <a:picLocks noChangeAspect="1"/>
          </p:cNvPicPr>
          <p:nvPr/>
        </p:nvPicPr>
        <p:blipFill>
          <a:blip r:embed="rId3"/>
          <a:stretch>
            <a:fillRect/>
          </a:stretch>
        </p:blipFill>
        <p:spPr>
          <a:xfrm>
            <a:off x="386105" y="1166018"/>
            <a:ext cx="3357829" cy="4525963"/>
          </a:xfrm>
          <a:prstGeom prst="rect">
            <a:avLst/>
          </a:prstGeom>
        </p:spPr>
      </p:pic>
      <p:sp>
        <p:nvSpPr>
          <p:cNvPr id="2" name="Title 1">
            <a:extLst>
              <a:ext uri="{FF2B5EF4-FFF2-40B4-BE49-F238E27FC236}">
                <a16:creationId xmlns:a16="http://schemas.microsoft.com/office/drawing/2014/main" id="{292B2937-07B4-4453-BA11-929802D2928E}"/>
              </a:ext>
            </a:extLst>
          </p:cNvPr>
          <p:cNvSpPr>
            <a:spLocks noGrp="1"/>
          </p:cNvSpPr>
          <p:nvPr>
            <p:ph type="title"/>
          </p:nvPr>
        </p:nvSpPr>
        <p:spPr>
          <a:xfrm>
            <a:off x="580292" y="181769"/>
            <a:ext cx="8229600" cy="1143000"/>
          </a:xfrm>
        </p:spPr>
        <p:txBody>
          <a:bodyPr/>
          <a:lstStyle/>
          <a:p>
            <a:r>
              <a:rPr lang="ar-JO" b="1" dirty="0" smtClean="0"/>
              <a:t>تقييم التعلم</a:t>
            </a:r>
            <a:endParaRPr lang="en-GB" b="1" dirty="0"/>
          </a:p>
        </p:txBody>
      </p:sp>
      <p:sp>
        <p:nvSpPr>
          <p:cNvPr id="5" name="Content Placeholder 4">
            <a:extLst>
              <a:ext uri="{FF2B5EF4-FFF2-40B4-BE49-F238E27FC236}">
                <a16:creationId xmlns:a16="http://schemas.microsoft.com/office/drawing/2014/main" id="{DCF055C6-4020-40EC-80A2-FBDB347B6290}"/>
              </a:ext>
            </a:extLst>
          </p:cNvPr>
          <p:cNvSpPr>
            <a:spLocks noGrp="1"/>
          </p:cNvSpPr>
          <p:nvPr>
            <p:ph idx="1"/>
          </p:nvPr>
        </p:nvSpPr>
        <p:spPr>
          <a:xfrm>
            <a:off x="3991285" y="1417638"/>
            <a:ext cx="5401340" cy="4525963"/>
          </a:xfrm>
          <a:prstGeom prst="wedgeEllipseCallout">
            <a:avLst>
              <a:gd name="adj1" fmla="val -64959"/>
              <a:gd name="adj2" fmla="val 25247"/>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ar-JO" sz="2800" dirty="0">
                <a:solidFill>
                  <a:schemeClr val="tx1"/>
                </a:solidFill>
              </a:rPr>
              <a:t>انخفضت درجة </a:t>
            </a:r>
            <a:r>
              <a:rPr lang="ar-JO" sz="2800" dirty="0" smtClean="0">
                <a:solidFill>
                  <a:schemeClr val="tx1"/>
                </a:solidFill>
              </a:rPr>
              <a:t>الحرارة في  الخارج </a:t>
            </a:r>
            <a:r>
              <a:rPr lang="ar-JO" sz="2800" dirty="0">
                <a:solidFill>
                  <a:schemeClr val="tx1"/>
                </a:solidFill>
              </a:rPr>
              <a:t>من 16 درجة مئوية إلى 4 درجات مئوية في أربع خطوات متساوية. </a:t>
            </a:r>
            <a:r>
              <a:rPr lang="ar-JO" sz="2800" dirty="0" smtClean="0">
                <a:solidFill>
                  <a:schemeClr val="tx1"/>
                </a:solidFill>
              </a:rPr>
              <a:t>فكم </a:t>
            </a:r>
            <a:r>
              <a:rPr lang="ar-JO" sz="2800" dirty="0">
                <a:solidFill>
                  <a:schemeClr val="tx1"/>
                </a:solidFill>
              </a:rPr>
              <a:t>درجة في كل خطوة</a:t>
            </a:r>
            <a:r>
              <a:rPr lang="ar-JO" sz="2800" dirty="0" smtClean="0">
                <a:solidFill>
                  <a:schemeClr val="tx1"/>
                </a:solidFill>
              </a:rPr>
              <a:t>؟</a:t>
            </a:r>
          </a:p>
        </p:txBody>
      </p:sp>
    </p:spTree>
    <p:extLst>
      <p:ext uri="{BB962C8B-B14F-4D97-AF65-F5344CB8AC3E}">
        <p14:creationId xmlns:p14="http://schemas.microsoft.com/office/powerpoint/2010/main" val="11164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D2CC-08C4-4F60-B9D4-B0A91095E86A}"/>
              </a:ext>
            </a:extLst>
          </p:cNvPr>
          <p:cNvSpPr>
            <a:spLocks noGrp="1"/>
          </p:cNvSpPr>
          <p:nvPr>
            <p:ph type="title"/>
          </p:nvPr>
        </p:nvSpPr>
        <p:spPr/>
        <p:txBody>
          <a:bodyPr/>
          <a:lstStyle/>
          <a:p>
            <a:r>
              <a:rPr lang="ar-JO" dirty="0"/>
              <a:t>تأمل...</a:t>
            </a:r>
            <a:endParaRPr lang="en-GB" dirty="0"/>
          </a:p>
        </p:txBody>
      </p:sp>
      <p:sp>
        <p:nvSpPr>
          <p:cNvPr id="3" name="Content Placeholder 2">
            <a:extLst>
              <a:ext uri="{FF2B5EF4-FFF2-40B4-BE49-F238E27FC236}">
                <a16:creationId xmlns:a16="http://schemas.microsoft.com/office/drawing/2014/main" id="{A7E34F2C-A521-4FC5-B8F8-D029711C90C8}"/>
              </a:ext>
            </a:extLst>
          </p:cNvPr>
          <p:cNvSpPr>
            <a:spLocks noGrp="1"/>
          </p:cNvSpPr>
          <p:nvPr>
            <p:ph idx="1"/>
          </p:nvPr>
        </p:nvSpPr>
        <p:spPr>
          <a:xfrm>
            <a:off x="457200" y="1417638"/>
            <a:ext cx="8229600" cy="4525963"/>
          </a:xfrm>
        </p:spPr>
        <p:txBody>
          <a:bodyPr>
            <a:normAutofit fontScale="92500"/>
          </a:bodyPr>
          <a:lstStyle/>
          <a:p>
            <a:pPr algn="r" rtl="1"/>
            <a:r>
              <a:rPr lang="ar-JO" dirty="0"/>
              <a:t>هل تم مشاركة معيار النجاح الذي تم استخدامه مع المتعلمين؟</a:t>
            </a:r>
          </a:p>
          <a:p>
            <a:pPr algn="r" rtl="1"/>
            <a:r>
              <a:rPr lang="ar-JO" dirty="0"/>
              <a:t>هل كانت الموارد التعليمية جاذبة للمتعلمين؟</a:t>
            </a:r>
          </a:p>
          <a:p>
            <a:pPr algn="r" rtl="1"/>
            <a:r>
              <a:rPr lang="ar-JO" dirty="0"/>
              <a:t>هل كان التعلم نشطًا؟</a:t>
            </a:r>
          </a:p>
          <a:p>
            <a:pPr algn="r" rtl="1"/>
            <a:r>
              <a:rPr lang="ar-JO" dirty="0"/>
              <a:t>هل توافرت مجموعة من المهام التعليمية التي تسمح للمتعلمين بإظهار ما يعرفونه وما يمكنهم القيام به؟</a:t>
            </a:r>
          </a:p>
          <a:p>
            <a:pPr algn="r" rtl="1"/>
            <a:r>
              <a:rPr lang="ar-JO" dirty="0"/>
              <a:t>هل كان هناك ربط بين التعلم السابق والتعلم اللاحق؟</a:t>
            </a:r>
          </a:p>
          <a:p>
            <a:pPr algn="r" rtl="1"/>
            <a:r>
              <a:rPr lang="ar-JO" dirty="0"/>
              <a:t>هل كانت هناك فرص تسمح للمتعلمين بالتحدث والمناقشة ومشاركة الاستراتيجيات؟</a:t>
            </a:r>
          </a:p>
          <a:p>
            <a:pPr marL="0" indent="0">
              <a:buNone/>
            </a:pPr>
            <a:endParaRPr lang="en-GB" dirty="0"/>
          </a:p>
        </p:txBody>
      </p:sp>
      <p:pic>
        <p:nvPicPr>
          <p:cNvPr id="4" name="bcc7b668-fdd0-4834-8930-916a3579c3fc" descr="04A1744A-F4A0-4299-A814-CE318BD30107@uk">
            <a:extLst>
              <a:ext uri="{FF2B5EF4-FFF2-40B4-BE49-F238E27FC236}">
                <a16:creationId xmlns:a16="http://schemas.microsoft.com/office/drawing/2014/main" id="{90CF0834-B1EB-4798-BFE3-97D2BA7334B5}"/>
              </a:ext>
            </a:extLst>
          </p:cNvPr>
          <p:cNvPicPr>
            <a:picLocks noChangeAspect="1" noChangeArrowheads="1"/>
          </p:cNvPicPr>
          <p:nvPr/>
        </p:nvPicPr>
        <p:blipFill rotWithShape="1">
          <a:blip r:embed="rId3" cstate="print"/>
          <a:srcRect r="22584"/>
          <a:stretch/>
        </p:blipFill>
        <p:spPr bwMode="auto">
          <a:xfrm>
            <a:off x="0" y="5831174"/>
            <a:ext cx="12192000" cy="1026826"/>
          </a:xfrm>
          <a:prstGeom prst="rect">
            <a:avLst/>
          </a:prstGeom>
          <a:noFill/>
          <a:ln w="9525">
            <a:noFill/>
            <a:miter lim="800000"/>
            <a:headEnd/>
            <a:tailEnd/>
          </a:ln>
        </p:spPr>
      </p:pic>
    </p:spTree>
    <p:extLst>
      <p:ext uri="{BB962C8B-B14F-4D97-AF65-F5344CB8AC3E}">
        <p14:creationId xmlns:p14="http://schemas.microsoft.com/office/powerpoint/2010/main" val="578208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EB2D8-1948-4651-AEED-1DE63837E156}"/>
              </a:ext>
            </a:extLst>
          </p:cNvPr>
          <p:cNvSpPr>
            <a:spLocks noGrp="1"/>
          </p:cNvSpPr>
          <p:nvPr>
            <p:ph type="title"/>
          </p:nvPr>
        </p:nvSpPr>
        <p:spPr>
          <a:xfrm>
            <a:off x="527539" y="837345"/>
            <a:ext cx="8229600" cy="1143000"/>
          </a:xfrm>
        </p:spPr>
        <p:txBody>
          <a:bodyPr>
            <a:normAutofit fontScale="90000"/>
          </a:bodyPr>
          <a:lstStyle/>
          <a:p>
            <a:r>
              <a:rPr lang="ar-JO" b="1" dirty="0">
                <a:solidFill>
                  <a:prstClr val="black"/>
                </a:solidFill>
              </a:rPr>
              <a:t>اليوم التدريبي الثاني:</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a:t>
            </a:r>
            <a:r>
              <a:rPr lang="ar-JO" b="1" dirty="0" smtClean="0">
                <a:solidFill>
                  <a:prstClr val="black"/>
                </a:solidFill>
              </a:rPr>
              <a:t>الثالثة</a:t>
            </a:r>
            <a:r>
              <a:rPr lang="ar-JO" dirty="0">
                <a:solidFill>
                  <a:prstClr val="black"/>
                </a:solidFill>
              </a:rPr>
              <a:t/>
            </a:r>
            <a:br>
              <a:rPr lang="ar-JO" dirty="0">
                <a:solidFill>
                  <a:prstClr val="black"/>
                </a:solidFill>
              </a:rPr>
            </a:br>
            <a:endParaRPr lang="en-GB" dirty="0"/>
          </a:p>
        </p:txBody>
      </p:sp>
      <p:sp>
        <p:nvSpPr>
          <p:cNvPr id="4" name="Content Placeholder 3">
            <a:extLst>
              <a:ext uri="{FF2B5EF4-FFF2-40B4-BE49-F238E27FC236}">
                <a16:creationId xmlns:a16="http://schemas.microsoft.com/office/drawing/2014/main" id="{5E83B625-35F3-413B-B257-961C09133DC0}"/>
              </a:ext>
            </a:extLst>
          </p:cNvPr>
          <p:cNvSpPr>
            <a:spLocks noGrp="1"/>
          </p:cNvSpPr>
          <p:nvPr>
            <p:ph idx="1"/>
          </p:nvPr>
        </p:nvSpPr>
        <p:spPr>
          <a:xfrm>
            <a:off x="316524" y="2085853"/>
            <a:ext cx="8229600" cy="4525963"/>
          </a:xfrm>
        </p:spPr>
        <p:txBody>
          <a:bodyPr>
            <a:normAutofit/>
          </a:bodyPr>
          <a:lstStyle/>
          <a:p>
            <a:pPr marL="0" lvl="0" indent="0" algn="just" rtl="1">
              <a:lnSpc>
                <a:spcPct val="107000"/>
              </a:lnSpc>
              <a:spcBef>
                <a:spcPts val="300"/>
              </a:spcBef>
              <a:spcAft>
                <a:spcPts val="300"/>
              </a:spcAft>
              <a:buNone/>
              <a:tabLst>
                <a:tab pos="1943100" algn="l"/>
              </a:tabLst>
            </a:pPr>
            <a:r>
              <a:rPr lang="ar-SA" b="1" dirty="0">
                <a:solidFill>
                  <a:prstClr val="black"/>
                </a:solidFill>
                <a:latin typeface="Calibri" panose="020F0502020204030204" pitchFamily="34" charset="0"/>
                <a:ea typeface="Calibri" panose="020F0502020204030204" pitchFamily="34" charset="0"/>
              </a:rPr>
              <a:t>خطة الفصل الدراسي الأول:</a:t>
            </a:r>
            <a:r>
              <a:rPr lang="ar-SA" dirty="0">
                <a:solidFill>
                  <a:prstClr val="black"/>
                </a:solidFill>
                <a:latin typeface="Calibri" panose="020F0502020204030204" pitchFamily="34" charset="0"/>
                <a:ea typeface="Calibri" panose="020F0502020204030204" pitchFamily="34" charset="0"/>
              </a:rPr>
              <a:t> </a:t>
            </a:r>
            <a:endParaRPr lang="ar-JO" dirty="0">
              <a:solidFill>
                <a:prstClr val="black"/>
              </a:solidFill>
              <a:latin typeface="Calibri" panose="020F0502020204030204" pitchFamily="34" charset="0"/>
              <a:ea typeface="Calibri" panose="020F0502020204030204" pitchFamily="34" charset="0"/>
            </a:endParaRPr>
          </a:p>
          <a:p>
            <a:pPr marL="193040" lvl="0" indent="-171450" algn="just" rtl="1">
              <a:lnSpc>
                <a:spcPct val="107000"/>
              </a:lnSpc>
              <a:spcBef>
                <a:spcPts val="300"/>
              </a:spcBef>
              <a:spcAft>
                <a:spcPts val="300"/>
              </a:spcAft>
              <a:buFont typeface="Arial" panose="020B0604020202020204" pitchFamily="34" charset="0"/>
              <a:buChar char="•"/>
              <a:tabLst>
                <a:tab pos="1943100" algn="l"/>
              </a:tabLst>
            </a:pPr>
            <a:r>
              <a:rPr lang="ar-JO" dirty="0">
                <a:solidFill>
                  <a:prstClr val="black"/>
                </a:solidFill>
                <a:latin typeface="Calibri" panose="020F0502020204030204" pitchFamily="34" charset="0"/>
                <a:ea typeface="Calibri" panose="020F0502020204030204" pitchFamily="34" charset="0"/>
              </a:rPr>
              <a:t> </a:t>
            </a:r>
            <a:r>
              <a:rPr lang="ar-SA" dirty="0">
                <a:solidFill>
                  <a:prstClr val="black"/>
                </a:solidFill>
                <a:latin typeface="Calibri" panose="020F0502020204030204" pitchFamily="34" charset="0"/>
                <a:ea typeface="Calibri" panose="020F0502020204030204" pitchFamily="34" charset="0"/>
              </a:rPr>
              <a:t>مشاركة سلسلة من الدروس من الفصل الدراسي الأول.</a:t>
            </a:r>
            <a:endParaRPr lang="ar-JO" dirty="0">
              <a:solidFill>
                <a:prstClr val="black"/>
              </a:solidFill>
              <a:latin typeface="Calibri" panose="020F0502020204030204" pitchFamily="34" charset="0"/>
              <a:ea typeface="Calibri" panose="020F0502020204030204" pitchFamily="34" charset="0"/>
            </a:endParaRPr>
          </a:p>
          <a:p>
            <a:pPr marL="171450" lvl="0" indent="-171450" algn="just" rtl="1">
              <a:lnSpc>
                <a:spcPct val="107000"/>
              </a:lnSpc>
              <a:spcBef>
                <a:spcPts val="300"/>
              </a:spcBef>
              <a:spcAft>
                <a:spcPts val="300"/>
              </a:spcAft>
              <a:buFont typeface="Arial" panose="020B0604020202020204" pitchFamily="34" charset="0"/>
              <a:buChar char="•"/>
              <a:tabLst>
                <a:tab pos="1943100" algn="l"/>
              </a:tabLst>
            </a:pPr>
            <a:r>
              <a:rPr lang="ar-JO" dirty="0">
                <a:solidFill>
                  <a:prstClr val="black"/>
                </a:solidFill>
                <a:latin typeface="Calibri" panose="020F0502020204030204" pitchFamily="34" charset="0"/>
                <a:ea typeface="Calibri" panose="020F0502020204030204" pitchFamily="34" charset="0"/>
              </a:rPr>
              <a:t> </a:t>
            </a:r>
            <a:r>
              <a:rPr lang="ar-SA" dirty="0">
                <a:solidFill>
                  <a:prstClr val="black"/>
                </a:solidFill>
                <a:latin typeface="Calibri" panose="020F0502020204030204" pitchFamily="34" charset="0"/>
                <a:ea typeface="Calibri" panose="020F0502020204030204" pitchFamily="34" charset="0"/>
              </a:rPr>
              <a:t>تعزيز خطة الفصل الدراسي الأول التي تم البدء في إعدادها في الجلسة التدريبية الرابعة: مهام التدريب في اليوم التدريبي الأول.</a:t>
            </a:r>
            <a:endParaRPr lang="en-US" sz="4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987318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3F1B-ADE5-483F-A3FF-BE4374DD28F3}"/>
              </a:ext>
            </a:extLst>
          </p:cNvPr>
          <p:cNvSpPr>
            <a:spLocks noGrp="1"/>
          </p:cNvSpPr>
          <p:nvPr>
            <p:ph type="title"/>
          </p:nvPr>
        </p:nvSpPr>
        <p:spPr/>
        <p:txBody>
          <a:bodyPr/>
          <a:lstStyle/>
          <a:p>
            <a:r>
              <a:rPr lang="ar-JO" dirty="0"/>
              <a:t>تقييم الجلسة التدريبية ...</a:t>
            </a:r>
            <a:endParaRPr lang="en-GB" dirty="0"/>
          </a:p>
        </p:txBody>
      </p:sp>
      <p:sp>
        <p:nvSpPr>
          <p:cNvPr id="5" name="Rectangle 4">
            <a:extLst>
              <a:ext uri="{FF2B5EF4-FFF2-40B4-BE49-F238E27FC236}">
                <a16:creationId xmlns:a16="http://schemas.microsoft.com/office/drawing/2014/main" id="{9A0C2E23-F312-40AC-BBC4-F0AFCE73AE14}"/>
              </a:ext>
            </a:extLst>
          </p:cNvPr>
          <p:cNvSpPr/>
          <p:nvPr/>
        </p:nvSpPr>
        <p:spPr>
          <a:xfrm>
            <a:off x="457200" y="1947805"/>
            <a:ext cx="8229600" cy="1175706"/>
          </a:xfrm>
          <a:prstGeom prst="rect">
            <a:avLst/>
          </a:prstGeom>
        </p:spPr>
        <p:txBody>
          <a:bodyPr wrap="square">
            <a:spAutoFit/>
          </a:bodyPr>
          <a:lstStyle/>
          <a:p>
            <a:pPr marL="342900" lvl="0" indent="-342900" algn="r" rtl="1">
              <a:spcBef>
                <a:spcPct val="20000"/>
              </a:spcBef>
              <a:buFont typeface="Arial"/>
              <a:buChar char="•"/>
            </a:pPr>
            <a:r>
              <a:rPr lang="ar-JO" sz="3200" dirty="0">
                <a:solidFill>
                  <a:prstClr val="black"/>
                </a:solidFill>
              </a:rPr>
              <a:t>ما الأمور التي سارت بشكل جيد في الجلسة التدريبية؟</a:t>
            </a:r>
          </a:p>
          <a:p>
            <a:pPr marL="342900" lvl="0" indent="-342900" algn="r" rtl="1">
              <a:spcBef>
                <a:spcPct val="20000"/>
              </a:spcBef>
              <a:buFont typeface="Arial"/>
              <a:buChar char="•"/>
            </a:pPr>
            <a:r>
              <a:rPr lang="ar-JO" sz="3200" dirty="0">
                <a:solidFill>
                  <a:prstClr val="black"/>
                </a:solidFill>
              </a:rPr>
              <a:t>ما الأمور التي ترغب في تحسينها في الجلسة التدريبية؟</a:t>
            </a:r>
            <a:endParaRPr lang="ar-JO" sz="3200" dirty="0">
              <a:solidFill>
                <a:prstClr val="black"/>
              </a:solidFill>
            </a:endParaRPr>
          </a:p>
        </p:txBody>
      </p:sp>
    </p:spTree>
    <p:extLst>
      <p:ext uri="{BB962C8B-B14F-4D97-AF65-F5344CB8AC3E}">
        <p14:creationId xmlns:p14="http://schemas.microsoft.com/office/powerpoint/2010/main" val="2125466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9348-2BB3-4CCC-AF76-EB265A964D37}"/>
              </a:ext>
            </a:extLst>
          </p:cNvPr>
          <p:cNvSpPr>
            <a:spLocks noGrp="1"/>
          </p:cNvSpPr>
          <p:nvPr>
            <p:ph type="title"/>
          </p:nvPr>
        </p:nvSpPr>
        <p:spPr>
          <a:xfrm>
            <a:off x="457200" y="457200"/>
            <a:ext cx="8229600" cy="1143000"/>
          </a:xfrm>
        </p:spPr>
        <p:txBody>
          <a:bodyPr>
            <a:normAutofit fontScale="90000"/>
          </a:bodyPr>
          <a:lstStyle/>
          <a:p>
            <a:r>
              <a:rPr lang="ar-JO" b="1" dirty="0">
                <a:solidFill>
                  <a:prstClr val="black"/>
                </a:solidFill>
              </a:rPr>
              <a:t>اليوم التدريبي الثاني:</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الرابعة</a:t>
            </a:r>
            <a:r>
              <a:rPr lang="ar-JO" dirty="0"/>
              <a:t/>
            </a:r>
            <a:br>
              <a:rPr lang="ar-JO" dirty="0"/>
            </a:br>
            <a:endParaRPr lang="en-GB" dirty="0"/>
          </a:p>
        </p:txBody>
      </p:sp>
      <p:sp>
        <p:nvSpPr>
          <p:cNvPr id="3" name="Content Placeholder 2">
            <a:extLst>
              <a:ext uri="{FF2B5EF4-FFF2-40B4-BE49-F238E27FC236}">
                <a16:creationId xmlns:a16="http://schemas.microsoft.com/office/drawing/2014/main" id="{33F0AAB1-D05C-48EE-8C55-64F3EE729576}"/>
              </a:ext>
            </a:extLst>
          </p:cNvPr>
          <p:cNvSpPr>
            <a:spLocks noGrp="1"/>
          </p:cNvSpPr>
          <p:nvPr>
            <p:ph idx="1"/>
          </p:nvPr>
        </p:nvSpPr>
        <p:spPr/>
        <p:txBody>
          <a:bodyPr/>
          <a:lstStyle/>
          <a:p>
            <a:pPr marL="0" lvl="0" indent="0" algn="r" rtl="1">
              <a:buNone/>
            </a:pPr>
            <a:r>
              <a:rPr lang="ar-JO" b="1" dirty="0">
                <a:solidFill>
                  <a:prstClr val="black"/>
                </a:solidFill>
              </a:rPr>
              <a:t>كتابة خطة درس: </a:t>
            </a:r>
          </a:p>
          <a:p>
            <a:pPr lvl="0" algn="just" rtl="1">
              <a:lnSpc>
                <a:spcPct val="107000"/>
              </a:lnSpc>
              <a:spcBef>
                <a:spcPts val="300"/>
              </a:spcBef>
              <a:spcAft>
                <a:spcPts val="300"/>
              </a:spcAft>
              <a:tabLst>
                <a:tab pos="1943100" algn="l"/>
              </a:tabLst>
            </a:pPr>
            <a:r>
              <a:rPr lang="ar-JO" dirty="0">
                <a:solidFill>
                  <a:prstClr val="black"/>
                </a:solidFill>
              </a:rPr>
              <a:t>التخطيط لدرس باستخدام </a:t>
            </a:r>
            <a:r>
              <a:rPr lang="ar-SA" dirty="0">
                <a:solidFill>
                  <a:prstClr val="black"/>
                </a:solidFill>
                <a:latin typeface="Calibri" panose="020F0502020204030204" pitchFamily="34" charset="0"/>
                <a:ea typeface="Calibri" panose="020F0502020204030204" pitchFamily="34" charset="0"/>
              </a:rPr>
              <a:t>منهاج رياضيات "كولينز" </a:t>
            </a:r>
            <a:r>
              <a:rPr lang="ar-JO" dirty="0">
                <a:solidFill>
                  <a:prstClr val="black"/>
                </a:solidFill>
                <a:latin typeface="Calibri" panose="020F0502020204030204" pitchFamily="34" charset="0"/>
                <a:ea typeface="Calibri" panose="020F0502020204030204" pitchFamily="34" charset="0"/>
              </a:rPr>
              <a:t>المطور </a:t>
            </a:r>
            <a:r>
              <a:rPr lang="ar-SA" dirty="0">
                <a:solidFill>
                  <a:prstClr val="black"/>
                </a:solidFill>
                <a:latin typeface="Calibri" panose="020F0502020204030204" pitchFamily="34" charset="0"/>
                <a:ea typeface="Calibri" panose="020F0502020204030204" pitchFamily="34" charset="0"/>
              </a:rPr>
              <a:t>للصف </a:t>
            </a:r>
            <a:r>
              <a:rPr lang="ar-JO" dirty="0">
                <a:solidFill>
                  <a:prstClr val="black"/>
                </a:solidFill>
                <a:latin typeface="Calibri" panose="020F0502020204030204" pitchFamily="34" charset="0"/>
                <a:ea typeface="Calibri" panose="020F0502020204030204" pitchFamily="34" charset="0"/>
              </a:rPr>
              <a:t>الرابع الأساسي</a:t>
            </a:r>
            <a:r>
              <a:rPr lang="ar-SA" dirty="0">
                <a:solidFill>
                  <a:prstClr val="black"/>
                </a:solidFill>
                <a:latin typeface="Calibri" panose="020F0502020204030204" pitchFamily="34" charset="0"/>
                <a:ea typeface="Calibri" panose="020F0502020204030204" pitchFamily="34" charset="0"/>
              </a:rPr>
              <a:t>.</a:t>
            </a:r>
            <a:endParaRPr lang="ar-JO" dirty="0">
              <a:solidFill>
                <a:prstClr val="black"/>
              </a:solidFill>
              <a:latin typeface="Calibri" panose="020F0502020204030204" pitchFamily="34" charset="0"/>
              <a:ea typeface="Calibri" panose="020F0502020204030204" pitchFamily="34" charset="0"/>
            </a:endParaRPr>
          </a:p>
          <a:p>
            <a:pPr marL="285750" lvl="0" indent="-285750" algn="r" rtl="1">
              <a:buFont typeface="Arial" panose="020B0604020202020204" pitchFamily="34" charset="0"/>
              <a:buChar char="•"/>
            </a:pPr>
            <a:r>
              <a:rPr lang="ar-JO" dirty="0">
                <a:solidFill>
                  <a:prstClr val="black"/>
                </a:solidFill>
              </a:rPr>
              <a:t>العمل بصورة تعاونية مع غيره من الزملاء في مجموعات.</a:t>
            </a:r>
            <a:endParaRPr lang="ar-JO" dirty="0">
              <a:solidFill>
                <a:prstClr val="black"/>
              </a:solidFill>
            </a:endParaRPr>
          </a:p>
        </p:txBody>
      </p:sp>
    </p:spTree>
    <p:extLst>
      <p:ext uri="{BB962C8B-B14F-4D97-AF65-F5344CB8AC3E}">
        <p14:creationId xmlns:p14="http://schemas.microsoft.com/office/powerpoint/2010/main" val="34770639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677"/>
            <a:ext cx="8229600" cy="1143000"/>
          </a:xfrm>
        </p:spPr>
        <p:txBody>
          <a:bodyPr/>
          <a:lstStyle/>
          <a:p>
            <a:r>
              <a:rPr lang="ar-JO" dirty="0"/>
              <a:t>دورك!</a:t>
            </a:r>
            <a:endParaRPr lang="en-US" dirty="0"/>
          </a:p>
        </p:txBody>
      </p:sp>
      <p:sp>
        <p:nvSpPr>
          <p:cNvPr id="3" name="Content Placeholder 2"/>
          <p:cNvSpPr>
            <a:spLocks noGrp="1"/>
          </p:cNvSpPr>
          <p:nvPr>
            <p:ph idx="1"/>
          </p:nvPr>
        </p:nvSpPr>
        <p:spPr>
          <a:xfrm>
            <a:off x="457200" y="1283677"/>
            <a:ext cx="8229600" cy="4525963"/>
          </a:xfrm>
        </p:spPr>
        <p:txBody>
          <a:bodyPr>
            <a:normAutofit fontScale="92500" lnSpcReduction="10000"/>
          </a:bodyPr>
          <a:lstStyle/>
          <a:p>
            <a:pPr lvl="0" algn="r" rtl="1"/>
            <a:r>
              <a:rPr lang="ar-JO" dirty="0">
                <a:solidFill>
                  <a:prstClr val="black"/>
                </a:solidFill>
              </a:rPr>
              <a:t>العمل في مجموعات رباعية.</a:t>
            </a:r>
          </a:p>
          <a:p>
            <a:pPr lvl="0" algn="r" rtl="1"/>
            <a:r>
              <a:rPr lang="ar-JO" dirty="0">
                <a:solidFill>
                  <a:prstClr val="black"/>
                </a:solidFill>
              </a:rPr>
              <a:t>سيزوّك المدرب بعينة درسية من خطة الفصل الأول الدراسي الأول.</a:t>
            </a:r>
          </a:p>
          <a:p>
            <a:pPr lvl="0" algn="r" rtl="1"/>
            <a:r>
              <a:rPr lang="ar-JO" dirty="0">
                <a:solidFill>
                  <a:prstClr val="black"/>
                </a:solidFill>
              </a:rPr>
              <a:t>الرجوع إلى دليل المعلم.</a:t>
            </a:r>
          </a:p>
          <a:p>
            <a:pPr lvl="0" algn="r" rtl="1"/>
            <a:r>
              <a:rPr lang="ar-JO" dirty="0">
                <a:solidFill>
                  <a:prstClr val="black"/>
                </a:solidFill>
              </a:rPr>
              <a:t>تحديد أي المراحل (انظر الشريحة التالية) في الدرس الذي سيعده كل واحد منكم للتدريس في اليوم التدريبي الثالث.</a:t>
            </a:r>
          </a:p>
          <a:p>
            <a:pPr lvl="0" algn="r" rtl="1"/>
            <a:r>
              <a:rPr lang="ar-JO" dirty="0">
                <a:solidFill>
                  <a:prstClr val="black"/>
                </a:solidFill>
              </a:rPr>
              <a:t>استخدام قالب خطة الدرس (انظر الشريحة التالية). </a:t>
            </a:r>
          </a:p>
          <a:p>
            <a:pPr lvl="0" algn="r" rtl="1"/>
            <a:r>
              <a:rPr lang="ar-JO" dirty="0">
                <a:solidFill>
                  <a:prstClr val="black"/>
                </a:solidFill>
              </a:rPr>
              <a:t>تحضير أي موارد تعلم إضافية.</a:t>
            </a:r>
          </a:p>
          <a:p>
            <a:pPr lvl="0" algn="r" rtl="1"/>
            <a:r>
              <a:rPr lang="ar-JO" dirty="0">
                <a:solidFill>
                  <a:prstClr val="black"/>
                </a:solidFill>
              </a:rPr>
              <a:t>تبادل الخطط مع أفراد مجموعتك.</a:t>
            </a:r>
            <a:endParaRPr lang="ar-JO" dirty="0">
              <a:solidFill>
                <a:prstClr val="black"/>
              </a:solidFill>
            </a:endParaRPr>
          </a:p>
        </p:txBody>
      </p:sp>
    </p:spTree>
    <p:extLst>
      <p:ext uri="{BB962C8B-B14F-4D97-AF65-F5344CB8AC3E}">
        <p14:creationId xmlns:p14="http://schemas.microsoft.com/office/powerpoint/2010/main" val="626771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3225800" y="2082800"/>
            <a:ext cx="4902200" cy="2627898"/>
          </a:xfrm>
          <a:prstGeom prst="wedgeRoundRectCallou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JO" sz="3600" dirty="0" smtClean="0">
                <a:solidFill>
                  <a:schemeClr val="tx1"/>
                </a:solidFill>
              </a:rPr>
              <a:t>مجموعات !</a:t>
            </a:r>
            <a:endParaRPr lang="en-US" sz="3600" dirty="0">
              <a:solidFill>
                <a:schemeClr val="tx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5606" y="5574322"/>
            <a:ext cx="1340410" cy="1246346"/>
          </a:xfrm>
          <a:prstGeom prst="rect">
            <a:avLst/>
          </a:prstGeom>
        </p:spPr>
      </p:pic>
      <p:grpSp>
        <p:nvGrpSpPr>
          <p:cNvPr id="16" name="Group 15"/>
          <p:cNvGrpSpPr/>
          <p:nvPr/>
        </p:nvGrpSpPr>
        <p:grpSpPr>
          <a:xfrm>
            <a:off x="1275232" y="261991"/>
            <a:ext cx="1549398" cy="5997075"/>
            <a:chOff x="1240146" y="735285"/>
            <a:chExt cx="1619998" cy="5997075"/>
          </a:xfrm>
        </p:grpSpPr>
        <p:sp>
          <p:nvSpPr>
            <p:cNvPr id="17" name="Pentagon 16"/>
            <p:cNvSpPr/>
            <p:nvPr/>
          </p:nvSpPr>
          <p:spPr>
            <a:xfrm rot="5400000">
              <a:off x="1582684" y="39275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a:t>نشّط </a:t>
              </a:r>
              <a:r>
                <a:rPr lang="ar-JO" sz="2400" dirty="0" smtClean="0"/>
                <a:t>المعرفة المسبقة</a:t>
              </a:r>
              <a:endParaRPr lang="en-US" sz="2400" dirty="0"/>
            </a:p>
          </p:txBody>
        </p:sp>
        <p:sp>
          <p:nvSpPr>
            <p:cNvPr id="18" name="Pentagon 17"/>
            <p:cNvSpPr/>
            <p:nvPr/>
          </p:nvSpPr>
          <p:spPr>
            <a:xfrm rot="5400000">
              <a:off x="1582684" y="1401185"/>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اكتشف</a:t>
              </a:r>
              <a:endParaRPr lang="en-US" sz="2400" dirty="0"/>
            </a:p>
          </p:txBody>
        </p:sp>
        <p:sp>
          <p:nvSpPr>
            <p:cNvPr id="19" name="Pentagon 18"/>
            <p:cNvSpPr/>
            <p:nvPr/>
          </p:nvSpPr>
          <p:spPr>
            <a:xfrm rot="5400000">
              <a:off x="1582682" y="444641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طبّق</a:t>
              </a:r>
              <a:endParaRPr lang="en-US" sz="2400" dirty="0"/>
            </a:p>
          </p:txBody>
        </p:sp>
        <p:sp>
          <p:nvSpPr>
            <p:cNvPr id="20" name="Pentagon 19"/>
            <p:cNvSpPr/>
            <p:nvPr/>
          </p:nvSpPr>
          <p:spPr>
            <a:xfrm rot="5400000">
              <a:off x="1582684" y="3433237"/>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تدرّب</a:t>
              </a:r>
              <a:endParaRPr lang="en-US" sz="2400" dirty="0"/>
            </a:p>
          </p:txBody>
        </p:sp>
        <p:sp>
          <p:nvSpPr>
            <p:cNvPr id="21" name="Pentagon 20"/>
            <p:cNvSpPr/>
            <p:nvPr/>
          </p:nvSpPr>
          <p:spPr>
            <a:xfrm rot="5400000">
              <a:off x="1582683" y="2417690"/>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علّم وتعلّم</a:t>
              </a:r>
              <a:endParaRPr lang="en-US" sz="2400" dirty="0"/>
            </a:p>
          </p:txBody>
        </p:sp>
        <p:sp>
          <p:nvSpPr>
            <p:cNvPr id="22" name="Pentagon 21"/>
            <p:cNvSpPr/>
            <p:nvPr/>
          </p:nvSpPr>
          <p:spPr>
            <a:xfrm rot="5400000">
              <a:off x="1582681" y="5454899"/>
              <a:ext cx="934926" cy="1619995"/>
            </a:xfrm>
            <a:prstGeom prst="homePlate">
              <a:avLst/>
            </a:prstGeom>
            <a:solidFill>
              <a:srgbClr val="CCC1DA"/>
            </a:solidFill>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ar-JO" sz="2400" dirty="0" smtClean="0"/>
                <a:t>راجع</a:t>
              </a:r>
              <a:endParaRPr lang="en-US" sz="2400" dirty="0"/>
            </a:p>
          </p:txBody>
        </p:sp>
      </p:grpSp>
      <p:grpSp>
        <p:nvGrpSpPr>
          <p:cNvPr id="23" name="Group 22"/>
          <p:cNvGrpSpPr/>
          <p:nvPr/>
        </p:nvGrpSpPr>
        <p:grpSpPr>
          <a:xfrm>
            <a:off x="304229" y="261990"/>
            <a:ext cx="760081" cy="5997076"/>
            <a:chOff x="258740" y="735284"/>
            <a:chExt cx="760081" cy="5997076"/>
          </a:xfrm>
        </p:grpSpPr>
        <p:sp>
          <p:nvSpPr>
            <p:cNvPr id="24" name="Rectangle 23"/>
            <p:cNvSpPr/>
            <p:nvPr/>
          </p:nvSpPr>
          <p:spPr>
            <a:xfrm rot="16200000">
              <a:off x="-813573" y="1808228"/>
              <a:ext cx="2901255" cy="7553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sp>
          <p:nvSpPr>
            <p:cNvPr id="25" name="Rectangle 24"/>
            <p:cNvSpPr/>
            <p:nvPr/>
          </p:nvSpPr>
          <p:spPr>
            <a:xfrm rot="16200000">
              <a:off x="-333233" y="4342519"/>
              <a:ext cx="194810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lnSpc>
                  <a:spcPct val="80000"/>
                </a:lnSpc>
              </a:pPr>
              <a:r>
                <a:rPr lang="ar-JO" sz="2400" kern="500" dirty="0"/>
                <a:t>مجموعات/ </a:t>
              </a:r>
              <a:r>
                <a:rPr lang="ar-JO" sz="2400" kern="500" dirty="0" smtClean="0"/>
                <a:t>مجموعات ثنائية /</a:t>
              </a:r>
              <a:r>
                <a:rPr lang="ar-JO" sz="2400" kern="500" dirty="0"/>
                <a:t>فرادى</a:t>
              </a:r>
              <a:endParaRPr lang="en-US" sz="2400" kern="500" dirty="0"/>
            </a:p>
          </p:txBody>
        </p:sp>
        <p:sp>
          <p:nvSpPr>
            <p:cNvPr id="26" name="Rectangle 25"/>
            <p:cNvSpPr/>
            <p:nvPr/>
          </p:nvSpPr>
          <p:spPr>
            <a:xfrm rot="16200000">
              <a:off x="169275" y="5886896"/>
              <a:ext cx="934929" cy="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ar-JO" sz="2400" dirty="0">
                  <a:solidFill>
                    <a:prstClr val="white"/>
                  </a:solidFill>
                </a:rPr>
                <a:t>الصف كاملًا</a:t>
              </a:r>
              <a:endParaRPr lang="en-US" sz="2400" dirty="0">
                <a:solidFill>
                  <a:prstClr val="white"/>
                </a:solidFill>
              </a:endParaRPr>
            </a:p>
          </p:txBody>
        </p:sp>
      </p:grpSp>
      <p:sp>
        <p:nvSpPr>
          <p:cNvPr id="15" name="Rectangle 14"/>
          <p:cNvSpPr/>
          <p:nvPr/>
        </p:nvSpPr>
        <p:spPr>
          <a:xfrm>
            <a:off x="8313887" y="6452991"/>
            <a:ext cx="752129" cy="369332"/>
          </a:xfrm>
          <a:prstGeom prst="rect">
            <a:avLst/>
          </a:prstGeom>
          <a:solidFill>
            <a:schemeClr val="accent1">
              <a:lumMod val="20000"/>
              <a:lumOff val="80000"/>
            </a:schemeClr>
          </a:solidFill>
        </p:spPr>
        <p:txBody>
          <a:bodyPr wrap="none">
            <a:spAutoFit/>
          </a:bodyPr>
          <a:lstStyle/>
          <a:p>
            <a:pPr lvl="0"/>
            <a:r>
              <a:rPr lang="ar-JO" b="1" dirty="0">
                <a:solidFill>
                  <a:prstClr val="black"/>
                </a:solidFill>
              </a:rPr>
              <a:t>للتناقش</a:t>
            </a:r>
            <a:endParaRPr lang="en-US" b="1" dirty="0">
              <a:solidFill>
                <a:prstClr val="black"/>
              </a:solidFill>
            </a:endParaRPr>
          </a:p>
        </p:txBody>
      </p:sp>
    </p:spTree>
    <p:extLst>
      <p:ext uri="{BB962C8B-B14F-4D97-AF65-F5344CB8AC3E}">
        <p14:creationId xmlns:p14="http://schemas.microsoft.com/office/powerpoint/2010/main" val="3403614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67629-A637-43A1-ABD1-11D18734C8FA}"/>
              </a:ext>
            </a:extLst>
          </p:cNvPr>
          <p:cNvSpPr>
            <a:spLocks noGrp="1"/>
          </p:cNvSpPr>
          <p:nvPr>
            <p:ph type="title"/>
          </p:nvPr>
        </p:nvSpPr>
        <p:spPr/>
        <p:txBody>
          <a:bodyPr>
            <a:normAutofit fontScale="90000"/>
          </a:bodyPr>
          <a:lstStyle/>
          <a:p>
            <a:pPr rtl="1"/>
            <a:r>
              <a:rPr lang="ar-JO" b="1" dirty="0"/>
              <a:t>الجلسة التدريبية الرابعة: نشاط</a:t>
            </a:r>
            <a:br>
              <a:rPr lang="ar-JO" b="1" dirty="0"/>
            </a:br>
            <a:r>
              <a:rPr lang="ar-JO" sz="3900" b="1" dirty="0"/>
              <a:t>قالب خطة الدرس</a:t>
            </a:r>
            <a:endParaRPr lang="en-GB" sz="3900" b="1" dirty="0"/>
          </a:p>
        </p:txBody>
      </p:sp>
      <p:sp>
        <p:nvSpPr>
          <p:cNvPr id="6" name="TextBox 5">
            <a:extLst>
              <a:ext uri="{FF2B5EF4-FFF2-40B4-BE49-F238E27FC236}">
                <a16:creationId xmlns:a16="http://schemas.microsoft.com/office/drawing/2014/main" id="{1B82FBF7-0559-4CC9-AEE9-8425282AF76F}"/>
              </a:ext>
            </a:extLst>
          </p:cNvPr>
          <p:cNvSpPr txBox="1"/>
          <p:nvPr/>
        </p:nvSpPr>
        <p:spPr>
          <a:xfrm>
            <a:off x="5638800" y="2971800"/>
            <a:ext cx="914400" cy="914400"/>
          </a:xfrm>
          <a:prstGeom prst="rect">
            <a:avLst/>
          </a:prstGeom>
          <a:noFill/>
        </p:spPr>
        <p:txBody>
          <a:bodyPr wrap="square" rtlCol="0">
            <a:spAutoFit/>
          </a:bodyPr>
          <a:lstStyle/>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889754666"/>
              </p:ext>
            </p:extLst>
          </p:nvPr>
        </p:nvGraphicFramePr>
        <p:xfrm>
          <a:off x="571502" y="1417638"/>
          <a:ext cx="8115298" cy="4363403"/>
        </p:xfrm>
        <a:graphic>
          <a:graphicData uri="http://schemas.openxmlformats.org/drawingml/2006/table">
            <a:tbl>
              <a:tblPr firstRow="1" firstCol="1" bandRow="1"/>
              <a:tblGrid>
                <a:gridCol w="1352340">
                  <a:extLst>
                    <a:ext uri="{9D8B030D-6E8A-4147-A177-3AD203B41FA5}">
                      <a16:colId xmlns:a16="http://schemas.microsoft.com/office/drawing/2014/main" val="4290669441"/>
                    </a:ext>
                  </a:extLst>
                </a:gridCol>
                <a:gridCol w="1352340">
                  <a:extLst>
                    <a:ext uri="{9D8B030D-6E8A-4147-A177-3AD203B41FA5}">
                      <a16:colId xmlns:a16="http://schemas.microsoft.com/office/drawing/2014/main" val="3987586411"/>
                    </a:ext>
                  </a:extLst>
                </a:gridCol>
                <a:gridCol w="1691367">
                  <a:extLst>
                    <a:ext uri="{9D8B030D-6E8A-4147-A177-3AD203B41FA5}">
                      <a16:colId xmlns:a16="http://schemas.microsoft.com/office/drawing/2014/main" val="3458015916"/>
                    </a:ext>
                  </a:extLst>
                </a:gridCol>
                <a:gridCol w="1013316">
                  <a:extLst>
                    <a:ext uri="{9D8B030D-6E8A-4147-A177-3AD203B41FA5}">
                      <a16:colId xmlns:a16="http://schemas.microsoft.com/office/drawing/2014/main" val="248335636"/>
                    </a:ext>
                  </a:extLst>
                </a:gridCol>
                <a:gridCol w="2088671">
                  <a:extLst>
                    <a:ext uri="{9D8B030D-6E8A-4147-A177-3AD203B41FA5}">
                      <a16:colId xmlns:a16="http://schemas.microsoft.com/office/drawing/2014/main" val="3860342202"/>
                    </a:ext>
                  </a:extLst>
                </a:gridCol>
                <a:gridCol w="617264">
                  <a:extLst>
                    <a:ext uri="{9D8B030D-6E8A-4147-A177-3AD203B41FA5}">
                      <a16:colId xmlns:a16="http://schemas.microsoft.com/office/drawing/2014/main" val="1936877318"/>
                    </a:ext>
                  </a:extLst>
                </a:gridCol>
              </a:tblGrid>
              <a:tr h="444887">
                <a:tc>
                  <a:txBody>
                    <a:bodyPr/>
                    <a:lstStyle/>
                    <a:p>
                      <a:pPr marL="0" marR="0" algn="ctr" rtl="1">
                        <a:lnSpc>
                          <a:spcPts val="1945"/>
                        </a:lnSpc>
                        <a:spcBef>
                          <a:spcPts val="50"/>
                        </a:spcBef>
                        <a:spcAft>
                          <a:spcPts val="0"/>
                        </a:spcAft>
                      </a:pPr>
                      <a:r>
                        <a:rPr lang="ar-JO" sz="1200" b="1">
                          <a:effectLst/>
                          <a:latin typeface="Calibri" panose="020F0502020204030204" pitchFamily="34" charset="0"/>
                          <a:ea typeface="Arial" panose="020B0604020202020204" pitchFamily="34" charset="0"/>
                          <a:cs typeface="Arial" panose="020B0604020202020204" pitchFamily="34" charset="0"/>
                        </a:rPr>
                        <a:t>دليل الإنجاز (التقييم)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945"/>
                        </a:lnSpc>
                        <a:spcBef>
                          <a:spcPts val="50"/>
                        </a:spcBef>
                        <a:spcAft>
                          <a:spcPts val="0"/>
                        </a:spcAft>
                      </a:pPr>
                      <a:r>
                        <a:rPr lang="ar-SA" sz="1200" b="1" dirty="0">
                          <a:effectLst/>
                          <a:latin typeface="Calibri" panose="020F0502020204030204" pitchFamily="34" charset="0"/>
                          <a:ea typeface="Calibri" panose="020F0502020204030204" pitchFamily="34" charset="0"/>
                          <a:cs typeface="Arial" panose="020B0604020202020204" pitchFamily="34" charset="0"/>
                        </a:rPr>
                        <a:t>المواد والتجهيزات (موارد التعلم)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07000"/>
                        </a:lnSpc>
                        <a:spcBef>
                          <a:spcPts val="0"/>
                        </a:spcBef>
                        <a:spcAft>
                          <a:spcPts val="0"/>
                        </a:spcAft>
                      </a:pPr>
                      <a:r>
                        <a:rPr lang="ar-SA" sz="1400" b="1">
                          <a:effectLst/>
                          <a:latin typeface="Calibri" panose="020F0502020204030204" pitchFamily="34" charset="0"/>
                          <a:ea typeface="Calibri" panose="020F0502020204030204" pitchFamily="34" charset="0"/>
                          <a:cs typeface="Arial" panose="020B0604020202020204" pitchFamily="34" charset="0"/>
                        </a:rPr>
                        <a:t>الأنشطة المرافقة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معيار النجاح</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نتاجات التعلم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400" b="1">
                          <a:effectLst/>
                          <a:latin typeface="Calibri" panose="020F0502020204030204" pitchFamily="34" charset="0"/>
                          <a:ea typeface="Calibri" panose="020F0502020204030204" pitchFamily="34" charset="0"/>
                          <a:cs typeface="Arial" panose="020B0604020202020204" pitchFamily="34" charset="0"/>
                        </a:rPr>
                        <a:t>الزمن</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035977"/>
                  </a:ext>
                </a:extLst>
              </a:tr>
              <a:tr h="3787978">
                <a:tc>
                  <a:txBody>
                    <a:bodyPr/>
                    <a:lstStyle/>
                    <a:p>
                      <a:pPr marL="342900" marR="0" lvl="0" indent="-342900" algn="r" rtl="1">
                        <a:lnSpc>
                          <a:spcPct val="107000"/>
                        </a:lnSpc>
                        <a:spcBef>
                          <a:spcPts val="0"/>
                        </a:spcBef>
                        <a:spcAft>
                          <a:spcPts val="0"/>
                        </a:spcAft>
                        <a:buFont typeface="Arial" panose="020B0604020202020204" pitchFamily="34" charset="0"/>
                        <a:buChar char="-"/>
                      </a:pPr>
                      <a:r>
                        <a:rPr lang="ar-SA" sz="1400" dirty="0">
                          <a:effectLst/>
                          <a:latin typeface="Calibri" panose="020F0502020204030204" pitchFamily="34" charset="0"/>
                          <a:ea typeface="Calibri" panose="020F0502020204030204" pitchFamily="34" charset="0"/>
                          <a:cs typeface="Arial" panose="020B0604020202020204" pitchFamily="34" charset="0"/>
                        </a:rPr>
                        <a:t>طرح الأسئلة والإجابة عنها.</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SA" sz="1400" dirty="0">
                          <a:effectLst/>
                          <a:latin typeface="Calibri" panose="020F0502020204030204" pitchFamily="34" charset="0"/>
                          <a:ea typeface="Calibri" panose="020F0502020204030204" pitchFamily="34" charset="0"/>
                          <a:cs typeface="Arial" panose="020B0604020202020204" pitchFamily="34" charset="0"/>
                        </a:rPr>
                        <a:t>المناقشة.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SA" sz="1400" dirty="0">
                          <a:effectLst/>
                          <a:latin typeface="Calibri" panose="020F0502020204030204" pitchFamily="34" charset="0"/>
                          <a:ea typeface="Calibri" panose="020F0502020204030204" pitchFamily="34" charset="0"/>
                          <a:cs typeface="Arial" panose="020B0604020202020204" pitchFamily="34" charset="0"/>
                        </a:rPr>
                        <a:t>الملاحظة.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JO" sz="1400" dirty="0">
                          <a:effectLst/>
                          <a:latin typeface="Calibri" panose="020F0502020204030204" pitchFamily="34" charset="0"/>
                          <a:ea typeface="Calibri" panose="020F0502020204030204" pitchFamily="34" charset="0"/>
                          <a:cs typeface="Arial" panose="020B0604020202020204" pitchFamily="34" charset="0"/>
                        </a:rPr>
                        <a:t>عمل </a:t>
                      </a:r>
                      <a:r>
                        <a:rPr lang="ar-JO" sz="1400" dirty="0" smtClean="0">
                          <a:effectLst/>
                          <a:latin typeface="Calibri" panose="020F0502020204030204" pitchFamily="34" charset="0"/>
                          <a:ea typeface="Calibri" panose="020F0502020204030204" pitchFamily="34" charset="0"/>
                          <a:cs typeface="Arial" panose="020B0604020202020204" pitchFamily="34" charset="0"/>
                        </a:rPr>
                        <a:t> ملحوظ (مُقيّم).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930" marR="59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854580"/>
                  </a:ext>
                </a:extLst>
              </a:tr>
            </a:tbl>
          </a:graphicData>
        </a:graphic>
      </p:graphicFrame>
      <p:sp>
        <p:nvSpPr>
          <p:cNvPr id="10" name="TextBox 9">
            <a:extLst>
              <a:ext uri="{FF2B5EF4-FFF2-40B4-BE49-F238E27FC236}">
                <a16:creationId xmlns:a16="http://schemas.microsoft.com/office/drawing/2014/main" id="{C18C2E37-26E7-4128-AA12-74EA0F02068D}"/>
              </a:ext>
            </a:extLst>
          </p:cNvPr>
          <p:cNvSpPr txBox="1"/>
          <p:nvPr/>
        </p:nvSpPr>
        <p:spPr>
          <a:xfrm>
            <a:off x="5390833" y="3686036"/>
            <a:ext cx="3102795" cy="1754326"/>
          </a:xfrm>
          <a:prstGeom prst="rect">
            <a:avLst/>
          </a:prstGeom>
          <a:solidFill>
            <a:schemeClr val="accent6">
              <a:lumMod val="60000"/>
              <a:lumOff val="40000"/>
            </a:schemeClr>
          </a:solidFill>
        </p:spPr>
        <p:txBody>
          <a:bodyPr wrap="square" rtlCol="0">
            <a:spAutoFit/>
          </a:bodyPr>
          <a:lstStyle/>
          <a:p>
            <a:pPr algn="r" rtl="1"/>
            <a:r>
              <a:rPr lang="ar-JO" sz="3600" dirty="0" smtClean="0"/>
              <a:t>سوف تستخدم هذا القالب في وقت آخر من التدريب!</a:t>
            </a:r>
            <a:endParaRPr lang="en-GB" sz="3600" dirty="0"/>
          </a:p>
        </p:txBody>
      </p:sp>
    </p:spTree>
    <p:extLst>
      <p:ext uri="{BB962C8B-B14F-4D97-AF65-F5344CB8AC3E}">
        <p14:creationId xmlns:p14="http://schemas.microsoft.com/office/powerpoint/2010/main" val="3232276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1979-7A53-48E6-8EE9-1A59BFC7D9C2}"/>
              </a:ext>
            </a:extLst>
          </p:cNvPr>
          <p:cNvSpPr>
            <a:spLocks noGrp="1"/>
          </p:cNvSpPr>
          <p:nvPr>
            <p:ph type="title"/>
          </p:nvPr>
        </p:nvSpPr>
        <p:spPr>
          <a:xfrm>
            <a:off x="457200" y="679084"/>
            <a:ext cx="8229600" cy="1143000"/>
          </a:xfrm>
        </p:spPr>
        <p:txBody>
          <a:bodyPr/>
          <a:lstStyle/>
          <a:p>
            <a:r>
              <a:rPr lang="ar-JO" dirty="0"/>
              <a:t>تقييم خطة الدرس</a:t>
            </a:r>
            <a:endParaRPr lang="en-GB" i="1" dirty="0"/>
          </a:p>
        </p:txBody>
      </p:sp>
    </p:spTree>
    <p:extLst>
      <p:ext uri="{BB962C8B-B14F-4D97-AF65-F5344CB8AC3E}">
        <p14:creationId xmlns:p14="http://schemas.microsoft.com/office/powerpoint/2010/main" val="212191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D8E1-C58D-4C0C-8A03-B4420A0F8C9B}"/>
              </a:ext>
            </a:extLst>
          </p:cNvPr>
          <p:cNvSpPr>
            <a:spLocks noGrp="1"/>
          </p:cNvSpPr>
          <p:nvPr>
            <p:ph type="title"/>
          </p:nvPr>
        </p:nvSpPr>
        <p:spPr/>
        <p:txBody>
          <a:bodyPr>
            <a:normAutofit fontScale="90000"/>
          </a:bodyPr>
          <a:lstStyle/>
          <a:p>
            <a:r>
              <a:rPr lang="ar-JO" sz="4000" b="1" dirty="0">
                <a:solidFill>
                  <a:prstClr val="black"/>
                </a:solidFill>
              </a:rPr>
              <a:t>اليوم التدريبي الأول:</a:t>
            </a:r>
            <a:br>
              <a:rPr lang="ar-JO" sz="4000" b="1" dirty="0">
                <a:solidFill>
                  <a:prstClr val="black"/>
                </a:solidFill>
              </a:rPr>
            </a:br>
            <a:r>
              <a:rPr lang="ar-JO" sz="4000" b="1" dirty="0">
                <a:solidFill>
                  <a:prstClr val="black"/>
                </a:solidFill>
              </a:rPr>
              <a:t> </a:t>
            </a:r>
            <a:r>
              <a:rPr lang="ar-SA" sz="4000" b="1" dirty="0">
                <a:solidFill>
                  <a:prstClr val="black"/>
                </a:solidFill>
              </a:rPr>
              <a:t>النتاجات المتوقعة للجلسة التدريبية الأولى</a:t>
            </a:r>
            <a:endParaRPr lang="en-GB" dirty="0"/>
          </a:p>
        </p:txBody>
      </p:sp>
      <p:sp>
        <p:nvSpPr>
          <p:cNvPr id="3" name="Content Placeholder 2">
            <a:extLst>
              <a:ext uri="{FF2B5EF4-FFF2-40B4-BE49-F238E27FC236}">
                <a16:creationId xmlns:a16="http://schemas.microsoft.com/office/drawing/2014/main" id="{2A3DFB30-49AA-4B75-AB92-B3ED107F76E4}"/>
              </a:ext>
            </a:extLst>
          </p:cNvPr>
          <p:cNvSpPr>
            <a:spLocks noGrp="1"/>
          </p:cNvSpPr>
          <p:nvPr>
            <p:ph idx="1"/>
          </p:nvPr>
        </p:nvSpPr>
        <p:spPr/>
        <p:txBody>
          <a:bodyPr/>
          <a:lstStyle/>
          <a:p>
            <a:pPr marL="0" lvl="0" indent="0" algn="just" rtl="1">
              <a:lnSpc>
                <a:spcPct val="107000"/>
              </a:lnSpc>
              <a:spcBef>
                <a:spcPts val="300"/>
              </a:spcBef>
              <a:spcAft>
                <a:spcPts val="300"/>
              </a:spcAft>
              <a:buNone/>
              <a:tabLst>
                <a:tab pos="1943100" algn="l"/>
              </a:tabLst>
            </a:pPr>
            <a:r>
              <a:rPr lang="ar-SA" sz="3600" b="1" dirty="0">
                <a:solidFill>
                  <a:prstClr val="black"/>
                </a:solidFill>
                <a:latin typeface="Calibri" panose="020F0502020204030204" pitchFamily="34" charset="0"/>
                <a:ea typeface="Calibri" panose="020F0502020204030204" pitchFamily="34" charset="0"/>
              </a:rPr>
              <a:t>التعريف بالبرنامج التدريبي وعرض نظرة عامة حوله</a:t>
            </a:r>
            <a:r>
              <a:rPr lang="ar-JO" sz="3600" b="1" dirty="0">
                <a:solidFill>
                  <a:prstClr val="black"/>
                </a:solidFill>
                <a:latin typeface="Calibri" panose="020F0502020204030204" pitchFamily="34" charset="0"/>
                <a:ea typeface="Calibri" panose="020F0502020204030204" pitchFamily="34" charset="0"/>
              </a:rPr>
              <a:t>:</a:t>
            </a:r>
            <a:endParaRPr lang="en-US" sz="4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Bef>
                <a:spcPts val="300"/>
              </a:spcBef>
              <a:spcAft>
                <a:spcPts val="300"/>
              </a:spcAft>
              <a:buFont typeface="Symbol" panose="05050102010706020507" pitchFamily="18" charset="2"/>
              <a:buChar char=""/>
              <a:tabLst>
                <a:tab pos="1943100" algn="l"/>
              </a:tabLst>
            </a:pPr>
            <a:r>
              <a:rPr lang="ar-SA" dirty="0">
                <a:solidFill>
                  <a:prstClr val="black"/>
                </a:solidFill>
                <a:latin typeface="Calibri" panose="020F0502020204030204" pitchFamily="34" charset="0"/>
                <a:ea typeface="Calibri" panose="020F0502020204030204" pitchFamily="34" charset="0"/>
              </a:rPr>
              <a:t>التعريف بالمبادئ الأساسية والفلسفة التربوية التي بُني عليها </a:t>
            </a:r>
            <a:r>
              <a:rPr lang="ar-JO" dirty="0">
                <a:solidFill>
                  <a:prstClr val="black"/>
                </a:solidFill>
                <a:latin typeface="Calibri" panose="020F0502020204030204" pitchFamily="34" charset="0"/>
                <a:ea typeface="Calibri" panose="020F0502020204030204" pitchFamily="34" charset="0"/>
              </a:rPr>
              <a:t>منهاج الرياضيات المطور </a:t>
            </a:r>
            <a:r>
              <a:rPr lang="ar-SA" dirty="0">
                <a:solidFill>
                  <a:prstClr val="black"/>
                </a:solidFill>
                <a:latin typeface="Calibri" panose="020F0502020204030204" pitchFamily="34" charset="0"/>
                <a:ea typeface="Calibri" panose="020F0502020204030204" pitchFamily="34" charset="0"/>
              </a:rPr>
              <a:t>للصف</a:t>
            </a:r>
            <a:r>
              <a:rPr lang="ar-JO" dirty="0">
                <a:solidFill>
                  <a:prstClr val="black"/>
                </a:solidFill>
                <a:latin typeface="Calibri" panose="020F0502020204030204" pitchFamily="34" charset="0"/>
                <a:ea typeface="Calibri" panose="020F0502020204030204" pitchFamily="34" charset="0"/>
              </a:rPr>
              <a:t> الرابع الأساسي للأردن</a:t>
            </a:r>
            <a:r>
              <a:rPr lang="ar-SA" dirty="0">
                <a:solidFill>
                  <a:prstClr val="black"/>
                </a:solidFill>
                <a:latin typeface="Calibri" panose="020F0502020204030204" pitchFamily="34" charset="0"/>
                <a:ea typeface="Calibri" panose="020F0502020204030204" pitchFamily="34" charset="0"/>
              </a:rPr>
              <a:t>.</a:t>
            </a:r>
            <a:endParaRPr lang="ar-JO" dirty="0">
              <a:solidFill>
                <a:prstClr val="black"/>
              </a:solidFill>
              <a:latin typeface="Calibri" panose="020F0502020204030204" pitchFamily="34" charset="0"/>
              <a:ea typeface="Calibri" panose="020F0502020204030204" pitchFamily="34" charset="0"/>
            </a:endParaRPr>
          </a:p>
          <a:p>
            <a:pPr lvl="0" algn="just" rtl="1">
              <a:lnSpc>
                <a:spcPct val="107000"/>
              </a:lnSpc>
              <a:spcBef>
                <a:spcPts val="300"/>
              </a:spcBef>
              <a:spcAft>
                <a:spcPts val="300"/>
              </a:spcAft>
              <a:buFont typeface="Symbol" panose="05050102010706020507" pitchFamily="18" charset="2"/>
              <a:buChar char=""/>
              <a:tabLst>
                <a:tab pos="1943100" algn="l"/>
              </a:tabLst>
            </a:pPr>
            <a:r>
              <a:rPr lang="ar-JO" dirty="0">
                <a:solidFill>
                  <a:prstClr val="black"/>
                </a:solidFill>
                <a:latin typeface="Calibri" panose="020F0502020204030204" pitchFamily="34" charset="0"/>
                <a:ea typeface="Calibri" panose="020F0502020204030204" pitchFamily="34" charset="0"/>
              </a:rPr>
              <a:t>التعريف بالملامح العامة لمنهاج الرياضيات المطور </a:t>
            </a:r>
            <a:r>
              <a:rPr lang="ar-SA" dirty="0">
                <a:solidFill>
                  <a:prstClr val="black"/>
                </a:solidFill>
                <a:latin typeface="Calibri" panose="020F0502020204030204" pitchFamily="34" charset="0"/>
                <a:ea typeface="Calibri" panose="020F0502020204030204" pitchFamily="34" charset="0"/>
              </a:rPr>
              <a:t>للصف</a:t>
            </a:r>
            <a:r>
              <a:rPr lang="ar-JO" dirty="0">
                <a:solidFill>
                  <a:prstClr val="black"/>
                </a:solidFill>
                <a:latin typeface="Calibri" panose="020F0502020204030204" pitchFamily="34" charset="0"/>
                <a:ea typeface="Calibri" panose="020F0502020204030204" pitchFamily="34" charset="0"/>
              </a:rPr>
              <a:t> الرابع الأساسي ومكوناته الرئيسة</a:t>
            </a:r>
            <a:r>
              <a:rPr lang="ar-SA" dirty="0">
                <a:solidFill>
                  <a:prstClr val="black"/>
                </a:solidFill>
                <a:latin typeface="Calibri" panose="020F0502020204030204" pitchFamily="34" charset="0"/>
                <a:ea typeface="Calibri" panose="020F0502020204030204" pitchFamily="34" charset="0"/>
              </a:rPr>
              <a:t>.</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346636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قائمة الرصد الخاصة بتخطيط الدروس</a:t>
            </a:r>
            <a:endParaRPr lang="en-US" dirty="0">
              <a:solidFill>
                <a:srgbClr val="9900CC"/>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9950" y="1978502"/>
            <a:ext cx="2572109" cy="2657846"/>
          </a:xfrm>
          <a:prstGeom prst="rect">
            <a:avLst/>
          </a:prstGeom>
        </p:spPr>
      </p:pic>
      <p:sp>
        <p:nvSpPr>
          <p:cNvPr id="6" name="Rectangle 5">
            <a:extLst>
              <a:ext uri="{FF2B5EF4-FFF2-40B4-BE49-F238E27FC236}">
                <a16:creationId xmlns:a16="http://schemas.microsoft.com/office/drawing/2014/main" id="{BFC3E45D-80CA-4250-B03D-C45A782FEF72}"/>
              </a:ext>
            </a:extLst>
          </p:cNvPr>
          <p:cNvSpPr/>
          <p:nvPr/>
        </p:nvSpPr>
        <p:spPr>
          <a:xfrm>
            <a:off x="457201" y="1753604"/>
            <a:ext cx="4327936" cy="34199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rtl="1"/>
            <a:r>
              <a:rPr lang="en-GB" sz="3000" b="1" dirty="0">
                <a:solidFill>
                  <a:schemeClr val="tx1"/>
                </a:solidFill>
              </a:rPr>
              <a:t>✓</a:t>
            </a:r>
            <a:r>
              <a:rPr lang="ar-JO" sz="2400" dirty="0">
                <a:solidFill>
                  <a:schemeClr val="tx1"/>
                </a:solidFill>
              </a:rPr>
              <a:t> الموضوعات التي تم تغطيتها</a:t>
            </a:r>
          </a:p>
          <a:p>
            <a:pPr algn="r" rtl="1"/>
            <a:r>
              <a:rPr lang="en-US" sz="3000" b="1" dirty="0">
                <a:solidFill>
                  <a:schemeClr val="tx1"/>
                </a:solidFill>
              </a:rPr>
              <a:t>X</a:t>
            </a:r>
            <a:r>
              <a:rPr lang="ar-JO" sz="2400" dirty="0">
                <a:solidFill>
                  <a:schemeClr val="tx1"/>
                </a:solidFill>
              </a:rPr>
              <a:t> </a:t>
            </a:r>
            <a:r>
              <a:rPr lang="ar-JO" sz="2400" dirty="0">
                <a:solidFill>
                  <a:prstClr val="black"/>
                </a:solidFill>
              </a:rPr>
              <a:t>الموضوعات</a:t>
            </a:r>
            <a:r>
              <a:rPr lang="ar-JO" sz="2400" dirty="0">
                <a:solidFill>
                  <a:schemeClr val="tx1"/>
                </a:solidFill>
              </a:rPr>
              <a:t> التي لم يتم تغطيتها</a:t>
            </a:r>
          </a:p>
          <a:p>
            <a:pPr algn="r" rtl="1"/>
            <a:r>
              <a:rPr lang="en-GB" sz="3000" b="1" dirty="0">
                <a:solidFill>
                  <a:prstClr val="black"/>
                </a:solidFill>
              </a:rPr>
              <a:t>+</a:t>
            </a:r>
            <a:r>
              <a:rPr lang="ar-JO" sz="3000" b="1" i="1" dirty="0">
                <a:solidFill>
                  <a:prstClr val="black"/>
                </a:solidFill>
              </a:rPr>
              <a:t> </a:t>
            </a:r>
            <a:r>
              <a:rPr lang="ar-JO" sz="2400" dirty="0">
                <a:solidFill>
                  <a:prstClr val="black"/>
                </a:solidFill>
              </a:rPr>
              <a:t>أضف أي نقاط أخرى تعتقد أنها مفيدة</a:t>
            </a:r>
            <a:endParaRPr lang="en-GB" sz="2400" dirty="0">
              <a:solidFill>
                <a:schemeClr val="tx1"/>
              </a:solidFill>
            </a:endParaRPr>
          </a:p>
          <a:p>
            <a:r>
              <a:rPr lang="en-GB" sz="2400" i="1" dirty="0">
                <a:solidFill>
                  <a:schemeClr val="tx1"/>
                </a:solidFill>
              </a:rPr>
              <a:t> </a:t>
            </a:r>
            <a:endParaRPr lang="en-GB" sz="2400" dirty="0">
              <a:solidFill>
                <a:schemeClr val="tx1"/>
              </a:solidFill>
            </a:endParaRPr>
          </a:p>
        </p:txBody>
      </p:sp>
    </p:spTree>
    <p:extLst>
      <p:ext uri="{BB962C8B-B14F-4D97-AF65-F5344CB8AC3E}">
        <p14:creationId xmlns:p14="http://schemas.microsoft.com/office/powerpoint/2010/main" val="735515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582F-FF06-42A2-8D1B-3D606C52525F}"/>
              </a:ext>
            </a:extLst>
          </p:cNvPr>
          <p:cNvSpPr>
            <a:spLocks noGrp="1"/>
          </p:cNvSpPr>
          <p:nvPr>
            <p:ph type="title"/>
          </p:nvPr>
        </p:nvSpPr>
        <p:spPr>
          <a:xfrm>
            <a:off x="457200" y="1013192"/>
            <a:ext cx="8229600" cy="1143000"/>
          </a:xfrm>
        </p:spPr>
        <p:txBody>
          <a:bodyPr/>
          <a:lstStyle/>
          <a:p>
            <a:r>
              <a:rPr lang="ar-JO" b="1" dirty="0"/>
              <a:t>نهاية اليوم التدريبي الثاني</a:t>
            </a:r>
            <a:endParaRPr lang="en-GB" b="1" dirty="0"/>
          </a:p>
        </p:txBody>
      </p:sp>
    </p:spTree>
    <p:extLst>
      <p:ext uri="{BB962C8B-B14F-4D97-AF65-F5344CB8AC3E}">
        <p14:creationId xmlns:p14="http://schemas.microsoft.com/office/powerpoint/2010/main" val="4254297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41D3-27D1-4167-B01D-F5BB2A9DE9C3}"/>
              </a:ext>
            </a:extLst>
          </p:cNvPr>
          <p:cNvSpPr>
            <a:spLocks noGrp="1"/>
          </p:cNvSpPr>
          <p:nvPr>
            <p:ph type="ctrTitle"/>
          </p:nvPr>
        </p:nvSpPr>
        <p:spPr>
          <a:xfrm>
            <a:off x="685800" y="725715"/>
            <a:ext cx="7772400" cy="1857828"/>
          </a:xfrm>
        </p:spPr>
        <p:txBody>
          <a:bodyPr>
            <a:normAutofit fontScale="90000"/>
          </a:bodyPr>
          <a:lstStyle/>
          <a:p>
            <a:r>
              <a:rPr lang="ar-JO" b="1" dirty="0"/>
              <a:t/>
            </a:r>
            <a:br>
              <a:rPr lang="ar-JO" b="1" dirty="0"/>
            </a:br>
            <a:r>
              <a:rPr lang="ar-JO" b="1" dirty="0"/>
              <a:t/>
            </a:r>
            <a:br>
              <a:rPr lang="ar-JO" b="1" dirty="0"/>
            </a:br>
            <a:r>
              <a:rPr lang="ar-JO" b="1" dirty="0"/>
              <a:t/>
            </a:r>
            <a:br>
              <a:rPr lang="ar-JO" b="1" dirty="0"/>
            </a:br>
            <a:r>
              <a:rPr lang="en-US" b="1" dirty="0"/>
              <a:t/>
            </a:r>
            <a:br>
              <a:rPr lang="en-US" b="1" dirty="0"/>
            </a:br>
            <a:r>
              <a:rPr lang="en-US" b="1" dirty="0"/>
              <a:t/>
            </a:r>
            <a:br>
              <a:rPr lang="en-US" b="1" dirty="0"/>
            </a:br>
            <a:r>
              <a:rPr lang="ar-JO" b="1" dirty="0"/>
              <a:t>تدريب المدربين على منهاج </a:t>
            </a:r>
            <a:r>
              <a:rPr lang="ar-JO" b="1" dirty="0" smtClean="0"/>
              <a:t>الرياضيات </a:t>
            </a:r>
            <a:r>
              <a:rPr lang="ar-JO" b="1" dirty="0"/>
              <a:t>المطور للصف الرابع الأساسي</a:t>
            </a:r>
            <a:br>
              <a:rPr lang="ar-JO" b="1" dirty="0"/>
            </a:br>
            <a:r>
              <a:rPr lang="ar-JO" b="1" dirty="0" smtClean="0">
                <a:solidFill>
                  <a:srgbClr val="FF0000"/>
                </a:solidFill>
              </a:rPr>
              <a:t>اليوم التدريبي </a:t>
            </a:r>
            <a:r>
              <a:rPr lang="ar-JO" b="1" dirty="0" smtClean="0">
                <a:solidFill>
                  <a:srgbClr val="FF0000"/>
                </a:solidFill>
              </a:rPr>
              <a:t>الثالث</a:t>
            </a:r>
            <a:r>
              <a:rPr lang="ar-JO" b="1" dirty="0"/>
              <a:t/>
            </a:r>
            <a:br>
              <a:rPr lang="ar-JO" b="1" dirty="0"/>
            </a:br>
            <a:r>
              <a:rPr lang="ar-JO" dirty="0"/>
              <a:t/>
            </a:r>
            <a:br>
              <a:rPr lang="ar-JO"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Subtitle 2">
            <a:extLst>
              <a:ext uri="{FF2B5EF4-FFF2-40B4-BE49-F238E27FC236}">
                <a16:creationId xmlns:a16="http://schemas.microsoft.com/office/drawing/2014/main" id="{79EF2E14-8C10-492A-A167-A5C9A4A32C82}"/>
              </a:ext>
            </a:extLst>
          </p:cNvPr>
          <p:cNvSpPr>
            <a:spLocks noGrp="1"/>
          </p:cNvSpPr>
          <p:nvPr>
            <p:ph type="subTitle" idx="1"/>
          </p:nvPr>
        </p:nvSpPr>
        <p:spPr/>
        <p:txBody>
          <a:bodyPr/>
          <a:lstStyle/>
          <a:p>
            <a:endParaRPr lang="en-GB" dirty="0">
              <a:solidFill>
                <a:schemeClr val="tx1"/>
              </a:solidFill>
            </a:endParaRPr>
          </a:p>
          <a:p>
            <a:endParaRPr lang="en-GB" dirty="0">
              <a:solidFill>
                <a:schemeClr val="tx1"/>
              </a:solidFill>
            </a:endParaRPr>
          </a:p>
          <a:p>
            <a:pPr lvl="0"/>
            <a:r>
              <a:rPr lang="ar-JO" sz="2800" b="1" dirty="0">
                <a:solidFill>
                  <a:prstClr val="black"/>
                </a:solidFill>
              </a:rPr>
              <a:t>آب، 2019م</a:t>
            </a:r>
            <a:endParaRPr lang="en-GB" sz="2800" b="1" dirty="0">
              <a:solidFill>
                <a:prstClr val="black"/>
              </a:solidFill>
            </a:endParaRPr>
          </a:p>
        </p:txBody>
      </p:sp>
      <p:pic>
        <p:nvPicPr>
          <p:cNvPr id="4" name="bcc7b668-fdd0-4834-8930-916a3579c3fc" descr="04A1744A-F4A0-4299-A814-CE318BD30107@uk">
            <a:extLst>
              <a:ext uri="{FF2B5EF4-FFF2-40B4-BE49-F238E27FC236}">
                <a16:creationId xmlns:a16="http://schemas.microsoft.com/office/drawing/2014/main" id="{B0C10BB7-1DC9-4183-BF8D-489FE5D850CC}"/>
              </a:ext>
            </a:extLst>
          </p:cNvPr>
          <p:cNvPicPr>
            <a:picLocks noChangeAspect="1" noChangeArrowheads="1"/>
          </p:cNvPicPr>
          <p:nvPr/>
        </p:nvPicPr>
        <p:blipFill rotWithShape="1">
          <a:blip r:embed="rId3" cstate="print"/>
          <a:srcRect r="22584"/>
          <a:stretch/>
        </p:blipFill>
        <p:spPr bwMode="auto">
          <a:xfrm>
            <a:off x="0" y="5831174"/>
            <a:ext cx="12192000" cy="1026826"/>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424735" y="1799773"/>
            <a:ext cx="2309366" cy="3081143"/>
          </a:xfrm>
          <a:prstGeom prst="rect">
            <a:avLst/>
          </a:prstGeom>
        </p:spPr>
      </p:pic>
    </p:spTree>
    <p:extLst>
      <p:ext uri="{BB962C8B-B14F-4D97-AF65-F5344CB8AC3E}">
        <p14:creationId xmlns:p14="http://schemas.microsoft.com/office/powerpoint/2010/main" val="2966992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7B44-CB0A-4F92-A6C4-6E237EE4D94F}"/>
              </a:ext>
            </a:extLst>
          </p:cNvPr>
          <p:cNvSpPr>
            <a:spLocks noGrp="1"/>
          </p:cNvSpPr>
          <p:nvPr>
            <p:ph type="title"/>
          </p:nvPr>
        </p:nvSpPr>
        <p:spPr>
          <a:xfrm>
            <a:off x="457200" y="671680"/>
            <a:ext cx="8229600" cy="1143000"/>
          </a:xfrm>
        </p:spPr>
        <p:txBody>
          <a:bodyPr>
            <a:normAutofit/>
          </a:bodyPr>
          <a:lstStyle/>
          <a:p>
            <a:pPr rtl="1"/>
            <a:r>
              <a:rPr lang="ar-JO" sz="4800" dirty="0" smtClean="0"/>
              <a:t> </a:t>
            </a:r>
            <a:r>
              <a:rPr lang="en-GB" sz="4800" dirty="0" smtClean="0"/>
              <a:t>- </a:t>
            </a:r>
            <a:r>
              <a:rPr lang="en-US" sz="4800" dirty="0" smtClean="0"/>
              <a:t>  </a:t>
            </a:r>
            <a:r>
              <a:rPr lang="en-GB" sz="4800" dirty="0" smtClean="0"/>
              <a:t> +  </a:t>
            </a:r>
            <a:r>
              <a:rPr lang="ar-JO" sz="4800" dirty="0" smtClean="0"/>
              <a:t>     </a:t>
            </a:r>
            <a:r>
              <a:rPr lang="en-GB" sz="4800" dirty="0" smtClean="0"/>
              <a:t>?</a:t>
            </a:r>
            <a:endParaRPr lang="en-GB" sz="4800" dirty="0"/>
          </a:p>
        </p:txBody>
      </p:sp>
    </p:spTree>
    <p:extLst>
      <p:ext uri="{BB962C8B-B14F-4D97-AF65-F5344CB8AC3E}">
        <p14:creationId xmlns:p14="http://schemas.microsoft.com/office/powerpoint/2010/main" val="1234301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C442-A5DA-41B0-9C3D-91FF3E764F28}"/>
              </a:ext>
            </a:extLst>
          </p:cNvPr>
          <p:cNvSpPr>
            <a:spLocks noGrp="1"/>
          </p:cNvSpPr>
          <p:nvPr>
            <p:ph type="title"/>
          </p:nvPr>
        </p:nvSpPr>
        <p:spPr/>
        <p:txBody>
          <a:bodyPr/>
          <a:lstStyle/>
          <a:p>
            <a:r>
              <a:rPr lang="ar-JO" dirty="0">
                <a:solidFill>
                  <a:prstClr val="black"/>
                </a:solidFill>
              </a:rPr>
              <a:t>اليوم التدريبي الثالث</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31871109"/>
              </p:ext>
            </p:extLst>
          </p:nvPr>
        </p:nvGraphicFramePr>
        <p:xfrm>
          <a:off x="337457" y="1210706"/>
          <a:ext cx="8218714" cy="4466841"/>
        </p:xfrm>
        <a:graphic>
          <a:graphicData uri="http://schemas.openxmlformats.org/drawingml/2006/table">
            <a:tbl>
              <a:tblPr firstRow="1" firstCol="1" bandRow="1" bandCol="1">
                <a:tableStyleId>{5C22544A-7EE6-4342-B048-85BDC9FD1C3A}</a:tableStyleId>
              </a:tblPr>
              <a:tblGrid>
                <a:gridCol w="4227169">
                  <a:extLst>
                    <a:ext uri="{9D8B030D-6E8A-4147-A177-3AD203B41FA5}">
                      <a16:colId xmlns:a16="http://schemas.microsoft.com/office/drawing/2014/main" val="2126987006"/>
                    </a:ext>
                  </a:extLst>
                </a:gridCol>
                <a:gridCol w="3991545">
                  <a:extLst>
                    <a:ext uri="{9D8B030D-6E8A-4147-A177-3AD203B41FA5}">
                      <a16:colId xmlns:a16="http://schemas.microsoft.com/office/drawing/2014/main" val="514793574"/>
                    </a:ext>
                  </a:extLst>
                </a:gridCol>
              </a:tblGrid>
              <a:tr h="326676">
                <a:tc>
                  <a:txBody>
                    <a:bodyPr/>
                    <a:lstStyle/>
                    <a:p>
                      <a:pPr marL="0" marR="180340" algn="r" rtl="1">
                        <a:lnSpc>
                          <a:spcPct val="107000"/>
                        </a:lnSpc>
                        <a:spcBef>
                          <a:spcPts val="0"/>
                        </a:spcBef>
                        <a:spcAft>
                          <a:spcPts val="800"/>
                        </a:spcAft>
                      </a:pPr>
                      <a:r>
                        <a:rPr lang="ar-SA" sz="1500">
                          <a:effectLst/>
                        </a:rPr>
                        <a:t>النتاجات المتوقعة للجلسة التدريبية الثانية</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nchor="ctr"/>
                </a:tc>
                <a:tc>
                  <a:txBody>
                    <a:bodyPr/>
                    <a:lstStyle/>
                    <a:p>
                      <a:pPr marL="0" marR="180340" algn="r" rtl="1">
                        <a:lnSpc>
                          <a:spcPct val="107000"/>
                        </a:lnSpc>
                        <a:spcBef>
                          <a:spcPts val="0"/>
                        </a:spcBef>
                        <a:spcAft>
                          <a:spcPts val="800"/>
                        </a:spcAft>
                      </a:pPr>
                      <a:r>
                        <a:rPr lang="ar-SA" sz="1500">
                          <a:effectLst/>
                        </a:rPr>
                        <a:t>النتاجات المتوقعة للجلسة التدريبية الأولى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nchor="ctr"/>
                </a:tc>
                <a:extLst>
                  <a:ext uri="{0D108BD9-81ED-4DB2-BD59-A6C34878D82A}">
                    <a16:rowId xmlns:a16="http://schemas.microsoft.com/office/drawing/2014/main" val="673542050"/>
                  </a:ext>
                </a:extLst>
              </a:tr>
              <a:tr h="1369320">
                <a:tc>
                  <a:txBody>
                    <a:bodyPr/>
                    <a:lstStyle/>
                    <a:p>
                      <a:pPr marL="0" marR="0" algn="just" rtl="1">
                        <a:lnSpc>
                          <a:spcPct val="107000"/>
                        </a:lnSpc>
                        <a:spcBef>
                          <a:spcPts val="300"/>
                        </a:spcBef>
                        <a:spcAft>
                          <a:spcPts val="300"/>
                        </a:spcAft>
                        <a:tabLst>
                          <a:tab pos="1943100" algn="l"/>
                        </a:tabLst>
                      </a:pPr>
                      <a:r>
                        <a:rPr lang="ar-SA" sz="1500" dirty="0">
                          <a:effectLst/>
                        </a:rPr>
                        <a:t>كيفية توظيف مواد الإثراء اللغوي: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التدريب على كيفية توظيف مواد الإثراء اللغوي في الغرفة الصفية، وفي حل الواجبات البيتية والإجابة عن الأسئلة الواردة في بند التقييم والأنشطة، </a:t>
                      </a:r>
                      <a:r>
                        <a:rPr lang="ar-SA" sz="1500" b="0" dirty="0" smtClean="0">
                          <a:effectLst/>
                        </a:rPr>
                        <a:t>ومراجعة </a:t>
                      </a:r>
                      <a:r>
                        <a:rPr lang="ar-SA" sz="1500" b="0" dirty="0">
                          <a:effectLst/>
                        </a:rPr>
                        <a:t>الإرشادات المقدمة للمعلم فيما يتعلق باستخدام هذه المواد.</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tc>
                  <a:txBody>
                    <a:bodyPr/>
                    <a:lstStyle/>
                    <a:p>
                      <a:pPr marL="0" marR="0" algn="just" rtl="1">
                        <a:lnSpc>
                          <a:spcPct val="107000"/>
                        </a:lnSpc>
                        <a:spcBef>
                          <a:spcPts val="300"/>
                        </a:spcBef>
                        <a:spcAft>
                          <a:spcPts val="300"/>
                        </a:spcAft>
                        <a:tabLst>
                          <a:tab pos="1943100" algn="l"/>
                        </a:tabLst>
                      </a:pPr>
                      <a:r>
                        <a:rPr lang="ar-SA" sz="1500" b="1" dirty="0">
                          <a:effectLst/>
                        </a:rPr>
                        <a:t>تدريس الرياضيات باستخدام استراتيجية التدريس المصغر: </a:t>
                      </a:r>
                      <a:endParaRPr lang="en-US" sz="1500" b="1"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تطبيق مبادئ التدريس الفعال.</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جمع التغذية الراجعة ذات العلاقة بتحسين الممارسات التدريسية ومشاركتها.</a:t>
                      </a:r>
                      <a:endParaRPr lang="en-US" sz="1500" dirty="0">
                        <a:effectLst/>
                      </a:endParaRPr>
                    </a:p>
                    <a:p>
                      <a:pPr marL="0" marR="0" algn="just" rtl="1">
                        <a:lnSpc>
                          <a:spcPct val="107000"/>
                        </a:lnSpc>
                        <a:spcBef>
                          <a:spcPts val="300"/>
                        </a:spcBef>
                        <a:spcAft>
                          <a:spcPts val="300"/>
                        </a:spcAft>
                        <a:tabLst>
                          <a:tab pos="1943100" algn="l"/>
                        </a:tabLst>
                      </a:pPr>
                      <a:endParaRPr lang="en-US" sz="1500" dirty="0">
                        <a:effectLst/>
                      </a:endParaRPr>
                    </a:p>
                  </a:txBody>
                  <a:tcPr marL="65602" marR="65602" marT="0" marB="0"/>
                </a:tc>
                <a:extLst>
                  <a:ext uri="{0D108BD9-81ED-4DB2-BD59-A6C34878D82A}">
                    <a16:rowId xmlns:a16="http://schemas.microsoft.com/office/drawing/2014/main" val="2317849089"/>
                  </a:ext>
                </a:extLst>
              </a:tr>
              <a:tr h="306804">
                <a:tc>
                  <a:txBody>
                    <a:bodyPr/>
                    <a:lstStyle/>
                    <a:p>
                      <a:pPr marL="11430" marR="0" algn="r" rtl="1">
                        <a:lnSpc>
                          <a:spcPct val="107000"/>
                        </a:lnSpc>
                        <a:spcBef>
                          <a:spcPts val="300"/>
                        </a:spcBef>
                        <a:spcAft>
                          <a:spcPts val="300"/>
                        </a:spcAft>
                        <a:tabLst>
                          <a:tab pos="1943100" algn="l"/>
                        </a:tabLst>
                      </a:pPr>
                      <a:r>
                        <a:rPr lang="ar-JO" sz="1500">
                          <a:effectLst/>
                        </a:rPr>
                        <a:t>جلسة ختامية عامة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tc>
                  <a:txBody>
                    <a:bodyPr/>
                    <a:lstStyle/>
                    <a:p>
                      <a:pPr marL="21590" marR="0" algn="r" rtl="1">
                        <a:lnSpc>
                          <a:spcPct val="107000"/>
                        </a:lnSpc>
                        <a:spcBef>
                          <a:spcPts val="300"/>
                        </a:spcBef>
                        <a:spcAft>
                          <a:spcPts val="300"/>
                        </a:spcAft>
                        <a:tabLst>
                          <a:tab pos="1943100" algn="l"/>
                        </a:tabLst>
                      </a:pPr>
                      <a:r>
                        <a:rPr lang="ar-SA" sz="1500" b="1" dirty="0">
                          <a:effectLst/>
                        </a:rPr>
                        <a:t>النتاجات المتوقعة للجلسة التدريبية الثالثة</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extLst>
                  <a:ext uri="{0D108BD9-81ED-4DB2-BD59-A6C34878D82A}">
                    <a16:rowId xmlns:a16="http://schemas.microsoft.com/office/drawing/2014/main" val="149004630"/>
                  </a:ext>
                </a:extLst>
              </a:tr>
              <a:tr h="2381751">
                <a:tc>
                  <a:txBody>
                    <a:bodyPr/>
                    <a:lstStyle/>
                    <a:p>
                      <a:pPr marL="0" marR="0" algn="just" rtl="1">
                        <a:lnSpc>
                          <a:spcPct val="107000"/>
                        </a:lnSpc>
                        <a:spcBef>
                          <a:spcPts val="300"/>
                        </a:spcBef>
                        <a:spcAft>
                          <a:spcPts val="300"/>
                        </a:spcAft>
                        <a:tabLst>
                          <a:tab pos="1943100" algn="l"/>
                        </a:tabLst>
                      </a:pPr>
                      <a:r>
                        <a:rPr lang="ar-SA" sz="1500" dirty="0">
                          <a:effectLst/>
                        </a:rPr>
                        <a:t>جلسة ختامية عامة: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مناقشة الاستفسارات والملاحظات التي قد تكون لدى المشاركين.</a:t>
                      </a:r>
                      <a:endParaRPr lang="en-US" sz="1500" b="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التأمل في التدريب.</a:t>
                      </a:r>
                      <a:endParaRPr lang="en-US" sz="1500" b="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b="0" dirty="0">
                          <a:effectLst/>
                        </a:rPr>
                        <a:t>تكوين صورة واضحة عن تدريس الرياضيات للصف الرابع: مخرجاته وآثاره المتوقعة.</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5602" marR="65602" marT="0" marB="0"/>
                </a:tc>
                <a:tc>
                  <a:txBody>
                    <a:bodyPr/>
                    <a:lstStyle/>
                    <a:p>
                      <a:pPr marL="0" marR="0" algn="just" rtl="1">
                        <a:lnSpc>
                          <a:spcPct val="105000"/>
                        </a:lnSpc>
                        <a:spcBef>
                          <a:spcPts val="300"/>
                        </a:spcBef>
                        <a:spcAft>
                          <a:spcPts val="300"/>
                        </a:spcAft>
                      </a:pPr>
                      <a:r>
                        <a:rPr lang="ar-SA" sz="1500" b="1" dirty="0">
                          <a:effectLst/>
                        </a:rPr>
                        <a:t>تطبيق الإثراء اللغوي: </a:t>
                      </a:r>
                      <a:endParaRPr lang="en-US" sz="1500" dirty="0">
                        <a:effectLst/>
                      </a:endParaRPr>
                    </a:p>
                    <a:p>
                      <a:pPr marL="342900" marR="0" lvl="0" indent="-342900" algn="just" rtl="1">
                        <a:lnSpc>
                          <a:spcPct val="105000"/>
                        </a:lnSpc>
                        <a:spcBef>
                          <a:spcPts val="300"/>
                        </a:spcBef>
                        <a:spcAft>
                          <a:spcPts val="300"/>
                        </a:spcAft>
                        <a:buFont typeface="Symbol" panose="05050102010706020507" pitchFamily="18" charset="2"/>
                        <a:buChar char=""/>
                      </a:pPr>
                      <a:r>
                        <a:rPr lang="ar-SA" sz="1500" dirty="0">
                          <a:effectLst/>
                        </a:rPr>
                        <a:t>تكليف المعلمين بتنفيذ مهام تدريبية باستخدام مواد الإثراء اللغوي</a:t>
                      </a:r>
                      <a:r>
                        <a:rPr lang="ar-SA" sz="1500" dirty="0" smtClean="0">
                          <a:effectLst/>
                        </a:rPr>
                        <a:t>.</a:t>
                      </a:r>
                      <a:endParaRPr lang="en-US" sz="1500" dirty="0">
                        <a:effectLst/>
                      </a:endParaRPr>
                    </a:p>
                    <a:p>
                      <a:pPr marL="0" marR="0" algn="just" rtl="1">
                        <a:lnSpc>
                          <a:spcPct val="105000"/>
                        </a:lnSpc>
                        <a:spcBef>
                          <a:spcPts val="300"/>
                        </a:spcBef>
                        <a:spcAft>
                          <a:spcPts val="300"/>
                        </a:spcAft>
                      </a:pPr>
                      <a:r>
                        <a:rPr lang="ar-SA" sz="1500" dirty="0">
                          <a:effectLst/>
                        </a:rPr>
                        <a:t>مهمة تدريبية: </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تطبيق مبادئ التدريس الفعال.</a:t>
                      </a:r>
                      <a:endParaRPr lang="en-US" sz="1500" dirty="0">
                        <a:effectLst/>
                      </a:endParaRPr>
                    </a:p>
                    <a:p>
                      <a:pPr marL="342900" marR="0" lvl="0" indent="-342900" algn="just" rtl="1">
                        <a:lnSpc>
                          <a:spcPct val="107000"/>
                        </a:lnSpc>
                        <a:spcBef>
                          <a:spcPts val="300"/>
                        </a:spcBef>
                        <a:spcAft>
                          <a:spcPts val="300"/>
                        </a:spcAft>
                        <a:buFont typeface="Symbol" panose="05050102010706020507" pitchFamily="18" charset="2"/>
                        <a:buChar char=""/>
                        <a:tabLst>
                          <a:tab pos="1943100" algn="l"/>
                        </a:tabLst>
                      </a:pPr>
                      <a:r>
                        <a:rPr lang="ar-SA" sz="1500" dirty="0">
                          <a:effectLst/>
                        </a:rPr>
                        <a:t>جمع التغذية الراجعة ذات العلاقة بتحسين الممارسات التدريسية ومشاركتها</a:t>
                      </a:r>
                      <a:r>
                        <a:rPr lang="ar-SA" sz="1500" dirty="0" smtClean="0">
                          <a:effectLst/>
                        </a:rPr>
                        <a:t>.</a:t>
                      </a:r>
                      <a:endParaRPr lang="en-US" sz="1500" dirty="0">
                        <a:effectLst/>
                      </a:endParaRPr>
                    </a:p>
                  </a:txBody>
                  <a:tcPr marL="65602" marR="65602" marT="0" marB="0"/>
                </a:tc>
                <a:extLst>
                  <a:ext uri="{0D108BD9-81ED-4DB2-BD59-A6C34878D82A}">
                    <a16:rowId xmlns:a16="http://schemas.microsoft.com/office/drawing/2014/main" val="3741845876"/>
                  </a:ext>
                </a:extLst>
              </a:tr>
            </a:tbl>
          </a:graphicData>
        </a:graphic>
      </p:graphicFrame>
    </p:spTree>
    <p:extLst>
      <p:ext uri="{BB962C8B-B14F-4D97-AF65-F5344CB8AC3E}">
        <p14:creationId xmlns:p14="http://schemas.microsoft.com/office/powerpoint/2010/main" val="2422489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9348-2BB3-4CCC-AF76-EB265A964D37}"/>
              </a:ext>
            </a:extLst>
          </p:cNvPr>
          <p:cNvSpPr>
            <a:spLocks noGrp="1"/>
          </p:cNvSpPr>
          <p:nvPr>
            <p:ph type="title"/>
          </p:nvPr>
        </p:nvSpPr>
        <p:spPr>
          <a:xfrm>
            <a:off x="457200" y="450484"/>
            <a:ext cx="8229600" cy="1143000"/>
          </a:xfrm>
        </p:spPr>
        <p:txBody>
          <a:bodyPr>
            <a:normAutofit fontScale="90000"/>
          </a:bodyPr>
          <a:lstStyle/>
          <a:p>
            <a:r>
              <a:rPr lang="ar-JO" b="1" dirty="0">
                <a:solidFill>
                  <a:prstClr val="black"/>
                </a:solidFill>
              </a:rPr>
              <a:t>اليوم التدريبي الثالث:</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الأولى</a:t>
            </a:r>
            <a:r>
              <a:rPr lang="ar-JO" dirty="0"/>
              <a:t/>
            </a:r>
            <a:br>
              <a:rPr lang="ar-JO" dirty="0"/>
            </a:br>
            <a:endParaRPr lang="en-GB" dirty="0"/>
          </a:p>
        </p:txBody>
      </p:sp>
      <p:sp>
        <p:nvSpPr>
          <p:cNvPr id="3" name="Content Placeholder 2">
            <a:extLst>
              <a:ext uri="{FF2B5EF4-FFF2-40B4-BE49-F238E27FC236}">
                <a16:creationId xmlns:a16="http://schemas.microsoft.com/office/drawing/2014/main" id="{33F0AAB1-D05C-48EE-8C55-64F3EE729576}"/>
              </a:ext>
            </a:extLst>
          </p:cNvPr>
          <p:cNvSpPr>
            <a:spLocks noGrp="1"/>
          </p:cNvSpPr>
          <p:nvPr>
            <p:ph idx="1"/>
          </p:nvPr>
        </p:nvSpPr>
        <p:spPr>
          <a:xfrm>
            <a:off x="457200" y="1758461"/>
            <a:ext cx="8229600" cy="4525963"/>
          </a:xfrm>
        </p:spPr>
        <p:txBody>
          <a:bodyPr/>
          <a:lstStyle/>
          <a:p>
            <a:pPr marL="0" lvl="0" indent="0" algn="r" rtl="1">
              <a:buNone/>
            </a:pPr>
            <a:r>
              <a:rPr lang="ar-JO" b="1" dirty="0">
                <a:solidFill>
                  <a:prstClr val="black"/>
                </a:solidFill>
              </a:rPr>
              <a:t>تدريس الرياضيات باستخدام استراتيجية التدريس المصغر: </a:t>
            </a:r>
          </a:p>
          <a:p>
            <a:pPr lvl="0" algn="r" rtl="1"/>
            <a:r>
              <a:rPr lang="ar-JO" dirty="0" smtClean="0">
                <a:solidFill>
                  <a:prstClr val="black"/>
                </a:solidFill>
              </a:rPr>
              <a:t>تطبيق </a:t>
            </a:r>
            <a:r>
              <a:rPr lang="ar-JO" dirty="0">
                <a:solidFill>
                  <a:prstClr val="black"/>
                </a:solidFill>
              </a:rPr>
              <a:t>مبادئ التدريس الفعال.</a:t>
            </a:r>
          </a:p>
          <a:p>
            <a:pPr lvl="0" algn="just" rtl="1"/>
            <a:r>
              <a:rPr lang="ar-JO" dirty="0" smtClean="0">
                <a:solidFill>
                  <a:prstClr val="black"/>
                </a:solidFill>
              </a:rPr>
              <a:t>جمع </a:t>
            </a:r>
            <a:r>
              <a:rPr lang="ar-JO" dirty="0">
                <a:solidFill>
                  <a:prstClr val="black"/>
                </a:solidFill>
              </a:rPr>
              <a:t>التغذية الراجعة ذات العلاقة بتحسين الممارسات التدريسية ومشاركتها.</a:t>
            </a:r>
            <a:endParaRPr lang="ar-JO" dirty="0">
              <a:solidFill>
                <a:prstClr val="black"/>
              </a:solidFill>
            </a:endParaRPr>
          </a:p>
        </p:txBody>
      </p:sp>
    </p:spTree>
    <p:extLst>
      <p:ext uri="{BB962C8B-B14F-4D97-AF65-F5344CB8AC3E}">
        <p14:creationId xmlns:p14="http://schemas.microsoft.com/office/powerpoint/2010/main" val="1774102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ar-JO" altLang="en-US" dirty="0" smtClean="0"/>
              <a:t>استراتيجية التدريس المصغر</a:t>
            </a:r>
            <a:endParaRPr lang="en-GB" altLang="en-US" dirty="0"/>
          </a:p>
        </p:txBody>
      </p:sp>
      <p:sp>
        <p:nvSpPr>
          <p:cNvPr id="7171" name="Rectangle 3"/>
          <p:cNvSpPr>
            <a:spLocks noGrp="1"/>
          </p:cNvSpPr>
          <p:nvPr>
            <p:ph idx="1"/>
          </p:nvPr>
        </p:nvSpPr>
        <p:spPr>
          <a:xfrm>
            <a:off x="360947" y="1194036"/>
            <a:ext cx="8482264" cy="4525963"/>
          </a:xfrm>
        </p:spPr>
        <p:txBody>
          <a:bodyPr/>
          <a:lstStyle/>
          <a:p>
            <a:pPr marL="0" indent="0" algn="just" rtl="1">
              <a:buFont typeface="Webdings" pitchFamily="18" charset="2"/>
              <a:buNone/>
              <a:defRPr/>
            </a:pPr>
            <a:r>
              <a:rPr lang="ar-JO" sz="2600" dirty="0" smtClean="0"/>
              <a:t>استراتيجية التدريس المصغر: تمتاز بأن التدريس الذي يتم من خلال مجموعات مصغرة فيها يكون متبوعًا بالتغذية الراجعة من كل من المشرف والمتعلمين.  </a:t>
            </a:r>
          </a:p>
        </p:txBody>
      </p:sp>
      <p:pic>
        <p:nvPicPr>
          <p:cNvPr id="7172" name="Picture 2"/>
          <p:cNvPicPr>
            <a:picLocks noChangeAspect="1"/>
          </p:cNvPicPr>
          <p:nvPr/>
        </p:nvPicPr>
        <p:blipFill>
          <a:blip r:embed="rId3"/>
          <a:srcRect t="10896" r="74706" b="50000"/>
          <a:stretch>
            <a:fillRect/>
          </a:stretch>
        </p:blipFill>
        <p:spPr bwMode="auto">
          <a:xfrm>
            <a:off x="697195" y="2388629"/>
            <a:ext cx="3235325" cy="3254375"/>
          </a:xfrm>
          <a:prstGeom prst="rect">
            <a:avLst/>
          </a:prstGeom>
          <a:noFill/>
          <a:ln w="9525">
            <a:noFill/>
            <a:miter lim="800000"/>
            <a:headEnd/>
            <a:tailEnd/>
          </a:ln>
        </p:spPr>
      </p:pic>
      <p:pic>
        <p:nvPicPr>
          <p:cNvPr id="7173" name="Picture 4"/>
          <p:cNvPicPr>
            <a:picLocks noChangeAspect="1"/>
          </p:cNvPicPr>
          <p:nvPr/>
        </p:nvPicPr>
        <p:blipFill>
          <a:blip r:embed="rId4"/>
          <a:srcRect r="89120" b="86090"/>
          <a:stretch>
            <a:fillRect/>
          </a:stretch>
        </p:blipFill>
        <p:spPr bwMode="auto">
          <a:xfrm>
            <a:off x="4143372" y="3731913"/>
            <a:ext cx="1384300" cy="1152525"/>
          </a:xfrm>
          <a:prstGeom prst="rect">
            <a:avLst/>
          </a:prstGeom>
          <a:noFill/>
          <a:ln w="9525">
            <a:noFill/>
            <a:miter lim="800000"/>
            <a:headEnd/>
            <a:tailEnd/>
          </a:ln>
        </p:spPr>
      </p:pic>
      <p:sp>
        <p:nvSpPr>
          <p:cNvPr id="8" name="TextBox 1"/>
          <p:cNvSpPr txBox="1">
            <a:spLocks noChangeArrowheads="1"/>
          </p:cNvSpPr>
          <p:nvPr/>
        </p:nvSpPr>
        <p:spPr bwMode="auto">
          <a:xfrm>
            <a:off x="4143372" y="2837477"/>
            <a:ext cx="48211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30000"/>
              </a:spcBef>
              <a:buClr>
                <a:schemeClr val="accent1"/>
              </a:buClr>
              <a:buFont typeface="Webdings" pitchFamily="18" charset="2"/>
              <a:buChar char="4"/>
              <a:defRPr sz="2400">
                <a:solidFill>
                  <a:srgbClr val="404040"/>
                </a:solidFill>
                <a:latin typeface="Arial" charset="0"/>
                <a:ea typeface="MS PGothic" pitchFamily="34" charset="-128"/>
              </a:defRPr>
            </a:lvl1pPr>
            <a:lvl2pPr marL="742950" indent="-285750" eaLnBrk="0" hangingPunct="0">
              <a:spcBef>
                <a:spcPct val="30000"/>
              </a:spcBef>
              <a:buClr>
                <a:schemeClr val="accent1"/>
              </a:buClr>
              <a:buFont typeface="Webdings" pitchFamily="18" charset="2"/>
              <a:buChar char="4"/>
              <a:defRPr sz="2400">
                <a:solidFill>
                  <a:srgbClr val="404040"/>
                </a:solidFill>
                <a:latin typeface="Arial" charset="0"/>
                <a:ea typeface="MS PGothic" pitchFamily="34" charset="-128"/>
              </a:defRPr>
            </a:lvl2pPr>
            <a:lvl3pPr marL="1143000" indent="-228600" eaLnBrk="0" hangingPunct="0">
              <a:spcBef>
                <a:spcPct val="30000"/>
              </a:spcBef>
              <a:buClr>
                <a:schemeClr val="accent1"/>
              </a:buClr>
              <a:buFont typeface="Webdings" pitchFamily="18" charset="2"/>
              <a:buChar char="4"/>
              <a:defRPr sz="2000">
                <a:solidFill>
                  <a:srgbClr val="404040"/>
                </a:solidFill>
                <a:latin typeface="Arial"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9pPr>
          </a:lstStyle>
          <a:p>
            <a:pPr algn="r" rtl="1" eaLnBrk="1" hangingPunct="1">
              <a:spcBef>
                <a:spcPct val="0"/>
              </a:spcBef>
              <a:buClrTx/>
              <a:buFontTx/>
              <a:buNone/>
              <a:defRPr/>
            </a:pPr>
            <a:r>
              <a:rPr lang="ar-JO" altLang="en-US" dirty="0" smtClean="0">
                <a:solidFill>
                  <a:srgbClr val="000000">
                    <a:lumMod val="50000"/>
                  </a:srgbClr>
                </a:solidFill>
              </a:rPr>
              <a:t>أنشطة التدريس: 15 دقيقة</a:t>
            </a:r>
          </a:p>
        </p:txBody>
      </p:sp>
      <p:sp>
        <p:nvSpPr>
          <p:cNvPr id="9" name="TextBox 1"/>
          <p:cNvSpPr txBox="1">
            <a:spLocks noChangeArrowheads="1"/>
          </p:cNvSpPr>
          <p:nvPr/>
        </p:nvSpPr>
        <p:spPr bwMode="auto">
          <a:xfrm>
            <a:off x="5811713" y="4094072"/>
            <a:ext cx="31527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buClr>
                <a:schemeClr val="accent1"/>
              </a:buClr>
              <a:buFont typeface="Webdings" pitchFamily="18" charset="2"/>
              <a:buChar char="4"/>
              <a:defRPr sz="2400">
                <a:solidFill>
                  <a:srgbClr val="404040"/>
                </a:solidFill>
                <a:latin typeface="Arial" charset="0"/>
                <a:ea typeface="MS PGothic" pitchFamily="34" charset="-128"/>
              </a:defRPr>
            </a:lvl1pPr>
            <a:lvl2pPr marL="742950" indent="-285750" eaLnBrk="0" hangingPunct="0">
              <a:spcBef>
                <a:spcPct val="30000"/>
              </a:spcBef>
              <a:buClr>
                <a:schemeClr val="accent1"/>
              </a:buClr>
              <a:buFont typeface="Webdings" pitchFamily="18" charset="2"/>
              <a:buChar char="4"/>
              <a:defRPr sz="2400">
                <a:solidFill>
                  <a:srgbClr val="404040"/>
                </a:solidFill>
                <a:latin typeface="Arial" charset="0"/>
                <a:ea typeface="MS PGothic" pitchFamily="34" charset="-128"/>
              </a:defRPr>
            </a:lvl2pPr>
            <a:lvl3pPr marL="1143000" indent="-228600" eaLnBrk="0" hangingPunct="0">
              <a:spcBef>
                <a:spcPct val="30000"/>
              </a:spcBef>
              <a:buClr>
                <a:schemeClr val="accent1"/>
              </a:buClr>
              <a:buFont typeface="Webdings" pitchFamily="18" charset="2"/>
              <a:buChar char="4"/>
              <a:defRPr sz="2000">
                <a:solidFill>
                  <a:srgbClr val="404040"/>
                </a:solidFill>
                <a:latin typeface="Arial"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9pPr>
          </a:lstStyle>
          <a:p>
            <a:pPr algn="r" rtl="1" eaLnBrk="1" hangingPunct="1">
              <a:spcBef>
                <a:spcPct val="0"/>
              </a:spcBef>
              <a:buClrTx/>
              <a:buFontTx/>
              <a:buNone/>
              <a:defRPr/>
            </a:pPr>
            <a:r>
              <a:rPr lang="ar-JO" altLang="en-US" dirty="0" smtClean="0">
                <a:solidFill>
                  <a:srgbClr val="000000">
                    <a:lumMod val="50000"/>
                  </a:srgbClr>
                </a:solidFill>
              </a:rPr>
              <a:t>التغذية الراجعة من كل من المشرف والمتعلمين: 5 دقائق</a:t>
            </a:r>
          </a:p>
        </p:txBody>
      </p:sp>
      <p:sp>
        <p:nvSpPr>
          <p:cNvPr id="10" name="TextBox 4"/>
          <p:cNvSpPr txBox="1">
            <a:spLocks noChangeArrowheads="1"/>
          </p:cNvSpPr>
          <p:nvPr/>
        </p:nvSpPr>
        <p:spPr bwMode="auto">
          <a:xfrm>
            <a:off x="801381" y="5371086"/>
            <a:ext cx="55439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30000"/>
              </a:spcBef>
              <a:buClr>
                <a:schemeClr val="accent1"/>
              </a:buClr>
              <a:buFont typeface="Webdings" pitchFamily="18" charset="2"/>
              <a:buChar char="4"/>
              <a:defRPr sz="2400">
                <a:solidFill>
                  <a:srgbClr val="404040"/>
                </a:solidFill>
                <a:latin typeface="Arial" charset="0"/>
                <a:ea typeface="MS PGothic" pitchFamily="34" charset="-128"/>
              </a:defRPr>
            </a:lvl1pPr>
            <a:lvl2pPr marL="742950" indent="-285750" eaLnBrk="0" hangingPunct="0">
              <a:spcBef>
                <a:spcPct val="30000"/>
              </a:spcBef>
              <a:buClr>
                <a:schemeClr val="accent1"/>
              </a:buClr>
              <a:buFont typeface="Webdings" pitchFamily="18" charset="2"/>
              <a:buChar char="4"/>
              <a:defRPr sz="2400">
                <a:solidFill>
                  <a:srgbClr val="404040"/>
                </a:solidFill>
                <a:latin typeface="Arial" charset="0"/>
                <a:ea typeface="MS PGothic" pitchFamily="34" charset="-128"/>
              </a:defRPr>
            </a:lvl2pPr>
            <a:lvl3pPr marL="1143000" indent="-228600" eaLnBrk="0" hangingPunct="0">
              <a:spcBef>
                <a:spcPct val="30000"/>
              </a:spcBef>
              <a:buClr>
                <a:schemeClr val="accent1"/>
              </a:buClr>
              <a:buFont typeface="Webdings" pitchFamily="18" charset="2"/>
              <a:buChar char="4"/>
              <a:defRPr sz="2000">
                <a:solidFill>
                  <a:srgbClr val="404040"/>
                </a:solidFill>
                <a:latin typeface="Arial" charset="0"/>
                <a:ea typeface="MS PGothic" pitchFamily="34" charset="-128"/>
              </a:defRPr>
            </a:lvl3pPr>
            <a:lvl4pPr marL="1600200" indent="-228600" eaLnBrk="0" hangingPunct="0">
              <a:spcBef>
                <a:spcPct val="30000"/>
              </a:spcBef>
              <a:buClr>
                <a:schemeClr val="accent1"/>
              </a:buClr>
              <a:buFont typeface="Webdings" pitchFamily="18" charset="2"/>
              <a:buChar char=""/>
              <a:defRPr sz="1400">
                <a:solidFill>
                  <a:schemeClr val="tx1"/>
                </a:solidFill>
                <a:latin typeface="Arial" charset="0"/>
                <a:ea typeface="MS PGothic" pitchFamily="34" charset="-128"/>
              </a:defRPr>
            </a:lvl4pPr>
            <a:lvl5pPr marL="2057400" indent="-228600" eaLnBrk="0" hangingPunct="0">
              <a:spcBef>
                <a:spcPct val="30000"/>
              </a:spcBef>
              <a:buClr>
                <a:schemeClr val="accent1"/>
              </a:buClr>
              <a:buFont typeface="Webdings" pitchFamily="18" charset="2"/>
              <a:buChar char=""/>
              <a:defRPr sz="1400">
                <a:solidFill>
                  <a:schemeClr val="tx1"/>
                </a:solidFill>
                <a:latin typeface="Arial" charset="0"/>
                <a:ea typeface="MS PGothic" pitchFamily="34" charset="-128"/>
              </a:defRPr>
            </a:lvl5pPr>
            <a:lvl6pPr marL="25146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6pPr>
            <a:lvl7pPr marL="29718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7pPr>
            <a:lvl8pPr marL="34290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8pPr>
            <a:lvl9pPr marL="3886200" indent="-228600" eaLnBrk="0" fontAlgn="base" hangingPunct="0">
              <a:spcBef>
                <a:spcPct val="30000"/>
              </a:spcBef>
              <a:spcAft>
                <a:spcPct val="0"/>
              </a:spcAft>
              <a:buClr>
                <a:schemeClr val="accent1"/>
              </a:buClr>
              <a:buFont typeface="Webdings" pitchFamily="18" charset="2"/>
              <a:buChar char=""/>
              <a:defRPr sz="1400">
                <a:solidFill>
                  <a:schemeClr val="tx1"/>
                </a:solidFill>
                <a:latin typeface="Arial" charset="0"/>
                <a:ea typeface="MS PGothic" pitchFamily="34" charset="-128"/>
              </a:defRPr>
            </a:lvl9pPr>
          </a:lstStyle>
          <a:p>
            <a:pPr algn="ctr" eaLnBrk="1" hangingPunct="1">
              <a:spcBef>
                <a:spcPct val="0"/>
              </a:spcBef>
              <a:buClrTx/>
              <a:buFontTx/>
              <a:buNone/>
              <a:defRPr/>
            </a:pPr>
            <a:r>
              <a:rPr lang="ar-JO" altLang="en-US" dirty="0" smtClean="0">
                <a:solidFill>
                  <a:srgbClr val="000000">
                    <a:lumMod val="50000"/>
                  </a:srgbClr>
                </a:solidFill>
              </a:rPr>
              <a:t>الوقت الكلي لتنفيذ كل دورة تدريس مصغرة: 20 دقيقة</a:t>
            </a:r>
          </a:p>
        </p:txBody>
      </p:sp>
      <p:sp>
        <p:nvSpPr>
          <p:cNvPr id="2" name="TextBox 1"/>
          <p:cNvSpPr txBox="1"/>
          <p:nvPr/>
        </p:nvSpPr>
        <p:spPr>
          <a:xfrm>
            <a:off x="2526632" y="3087686"/>
            <a:ext cx="1046747" cy="369332"/>
          </a:xfrm>
          <a:prstGeom prst="rect">
            <a:avLst/>
          </a:prstGeom>
          <a:solidFill>
            <a:schemeClr val="tx2">
              <a:lumMod val="20000"/>
              <a:lumOff val="80000"/>
            </a:schemeClr>
          </a:solidFill>
        </p:spPr>
        <p:txBody>
          <a:bodyPr wrap="square" rtlCol="0">
            <a:spAutoFit/>
          </a:bodyPr>
          <a:lstStyle/>
          <a:p>
            <a:pPr algn="ctr"/>
            <a:r>
              <a:rPr lang="ar-JO" b="1" dirty="0" smtClean="0"/>
              <a:t>معلم</a:t>
            </a:r>
            <a:endParaRPr lang="en-US" b="1" dirty="0"/>
          </a:p>
        </p:txBody>
      </p:sp>
      <p:sp>
        <p:nvSpPr>
          <p:cNvPr id="3" name="TextBox 2"/>
          <p:cNvSpPr txBox="1"/>
          <p:nvPr/>
        </p:nvSpPr>
        <p:spPr>
          <a:xfrm>
            <a:off x="3975533" y="4390969"/>
            <a:ext cx="1462239" cy="369332"/>
          </a:xfrm>
          <a:prstGeom prst="rect">
            <a:avLst/>
          </a:prstGeom>
          <a:solidFill>
            <a:schemeClr val="tx2">
              <a:lumMod val="20000"/>
              <a:lumOff val="80000"/>
            </a:schemeClr>
          </a:solidFill>
        </p:spPr>
        <p:txBody>
          <a:bodyPr wrap="square" rtlCol="0">
            <a:spAutoFit/>
          </a:bodyPr>
          <a:lstStyle/>
          <a:p>
            <a:pPr algn="ctr" rtl="1"/>
            <a:r>
              <a:rPr lang="ar-JO" b="1" dirty="0" smtClean="0"/>
              <a:t>المشرف</a:t>
            </a:r>
            <a:endParaRPr lang="en-US" b="1" dirty="0"/>
          </a:p>
        </p:txBody>
      </p:sp>
      <p:sp>
        <p:nvSpPr>
          <p:cNvPr id="4" name="TextBox 3"/>
          <p:cNvSpPr txBox="1"/>
          <p:nvPr/>
        </p:nvSpPr>
        <p:spPr>
          <a:xfrm>
            <a:off x="2671011" y="4884438"/>
            <a:ext cx="1010652" cy="369332"/>
          </a:xfrm>
          <a:prstGeom prst="rect">
            <a:avLst/>
          </a:prstGeom>
          <a:solidFill>
            <a:schemeClr val="tx2">
              <a:lumMod val="20000"/>
              <a:lumOff val="80000"/>
            </a:schemeClr>
          </a:solidFill>
        </p:spPr>
        <p:txBody>
          <a:bodyPr wrap="square" rtlCol="0">
            <a:spAutoFit/>
          </a:bodyPr>
          <a:lstStyle/>
          <a:p>
            <a:pPr algn="ctr"/>
            <a:r>
              <a:rPr lang="ar-JO" b="1" dirty="0" smtClean="0"/>
              <a:t>متعلم</a:t>
            </a:r>
            <a:endParaRPr lang="en-US" b="1" dirty="0"/>
          </a:p>
        </p:txBody>
      </p:sp>
      <p:sp>
        <p:nvSpPr>
          <p:cNvPr id="5" name="TextBox 4"/>
          <p:cNvSpPr txBox="1"/>
          <p:nvPr/>
        </p:nvSpPr>
        <p:spPr>
          <a:xfrm>
            <a:off x="926435" y="4249928"/>
            <a:ext cx="962526" cy="369332"/>
          </a:xfrm>
          <a:prstGeom prst="rect">
            <a:avLst/>
          </a:prstGeom>
          <a:solidFill>
            <a:schemeClr val="tx2">
              <a:lumMod val="20000"/>
              <a:lumOff val="80000"/>
            </a:schemeClr>
          </a:solidFill>
        </p:spPr>
        <p:txBody>
          <a:bodyPr wrap="square" rtlCol="0">
            <a:spAutoFit/>
          </a:bodyPr>
          <a:lstStyle/>
          <a:p>
            <a:pPr algn="ctr" rtl="1"/>
            <a:r>
              <a:rPr lang="ar-JO" b="1" dirty="0">
                <a:solidFill>
                  <a:prstClr val="black"/>
                </a:solidFill>
              </a:rPr>
              <a:t>متعلم</a:t>
            </a:r>
            <a:endParaRPr lang="en-US" dirty="0"/>
          </a:p>
        </p:txBody>
      </p:sp>
    </p:spTree>
    <p:extLst>
      <p:ext uri="{BB962C8B-B14F-4D97-AF65-F5344CB8AC3E}">
        <p14:creationId xmlns:p14="http://schemas.microsoft.com/office/powerpoint/2010/main" val="379857443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p:cNvSpPr>
          <p:nvPr>
            <p:ph type="title"/>
          </p:nvPr>
        </p:nvSpPr>
        <p:spPr>
          <a:xfrm>
            <a:off x="176214" y="437642"/>
            <a:ext cx="8710612" cy="779462"/>
          </a:xfrm>
        </p:spPr>
        <p:txBody>
          <a:bodyPr/>
          <a:lstStyle/>
          <a:p>
            <a:pPr eaLnBrk="1" hangingPunct="1"/>
            <a:r>
              <a:rPr lang="ar-JO" sz="3200" dirty="0" smtClean="0"/>
              <a:t>الوقت الخاص بالتدريب على استراتيجية التدريس المصغّر </a:t>
            </a:r>
            <a:endParaRPr lang="en-GB" sz="3200" dirty="0"/>
          </a:p>
        </p:txBody>
      </p:sp>
      <p:sp>
        <p:nvSpPr>
          <p:cNvPr id="10" name="Rectangle 3"/>
          <p:cNvSpPr txBox="1">
            <a:spLocks/>
          </p:cNvSpPr>
          <p:nvPr/>
        </p:nvSpPr>
        <p:spPr bwMode="auto">
          <a:xfrm>
            <a:off x="0" y="1348732"/>
            <a:ext cx="8694737" cy="494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r" rtl="1" eaLnBrk="0" fontAlgn="base" hangingPunct="0">
              <a:spcBef>
                <a:spcPct val="30000"/>
              </a:spcBef>
              <a:spcAft>
                <a:spcPct val="0"/>
              </a:spcAft>
              <a:buClr>
                <a:schemeClr val="accent1"/>
              </a:buClr>
              <a:buFont typeface="Webdings" pitchFamily="18" charset="2"/>
              <a:buChar char="4"/>
            </a:pPr>
            <a:r>
              <a:rPr lang="ar-JO" sz="2200" kern="0" dirty="0" smtClean="0"/>
              <a:t>الجلسة التدريبية للمعلمين: 15 دقيقة.</a:t>
            </a:r>
          </a:p>
          <a:p>
            <a:pPr marL="285750" indent="-285750" algn="r" rtl="1" eaLnBrk="0" fontAlgn="base" hangingPunct="0">
              <a:spcBef>
                <a:spcPct val="30000"/>
              </a:spcBef>
              <a:spcAft>
                <a:spcPct val="0"/>
              </a:spcAft>
              <a:buClr>
                <a:schemeClr val="accent1"/>
              </a:buClr>
              <a:buFont typeface="Webdings" pitchFamily="18" charset="2"/>
              <a:buChar char="4"/>
            </a:pPr>
            <a:r>
              <a:rPr lang="ar-JO" sz="2200" kern="0" dirty="0" smtClean="0"/>
              <a:t>جمع التغذية الراجعة: 5 دقائق.</a:t>
            </a:r>
          </a:p>
          <a:p>
            <a:pPr algn="r" rtl="1" eaLnBrk="0" fontAlgn="base" hangingPunct="0">
              <a:spcBef>
                <a:spcPct val="30000"/>
              </a:spcBef>
              <a:spcAft>
                <a:spcPct val="0"/>
              </a:spcAft>
              <a:buClr>
                <a:schemeClr val="accent1"/>
              </a:buClr>
            </a:pPr>
            <a:endParaRPr lang="ar-JO" sz="1500" b="1" kern="0" dirty="0" smtClean="0"/>
          </a:p>
          <a:p>
            <a:pPr algn="r" rtl="1" eaLnBrk="0" fontAlgn="base" hangingPunct="0">
              <a:spcBef>
                <a:spcPct val="30000"/>
              </a:spcBef>
              <a:spcAft>
                <a:spcPct val="0"/>
              </a:spcAft>
              <a:buClr>
                <a:schemeClr val="accent1"/>
              </a:buClr>
            </a:pPr>
            <a:r>
              <a:rPr lang="ar-JO" sz="2200" b="1" kern="0" dirty="0" smtClean="0"/>
              <a:t>لا تتحرك من مكانك إلا بعد أن تحصل على إشارة من المدرب على القيام بذلك.</a:t>
            </a:r>
            <a:endParaRPr lang="en-GB" sz="2200" b="1" kern="0" dirty="0"/>
          </a:p>
          <a:p>
            <a:pPr marL="742950" lvl="1" indent="-285750" eaLnBrk="0" fontAlgn="base" hangingPunct="0">
              <a:spcBef>
                <a:spcPct val="30000"/>
              </a:spcBef>
              <a:spcAft>
                <a:spcPct val="0"/>
              </a:spcAft>
              <a:buClr>
                <a:schemeClr val="accent1"/>
              </a:buClr>
              <a:buFont typeface="Webdings" pitchFamily="18" charset="2"/>
              <a:buChar char="4"/>
              <a:defRPr/>
            </a:pPr>
            <a:endParaRPr lang="en-GB" sz="2200" kern="0" dirty="0"/>
          </a:p>
          <a:p>
            <a:pPr lvl="1" eaLnBrk="0" fontAlgn="base" hangingPunct="0">
              <a:spcBef>
                <a:spcPct val="30000"/>
              </a:spcBef>
              <a:spcAft>
                <a:spcPct val="0"/>
              </a:spcAft>
              <a:buClr>
                <a:schemeClr val="accent1"/>
              </a:buClr>
              <a:defRPr/>
            </a:pPr>
            <a:endParaRPr lang="en-GB" sz="2200" kern="0" dirty="0"/>
          </a:p>
          <a:p>
            <a:pPr marL="742950" lvl="1" indent="-285750" eaLnBrk="0" fontAlgn="base" hangingPunct="0">
              <a:spcBef>
                <a:spcPct val="30000"/>
              </a:spcBef>
              <a:spcAft>
                <a:spcPct val="0"/>
              </a:spcAft>
              <a:buClr>
                <a:schemeClr val="accent1"/>
              </a:buClr>
              <a:buFont typeface="Webdings" pitchFamily="18" charset="2"/>
              <a:buChar char="4"/>
              <a:defRPr/>
            </a:pPr>
            <a:endParaRPr lang="en-GB" sz="2200" kern="0" dirty="0"/>
          </a:p>
        </p:txBody>
      </p:sp>
      <p:graphicFrame>
        <p:nvGraphicFramePr>
          <p:cNvPr id="2" name="Table 1"/>
          <p:cNvGraphicFramePr>
            <a:graphicFrameLocks noGrp="1"/>
          </p:cNvGraphicFramePr>
          <p:nvPr>
            <p:extLst/>
          </p:nvPr>
        </p:nvGraphicFramePr>
        <p:xfrm>
          <a:off x="819114" y="2955709"/>
          <a:ext cx="7424811" cy="2123440"/>
        </p:xfrm>
        <a:graphic>
          <a:graphicData uri="http://schemas.openxmlformats.org/drawingml/2006/table">
            <a:tbl>
              <a:tblPr firstRow="1" bandRow="1">
                <a:tableStyleId>{5C22544A-7EE6-4342-B048-85BDC9FD1C3A}</a:tableStyleId>
              </a:tblPr>
              <a:tblGrid>
                <a:gridCol w="1840831">
                  <a:extLst>
                    <a:ext uri="{9D8B030D-6E8A-4147-A177-3AD203B41FA5}">
                      <a16:colId xmlns:a16="http://schemas.microsoft.com/office/drawing/2014/main" val="807243467"/>
                    </a:ext>
                  </a:extLst>
                </a:gridCol>
                <a:gridCol w="1648327">
                  <a:extLst>
                    <a:ext uri="{9D8B030D-6E8A-4147-A177-3AD203B41FA5}">
                      <a16:colId xmlns:a16="http://schemas.microsoft.com/office/drawing/2014/main" val="299512814"/>
                    </a:ext>
                  </a:extLst>
                </a:gridCol>
                <a:gridCol w="1758312">
                  <a:extLst>
                    <a:ext uri="{9D8B030D-6E8A-4147-A177-3AD203B41FA5}">
                      <a16:colId xmlns:a16="http://schemas.microsoft.com/office/drawing/2014/main" val="1695268940"/>
                    </a:ext>
                  </a:extLst>
                </a:gridCol>
                <a:gridCol w="1552074">
                  <a:extLst>
                    <a:ext uri="{9D8B030D-6E8A-4147-A177-3AD203B41FA5}">
                      <a16:colId xmlns:a16="http://schemas.microsoft.com/office/drawing/2014/main" val="2941383174"/>
                    </a:ext>
                  </a:extLst>
                </a:gridCol>
                <a:gridCol w="625267">
                  <a:extLst>
                    <a:ext uri="{9D8B030D-6E8A-4147-A177-3AD203B41FA5}">
                      <a16:colId xmlns:a16="http://schemas.microsoft.com/office/drawing/2014/main" val="3279070411"/>
                    </a:ext>
                  </a:extLst>
                </a:gridCol>
              </a:tblGrid>
              <a:tr h="370840">
                <a:tc>
                  <a:txBody>
                    <a:bodyPr/>
                    <a:lstStyle/>
                    <a:p>
                      <a:pPr algn="ctr" rtl="1"/>
                      <a:r>
                        <a:rPr lang="ar-JO" dirty="0" smtClean="0"/>
                        <a:t>الجلسة التدريبية  الرابعة</a:t>
                      </a:r>
                      <a:endParaRPr lang="en-US" dirty="0"/>
                    </a:p>
                  </a:txBody>
                  <a:tcPr/>
                </a:tc>
                <a:tc>
                  <a:txBody>
                    <a:bodyPr/>
                    <a:lstStyle/>
                    <a:p>
                      <a:pPr algn="ctr" rtl="1"/>
                      <a:r>
                        <a:rPr lang="ar-JO" dirty="0" smtClean="0"/>
                        <a:t>الجلسة التدريبية  الثالثة</a:t>
                      </a:r>
                      <a:endParaRPr lang="en-US" dirty="0"/>
                    </a:p>
                  </a:txBody>
                  <a:tcPr/>
                </a:tc>
                <a:tc>
                  <a:txBody>
                    <a:bodyPr/>
                    <a:lstStyle/>
                    <a:p>
                      <a:pPr algn="ctr" rtl="1"/>
                      <a:r>
                        <a:rPr lang="ar-JO" dirty="0" smtClean="0"/>
                        <a:t>الجلسة التدريبية  الثانية</a:t>
                      </a:r>
                      <a:endParaRPr lang="en-US" dirty="0"/>
                    </a:p>
                  </a:txBody>
                  <a:tcPr/>
                </a:tc>
                <a:tc>
                  <a:txBody>
                    <a:bodyPr/>
                    <a:lstStyle/>
                    <a:p>
                      <a:pPr algn="ctr" rtl="1"/>
                      <a:r>
                        <a:rPr lang="ar-JO" dirty="0" smtClean="0"/>
                        <a:t>الجلسة التدريبية الأولى</a:t>
                      </a:r>
                      <a:endParaRPr lang="en-US" dirty="0"/>
                    </a:p>
                  </a:txBody>
                  <a:tcPr/>
                </a:tc>
                <a:tc>
                  <a:txBody>
                    <a:bodyPr/>
                    <a:lstStyle/>
                    <a:p>
                      <a:pPr algn="ctr"/>
                      <a:endParaRPr lang="en-US" dirty="0"/>
                    </a:p>
                  </a:txBody>
                  <a:tcPr/>
                </a:tc>
                <a:extLst>
                  <a:ext uri="{0D108BD9-81ED-4DB2-BD59-A6C34878D82A}">
                    <a16:rowId xmlns:a16="http://schemas.microsoft.com/office/drawing/2014/main" val="1964893664"/>
                  </a:ext>
                </a:extLst>
              </a:tr>
              <a:tr h="370840">
                <a:tc>
                  <a:txBody>
                    <a:bodyPr/>
                    <a:lstStyle/>
                    <a:p>
                      <a:pPr algn="ctr" rtl="1"/>
                      <a:r>
                        <a:rPr lang="ar-JO" dirty="0" smtClean="0"/>
                        <a:t>معلم</a:t>
                      </a:r>
                      <a:endParaRPr lang="en-US" dirty="0"/>
                    </a:p>
                  </a:txBody>
                  <a:tcPr/>
                </a:tc>
                <a:tc>
                  <a:txBody>
                    <a:bodyPr/>
                    <a:lstStyle/>
                    <a:p>
                      <a:pPr algn="ctr" rtl="1"/>
                      <a:r>
                        <a:rPr lang="ar-JO" dirty="0" smtClean="0"/>
                        <a:t>معلم </a:t>
                      </a:r>
                      <a:endParaRPr lang="en-US" dirty="0"/>
                    </a:p>
                  </a:txBody>
                  <a:tcPr/>
                </a:tc>
                <a:tc>
                  <a:txBody>
                    <a:bodyPr/>
                    <a:lstStyle/>
                    <a:p>
                      <a:pPr algn="ctr" rtl="1"/>
                      <a:r>
                        <a:rPr lang="ar-JO" dirty="0" smtClean="0"/>
                        <a:t>مشرف</a:t>
                      </a:r>
                      <a:endParaRPr lang="en-US" dirty="0"/>
                    </a:p>
                  </a:txBody>
                  <a:tcPr/>
                </a:tc>
                <a:tc>
                  <a:txBody>
                    <a:bodyPr/>
                    <a:lstStyle/>
                    <a:p>
                      <a:pPr algn="ctr" rtl="1"/>
                      <a:r>
                        <a:rPr lang="ar-JO" dirty="0" smtClean="0"/>
                        <a:t>مدرب</a:t>
                      </a:r>
                      <a:endParaRPr lang="en-US" dirty="0"/>
                    </a:p>
                  </a:txBody>
                  <a:tcPr/>
                </a:tc>
                <a:tc>
                  <a:txBody>
                    <a:bodyPr/>
                    <a:lstStyle/>
                    <a:p>
                      <a:pPr algn="ctr"/>
                      <a:r>
                        <a:rPr lang="ar-JO" b="1" dirty="0" smtClean="0"/>
                        <a:t>أ</a:t>
                      </a:r>
                      <a:endParaRPr lang="en-US" b="1" dirty="0"/>
                    </a:p>
                  </a:txBody>
                  <a:tcPr/>
                </a:tc>
                <a:extLst>
                  <a:ext uri="{0D108BD9-81ED-4DB2-BD59-A6C34878D82A}">
                    <a16:rowId xmlns:a16="http://schemas.microsoft.com/office/drawing/2014/main" val="1611306600"/>
                  </a:ext>
                </a:extLst>
              </a:tr>
              <a:tr h="370840">
                <a:tc>
                  <a:txBody>
                    <a:bodyPr/>
                    <a:lstStyle/>
                    <a:p>
                      <a:pPr algn="ctr" rtl="1"/>
                      <a:r>
                        <a:rPr lang="ar-JO" dirty="0" smtClean="0"/>
                        <a:t>معلم</a:t>
                      </a:r>
                      <a:endParaRPr lang="en-US" dirty="0"/>
                    </a:p>
                  </a:txBody>
                  <a:tcPr/>
                </a:tc>
                <a:tc>
                  <a:txBody>
                    <a:bodyPr/>
                    <a:lstStyle/>
                    <a:p>
                      <a:pPr algn="ctr" rtl="1"/>
                      <a:r>
                        <a:rPr lang="ar-JO" dirty="0" smtClean="0"/>
                        <a:t>مشرف</a:t>
                      </a:r>
                      <a:endParaRPr lang="en-US" dirty="0"/>
                    </a:p>
                  </a:txBody>
                  <a:tcPr/>
                </a:tc>
                <a:tc>
                  <a:txBody>
                    <a:bodyPr/>
                    <a:lstStyle/>
                    <a:p>
                      <a:pPr algn="ctr" rtl="1"/>
                      <a:r>
                        <a:rPr lang="ar-JO" dirty="0" smtClean="0"/>
                        <a:t>مدرب</a:t>
                      </a:r>
                      <a:endParaRPr lang="en-US" dirty="0"/>
                    </a:p>
                  </a:txBody>
                  <a:tcPr/>
                </a:tc>
                <a:tc>
                  <a:txBody>
                    <a:bodyPr/>
                    <a:lstStyle/>
                    <a:p>
                      <a:pPr algn="ctr" rtl="1"/>
                      <a:r>
                        <a:rPr lang="ar-JO" dirty="0" smtClean="0"/>
                        <a:t>معلم</a:t>
                      </a:r>
                      <a:endParaRPr lang="en-US" dirty="0"/>
                    </a:p>
                  </a:txBody>
                  <a:tcPr/>
                </a:tc>
                <a:tc>
                  <a:txBody>
                    <a:bodyPr/>
                    <a:lstStyle/>
                    <a:p>
                      <a:pPr algn="ctr"/>
                      <a:r>
                        <a:rPr lang="ar-JO" b="1" dirty="0" smtClean="0"/>
                        <a:t>ب</a:t>
                      </a:r>
                      <a:endParaRPr lang="en-US" b="1" dirty="0"/>
                    </a:p>
                  </a:txBody>
                  <a:tcPr/>
                </a:tc>
                <a:extLst>
                  <a:ext uri="{0D108BD9-81ED-4DB2-BD59-A6C34878D82A}">
                    <a16:rowId xmlns:a16="http://schemas.microsoft.com/office/drawing/2014/main" val="76264248"/>
                  </a:ext>
                </a:extLst>
              </a:tr>
              <a:tr h="370840">
                <a:tc>
                  <a:txBody>
                    <a:bodyPr/>
                    <a:lstStyle/>
                    <a:p>
                      <a:pPr algn="ctr" rtl="1"/>
                      <a:r>
                        <a:rPr lang="ar-JO" dirty="0" smtClean="0"/>
                        <a:t>مشرف</a:t>
                      </a:r>
                      <a:endParaRPr lang="en-US" dirty="0"/>
                    </a:p>
                  </a:txBody>
                  <a:tcPr/>
                </a:tc>
                <a:tc>
                  <a:txBody>
                    <a:bodyPr/>
                    <a:lstStyle/>
                    <a:p>
                      <a:pPr algn="ctr" rtl="1"/>
                      <a:r>
                        <a:rPr lang="ar-JO" dirty="0" smtClean="0"/>
                        <a:t>مدرب</a:t>
                      </a:r>
                      <a:endParaRPr lang="en-US" dirty="0"/>
                    </a:p>
                  </a:txBody>
                  <a:tcPr/>
                </a:tc>
                <a:tc>
                  <a:txBody>
                    <a:bodyPr/>
                    <a:lstStyle/>
                    <a:p>
                      <a:pPr algn="ctr" rtl="1"/>
                      <a:r>
                        <a:rPr lang="ar-JO" dirty="0" smtClean="0"/>
                        <a:t>معلم</a:t>
                      </a:r>
                      <a:endParaRPr lang="en-US" dirty="0"/>
                    </a:p>
                  </a:txBody>
                  <a:tcPr/>
                </a:tc>
                <a:tc>
                  <a:txBody>
                    <a:bodyPr/>
                    <a:lstStyle/>
                    <a:p>
                      <a:pPr algn="ctr" rtl="1"/>
                      <a:r>
                        <a:rPr lang="ar-JO" dirty="0" smtClean="0"/>
                        <a:t>معلم</a:t>
                      </a:r>
                      <a:endParaRPr lang="en-US" dirty="0"/>
                    </a:p>
                  </a:txBody>
                  <a:tcPr/>
                </a:tc>
                <a:tc>
                  <a:txBody>
                    <a:bodyPr/>
                    <a:lstStyle/>
                    <a:p>
                      <a:pPr algn="ctr"/>
                      <a:r>
                        <a:rPr lang="ar-JO" b="1" dirty="0" smtClean="0"/>
                        <a:t>ج</a:t>
                      </a:r>
                      <a:endParaRPr lang="en-US" b="1" dirty="0"/>
                    </a:p>
                  </a:txBody>
                  <a:tcPr/>
                </a:tc>
                <a:extLst>
                  <a:ext uri="{0D108BD9-81ED-4DB2-BD59-A6C34878D82A}">
                    <a16:rowId xmlns:a16="http://schemas.microsoft.com/office/drawing/2014/main" val="2471457277"/>
                  </a:ext>
                </a:extLst>
              </a:tr>
              <a:tr h="370840">
                <a:tc>
                  <a:txBody>
                    <a:bodyPr/>
                    <a:lstStyle/>
                    <a:p>
                      <a:pPr algn="ctr" rtl="1"/>
                      <a:r>
                        <a:rPr lang="ar-JO" dirty="0" smtClean="0"/>
                        <a:t>مدرب</a:t>
                      </a:r>
                      <a:endParaRPr lang="en-US" dirty="0"/>
                    </a:p>
                  </a:txBody>
                  <a:tcPr/>
                </a:tc>
                <a:tc>
                  <a:txBody>
                    <a:bodyPr/>
                    <a:lstStyle/>
                    <a:p>
                      <a:pPr algn="ctr" rtl="1"/>
                      <a:r>
                        <a:rPr lang="ar-JO" dirty="0" smtClean="0"/>
                        <a:t>معلم</a:t>
                      </a:r>
                      <a:endParaRPr lang="en-US" dirty="0"/>
                    </a:p>
                  </a:txBody>
                  <a:tcPr/>
                </a:tc>
                <a:tc>
                  <a:txBody>
                    <a:bodyPr/>
                    <a:lstStyle/>
                    <a:p>
                      <a:pPr algn="ctr" rtl="1"/>
                      <a:r>
                        <a:rPr lang="ar-JO" dirty="0" smtClean="0"/>
                        <a:t>معلم</a:t>
                      </a:r>
                      <a:endParaRPr lang="en-US" dirty="0"/>
                    </a:p>
                  </a:txBody>
                  <a:tcPr/>
                </a:tc>
                <a:tc>
                  <a:txBody>
                    <a:bodyPr/>
                    <a:lstStyle/>
                    <a:p>
                      <a:pPr algn="ctr" rtl="1"/>
                      <a:r>
                        <a:rPr lang="ar-JO" dirty="0" smtClean="0"/>
                        <a:t>مشرف</a:t>
                      </a:r>
                      <a:endParaRPr lang="en-US" dirty="0"/>
                    </a:p>
                  </a:txBody>
                  <a:tcPr/>
                </a:tc>
                <a:tc>
                  <a:txBody>
                    <a:bodyPr/>
                    <a:lstStyle/>
                    <a:p>
                      <a:pPr algn="ctr"/>
                      <a:r>
                        <a:rPr lang="ar-JO" b="1" dirty="0" smtClean="0"/>
                        <a:t>د</a:t>
                      </a:r>
                      <a:endParaRPr lang="en-US" b="1" dirty="0"/>
                    </a:p>
                  </a:txBody>
                  <a:tcPr/>
                </a:tc>
                <a:extLst>
                  <a:ext uri="{0D108BD9-81ED-4DB2-BD59-A6C34878D82A}">
                    <a16:rowId xmlns:a16="http://schemas.microsoft.com/office/drawing/2014/main" val="423051489"/>
                  </a:ext>
                </a:extLst>
              </a:tr>
            </a:tbl>
          </a:graphicData>
        </a:graphic>
      </p:graphicFrame>
    </p:spTree>
    <p:extLst>
      <p:ext uri="{BB962C8B-B14F-4D97-AF65-F5344CB8AC3E}">
        <p14:creationId xmlns:p14="http://schemas.microsoft.com/office/powerpoint/2010/main" val="1992950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p:cNvSpPr>
          <p:nvPr>
            <p:ph type="title"/>
          </p:nvPr>
        </p:nvSpPr>
        <p:spPr>
          <a:xfrm>
            <a:off x="216694" y="252448"/>
            <a:ext cx="8710612" cy="779462"/>
          </a:xfrm>
        </p:spPr>
        <p:txBody>
          <a:bodyPr/>
          <a:lstStyle/>
          <a:p>
            <a:pPr eaLnBrk="1" hangingPunct="1"/>
            <a:r>
              <a:rPr lang="ar-JO" sz="3200" dirty="0" smtClean="0"/>
              <a:t>التغذية الراجعة</a:t>
            </a:r>
            <a:endParaRPr lang="en-GB" sz="3200" dirty="0"/>
          </a:p>
        </p:txBody>
      </p:sp>
      <p:sp>
        <p:nvSpPr>
          <p:cNvPr id="5" name="Rectangle 3"/>
          <p:cNvSpPr>
            <a:spLocks noGrp="1"/>
          </p:cNvSpPr>
          <p:nvPr>
            <p:ph idx="1"/>
          </p:nvPr>
        </p:nvSpPr>
        <p:spPr>
          <a:xfrm>
            <a:off x="457200" y="1143000"/>
            <a:ext cx="8229600" cy="4525963"/>
          </a:xfrm>
        </p:spPr>
        <p:txBody>
          <a:bodyPr>
            <a:normAutofit/>
          </a:bodyPr>
          <a:lstStyle/>
          <a:p>
            <a:pPr marL="0" lvl="0" indent="0" algn="r" rtl="1">
              <a:buNone/>
            </a:pPr>
            <a:r>
              <a:rPr lang="ar-JO" sz="2400" dirty="0" smtClean="0"/>
              <a:t>بناء التغذية الراجعة أمر مهم جدًّا. يجب أن:</a:t>
            </a:r>
          </a:p>
          <a:p>
            <a:pPr algn="r" rtl="1"/>
            <a:r>
              <a:rPr lang="ar-JO" sz="2400" dirty="0" smtClean="0"/>
              <a:t>يتم تنظيمها وإدارتها من قبل "المشرف" – يجب ألا تكون التغذية الراجعة سريعة أو أنها غير مرتبطة بموضوع التدريب.</a:t>
            </a:r>
          </a:p>
          <a:p>
            <a:pPr algn="r" rtl="1"/>
            <a:r>
              <a:rPr lang="ar-JO" sz="2400" dirty="0" smtClean="0"/>
              <a:t>تكون واضحة وموجزة وتتضمن أمثلة محددة يمكن الرجوع إليها والإفادة منها.</a:t>
            </a:r>
          </a:p>
          <a:p>
            <a:pPr algn="r" rtl="1"/>
            <a:r>
              <a:rPr lang="ar-JO" sz="2400" dirty="0" smtClean="0"/>
              <a:t> تقدّم اقتراحات؛ لتحسين ما رأيته في التدريب، على سبيل المثال: "في المرة القادمة، قد ترغب في التفكير ...." أو "لقد أحببت كثيرًا الطريقة التي قمت بها .... وأعتقد أنك يمكن التعديل عليها عن طريق..... " </a:t>
            </a:r>
          </a:p>
          <a:p>
            <a:pPr lvl="1">
              <a:buFont typeface="Arial" panose="020B0604020202020204" pitchFamily="34" charset="0"/>
              <a:buChar char="•"/>
            </a:pPr>
            <a:endParaRPr lang="en-GB" sz="2200" dirty="0"/>
          </a:p>
        </p:txBody>
      </p:sp>
    </p:spTree>
    <p:extLst>
      <p:ext uri="{BB962C8B-B14F-4D97-AF65-F5344CB8AC3E}">
        <p14:creationId xmlns:p14="http://schemas.microsoft.com/office/powerpoint/2010/main" val="40048726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9348-2BB3-4CCC-AF76-EB265A964D37}"/>
              </a:ext>
            </a:extLst>
          </p:cNvPr>
          <p:cNvSpPr>
            <a:spLocks noGrp="1"/>
          </p:cNvSpPr>
          <p:nvPr>
            <p:ph type="title"/>
          </p:nvPr>
        </p:nvSpPr>
        <p:spPr/>
        <p:txBody>
          <a:bodyPr>
            <a:normAutofit fontScale="90000"/>
          </a:bodyPr>
          <a:lstStyle/>
          <a:p>
            <a:r>
              <a:rPr lang="ar-JO" b="1" dirty="0">
                <a:solidFill>
                  <a:prstClr val="black"/>
                </a:solidFill>
              </a:rPr>
              <a:t>اليوم التدريبي الثالث:</a:t>
            </a:r>
            <a:r>
              <a:rPr lang="ar-JO" dirty="0">
                <a:solidFill>
                  <a:prstClr val="black"/>
                </a:solidFill>
              </a:rPr>
              <a:t/>
            </a:r>
            <a:br>
              <a:rPr lang="ar-JO" dirty="0">
                <a:solidFill>
                  <a:prstClr val="black"/>
                </a:solidFill>
              </a:rPr>
            </a:br>
            <a:r>
              <a:rPr lang="ar-SA" b="1" dirty="0">
                <a:solidFill>
                  <a:prstClr val="black"/>
                </a:solidFill>
              </a:rPr>
              <a:t>النتاجات المتوقعة للجلسة التدريبية</a:t>
            </a:r>
            <a:r>
              <a:rPr lang="ar-JO" b="1" dirty="0">
                <a:solidFill>
                  <a:prstClr val="black"/>
                </a:solidFill>
              </a:rPr>
              <a:t> الثانية</a:t>
            </a:r>
            <a:endParaRPr lang="en-GB" dirty="0"/>
          </a:p>
        </p:txBody>
      </p:sp>
      <p:sp>
        <p:nvSpPr>
          <p:cNvPr id="3" name="Content Placeholder 2">
            <a:extLst>
              <a:ext uri="{FF2B5EF4-FFF2-40B4-BE49-F238E27FC236}">
                <a16:creationId xmlns:a16="http://schemas.microsoft.com/office/drawing/2014/main" id="{33F0AAB1-D05C-48EE-8C55-64F3EE729576}"/>
              </a:ext>
            </a:extLst>
          </p:cNvPr>
          <p:cNvSpPr>
            <a:spLocks noGrp="1"/>
          </p:cNvSpPr>
          <p:nvPr>
            <p:ph idx="1"/>
          </p:nvPr>
        </p:nvSpPr>
        <p:spPr>
          <a:xfrm>
            <a:off x="457200" y="1830387"/>
            <a:ext cx="8229600" cy="4525963"/>
          </a:xfrm>
        </p:spPr>
        <p:txBody>
          <a:bodyPr/>
          <a:lstStyle/>
          <a:p>
            <a:pPr marL="0" lvl="0" indent="0" algn="just" rtl="1">
              <a:lnSpc>
                <a:spcPct val="107000"/>
              </a:lnSpc>
              <a:spcBef>
                <a:spcPts val="300"/>
              </a:spcBef>
              <a:spcAft>
                <a:spcPts val="300"/>
              </a:spcAft>
              <a:buNone/>
              <a:tabLst>
                <a:tab pos="1943100" algn="l"/>
              </a:tabLst>
            </a:pPr>
            <a:r>
              <a:rPr lang="ar-SA" b="1" dirty="0">
                <a:solidFill>
                  <a:prstClr val="black"/>
                </a:solidFill>
                <a:latin typeface="Calibri" panose="020F0502020204030204" pitchFamily="34" charset="0"/>
                <a:ea typeface="Calibri" panose="020F0502020204030204" pitchFamily="34" charset="0"/>
              </a:rPr>
              <a:t>كيفية توظيف مواد </a:t>
            </a:r>
            <a:r>
              <a:rPr lang="ar-JO" b="1" dirty="0">
                <a:solidFill>
                  <a:prstClr val="black"/>
                </a:solidFill>
                <a:latin typeface="Calibri" panose="020F0502020204030204" pitchFamily="34" charset="0"/>
                <a:ea typeface="Calibri" panose="020F0502020204030204" pitchFamily="34" charset="0"/>
              </a:rPr>
              <a:t>الإ</a:t>
            </a:r>
            <a:r>
              <a:rPr lang="ar-SA" b="1" dirty="0">
                <a:solidFill>
                  <a:prstClr val="black"/>
                </a:solidFill>
                <a:latin typeface="Calibri" panose="020F0502020204030204" pitchFamily="34" charset="0"/>
                <a:ea typeface="Calibri" panose="020F0502020204030204" pitchFamily="34" charset="0"/>
              </a:rPr>
              <a:t>ثراء اللغوي:</a:t>
            </a:r>
            <a:endParaRPr lang="ar-JO" b="1" dirty="0">
              <a:solidFill>
                <a:prstClr val="black"/>
              </a:solidFill>
              <a:latin typeface="Calibri" panose="020F0502020204030204" pitchFamily="34" charset="0"/>
              <a:ea typeface="Calibri" panose="020F0502020204030204" pitchFamily="34" charset="0"/>
            </a:endParaRPr>
          </a:p>
          <a:p>
            <a:pPr lvl="0" algn="just" rtl="1">
              <a:lnSpc>
                <a:spcPct val="107000"/>
              </a:lnSpc>
              <a:spcBef>
                <a:spcPts val="300"/>
              </a:spcBef>
              <a:spcAft>
                <a:spcPts val="300"/>
              </a:spcAft>
              <a:tabLst>
                <a:tab pos="1943100" algn="l"/>
              </a:tabLst>
            </a:pPr>
            <a:r>
              <a:rPr lang="ar-SA" dirty="0">
                <a:solidFill>
                  <a:prstClr val="black"/>
                </a:solidFill>
                <a:latin typeface="Calibri" panose="020F0502020204030204" pitchFamily="34" charset="0"/>
                <a:ea typeface="Calibri" panose="020F0502020204030204" pitchFamily="34" charset="0"/>
              </a:rPr>
              <a:t>التدريب على كيفية توظيف مواد </a:t>
            </a:r>
            <a:r>
              <a:rPr lang="ar-JO" dirty="0">
                <a:solidFill>
                  <a:prstClr val="black"/>
                </a:solidFill>
                <a:latin typeface="Calibri" panose="020F0502020204030204" pitchFamily="34" charset="0"/>
                <a:ea typeface="Calibri" panose="020F0502020204030204" pitchFamily="34" charset="0"/>
              </a:rPr>
              <a:t>الإ</a:t>
            </a:r>
            <a:r>
              <a:rPr lang="ar-SA" dirty="0">
                <a:solidFill>
                  <a:prstClr val="black"/>
                </a:solidFill>
                <a:latin typeface="Calibri" panose="020F0502020204030204" pitchFamily="34" charset="0"/>
                <a:ea typeface="Calibri" panose="020F0502020204030204" pitchFamily="34" charset="0"/>
              </a:rPr>
              <a:t>ثراء اللغوي في الغرفة الصفية، وفي حل الواجبات البيتية والإجابة عن الأسئلة الواردة في بند التقييم والأنشطة، ومراجعة  الإرشادات المقدمة للمعلم فيما يتعلق باستخدام هذه المواد.</a:t>
            </a:r>
            <a:endParaRPr lang="en-US" sz="4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025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كمعلم !</a:t>
            </a:r>
            <a:endParaRPr lang="en-US" dirty="0"/>
          </a:p>
        </p:txBody>
      </p:sp>
      <p:sp>
        <p:nvSpPr>
          <p:cNvPr id="3" name="Content Placeholder 2"/>
          <p:cNvSpPr>
            <a:spLocks noGrp="1"/>
          </p:cNvSpPr>
          <p:nvPr>
            <p:ph idx="1"/>
          </p:nvPr>
        </p:nvSpPr>
        <p:spPr/>
        <p:txBody>
          <a:bodyPr>
            <a:normAutofit/>
          </a:bodyPr>
          <a:lstStyle/>
          <a:p>
            <a:pPr lvl="0" algn="r" rtl="1"/>
            <a:r>
              <a:rPr lang="ar-JO" dirty="0">
                <a:solidFill>
                  <a:prstClr val="black"/>
                </a:solidFill>
              </a:rPr>
              <a:t>هل تتذكر كيف تعلمت </a:t>
            </a:r>
            <a:r>
              <a:rPr lang="ar-JO" dirty="0" smtClean="0">
                <a:solidFill>
                  <a:prstClr val="black"/>
                </a:solidFill>
              </a:rPr>
              <a:t>الرياضيات؟</a:t>
            </a:r>
            <a:endParaRPr lang="ar-JO" dirty="0">
              <a:solidFill>
                <a:prstClr val="black"/>
              </a:solidFill>
            </a:endParaRPr>
          </a:p>
          <a:p>
            <a:pPr lvl="0" algn="r" rtl="1"/>
            <a:endParaRPr lang="ar-JO" dirty="0">
              <a:solidFill>
                <a:prstClr val="black"/>
              </a:solidFill>
            </a:endParaRPr>
          </a:p>
          <a:p>
            <a:pPr lvl="0" algn="just" rtl="1"/>
            <a:r>
              <a:rPr lang="ar-JO" dirty="0">
                <a:solidFill>
                  <a:prstClr val="black"/>
                </a:solidFill>
              </a:rPr>
              <a:t>في ضوء خبرتك في تدريس </a:t>
            </a:r>
            <a:r>
              <a:rPr lang="ar-JO" dirty="0" smtClean="0">
                <a:solidFill>
                  <a:prstClr val="black"/>
                </a:solidFill>
              </a:rPr>
              <a:t>الرياضيات؛ </a:t>
            </a:r>
            <a:r>
              <a:rPr lang="ar-JO" dirty="0">
                <a:solidFill>
                  <a:prstClr val="black"/>
                </a:solidFill>
              </a:rPr>
              <a:t>ما التحديات التي يواجهها طلبتك في </a:t>
            </a:r>
            <a:r>
              <a:rPr lang="ar-JO" dirty="0" smtClean="0">
                <a:solidFill>
                  <a:prstClr val="black"/>
                </a:solidFill>
              </a:rPr>
              <a:t>تعلم الرياضيات؟ </a:t>
            </a:r>
            <a:endParaRPr lang="ar-JO" dirty="0">
              <a:solidFill>
                <a:prstClr val="black"/>
              </a:solidFill>
            </a:endParaRPr>
          </a:p>
          <a:p>
            <a:pPr lvl="0"/>
            <a:endParaRPr lang="ar-JO" dirty="0" smtClean="0"/>
          </a:p>
          <a:p>
            <a:pPr lvl="0"/>
            <a:endParaRPr lang="en-GB" dirty="0"/>
          </a:p>
          <a:p>
            <a:pPr marL="0" lvl="0" indent="0">
              <a:buNone/>
            </a:pPr>
            <a:endParaRPr lang="en-GB" dirty="0"/>
          </a:p>
          <a:p>
            <a:pPr marL="0" lvl="0" indent="0">
              <a:buNone/>
            </a:pPr>
            <a:endParaRPr lang="en-GB" dirty="0"/>
          </a:p>
          <a:p>
            <a:pPr marL="0" lvl="0" indent="0">
              <a:buNone/>
            </a:pPr>
            <a:endParaRPr lang="en-GB" dirty="0"/>
          </a:p>
        </p:txBody>
      </p:sp>
      <p:pic>
        <p:nvPicPr>
          <p:cNvPr id="5" name="bcc7b668-fdd0-4834-8930-916a3579c3fc" descr="04A1744A-F4A0-4299-A814-CE318BD30107@uk">
            <a:extLst>
              <a:ext uri="{FF2B5EF4-FFF2-40B4-BE49-F238E27FC236}">
                <a16:creationId xmlns:a16="http://schemas.microsoft.com/office/drawing/2014/main" id="{2184764E-4E9E-4DC3-A7CB-A06CF95FBC8F}"/>
              </a:ext>
            </a:extLst>
          </p:cNvPr>
          <p:cNvPicPr>
            <a:picLocks noChangeAspect="1" noChangeArrowheads="1"/>
          </p:cNvPicPr>
          <p:nvPr/>
        </p:nvPicPr>
        <p:blipFill rotWithShape="1">
          <a:blip r:embed="rId3" cstate="print"/>
          <a:srcRect r="22584"/>
          <a:stretch/>
        </p:blipFill>
        <p:spPr bwMode="auto">
          <a:xfrm>
            <a:off x="-16476" y="6073948"/>
            <a:ext cx="9160476" cy="1026826"/>
          </a:xfrm>
          <a:prstGeom prst="rect">
            <a:avLst/>
          </a:prstGeom>
          <a:noFill/>
          <a:ln w="9525">
            <a:noFill/>
            <a:miter lim="800000"/>
            <a:headEnd/>
            <a:tailEnd/>
          </a:ln>
        </p:spPr>
      </p:pic>
    </p:spTree>
    <p:extLst>
      <p:ext uri="{BB962C8B-B14F-4D97-AF65-F5344CB8AC3E}">
        <p14:creationId xmlns:p14="http://schemas.microsoft.com/office/powerpoint/2010/main" val="1577888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الإثراء اللغوي</a:t>
            </a:r>
            <a:endParaRPr lang="en-GB" dirty="0"/>
          </a:p>
        </p:txBody>
      </p:sp>
      <p:sp>
        <p:nvSpPr>
          <p:cNvPr id="4" name="Content Placeholder 3"/>
          <p:cNvSpPr>
            <a:spLocks noGrp="1"/>
          </p:cNvSpPr>
          <p:nvPr>
            <p:ph idx="1"/>
          </p:nvPr>
        </p:nvSpPr>
        <p:spPr>
          <a:xfrm>
            <a:off x="457200" y="1600201"/>
            <a:ext cx="8229600" cy="2550886"/>
          </a:xfrm>
        </p:spPr>
        <p:txBody>
          <a:bodyPr>
            <a:normAutofit/>
          </a:bodyPr>
          <a:lstStyle/>
          <a:p>
            <a:pPr marL="0" indent="0" algn="ctr">
              <a:buNone/>
            </a:pPr>
            <a:endParaRPr lang="ar-JO" dirty="0" smtClean="0"/>
          </a:p>
          <a:p>
            <a:pPr marL="0" indent="0" algn="ctr">
              <a:buNone/>
            </a:pPr>
            <a:r>
              <a:rPr lang="ar-JO" dirty="0" smtClean="0"/>
              <a:t>دمج </a:t>
            </a:r>
            <a:r>
              <a:rPr lang="ar-JO" dirty="0"/>
              <a:t>اللغة الإنجليزية </a:t>
            </a:r>
            <a:r>
              <a:rPr lang="ar-JO" dirty="0" smtClean="0"/>
              <a:t>في </a:t>
            </a:r>
            <a:r>
              <a:rPr lang="ar-JO" dirty="0"/>
              <a:t>صفوف العلوم والرياضيات</a:t>
            </a:r>
            <a:endParaRPr lang="en-GB" i="1" dirty="0"/>
          </a:p>
          <a:p>
            <a:pPr marL="0" indent="0" algn="ctr">
              <a:buNone/>
            </a:pPr>
            <a:endParaRPr lang="en-GB" i="1" dirty="0"/>
          </a:p>
        </p:txBody>
      </p:sp>
    </p:spTree>
    <p:extLst>
      <p:ext uri="{BB962C8B-B14F-4D97-AF65-F5344CB8AC3E}">
        <p14:creationId xmlns:p14="http://schemas.microsoft.com/office/powerpoint/2010/main" val="30626596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الإثراء اللغوي</a:t>
            </a:r>
            <a:endParaRPr lang="en-GB" dirty="0"/>
          </a:p>
        </p:txBody>
      </p:sp>
      <p:sp>
        <p:nvSpPr>
          <p:cNvPr id="3" name="Content Placeholder 2"/>
          <p:cNvSpPr>
            <a:spLocks noGrp="1"/>
          </p:cNvSpPr>
          <p:nvPr>
            <p:ph idx="1"/>
          </p:nvPr>
        </p:nvSpPr>
        <p:spPr/>
        <p:txBody>
          <a:bodyPr/>
          <a:lstStyle/>
          <a:p>
            <a:pPr algn="just" rtl="1"/>
            <a:r>
              <a:rPr lang="ar-JO" dirty="0"/>
              <a:t>الهدف من ميزة الإثراء اللغوي هو تمكين الطلبة من تعلم المفردات الإنجليزية الرئيسة في موضوعات الرياضيات والعلوم </a:t>
            </a:r>
            <a:r>
              <a:rPr lang="ar-JO" dirty="0" smtClean="0"/>
              <a:t>في أثناء </a:t>
            </a:r>
            <a:r>
              <a:rPr lang="ar-JO" dirty="0"/>
              <a:t>تعلمهم لهذه الموضوعات.</a:t>
            </a:r>
          </a:p>
          <a:p>
            <a:pPr algn="just" rtl="1"/>
            <a:r>
              <a:rPr lang="ar-JO" dirty="0"/>
              <a:t>حاولنا أن نستخدم التراكيب اللغوية في الإثراء اللغوي بما يتماشى مع تلك التي يتعلمها الطلبة في مبحث اللغة الإنجليزية في هذه المرحلة. </a:t>
            </a:r>
            <a:endParaRPr lang="ar-JO" dirty="0"/>
          </a:p>
        </p:txBody>
      </p:sp>
    </p:spTree>
    <p:extLst>
      <p:ext uri="{BB962C8B-B14F-4D97-AF65-F5344CB8AC3E}">
        <p14:creationId xmlns:p14="http://schemas.microsoft.com/office/powerpoint/2010/main" val="37765798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245263" y="2001759"/>
            <a:ext cx="2747866" cy="3652911"/>
          </a:xfrm>
          <a:prstGeom prst="rect">
            <a:avLst/>
          </a:prstGeom>
          <a:ln>
            <a:solidFill>
              <a:srgbClr val="002060"/>
            </a:solidFill>
          </a:ln>
        </p:spPr>
      </p:pic>
      <p:pic>
        <p:nvPicPr>
          <p:cNvPr id="10" name="Picture 9"/>
          <p:cNvPicPr>
            <a:picLocks noChangeAspect="1"/>
          </p:cNvPicPr>
          <p:nvPr/>
        </p:nvPicPr>
        <p:blipFill>
          <a:blip r:embed="rId4"/>
          <a:stretch>
            <a:fillRect/>
          </a:stretch>
        </p:blipFill>
        <p:spPr>
          <a:xfrm>
            <a:off x="3206935" y="1991759"/>
            <a:ext cx="2747866" cy="3732179"/>
          </a:xfrm>
          <a:prstGeom prst="rect">
            <a:avLst/>
          </a:prstGeom>
          <a:ln>
            <a:solidFill>
              <a:srgbClr val="002060"/>
            </a:solidFill>
          </a:ln>
        </p:spPr>
      </p:pic>
      <p:pic>
        <p:nvPicPr>
          <p:cNvPr id="8" name="Picture 7"/>
          <p:cNvPicPr>
            <a:picLocks noChangeAspect="1"/>
          </p:cNvPicPr>
          <p:nvPr/>
        </p:nvPicPr>
        <p:blipFill>
          <a:blip r:embed="rId5"/>
          <a:stretch>
            <a:fillRect/>
          </a:stretch>
        </p:blipFill>
        <p:spPr>
          <a:xfrm>
            <a:off x="184029" y="1988457"/>
            <a:ext cx="2721444" cy="3738784"/>
          </a:xfrm>
          <a:prstGeom prst="rect">
            <a:avLst/>
          </a:prstGeom>
          <a:ln>
            <a:solidFill>
              <a:srgbClr val="002060"/>
            </a:solidFill>
          </a:ln>
        </p:spPr>
      </p:pic>
      <p:sp>
        <p:nvSpPr>
          <p:cNvPr id="7" name="TextBox 6"/>
          <p:cNvSpPr txBox="1"/>
          <p:nvPr/>
        </p:nvSpPr>
        <p:spPr>
          <a:xfrm>
            <a:off x="2982930" y="624114"/>
            <a:ext cx="3453039" cy="600164"/>
          </a:xfrm>
          <a:prstGeom prst="rect">
            <a:avLst/>
          </a:prstGeom>
          <a:noFill/>
        </p:spPr>
        <p:txBody>
          <a:bodyPr wrap="square" rtlCol="0">
            <a:spAutoFit/>
          </a:bodyPr>
          <a:lstStyle/>
          <a:p>
            <a:pPr algn="ctr"/>
            <a:r>
              <a:rPr lang="ar-JO" sz="3300" b="1" dirty="0"/>
              <a:t>الإثراء اللغوي</a:t>
            </a:r>
            <a:endParaRPr lang="en-GB" sz="3300" b="1" dirty="0"/>
          </a:p>
        </p:txBody>
      </p:sp>
      <p:cxnSp>
        <p:nvCxnSpPr>
          <p:cNvPr id="9" name="Straight Arrow Connector 8"/>
          <p:cNvCxnSpPr/>
          <p:nvPr/>
        </p:nvCxnSpPr>
        <p:spPr>
          <a:xfrm>
            <a:off x="4238171" y="1407886"/>
            <a:ext cx="3628572" cy="146594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692468" y="1407886"/>
            <a:ext cx="1545703" cy="213360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692468" y="1407886"/>
            <a:ext cx="1545703" cy="3352800"/>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2624450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94047" y="51450"/>
            <a:ext cx="4710192" cy="6493838"/>
          </a:xfrm>
          <a:prstGeom prst="rect">
            <a:avLst/>
          </a:prstGeom>
          <a:ln>
            <a:solidFill>
              <a:srgbClr val="002060"/>
            </a:solidFill>
          </a:ln>
        </p:spPr>
      </p:pic>
      <p:sp>
        <p:nvSpPr>
          <p:cNvPr id="3" name="TextBox 2"/>
          <p:cNvSpPr txBox="1"/>
          <p:nvPr/>
        </p:nvSpPr>
        <p:spPr>
          <a:xfrm>
            <a:off x="391886" y="168682"/>
            <a:ext cx="3323771" cy="5539978"/>
          </a:xfrm>
          <a:prstGeom prst="rect">
            <a:avLst/>
          </a:prstGeom>
          <a:noFill/>
        </p:spPr>
        <p:txBody>
          <a:bodyPr wrap="square" rtlCol="0">
            <a:spAutoFit/>
          </a:bodyPr>
          <a:lstStyle/>
          <a:p>
            <a:r>
              <a:rPr lang="ar-JO" sz="2800" dirty="0"/>
              <a:t>كلمات </a:t>
            </a:r>
            <a:r>
              <a:rPr lang="ar-JO" sz="2800" dirty="0" smtClean="0"/>
              <a:t>مفتاحية (المصطلحات الرئيسة)</a:t>
            </a:r>
            <a:endParaRPr lang="en-GB" sz="2800" dirty="0"/>
          </a:p>
          <a:p>
            <a:endParaRPr lang="en-GB" sz="2800" dirty="0"/>
          </a:p>
          <a:p>
            <a:endParaRPr lang="en-GB" sz="2800" dirty="0"/>
          </a:p>
          <a:p>
            <a:pPr algn="ctr" rtl="1"/>
            <a:r>
              <a:rPr lang="ar-JO" sz="2800" dirty="0" smtClean="0"/>
              <a:t>      يتيح </a:t>
            </a:r>
            <a:r>
              <a:rPr lang="ar-JO" sz="2800" dirty="0"/>
              <a:t>النص باللغة الإنجليزية فرصاً لمراجعة مفاهيم الرياضيات التي تدرس باللغة العربية</a:t>
            </a:r>
            <a:endParaRPr lang="en-GB" sz="2800" dirty="0"/>
          </a:p>
          <a:p>
            <a:endParaRPr lang="en-GB" sz="2800" dirty="0"/>
          </a:p>
          <a:p>
            <a:pPr algn="ctr"/>
            <a:r>
              <a:rPr lang="ar-JO" sz="2800" dirty="0"/>
              <a:t>تساعد على تعلم اللفظ في اللغة </a:t>
            </a:r>
            <a:r>
              <a:rPr lang="ar-JO" sz="2800" dirty="0" smtClean="0"/>
              <a:t>الإنجليزية</a:t>
            </a:r>
            <a:endParaRPr lang="en-GB" sz="2800" dirty="0"/>
          </a:p>
          <a:p>
            <a:endParaRPr lang="en-GB" sz="2800" dirty="0"/>
          </a:p>
          <a:p>
            <a:endParaRPr lang="en-GB" dirty="0"/>
          </a:p>
        </p:txBody>
      </p:sp>
      <p:cxnSp>
        <p:nvCxnSpPr>
          <p:cNvPr id="5" name="Straight Arrow Connector 4"/>
          <p:cNvCxnSpPr/>
          <p:nvPr/>
        </p:nvCxnSpPr>
        <p:spPr>
          <a:xfrm>
            <a:off x="2162629" y="435429"/>
            <a:ext cx="2583542" cy="85274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464169" y="2461846"/>
            <a:ext cx="1459523" cy="112541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124200" y="4415999"/>
            <a:ext cx="1621971" cy="296678"/>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35749216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433808" y="284801"/>
            <a:ext cx="4710192" cy="6436674"/>
          </a:xfrm>
          <a:prstGeom prst="rect">
            <a:avLst/>
          </a:prstGeom>
          <a:ln>
            <a:solidFill>
              <a:srgbClr val="002060"/>
            </a:solidFill>
          </a:ln>
        </p:spPr>
      </p:pic>
      <p:sp>
        <p:nvSpPr>
          <p:cNvPr id="3" name="TextBox 2"/>
          <p:cNvSpPr txBox="1"/>
          <p:nvPr/>
        </p:nvSpPr>
        <p:spPr>
          <a:xfrm>
            <a:off x="391886" y="168682"/>
            <a:ext cx="3323771" cy="5539978"/>
          </a:xfrm>
          <a:prstGeom prst="rect">
            <a:avLst/>
          </a:prstGeom>
          <a:noFill/>
        </p:spPr>
        <p:txBody>
          <a:bodyPr wrap="square" rtlCol="0">
            <a:spAutoFit/>
          </a:bodyPr>
          <a:lstStyle/>
          <a:p>
            <a:pPr lvl="0"/>
            <a:r>
              <a:rPr lang="ar-JO" sz="2800" dirty="0">
                <a:solidFill>
                  <a:prstClr val="black"/>
                </a:solidFill>
              </a:rPr>
              <a:t>كلمات مفتاحية (المصطلحات الرئيسة)</a:t>
            </a:r>
            <a:endParaRPr lang="en-GB" sz="2800" dirty="0">
              <a:solidFill>
                <a:prstClr val="black"/>
              </a:solidFill>
            </a:endParaRPr>
          </a:p>
          <a:p>
            <a:endParaRPr lang="en-GB" sz="2800" dirty="0"/>
          </a:p>
          <a:p>
            <a:endParaRPr lang="en-GB" sz="2800" dirty="0"/>
          </a:p>
          <a:p>
            <a:pPr algn="ctr" rtl="1"/>
            <a:r>
              <a:rPr lang="ar-JO" sz="2800" dirty="0"/>
              <a:t>يتيح النص باللغة الإنجليزية فرصاً لمراجعة مفاهيم الرياضيات التي تدرس باللغة العربية</a:t>
            </a:r>
            <a:endParaRPr lang="en-GB" sz="2800" dirty="0"/>
          </a:p>
          <a:p>
            <a:pPr algn="ctr"/>
            <a:endParaRPr lang="ar-JO" sz="2800" dirty="0"/>
          </a:p>
          <a:p>
            <a:pPr algn="ctr"/>
            <a:r>
              <a:rPr lang="ar-JO" sz="2800" dirty="0" smtClean="0"/>
              <a:t>تساعد </a:t>
            </a:r>
            <a:r>
              <a:rPr lang="ar-JO" sz="2800" dirty="0"/>
              <a:t>على تعلم اللفظ في اللغة الإنجليزية</a:t>
            </a:r>
            <a:endParaRPr lang="en-GB" sz="2800" dirty="0"/>
          </a:p>
          <a:p>
            <a:endParaRPr lang="en-GB" sz="2800" dirty="0"/>
          </a:p>
          <a:p>
            <a:endParaRPr lang="en-GB" dirty="0"/>
          </a:p>
        </p:txBody>
      </p:sp>
      <p:cxnSp>
        <p:nvCxnSpPr>
          <p:cNvPr id="5" name="Straight Arrow Connector 4"/>
          <p:cNvCxnSpPr/>
          <p:nvPr/>
        </p:nvCxnSpPr>
        <p:spPr>
          <a:xfrm>
            <a:off x="2162629" y="435429"/>
            <a:ext cx="2583542" cy="85274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288323" y="2248815"/>
            <a:ext cx="1457848" cy="102192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69677" y="3270739"/>
            <a:ext cx="1176494" cy="107266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1830169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258696" y="204771"/>
            <a:ext cx="4755922" cy="6516704"/>
          </a:xfrm>
          <a:prstGeom prst="rect">
            <a:avLst/>
          </a:prstGeom>
          <a:ln>
            <a:solidFill>
              <a:srgbClr val="002060"/>
            </a:solidFill>
          </a:ln>
        </p:spPr>
      </p:pic>
      <p:sp>
        <p:nvSpPr>
          <p:cNvPr id="3" name="TextBox 2"/>
          <p:cNvSpPr txBox="1"/>
          <p:nvPr/>
        </p:nvSpPr>
        <p:spPr>
          <a:xfrm>
            <a:off x="391886" y="442862"/>
            <a:ext cx="3323771" cy="4832092"/>
          </a:xfrm>
          <a:prstGeom prst="rect">
            <a:avLst/>
          </a:prstGeom>
          <a:noFill/>
        </p:spPr>
        <p:txBody>
          <a:bodyPr wrap="square" rtlCol="0">
            <a:spAutoFit/>
          </a:bodyPr>
          <a:lstStyle/>
          <a:p>
            <a:pPr lvl="0"/>
            <a:r>
              <a:rPr lang="ar-JO" sz="2800" dirty="0">
                <a:solidFill>
                  <a:prstClr val="black"/>
                </a:solidFill>
              </a:rPr>
              <a:t>كلمات مفتاحية (المصطلحات الرئيسة)</a:t>
            </a:r>
            <a:endParaRPr lang="en-GB" sz="2800" dirty="0">
              <a:solidFill>
                <a:prstClr val="black"/>
              </a:solidFill>
            </a:endParaRPr>
          </a:p>
          <a:p>
            <a:endParaRPr lang="en-GB" sz="2800" dirty="0"/>
          </a:p>
          <a:p>
            <a:endParaRPr lang="en-GB" sz="2800" dirty="0"/>
          </a:p>
          <a:p>
            <a:r>
              <a:rPr lang="ar-JO" sz="2800" dirty="0" smtClean="0"/>
              <a:t>التعريفات باللغة الإنجليزية</a:t>
            </a:r>
            <a:endParaRPr lang="en-GB" sz="2800" dirty="0"/>
          </a:p>
          <a:p>
            <a:endParaRPr lang="en-GB" sz="2800" dirty="0"/>
          </a:p>
          <a:p>
            <a:endParaRPr lang="ar-JO" sz="2800" dirty="0" smtClean="0"/>
          </a:p>
          <a:p>
            <a:r>
              <a:rPr lang="ar-JO" sz="2800" dirty="0" smtClean="0"/>
              <a:t>يتم توضيح المفاهيم والمصطلحات باستخدام الرسوم التوضيحة</a:t>
            </a:r>
          </a:p>
          <a:p>
            <a:r>
              <a:rPr lang="ar-JO" sz="2800" dirty="0" smtClean="0"/>
              <a:t> </a:t>
            </a:r>
            <a:endParaRPr lang="en-GB" dirty="0"/>
          </a:p>
        </p:txBody>
      </p:sp>
      <p:cxnSp>
        <p:nvCxnSpPr>
          <p:cNvPr id="5" name="Straight Arrow Connector 4"/>
          <p:cNvCxnSpPr/>
          <p:nvPr/>
        </p:nvCxnSpPr>
        <p:spPr>
          <a:xfrm>
            <a:off x="2162629" y="798286"/>
            <a:ext cx="2409371" cy="742031"/>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56000" y="2250831"/>
            <a:ext cx="1016000" cy="28135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124200" y="4431323"/>
            <a:ext cx="3029857" cy="19480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19251304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الإثراء اللغوي</a:t>
            </a:r>
            <a:endParaRPr lang="en-GB" dirty="0"/>
          </a:p>
        </p:txBody>
      </p:sp>
      <p:sp>
        <p:nvSpPr>
          <p:cNvPr id="3" name="Content Placeholder 2"/>
          <p:cNvSpPr>
            <a:spLocks noGrp="1"/>
          </p:cNvSpPr>
          <p:nvPr>
            <p:ph idx="1"/>
          </p:nvPr>
        </p:nvSpPr>
        <p:spPr/>
        <p:txBody>
          <a:bodyPr>
            <a:normAutofit/>
          </a:bodyPr>
          <a:lstStyle/>
          <a:p>
            <a:pPr marL="0" indent="0" algn="just" rtl="1">
              <a:buNone/>
            </a:pPr>
            <a:r>
              <a:rPr lang="ar-JO" dirty="0"/>
              <a:t>قد يشكل الإثراء اللغوي تحديًا لمتعلمي </a:t>
            </a:r>
            <a:r>
              <a:rPr lang="ar-JO" dirty="0" smtClean="0"/>
              <a:t>الرياضيات؛ </a:t>
            </a:r>
            <a:r>
              <a:rPr lang="ar-JO" dirty="0"/>
              <a:t>لأن المفردات تقنية جدًا، وقد تكون صعبة مقارنة بما يدرسه الطلبة في مبحث اللغة الإنجليزية.</a:t>
            </a:r>
            <a:endParaRPr lang="en-GB" dirty="0"/>
          </a:p>
        </p:txBody>
      </p:sp>
    </p:spTree>
    <p:extLst>
      <p:ext uri="{BB962C8B-B14F-4D97-AF65-F5344CB8AC3E}">
        <p14:creationId xmlns:p14="http://schemas.microsoft.com/office/powerpoint/2010/main" val="16656760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الإثراء اللغوي</a:t>
            </a:r>
            <a:endParaRPr lang="en-GB" dirty="0"/>
          </a:p>
        </p:txBody>
      </p:sp>
      <p:sp>
        <p:nvSpPr>
          <p:cNvPr id="3" name="Content Placeholder 2"/>
          <p:cNvSpPr>
            <a:spLocks noGrp="1"/>
          </p:cNvSpPr>
          <p:nvPr>
            <p:ph idx="1"/>
          </p:nvPr>
        </p:nvSpPr>
        <p:spPr/>
        <p:txBody>
          <a:bodyPr/>
          <a:lstStyle/>
          <a:p>
            <a:pPr algn="just" rtl="1"/>
            <a:r>
              <a:rPr lang="ar-JO" dirty="0"/>
              <a:t>بسبب هذه </a:t>
            </a:r>
            <a:r>
              <a:rPr lang="ar-JO" dirty="0" smtClean="0"/>
              <a:t>التحديات، </a:t>
            </a:r>
            <a:r>
              <a:rPr lang="ar-JO" dirty="0"/>
              <a:t>أدخلنا عددًا أقل من أجزاء الإثراء اللغوي في الرياضيات مقارنة بالعلوم، وعلينا أن نكون حذرين للغاية في توقعاتنا حول ما يمكن للطلبة أن يقوموا به فيما يخص مفردات الرياضيات باللغة الإنجليزية.</a:t>
            </a:r>
          </a:p>
          <a:p>
            <a:pPr algn="just" rtl="1"/>
            <a:r>
              <a:rPr lang="ar-JO" dirty="0"/>
              <a:t>حيثما سمحت </a:t>
            </a:r>
            <a:r>
              <a:rPr lang="ar-JO" dirty="0" smtClean="0"/>
              <a:t>المادة، </a:t>
            </a:r>
            <a:r>
              <a:rPr lang="ar-JO" dirty="0"/>
              <a:t>قمنا بتضمين </a:t>
            </a:r>
            <a:r>
              <a:rPr lang="ar-JO" dirty="0" smtClean="0"/>
              <a:t>نتاجات </a:t>
            </a:r>
            <a:r>
              <a:rPr lang="ar-JO" dirty="0"/>
              <a:t>تعليمية للغة الإنجليزية في المواد التي تركز على لغة الرياضيات.</a:t>
            </a:r>
            <a:endParaRPr lang="en-GB" dirty="0"/>
          </a:p>
        </p:txBody>
      </p:sp>
    </p:spTree>
    <p:extLst>
      <p:ext uri="{BB962C8B-B14F-4D97-AF65-F5344CB8AC3E}">
        <p14:creationId xmlns:p14="http://schemas.microsoft.com/office/powerpoint/2010/main" val="31736394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الإثراء اللغوي في غرفة الصف</a:t>
            </a:r>
            <a:endParaRPr lang="en-GB" dirty="0"/>
          </a:p>
        </p:txBody>
      </p:sp>
      <p:sp>
        <p:nvSpPr>
          <p:cNvPr id="3" name="Content Placeholder 2"/>
          <p:cNvSpPr>
            <a:spLocks noGrp="1"/>
          </p:cNvSpPr>
          <p:nvPr>
            <p:ph idx="1"/>
          </p:nvPr>
        </p:nvSpPr>
        <p:spPr/>
        <p:txBody>
          <a:bodyPr/>
          <a:lstStyle/>
          <a:p>
            <a:pPr algn="r" rtl="1"/>
            <a:r>
              <a:rPr lang="ar-JO" dirty="0" smtClean="0"/>
              <a:t>حيثما </a:t>
            </a:r>
            <a:r>
              <a:rPr lang="ar-JO" dirty="0"/>
              <a:t>أمكن، ابق على اتصال مع معلم اللغة الإنجليزية.</a:t>
            </a:r>
          </a:p>
          <a:p>
            <a:endParaRPr lang="en-GB" dirty="0"/>
          </a:p>
        </p:txBody>
      </p: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18905990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solidFill>
                  <a:prstClr val="black"/>
                </a:solidFill>
              </a:rPr>
              <a:t>الإثراء اللغوي</a:t>
            </a:r>
            <a:endParaRPr lang="en-GB" dirty="0"/>
          </a:p>
        </p:txBody>
      </p:sp>
      <p:sp>
        <p:nvSpPr>
          <p:cNvPr id="3" name="Content Placeholder 2"/>
          <p:cNvSpPr>
            <a:spLocks noGrp="1"/>
          </p:cNvSpPr>
          <p:nvPr>
            <p:ph idx="1"/>
          </p:nvPr>
        </p:nvSpPr>
        <p:spPr>
          <a:xfrm>
            <a:off x="457200" y="1417638"/>
            <a:ext cx="8229600" cy="4525963"/>
          </a:xfrm>
        </p:spPr>
        <p:txBody>
          <a:bodyPr>
            <a:normAutofit/>
          </a:bodyPr>
          <a:lstStyle/>
          <a:p>
            <a:pPr marL="514350" indent="-514350" algn="just" rtl="1">
              <a:buAutoNum type="arabicParenBoth"/>
            </a:pPr>
            <a:r>
              <a:rPr lang="ar-JO" dirty="0"/>
              <a:t>خصص بعض الوقت خلال الدرس الأخير لفصل أو موضوع لتغطية مادة الإثراء اللغوي في كتاب الطالب.</a:t>
            </a:r>
          </a:p>
          <a:p>
            <a:pPr marL="514350" indent="-514350" algn="just" rtl="1">
              <a:buAutoNum type="arabicParenBoth"/>
            </a:pPr>
            <a:r>
              <a:rPr lang="ar-JO" dirty="0"/>
              <a:t>استخدم مادة الإثراء اللغوي في كتاب التمارين في درس منفصل. هل يمكن استخدام هذه المواد في حصة اللغة الإنجليزية؟</a:t>
            </a:r>
          </a:p>
          <a:p>
            <a:pPr marL="514350" indent="-514350" algn="just" rtl="1">
              <a:buAutoNum type="arabicParenBoth"/>
            </a:pPr>
            <a:r>
              <a:rPr lang="ar-JO" dirty="0"/>
              <a:t>خصص أحد أنشطة كتاب التمارين كواجب بيتي، واستخدم أحد الأنشطة للتقييم، على سبيل المثال، في وقت لاحق في الفصل الدراسي.</a:t>
            </a:r>
          </a:p>
          <a:p>
            <a:pPr marL="514350" indent="-514350">
              <a:buAutoNum type="arabicParenBoth"/>
            </a:pPr>
            <a:endParaRPr lang="en-GB" dirty="0"/>
          </a:p>
        </p:txBody>
      </p:sp>
      <p:sp>
        <p:nvSpPr>
          <p:cNvPr id="4" name="Footer Placeholder 3"/>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3035390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44414</TotalTime>
  <Words>10959</Words>
  <Application>Microsoft Office PowerPoint</Application>
  <PresentationFormat>On-screen Show (4:3)</PresentationFormat>
  <Paragraphs>1185</Paragraphs>
  <Slides>128</Slides>
  <Notes>90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128</vt:i4>
      </vt:variant>
    </vt:vector>
  </HeadingPairs>
  <TitlesOfParts>
    <vt:vector size="142" baseType="lpstr">
      <vt:lpstr>MS PGothic</vt:lpstr>
      <vt:lpstr>MS PGothic</vt:lpstr>
      <vt:lpstr>Arial</vt:lpstr>
      <vt:lpstr>Calibri</vt:lpstr>
      <vt:lpstr>Chalkduster</vt:lpstr>
      <vt:lpstr>Courier New</vt:lpstr>
      <vt:lpstr>droid arabic naskh</vt:lpstr>
      <vt:lpstr>Noto Sans Symbols</vt:lpstr>
      <vt:lpstr>Symbol</vt:lpstr>
      <vt:lpstr>Times New Roman</vt:lpstr>
      <vt:lpstr>Trebuchet MS</vt:lpstr>
      <vt:lpstr>Webdings</vt:lpstr>
      <vt:lpstr>Wingdings</vt:lpstr>
      <vt:lpstr>Office Theme</vt:lpstr>
      <vt:lpstr>     تدريب المدربين على منهاج الرياضيات المطور للصف الرابع الأساسي       </vt:lpstr>
      <vt:lpstr>     تدريب المدربين على منهاج الرياضيات المطور للصف الرابع الأساسي اليوم التدريبي الأول      </vt:lpstr>
      <vt:lpstr>starter</vt:lpstr>
      <vt:lpstr>PowerPoint Presentation</vt:lpstr>
      <vt:lpstr>اليوم التدريبي الأول</vt:lpstr>
      <vt:lpstr>اليوم التدريبي الثاني</vt:lpstr>
      <vt:lpstr>اليوم التدريبي الثالث</vt:lpstr>
      <vt:lpstr>اليوم التدريبي الأول:  النتاجات المتوقعة للجلسة التدريبية الأولى</vt:lpstr>
      <vt:lpstr>كمعلم !</vt:lpstr>
      <vt:lpstr>KWLاستراتيجية  أعرف... أريد أن أعرف... تعلمت  </vt:lpstr>
      <vt:lpstr>PowerPoint Presentation</vt:lpstr>
      <vt:lpstr>نظرة عامة</vt:lpstr>
      <vt:lpstr>النظرية البنائية</vt:lpstr>
      <vt:lpstr>PowerPoint Presentation</vt:lpstr>
      <vt:lpstr>أمور لا بد من الأخذ بها ...</vt:lpstr>
      <vt:lpstr>أمور لا بد من الأخذ بها ...</vt:lpstr>
      <vt:lpstr>رياضيات "كولينز" وحل المشكلات</vt:lpstr>
      <vt:lpstr>رياضيات "كولينز"</vt:lpstr>
      <vt:lpstr>رياضيات "كولينز"</vt:lpstr>
      <vt:lpstr>رياضيات "كولينز"</vt:lpstr>
      <vt:lpstr>في ختام الجلسة التدريبية الأولى ... </vt:lpstr>
      <vt:lpstr>اليوم التدريبي الأول: النتاجات المتوقعة للجلسة التدريبية الثانية</vt:lpstr>
      <vt:lpstr>مكونات المنهج</vt:lpstr>
      <vt:lpstr>دليل المعلم</vt:lpstr>
      <vt:lpstr>PowerPoint Presentation</vt:lpstr>
      <vt:lpstr>أبرز ملامح كتاب الطالب</vt:lpstr>
      <vt:lpstr>أبرز ملامح كتاب التمارين</vt:lpstr>
      <vt:lpstr>نشاط: دورك! </vt:lpstr>
      <vt:lpstr>في ختام الجلسة التدريبية الثانية ...  </vt:lpstr>
      <vt:lpstr>اليوم التدريبي الأول: النتاجات المتوقعة للجلسة التدريبية الثالثة</vt:lpstr>
      <vt:lpstr>PowerPoint Presentation</vt:lpstr>
      <vt:lpstr>المنهاج</vt:lpstr>
      <vt:lpstr>PowerPoint Presentation</vt:lpstr>
      <vt:lpstr>PowerPoint Presentation</vt:lpstr>
      <vt:lpstr>اليوم التدريبي الأول: النتاجات المتوقعة للجلسة التدريبية الرابعة</vt:lpstr>
      <vt:lpstr>نشاط: دورك! </vt:lpstr>
      <vt:lpstr>ورقة عمل: خطة التحضير الأسبوعية</vt:lpstr>
      <vt:lpstr>مسابقة الجلسة الختامية لليوم التدريبي الأول تقاسم السرعة!</vt:lpstr>
      <vt:lpstr>نهاية اليوم التدريبي الأول </vt:lpstr>
      <vt:lpstr>     تدريب المدربين على منهاج الرياضيات المطور للصف الرابع الأساسي اليوم التدريبي الثاني      </vt:lpstr>
      <vt:lpstr> -    +       ?</vt:lpstr>
      <vt:lpstr>اليوم التدريبي الثاني</vt:lpstr>
      <vt:lpstr>اليوم التدريبي الثاني: النتاجات المتوقعة للجلسة التدريبية الأولى</vt:lpstr>
      <vt:lpstr>تطوير مهارات حل المشكلات </vt:lpstr>
      <vt:lpstr>رياضيات "كولينز"  وأنشطة تنمية مهارات حل المشكلات  </vt:lpstr>
      <vt:lpstr>تطوير مهارات حل المشكلات</vt:lpstr>
      <vt:lpstr>ما المقصود بحل المشكلة؟</vt:lpstr>
      <vt:lpstr>PowerPoint Presentation</vt:lpstr>
      <vt:lpstr>PowerPoint Presentation</vt:lpstr>
      <vt:lpstr>PowerPoint Presentation</vt:lpstr>
      <vt:lpstr>العمل التعاوني</vt:lpstr>
      <vt:lpstr>اليوم التدريبي الثاني: النتاجات المتوقعة للجلسة التدريبية الثانية</vt:lpstr>
      <vt:lpstr>نشاط</vt:lpstr>
      <vt:lpstr>منحى التدريس</vt:lpstr>
      <vt:lpstr>استراتيجية فكر ، زاوج ، شارك</vt:lpstr>
      <vt:lpstr>PowerPoint Presentation</vt:lpstr>
      <vt:lpstr>PowerPoint Presentation</vt:lpstr>
      <vt:lpstr>قالب خطة الدرس</vt:lpstr>
      <vt:lpstr>PowerPoint Presentation</vt:lpstr>
      <vt:lpstr>رياضيات الصف الرابع الأساسي – الفصل الدراسي الأول الوحدة الأولى- الدرس الأول: تحضير خطة درس</vt:lpstr>
      <vt:lpstr>ما موضوع الدرس الخاص بك؟</vt:lpstr>
      <vt:lpstr>ما موارد التعلم التي أحتاجها؟</vt:lpstr>
      <vt:lpstr>يعُدّ تصاعديًّا وتنازليًّا في قفزات محددة </vt:lpstr>
      <vt:lpstr>ما الأنشطة التعليمية الخاصة بك؟</vt:lpstr>
      <vt:lpstr>التقديم لموضوع الدرس</vt:lpstr>
      <vt:lpstr>علّم وتعلّم </vt:lpstr>
      <vt:lpstr>علّم وتعلّم </vt:lpstr>
      <vt:lpstr>تدرّب</vt:lpstr>
      <vt:lpstr>طبّق</vt:lpstr>
      <vt:lpstr>مراجعة: قفزة سوبرمان! </vt:lpstr>
      <vt:lpstr>تقييم التعلم</vt:lpstr>
      <vt:lpstr>تأمل...</vt:lpstr>
      <vt:lpstr>اليوم التدريبي الثاني: النتاجات المتوقعة للجلسة التدريبية الثالثة </vt:lpstr>
      <vt:lpstr>تقييم الجلسة التدريبية ...</vt:lpstr>
      <vt:lpstr>اليوم التدريبي الثاني: النتاجات المتوقعة للجلسة التدريبية الرابعة </vt:lpstr>
      <vt:lpstr>دورك!</vt:lpstr>
      <vt:lpstr>PowerPoint Presentation</vt:lpstr>
      <vt:lpstr>الجلسة التدريبية الرابعة: نشاط قالب خطة الدرس</vt:lpstr>
      <vt:lpstr>تقييم خطة الدرس</vt:lpstr>
      <vt:lpstr>قائمة الرصد الخاصة بتخطيط الدروس</vt:lpstr>
      <vt:lpstr>نهاية اليوم التدريبي الثاني</vt:lpstr>
      <vt:lpstr>     تدريب المدربين على منهاج الرياضيات المطور للصف الرابع الأساسي اليوم التدريبي الثالث      </vt:lpstr>
      <vt:lpstr> -    +       ?</vt:lpstr>
      <vt:lpstr>اليوم التدريبي الثالث</vt:lpstr>
      <vt:lpstr>اليوم التدريبي الثالث: النتاجات المتوقعة للجلسة التدريبية الأولى </vt:lpstr>
      <vt:lpstr>استراتيجية التدريس المصغر</vt:lpstr>
      <vt:lpstr>الوقت الخاص بالتدريب على استراتيجية التدريس المصغّر </vt:lpstr>
      <vt:lpstr>التغذية الراجعة</vt:lpstr>
      <vt:lpstr>اليوم التدريبي الثالث: النتاجات المتوقعة للجلسة التدريبية الثانية</vt:lpstr>
      <vt:lpstr>الإثراء اللغوي</vt:lpstr>
      <vt:lpstr>الإثراء اللغوي</vt:lpstr>
      <vt:lpstr>PowerPoint Presentation</vt:lpstr>
      <vt:lpstr>PowerPoint Presentation</vt:lpstr>
      <vt:lpstr>PowerPoint Presentation</vt:lpstr>
      <vt:lpstr>PowerPoint Presentation</vt:lpstr>
      <vt:lpstr>الإثراء اللغوي</vt:lpstr>
      <vt:lpstr>الإثراء اللغوي</vt:lpstr>
      <vt:lpstr>الإثراء اللغوي في غرفة الصف</vt:lpstr>
      <vt:lpstr>الإثراء اللغوي</vt:lpstr>
      <vt:lpstr>الإثراء اللغوي</vt:lpstr>
      <vt:lpstr>الإثراء اللغوي</vt:lpstr>
      <vt:lpstr>PowerPoint Presentation</vt:lpstr>
      <vt:lpstr>PowerPoint Presentation</vt:lpstr>
      <vt:lpstr>PowerPoint Presentation</vt:lpstr>
      <vt:lpstr>PowerPoint Presentation</vt:lpstr>
      <vt:lpstr>PowerPoint Presentation</vt:lpstr>
      <vt:lpstr>PowerPoint Presentation</vt:lpstr>
      <vt:lpstr>التمرين الثاني: الحلول</vt:lpstr>
      <vt:lpstr>تقديم الدعم للمعلمين</vt:lpstr>
      <vt:lpstr> أفكار لدمج مواد الإثراء اللغوي في الدروس- غرفة الصف</vt:lpstr>
      <vt:lpstr>التدريب والتحقق - الألعاب</vt:lpstr>
      <vt:lpstr>إرشادات عامة حول كيفية استخدام مواد الإثراء اللغوي</vt:lpstr>
      <vt:lpstr>الدعم اللغوي www.collinsdictionary.com </vt:lpstr>
      <vt:lpstr>PowerPoint Presentation</vt:lpstr>
      <vt:lpstr>الإثراء اللغوي: تذكر!</vt:lpstr>
      <vt:lpstr>اليوم التدريبي الثالث: النتاجات المتوقعة للجلسة التدريبية الثالثة  </vt:lpstr>
      <vt:lpstr>تقييم التدريب باستخدام استراتيجية التدريس المصغر (الإثراء اللغوي)</vt:lpstr>
      <vt:lpstr>اليوم التدريبي الثالث: النتاجات المتوقعة للجلسة التدريبية الرابعة</vt:lpstr>
      <vt:lpstr>Plenary</vt:lpstr>
      <vt:lpstr>التأمل والتقييم ...</vt:lpstr>
      <vt:lpstr> التقييم الذاتي: منهاج الرياضيات المطور  للصف الرابع الأساسي </vt:lpstr>
      <vt:lpstr> </vt:lpstr>
      <vt:lpstr>KWLاستراتيجية   (أعرف، أريد أن أعرف، تعلمت)</vt:lpstr>
      <vt:lpstr>شكرًا لكم</vt:lpstr>
      <vt:lpstr>أمور لا بد من أخذها بعين الاعتبار كمدرب :</vt:lpstr>
      <vt:lpstr>المدرب الفاعل هو المدرب الذي ...</vt:lpstr>
      <vt:lpstr>الإعداد والتحضير للتدريب </vt:lpstr>
      <vt:lpstr>وفي نهاية التدريب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Sioban Parker</dc:creator>
  <cp:lastModifiedBy>Windows User</cp:lastModifiedBy>
  <cp:revision>1387</cp:revision>
  <cp:lastPrinted>2019-06-19T08:54:25Z</cp:lastPrinted>
  <dcterms:created xsi:type="dcterms:W3CDTF">2016-09-13T15:47:23Z</dcterms:created>
  <dcterms:modified xsi:type="dcterms:W3CDTF">2019-08-26T03:13:08Z</dcterms:modified>
</cp:coreProperties>
</file>