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303" r:id="rId6"/>
    <p:sldId id="304" r:id="rId7"/>
    <p:sldId id="305" r:id="rId8"/>
    <p:sldId id="306" r:id="rId9"/>
    <p:sldId id="262" r:id="rId10"/>
    <p:sldId id="307" r:id="rId11"/>
  </p:sldIdLst>
  <p:sldSz cx="9144000" cy="5143500" type="screen16x9"/>
  <p:notesSz cx="6858000" cy="9144000"/>
  <p:embeddedFontLst>
    <p:embeddedFont>
      <p:font typeface="Varela Round" charset="-79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abo2sadam" pitchFamily="2" charset="-78"/>
      <p:regular r:id="rId18"/>
    </p:embeddedFont>
    <p:embeddedFont>
      <p:font typeface="Nixie One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F6222"/>
    <a:srgbClr val="22B7CB"/>
    <a:srgbClr val="EB2264"/>
    <a:srgbClr val="006600"/>
    <a:srgbClr val="CB490F"/>
    <a:srgbClr val="431B09"/>
    <a:srgbClr val="FF0066"/>
    <a:srgbClr val="F14657"/>
    <a:srgbClr val="F9C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671AF8E-7E1D-4DBC-A0A9-57960C06920E}">
  <a:tblStyle styleId="{3671AF8E-7E1D-4DBC-A0A9-57960C0692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115" d="100"/>
          <a:sy n="115" d="100"/>
        </p:scale>
        <p:origin x="-28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4223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465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856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135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063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35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351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351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351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351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85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368;p39"/>
          <p:cNvSpPr/>
          <p:nvPr/>
        </p:nvSpPr>
        <p:spPr>
          <a:xfrm>
            <a:off x="-67067" y="1326993"/>
            <a:ext cx="5502144" cy="3864390"/>
          </a:xfrm>
          <a:custGeom>
            <a:avLst/>
            <a:gdLst>
              <a:gd name="connsiteX0" fmla="*/ 75588 w 98901"/>
              <a:gd name="connsiteY0" fmla="*/ 0 h 60694"/>
              <a:gd name="connsiteX1" fmla="*/ 39313 w 98901"/>
              <a:gd name="connsiteY1" fmla="*/ 11411 h 60694"/>
              <a:gd name="connsiteX2" fmla="*/ 30408 w 98901"/>
              <a:gd name="connsiteY2" fmla="*/ 14107 h 60694"/>
              <a:gd name="connsiteX3" fmla="*/ 13919 w 98901"/>
              <a:gd name="connsiteY3" fmla="*/ 9814 h 60694"/>
              <a:gd name="connsiteX4" fmla="*/ 531 w 98901"/>
              <a:gd name="connsiteY4" fmla="*/ 14882 h 60694"/>
              <a:gd name="connsiteX5" fmla="*/ 33886 w 98901"/>
              <a:gd name="connsiteY5" fmla="*/ 60326 h 60694"/>
              <a:gd name="connsiteX6" fmla="*/ 55406 w 98901"/>
              <a:gd name="connsiteY6" fmla="*/ 60694 h 60694"/>
              <a:gd name="connsiteX7" fmla="*/ 76824 w 98901"/>
              <a:gd name="connsiteY7" fmla="*/ 59777 h 60694"/>
              <a:gd name="connsiteX8" fmla="*/ 98089 w 98901"/>
              <a:gd name="connsiteY8" fmla="*/ 12525 h 60694"/>
              <a:gd name="connsiteX9" fmla="*/ 75588 w 98901"/>
              <a:gd name="connsiteY9" fmla="*/ 0 h 60694"/>
              <a:gd name="connsiteX0" fmla="*/ 61689 w 85002"/>
              <a:gd name="connsiteY0" fmla="*/ 0 h 64192"/>
              <a:gd name="connsiteX1" fmla="*/ 25414 w 85002"/>
              <a:gd name="connsiteY1" fmla="*/ 11411 h 64192"/>
              <a:gd name="connsiteX2" fmla="*/ 16509 w 85002"/>
              <a:gd name="connsiteY2" fmla="*/ 14107 h 64192"/>
              <a:gd name="connsiteX3" fmla="*/ 20 w 85002"/>
              <a:gd name="connsiteY3" fmla="*/ 9814 h 64192"/>
              <a:gd name="connsiteX4" fmla="*/ 19987 w 85002"/>
              <a:gd name="connsiteY4" fmla="*/ 60326 h 64192"/>
              <a:gd name="connsiteX5" fmla="*/ 41507 w 85002"/>
              <a:gd name="connsiteY5" fmla="*/ 60694 h 64192"/>
              <a:gd name="connsiteX6" fmla="*/ 62925 w 85002"/>
              <a:gd name="connsiteY6" fmla="*/ 59777 h 64192"/>
              <a:gd name="connsiteX7" fmla="*/ 84190 w 85002"/>
              <a:gd name="connsiteY7" fmla="*/ 12525 h 64192"/>
              <a:gd name="connsiteX8" fmla="*/ 61689 w 85002"/>
              <a:gd name="connsiteY8" fmla="*/ 0 h 64192"/>
              <a:gd name="connsiteX0" fmla="*/ 65118 w 88431"/>
              <a:gd name="connsiteY0" fmla="*/ 0 h 61033"/>
              <a:gd name="connsiteX1" fmla="*/ 28843 w 88431"/>
              <a:gd name="connsiteY1" fmla="*/ 11411 h 61033"/>
              <a:gd name="connsiteX2" fmla="*/ 19938 w 88431"/>
              <a:gd name="connsiteY2" fmla="*/ 14107 h 61033"/>
              <a:gd name="connsiteX3" fmla="*/ 3449 w 88431"/>
              <a:gd name="connsiteY3" fmla="*/ 9814 h 61033"/>
              <a:gd name="connsiteX4" fmla="*/ 3933 w 88431"/>
              <a:gd name="connsiteY4" fmla="*/ 54362 h 61033"/>
              <a:gd name="connsiteX5" fmla="*/ 44936 w 88431"/>
              <a:gd name="connsiteY5" fmla="*/ 60694 h 61033"/>
              <a:gd name="connsiteX6" fmla="*/ 66354 w 88431"/>
              <a:gd name="connsiteY6" fmla="*/ 59777 h 61033"/>
              <a:gd name="connsiteX7" fmla="*/ 87619 w 88431"/>
              <a:gd name="connsiteY7" fmla="*/ 12525 h 61033"/>
              <a:gd name="connsiteX8" fmla="*/ 65118 w 88431"/>
              <a:gd name="connsiteY8" fmla="*/ 0 h 61033"/>
              <a:gd name="connsiteX0" fmla="*/ 65210 w 88523"/>
              <a:gd name="connsiteY0" fmla="*/ 0 h 59850"/>
              <a:gd name="connsiteX1" fmla="*/ 28935 w 88523"/>
              <a:gd name="connsiteY1" fmla="*/ 11411 h 59850"/>
              <a:gd name="connsiteX2" fmla="*/ 20030 w 88523"/>
              <a:gd name="connsiteY2" fmla="*/ 14107 h 59850"/>
              <a:gd name="connsiteX3" fmla="*/ 3541 w 88523"/>
              <a:gd name="connsiteY3" fmla="*/ 9814 h 59850"/>
              <a:gd name="connsiteX4" fmla="*/ 4025 w 88523"/>
              <a:gd name="connsiteY4" fmla="*/ 54362 h 59850"/>
              <a:gd name="connsiteX5" fmla="*/ 46327 w 88523"/>
              <a:gd name="connsiteY5" fmla="*/ 54900 h 59850"/>
              <a:gd name="connsiteX6" fmla="*/ 66446 w 88523"/>
              <a:gd name="connsiteY6" fmla="*/ 59777 h 59850"/>
              <a:gd name="connsiteX7" fmla="*/ 87711 w 88523"/>
              <a:gd name="connsiteY7" fmla="*/ 12525 h 59850"/>
              <a:gd name="connsiteX8" fmla="*/ 65210 w 88523"/>
              <a:gd name="connsiteY8" fmla="*/ 0 h 59850"/>
              <a:gd name="connsiteX0" fmla="*/ 65210 w 88798"/>
              <a:gd name="connsiteY0" fmla="*/ 0 h 57814"/>
              <a:gd name="connsiteX1" fmla="*/ 28935 w 88798"/>
              <a:gd name="connsiteY1" fmla="*/ 11411 h 57814"/>
              <a:gd name="connsiteX2" fmla="*/ 20030 w 88798"/>
              <a:gd name="connsiteY2" fmla="*/ 14107 h 57814"/>
              <a:gd name="connsiteX3" fmla="*/ 3541 w 88798"/>
              <a:gd name="connsiteY3" fmla="*/ 9814 h 57814"/>
              <a:gd name="connsiteX4" fmla="*/ 4025 w 88798"/>
              <a:gd name="connsiteY4" fmla="*/ 54362 h 57814"/>
              <a:gd name="connsiteX5" fmla="*/ 46327 w 88798"/>
              <a:gd name="connsiteY5" fmla="*/ 54900 h 57814"/>
              <a:gd name="connsiteX6" fmla="*/ 71270 w 88798"/>
              <a:gd name="connsiteY6" fmla="*/ 55176 h 57814"/>
              <a:gd name="connsiteX7" fmla="*/ 87711 w 88798"/>
              <a:gd name="connsiteY7" fmla="*/ 12525 h 57814"/>
              <a:gd name="connsiteX8" fmla="*/ 65210 w 88798"/>
              <a:gd name="connsiteY8" fmla="*/ 0 h 57814"/>
              <a:gd name="connsiteX0" fmla="*/ 65606 w 89194"/>
              <a:gd name="connsiteY0" fmla="*/ 0 h 55456"/>
              <a:gd name="connsiteX1" fmla="*/ 29331 w 89194"/>
              <a:gd name="connsiteY1" fmla="*/ 11411 h 55456"/>
              <a:gd name="connsiteX2" fmla="*/ 20426 w 89194"/>
              <a:gd name="connsiteY2" fmla="*/ 14107 h 55456"/>
              <a:gd name="connsiteX3" fmla="*/ 3937 w 89194"/>
              <a:gd name="connsiteY3" fmla="*/ 9814 h 55456"/>
              <a:gd name="connsiteX4" fmla="*/ 4421 w 89194"/>
              <a:gd name="connsiteY4" fmla="*/ 54362 h 55456"/>
              <a:gd name="connsiteX5" fmla="*/ 46723 w 89194"/>
              <a:gd name="connsiteY5" fmla="*/ 54900 h 55456"/>
              <a:gd name="connsiteX6" fmla="*/ 71666 w 89194"/>
              <a:gd name="connsiteY6" fmla="*/ 55176 h 55456"/>
              <a:gd name="connsiteX7" fmla="*/ 88107 w 89194"/>
              <a:gd name="connsiteY7" fmla="*/ 12525 h 55456"/>
              <a:gd name="connsiteX8" fmla="*/ 65606 w 89194"/>
              <a:gd name="connsiteY8" fmla="*/ 0 h 55456"/>
              <a:gd name="connsiteX0" fmla="*/ 63164 w 86752"/>
              <a:gd name="connsiteY0" fmla="*/ 0 h 55451"/>
              <a:gd name="connsiteX1" fmla="*/ 26889 w 86752"/>
              <a:gd name="connsiteY1" fmla="*/ 11411 h 55451"/>
              <a:gd name="connsiteX2" fmla="*/ 17984 w 86752"/>
              <a:gd name="connsiteY2" fmla="*/ 14107 h 55451"/>
              <a:gd name="connsiteX3" fmla="*/ 1495 w 86752"/>
              <a:gd name="connsiteY3" fmla="*/ 9814 h 55451"/>
              <a:gd name="connsiteX4" fmla="*/ 6247 w 86752"/>
              <a:gd name="connsiteY4" fmla="*/ 54532 h 55451"/>
              <a:gd name="connsiteX5" fmla="*/ 44281 w 86752"/>
              <a:gd name="connsiteY5" fmla="*/ 54900 h 55451"/>
              <a:gd name="connsiteX6" fmla="*/ 69224 w 86752"/>
              <a:gd name="connsiteY6" fmla="*/ 55176 h 55451"/>
              <a:gd name="connsiteX7" fmla="*/ 85665 w 86752"/>
              <a:gd name="connsiteY7" fmla="*/ 12525 h 55451"/>
              <a:gd name="connsiteX8" fmla="*/ 63164 w 86752"/>
              <a:gd name="connsiteY8" fmla="*/ 0 h 55451"/>
              <a:gd name="connsiteX0" fmla="*/ 62384 w 85972"/>
              <a:gd name="connsiteY0" fmla="*/ 0 h 55451"/>
              <a:gd name="connsiteX1" fmla="*/ 26109 w 85972"/>
              <a:gd name="connsiteY1" fmla="*/ 11411 h 55451"/>
              <a:gd name="connsiteX2" fmla="*/ 17204 w 85972"/>
              <a:gd name="connsiteY2" fmla="*/ 14107 h 55451"/>
              <a:gd name="connsiteX3" fmla="*/ 715 w 85972"/>
              <a:gd name="connsiteY3" fmla="*/ 9814 h 55451"/>
              <a:gd name="connsiteX4" fmla="*/ 5467 w 85972"/>
              <a:gd name="connsiteY4" fmla="*/ 54532 h 55451"/>
              <a:gd name="connsiteX5" fmla="*/ 43501 w 85972"/>
              <a:gd name="connsiteY5" fmla="*/ 54900 h 55451"/>
              <a:gd name="connsiteX6" fmla="*/ 68444 w 85972"/>
              <a:gd name="connsiteY6" fmla="*/ 55176 h 55451"/>
              <a:gd name="connsiteX7" fmla="*/ 84885 w 85972"/>
              <a:gd name="connsiteY7" fmla="*/ 12525 h 55451"/>
              <a:gd name="connsiteX8" fmla="*/ 62384 w 85972"/>
              <a:gd name="connsiteY8" fmla="*/ 0 h 5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72" h="55451" extrusionOk="0">
                <a:moveTo>
                  <a:pt x="62384" y="0"/>
                </a:moveTo>
                <a:cubicBezTo>
                  <a:pt x="50673" y="0"/>
                  <a:pt x="36709" y="4196"/>
                  <a:pt x="26109" y="11411"/>
                </a:cubicBezTo>
                <a:cubicBezTo>
                  <a:pt x="23170" y="13409"/>
                  <a:pt x="21436" y="14373"/>
                  <a:pt x="17204" y="14107"/>
                </a:cubicBezTo>
                <a:cubicBezTo>
                  <a:pt x="12972" y="13841"/>
                  <a:pt x="815" y="3077"/>
                  <a:pt x="715" y="9814"/>
                </a:cubicBezTo>
                <a:cubicBezTo>
                  <a:pt x="611" y="16829"/>
                  <a:pt x="-2592" y="54345"/>
                  <a:pt x="5467" y="54532"/>
                </a:cubicBezTo>
                <a:cubicBezTo>
                  <a:pt x="15823" y="54772"/>
                  <a:pt x="33005" y="54793"/>
                  <a:pt x="43501" y="54900"/>
                </a:cubicBezTo>
                <a:cubicBezTo>
                  <a:pt x="53997" y="55007"/>
                  <a:pt x="63757" y="55889"/>
                  <a:pt x="68444" y="55176"/>
                </a:cubicBezTo>
                <a:cubicBezTo>
                  <a:pt x="79427" y="53505"/>
                  <a:pt x="89327" y="30320"/>
                  <a:pt x="84885" y="12525"/>
                </a:cubicBezTo>
                <a:cubicBezTo>
                  <a:pt x="82711" y="3833"/>
                  <a:pt x="73577" y="0"/>
                  <a:pt x="623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4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4" y="0"/>
            <a:ext cx="4278759" cy="500698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23" y="1326993"/>
            <a:ext cx="575782" cy="479818"/>
          </a:xfrm>
          <a:prstGeom prst="rect">
            <a:avLst/>
          </a:prstGeom>
        </p:spPr>
      </p:pic>
      <p:sp>
        <p:nvSpPr>
          <p:cNvPr id="75" name="Google Shape;843;p32"/>
          <p:cNvSpPr txBox="1">
            <a:spLocks noGrp="1"/>
          </p:cNvSpPr>
          <p:nvPr>
            <p:ph type="ctrTitle"/>
          </p:nvPr>
        </p:nvSpPr>
        <p:spPr>
          <a:xfrm>
            <a:off x="3936983" y="1736174"/>
            <a:ext cx="4205810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6000" dirty="0" smtClean="0">
                <a:solidFill>
                  <a:srgbClr val="FF00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عناوين المواقع الإلكترونية</a:t>
            </a:r>
            <a:endParaRPr sz="6000" dirty="0">
              <a:solidFill>
                <a:srgbClr val="FF0000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76" name="Google Shape;841;p32"/>
          <p:cNvSpPr txBox="1">
            <a:spLocks/>
          </p:cNvSpPr>
          <p:nvPr/>
        </p:nvSpPr>
        <p:spPr>
          <a:xfrm>
            <a:off x="6163693" y="4054080"/>
            <a:ext cx="34473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JO" sz="2400" b="1" dirty="0" smtClean="0">
                <a:solidFill>
                  <a:srgbClr val="0053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o2sadam" panose="02000500040000020004" pitchFamily="2" charset="-78"/>
                <a:cs typeface="abo2sadam" panose="02000500040000020004" pitchFamily="2" charset="-78"/>
              </a:rPr>
              <a:t>الوحدة الرابعة</a:t>
            </a:r>
          </a:p>
          <a:p>
            <a:pPr algn="ctr"/>
            <a:r>
              <a:rPr lang="ar-JO" sz="2400" dirty="0" smtClean="0">
                <a:solidFill>
                  <a:srgbClr val="EF6222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الدرس الثالث</a:t>
            </a:r>
            <a:endParaRPr lang="ar-JO" sz="2400" dirty="0">
              <a:solidFill>
                <a:srgbClr val="EF6222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7333186" y="-237141"/>
            <a:ext cx="1959208" cy="1851721"/>
          </a:xfrm>
          <a:prstGeom prst="ellipse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85" y="-178163"/>
            <a:ext cx="1716810" cy="1733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مستطيل 10"/>
          <p:cNvSpPr/>
          <p:nvPr/>
        </p:nvSpPr>
        <p:spPr>
          <a:xfrm>
            <a:off x="4411399" y="167586"/>
            <a:ext cx="204735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JO" sz="1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إعداد : هدى النشواتي</a:t>
            </a:r>
            <a:endParaRPr lang="ar-SA" sz="18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2FAFD"/>
              </a:clrFrom>
              <a:clrTo>
                <a:srgbClr val="F2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6798" y="2813103"/>
            <a:ext cx="4157055" cy="2598160"/>
          </a:xfrm>
          <a:prstGeom prst="rect">
            <a:avLst/>
          </a:prstGeom>
        </p:spPr>
      </p:pic>
      <p:grpSp>
        <p:nvGrpSpPr>
          <p:cNvPr id="2" name="مجموعة 1"/>
          <p:cNvGrpSpPr/>
          <p:nvPr/>
        </p:nvGrpSpPr>
        <p:grpSpPr>
          <a:xfrm>
            <a:off x="4674388" y="431319"/>
            <a:ext cx="3564269" cy="570367"/>
            <a:chOff x="3982179" y="1738500"/>
            <a:chExt cx="3564269" cy="570367"/>
          </a:xfrm>
        </p:grpSpPr>
        <p:grpSp>
          <p:nvGrpSpPr>
            <p:cNvPr id="11" name="Group 4"/>
            <p:cNvGrpSpPr/>
            <p:nvPr/>
          </p:nvGrpSpPr>
          <p:grpSpPr>
            <a:xfrm>
              <a:off x="4414886" y="1738500"/>
              <a:ext cx="3131562" cy="570367"/>
              <a:chOff x="5225143" y="1004241"/>
              <a:chExt cx="3391486" cy="682054"/>
            </a:xfrm>
          </p:grpSpPr>
          <p:sp>
            <p:nvSpPr>
              <p:cNvPr id="12" name="Rounded Rectangle 3"/>
              <p:cNvSpPr/>
              <p:nvPr/>
            </p:nvSpPr>
            <p:spPr>
              <a:xfrm>
                <a:off x="5225143" y="1115928"/>
                <a:ext cx="2944676" cy="498764"/>
              </a:xfrm>
              <a:prstGeom prst="roundRect">
                <a:avLst/>
              </a:prstGeom>
              <a:solidFill>
                <a:srgbClr val="FFFF99"/>
              </a:solidFill>
              <a:ln>
                <a:solidFill>
                  <a:srgbClr val="F9C4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2"/>
              <p:cNvSpPr/>
              <p:nvPr/>
            </p:nvSpPr>
            <p:spPr>
              <a:xfrm>
                <a:off x="8018008" y="1004241"/>
                <a:ext cx="598621" cy="682054"/>
              </a:xfrm>
              <a:prstGeom prst="ellipse">
                <a:avLst/>
              </a:prstGeom>
              <a:solidFill>
                <a:srgbClr val="F9C4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2"/>
              <p:cNvSpPr txBox="1"/>
              <p:nvPr/>
            </p:nvSpPr>
            <p:spPr>
              <a:xfrm>
                <a:off x="7951611" y="1071783"/>
                <a:ext cx="665018" cy="552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JO" sz="2400" b="1" dirty="0" smtClean="0"/>
                  <a:t>2 </a:t>
                </a:r>
                <a:endParaRPr lang="en-US" sz="2400" b="1" dirty="0"/>
              </a:p>
            </p:txBody>
          </p:sp>
        </p:grpSp>
        <p:sp>
          <p:nvSpPr>
            <p:cNvPr id="15" name="TextBox 11"/>
            <p:cNvSpPr txBox="1"/>
            <p:nvPr/>
          </p:nvSpPr>
          <p:spPr>
            <a:xfrm>
              <a:off x="3982179" y="1823628"/>
              <a:ext cx="2950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JO" sz="2000" b="1" dirty="0" smtClean="0"/>
                <a:t>الارتباط التشعبي</a:t>
              </a:r>
              <a:endParaRPr lang="en-US" sz="2000" b="1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80" y="1158312"/>
            <a:ext cx="6553186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مجموعة 16"/>
          <p:cNvGrpSpPr/>
          <p:nvPr/>
        </p:nvGrpSpPr>
        <p:grpSpPr>
          <a:xfrm>
            <a:off x="4698594" y="2729649"/>
            <a:ext cx="3564269" cy="570367"/>
            <a:chOff x="3982179" y="1738500"/>
            <a:chExt cx="3564269" cy="570367"/>
          </a:xfrm>
        </p:grpSpPr>
        <p:grpSp>
          <p:nvGrpSpPr>
            <p:cNvPr id="18" name="Group 4"/>
            <p:cNvGrpSpPr/>
            <p:nvPr/>
          </p:nvGrpSpPr>
          <p:grpSpPr>
            <a:xfrm>
              <a:off x="4414886" y="1738500"/>
              <a:ext cx="3131562" cy="570367"/>
              <a:chOff x="5225143" y="1004241"/>
              <a:chExt cx="3391486" cy="682054"/>
            </a:xfrm>
          </p:grpSpPr>
          <p:sp>
            <p:nvSpPr>
              <p:cNvPr id="20" name="Rounded Rectangle 3"/>
              <p:cNvSpPr/>
              <p:nvPr/>
            </p:nvSpPr>
            <p:spPr>
              <a:xfrm>
                <a:off x="5225143" y="1115928"/>
                <a:ext cx="2944676" cy="498764"/>
              </a:xfrm>
              <a:prstGeom prst="roundRect">
                <a:avLst/>
              </a:prstGeom>
              <a:solidFill>
                <a:srgbClr val="FFFF99"/>
              </a:solidFill>
              <a:ln>
                <a:solidFill>
                  <a:srgbClr val="F9C4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"/>
              <p:cNvSpPr/>
              <p:nvPr/>
            </p:nvSpPr>
            <p:spPr>
              <a:xfrm>
                <a:off x="8018008" y="1004241"/>
                <a:ext cx="598621" cy="682054"/>
              </a:xfrm>
              <a:prstGeom prst="ellipse">
                <a:avLst/>
              </a:prstGeom>
              <a:solidFill>
                <a:srgbClr val="F9C4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12"/>
              <p:cNvSpPr txBox="1"/>
              <p:nvPr/>
            </p:nvSpPr>
            <p:spPr>
              <a:xfrm>
                <a:off x="7951611" y="1071783"/>
                <a:ext cx="665018" cy="552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JO" sz="2400" b="1" dirty="0" smtClean="0"/>
                  <a:t>3 </a:t>
                </a:r>
                <a:endParaRPr lang="en-US" sz="2400" b="1" dirty="0"/>
              </a:p>
            </p:txBody>
          </p:sp>
        </p:grpSp>
        <p:sp>
          <p:nvSpPr>
            <p:cNvPr id="19" name="TextBox 11"/>
            <p:cNvSpPr txBox="1"/>
            <p:nvPr/>
          </p:nvSpPr>
          <p:spPr>
            <a:xfrm>
              <a:off x="3982179" y="1823628"/>
              <a:ext cx="2950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JO" sz="2000" b="1" dirty="0" smtClean="0"/>
                <a:t>أدوات صندوق العنوان</a:t>
              </a:r>
              <a:endParaRPr lang="en-US" sz="2000" b="1" dirty="0"/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68" y="3390366"/>
            <a:ext cx="556091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9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21086" y="-187305"/>
            <a:ext cx="2149433" cy="1947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صورة 1"/>
          <p:cNvPicPr>
            <a:picLocks noChangeAspect="1"/>
          </p:cNvPicPr>
          <p:nvPr/>
        </p:nvPicPr>
        <p:blipFill>
          <a:blip r:embed="rId3">
            <a:clrChange>
              <a:clrFrom>
                <a:srgbClr val="4E4E4E">
                  <a:alpha val="30588"/>
                </a:srgbClr>
              </a:clrFrom>
              <a:clrTo>
                <a:srgbClr val="4E4E4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93" y="-381268"/>
            <a:ext cx="4160322" cy="249779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127174" y="2826815"/>
            <a:ext cx="760021" cy="788355"/>
            <a:chOff x="5153890" y="2572360"/>
            <a:chExt cx="760021" cy="788355"/>
          </a:xfrm>
        </p:grpSpPr>
        <p:sp>
          <p:nvSpPr>
            <p:cNvPr id="46" name="Oval 45"/>
            <p:cNvSpPr/>
            <p:nvPr/>
          </p:nvSpPr>
          <p:spPr>
            <a:xfrm>
              <a:off x="5153890" y="2600694"/>
              <a:ext cx="760021" cy="760021"/>
            </a:xfrm>
            <a:prstGeom prst="ellipse">
              <a:avLst/>
            </a:prstGeom>
            <a:solidFill>
              <a:srgbClr val="22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01391" y="2572360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2</a:t>
              </a:r>
              <a:endParaRPr lang="en-US" sz="44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15793" y="1948126"/>
            <a:ext cx="760021" cy="769441"/>
            <a:chOff x="4738253" y="1880743"/>
            <a:chExt cx="760021" cy="769441"/>
          </a:xfrm>
        </p:grpSpPr>
        <p:sp>
          <p:nvSpPr>
            <p:cNvPr id="4" name="Oval 3"/>
            <p:cNvSpPr/>
            <p:nvPr/>
          </p:nvSpPr>
          <p:spPr>
            <a:xfrm>
              <a:off x="4738253" y="1890163"/>
              <a:ext cx="760021" cy="760021"/>
            </a:xfrm>
            <a:prstGeom prst="ellipse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97136" y="1880743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1</a:t>
              </a:r>
              <a:endParaRPr lang="en-US" sz="44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127174" y="3721105"/>
            <a:ext cx="760021" cy="800359"/>
            <a:chOff x="4358239" y="2595983"/>
            <a:chExt cx="760021" cy="800359"/>
          </a:xfrm>
        </p:grpSpPr>
        <p:sp>
          <p:nvSpPr>
            <p:cNvPr id="47" name="Oval 46"/>
            <p:cNvSpPr/>
            <p:nvPr/>
          </p:nvSpPr>
          <p:spPr>
            <a:xfrm>
              <a:off x="4358239" y="2636321"/>
              <a:ext cx="760021" cy="760021"/>
            </a:xfrm>
            <a:prstGeom prst="ellipse">
              <a:avLst/>
            </a:prstGeom>
            <a:solidFill>
              <a:srgbClr val="EF6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04755" y="2595983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3</a:t>
              </a:r>
              <a:endParaRPr lang="en-US" sz="44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55076" y="2042803"/>
            <a:ext cx="5331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التعرف إلى مصطلح </a:t>
            </a:r>
            <a:r>
              <a:rPr lang="en-US" sz="32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URL</a:t>
            </a:r>
            <a:endParaRPr lang="en-US" sz="32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45673" y="2986416"/>
            <a:ext cx="6304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مكونات عنوان الموقع الإلكتروني</a:t>
            </a:r>
            <a:endParaRPr lang="en-US" sz="3200" dirty="0">
              <a:solidFill>
                <a:srgbClr val="00B0F0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86941" y="3813440"/>
            <a:ext cx="5663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التنقل بين المواقع على الشبكة</a:t>
            </a:r>
            <a:endParaRPr lang="en-US" sz="3200" dirty="0">
              <a:solidFill>
                <a:srgbClr val="00B0F0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86889" y="665019"/>
            <a:ext cx="3823854" cy="3823854"/>
          </a:xfrm>
          <a:prstGeom prst="ellipse">
            <a:avLst/>
          </a:prstGeom>
          <a:solidFill>
            <a:srgbClr val="22B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429173" y="1504631"/>
            <a:ext cx="4476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spcAft>
                <a:spcPts val="1000"/>
              </a:spcAft>
              <a:buClr>
                <a:srgbClr val="0070C0"/>
              </a:buClr>
              <a:buSzPts val="1500"/>
            </a:pPr>
            <a:r>
              <a:rPr lang="ar-JO" sz="2800" dirty="0">
                <a:latin typeface="Times New Roman"/>
                <a:ea typeface="Calibri"/>
                <a:cs typeface="Times New Roman"/>
              </a:rPr>
              <a:t>يُطلق على </a:t>
            </a:r>
            <a:r>
              <a:rPr lang="ar-JO" sz="2800" u="sng" dirty="0">
                <a:latin typeface="Times New Roman"/>
                <a:ea typeface="Calibri"/>
                <a:cs typeface="Times New Roman"/>
              </a:rPr>
              <a:t>عنوان الموقع الإلكتروني </a:t>
            </a:r>
            <a:r>
              <a:rPr lang="ar-JO" sz="2800" dirty="0">
                <a:latin typeface="Times New Roman"/>
                <a:ea typeface="Calibri"/>
                <a:cs typeface="Times New Roman"/>
              </a:rPr>
              <a:t>مصطلح 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(URL)</a:t>
            </a:r>
            <a:r>
              <a:rPr lang="ar-SA" sz="2800" dirty="0">
                <a:latin typeface="Times New Roman"/>
                <a:ea typeface="Calibri"/>
                <a:cs typeface="Times New Roman"/>
              </a:rPr>
              <a:t>، ويُعد الأداة التي يمكن من خلالها الوصول إلى موقع أو صفحة على شبكة الإنترنت.</a:t>
            </a:r>
            <a:r>
              <a:rPr lang="ar-SA" sz="2800" u="sng" dirty="0">
                <a:latin typeface="Times New Roman"/>
                <a:ea typeface="Calibri"/>
                <a:cs typeface="Times New Roman"/>
              </a:rPr>
              <a:t> </a:t>
            </a:r>
            <a:endParaRPr lang="en-US" sz="28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43200" y="0"/>
            <a:ext cx="1136591" cy="1186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8" y="546930"/>
            <a:ext cx="4078795" cy="4119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Google Shape;843;p32"/>
          <p:cNvSpPr txBox="1">
            <a:spLocks/>
          </p:cNvSpPr>
          <p:nvPr/>
        </p:nvSpPr>
        <p:spPr>
          <a:xfrm>
            <a:off x="1505003" y="-99107"/>
            <a:ext cx="6579552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JO" sz="4000" dirty="0">
                <a:solidFill>
                  <a:srgbClr val="EB2264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التعرف إلى مصطلح </a:t>
            </a:r>
            <a:r>
              <a:rPr lang="en-US" sz="4000" dirty="0">
                <a:solidFill>
                  <a:srgbClr val="EB2264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URL</a:t>
            </a:r>
            <a:endParaRPr lang="en-US" sz="36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grpSp>
        <p:nvGrpSpPr>
          <p:cNvPr id="7" name="Group 97"/>
          <p:cNvGrpSpPr/>
          <p:nvPr/>
        </p:nvGrpSpPr>
        <p:grpSpPr>
          <a:xfrm>
            <a:off x="8082884" y="417192"/>
            <a:ext cx="760021" cy="769441"/>
            <a:chOff x="4738253" y="1880743"/>
            <a:chExt cx="760021" cy="769441"/>
          </a:xfrm>
        </p:grpSpPr>
        <p:sp>
          <p:nvSpPr>
            <p:cNvPr id="8" name="Oval 98"/>
            <p:cNvSpPr/>
            <p:nvPr/>
          </p:nvSpPr>
          <p:spPr>
            <a:xfrm>
              <a:off x="4738253" y="1890163"/>
              <a:ext cx="760021" cy="760021"/>
            </a:xfrm>
            <a:prstGeom prst="ellipse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99"/>
            <p:cNvSpPr txBox="1"/>
            <p:nvPr/>
          </p:nvSpPr>
          <p:spPr>
            <a:xfrm>
              <a:off x="4797136" y="1880743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1</a:t>
              </a:r>
              <a:endParaRPr lang="en-US" sz="4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843;p32"/>
          <p:cNvSpPr txBox="1">
            <a:spLocks/>
          </p:cNvSpPr>
          <p:nvPr/>
        </p:nvSpPr>
        <p:spPr>
          <a:xfrm>
            <a:off x="658969" y="-278569"/>
            <a:ext cx="6579552" cy="17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JO" sz="4400" dirty="0" smtClean="0">
                <a:solidFill>
                  <a:srgbClr val="22B7CB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مكونات عنوان الموقع الالكتروني</a:t>
            </a:r>
            <a:endParaRPr lang="ar-JO" sz="4400" dirty="0">
              <a:solidFill>
                <a:srgbClr val="22B7CB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7236850" y="242439"/>
            <a:ext cx="760021" cy="769441"/>
            <a:chOff x="4738253" y="1885452"/>
            <a:chExt cx="760021" cy="769441"/>
          </a:xfrm>
        </p:grpSpPr>
        <p:sp>
          <p:nvSpPr>
            <p:cNvPr id="99" name="Oval 98"/>
            <p:cNvSpPr/>
            <p:nvPr/>
          </p:nvSpPr>
          <p:spPr>
            <a:xfrm>
              <a:off x="4738253" y="1890163"/>
              <a:ext cx="760021" cy="760021"/>
            </a:xfrm>
            <a:prstGeom prst="ellipse">
              <a:avLst/>
            </a:prstGeom>
            <a:solidFill>
              <a:srgbClr val="22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75299" y="1885452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2</a:t>
              </a:r>
              <a:endParaRPr lang="en-US" sz="4400" b="1" dirty="0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2782091" y="1246477"/>
            <a:ext cx="56073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r" rtl="1"/>
            <a:r>
              <a:rPr lang="ar-JO" sz="2000" dirty="0">
                <a:latin typeface="Times New Roman"/>
                <a:ea typeface="Calibri"/>
              </a:rPr>
              <a:t>يتكون العنوان من </a:t>
            </a:r>
            <a:r>
              <a:rPr lang="ar-JO" sz="2000" u="sng" dirty="0">
                <a:latin typeface="Times New Roman"/>
                <a:ea typeface="Calibri"/>
              </a:rPr>
              <a:t>مجموعة حقول</a:t>
            </a:r>
            <a:r>
              <a:rPr lang="ar-JO" sz="2000" dirty="0">
                <a:latin typeface="Times New Roman"/>
                <a:ea typeface="Calibri"/>
              </a:rPr>
              <a:t>، لكل حقل دلالته، </a:t>
            </a:r>
            <a:r>
              <a:rPr lang="ar-JO" sz="2000" dirty="0">
                <a:solidFill>
                  <a:srgbClr val="006600"/>
                </a:solidFill>
                <a:latin typeface="Times New Roman"/>
                <a:ea typeface="Calibri"/>
              </a:rPr>
              <a:t>وقد يتشابه عنوانان في بعض الحقول</a:t>
            </a:r>
            <a:r>
              <a:rPr lang="ar-JO" sz="2000" dirty="0">
                <a:latin typeface="Times New Roman"/>
                <a:ea typeface="Calibri"/>
              </a:rPr>
              <a:t>، </a:t>
            </a:r>
            <a:r>
              <a:rPr lang="ar-JO" sz="2000" dirty="0">
                <a:solidFill>
                  <a:srgbClr val="0070C0"/>
                </a:solidFill>
                <a:latin typeface="Times New Roman"/>
                <a:ea typeface="Calibri"/>
              </a:rPr>
              <a:t>لكن لا يمكن أن يتشابها في كل الحقول،</a:t>
            </a:r>
            <a:r>
              <a:rPr lang="ar-JO" sz="2000" dirty="0">
                <a:latin typeface="Times New Roman"/>
                <a:ea typeface="Calibri"/>
              </a:rPr>
              <a:t> </a:t>
            </a:r>
            <a:r>
              <a:rPr lang="ar-JO" sz="2000" dirty="0">
                <a:solidFill>
                  <a:srgbClr val="EB2264"/>
                </a:solidFill>
                <a:latin typeface="Times New Roman"/>
                <a:ea typeface="Calibri"/>
              </a:rPr>
              <a:t>أي لا يمكن أن يتطابق عنوانان لموقعين مختلفين.</a:t>
            </a:r>
            <a:endParaRPr lang="en-US" sz="2000" dirty="0">
              <a:solidFill>
                <a:srgbClr val="EB2264"/>
              </a:solidFill>
              <a:latin typeface="Times New Roman"/>
              <a:ea typeface="Calibri"/>
            </a:endParaRPr>
          </a:p>
          <a:p>
            <a:pPr marL="228600" algn="r" rtl="1"/>
            <a:r>
              <a:rPr lang="ar-JO" sz="2000" dirty="0">
                <a:latin typeface="Times New Roman"/>
                <a:ea typeface="Calibri"/>
              </a:rPr>
              <a:t>للتعرف على الحقول التي يتشكل منها عنوان الموقع انظر المثال الآتي :</a:t>
            </a:r>
            <a:endParaRPr lang="en-US" sz="2000" dirty="0">
              <a:effectLst/>
              <a:latin typeface="Times New Roman"/>
              <a:ea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966"/>
            <a:ext cx="3238500" cy="3270885"/>
          </a:xfrm>
          <a:prstGeom prst="rect">
            <a:avLst/>
          </a:prstGeom>
        </p:spPr>
      </p:pic>
      <p:pic>
        <p:nvPicPr>
          <p:cNvPr id="12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36" y="2899410"/>
            <a:ext cx="4937414" cy="1240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739832" y="1184356"/>
            <a:ext cx="814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JO" sz="2000" dirty="0" smtClean="0">
                <a:solidFill>
                  <a:srgbClr val="FF0000"/>
                </a:solidFill>
              </a:rPr>
              <a:t>1- </a:t>
            </a:r>
            <a:r>
              <a:rPr lang="ar-JO" sz="2000" b="1" dirty="0">
                <a:solidFill>
                  <a:srgbClr val="FF0000"/>
                </a:solidFill>
              </a:rPr>
              <a:t>بروتوكول </a:t>
            </a:r>
            <a:r>
              <a:rPr lang="ar-JO" sz="2000" b="1" dirty="0" smtClean="0">
                <a:solidFill>
                  <a:srgbClr val="FF0000"/>
                </a:solidFill>
              </a:rPr>
              <a:t>الإنترنت: </a:t>
            </a:r>
            <a:r>
              <a:rPr lang="ar-JO" sz="2000" b="1" dirty="0" smtClean="0"/>
              <a:t>هو</a:t>
            </a:r>
            <a:r>
              <a:rPr lang="ar-JO" sz="2000" dirty="0" smtClean="0"/>
              <a:t> </a:t>
            </a:r>
            <a:r>
              <a:rPr lang="ar-JO" sz="2000" u="sng" dirty="0"/>
              <a:t>مجموعة من القواعد التي تتحكم في الاتصال وتبادل المعلومات بين أجهزة الحاسوب على الشبكة</a:t>
            </a:r>
            <a:r>
              <a:rPr lang="ar-JO" sz="2000" dirty="0"/>
              <a:t>، وفي </a:t>
            </a:r>
            <a:r>
              <a:rPr lang="ar-JO" sz="2000" dirty="0" smtClean="0"/>
              <a:t>المثال </a:t>
            </a:r>
            <a:r>
              <a:rPr lang="ar-JO" sz="2000" dirty="0"/>
              <a:t>اعلاه نلاحظ استخدام البروتوكول </a:t>
            </a:r>
            <a:r>
              <a:rPr lang="en-US" sz="2000" b="1" dirty="0">
                <a:solidFill>
                  <a:srgbClr val="008000"/>
                </a:solidFill>
              </a:rPr>
              <a:t>(http)</a:t>
            </a:r>
            <a:r>
              <a:rPr lang="ar-JO" sz="2000" dirty="0"/>
              <a:t>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966"/>
            <a:ext cx="3238500" cy="3270885"/>
          </a:xfrm>
          <a:prstGeom prst="rect">
            <a:avLst/>
          </a:prstGeom>
        </p:spPr>
      </p:pic>
      <p:pic>
        <p:nvPicPr>
          <p:cNvPr id="12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74" y="99752"/>
            <a:ext cx="3416531" cy="7652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01"/>
          <p:cNvSpPr txBox="1"/>
          <p:nvPr/>
        </p:nvSpPr>
        <p:spPr>
          <a:xfrm>
            <a:off x="315882" y="1976199"/>
            <a:ext cx="8148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dirty="0" smtClean="0">
                <a:solidFill>
                  <a:srgbClr val="FF0000"/>
                </a:solidFill>
              </a:rPr>
              <a:t>2- </a:t>
            </a:r>
            <a:r>
              <a:rPr lang="ar-JO" sz="2000" b="1" dirty="0">
                <a:solidFill>
                  <a:srgbClr val="FF0000"/>
                </a:solidFill>
              </a:rPr>
              <a:t>رمز الشبكة العنكبوتية: </a:t>
            </a:r>
            <a:r>
              <a:rPr lang="en-US" sz="2000" b="1" dirty="0" smtClean="0">
                <a:solidFill>
                  <a:srgbClr val="006600"/>
                </a:solidFill>
                <a:latin typeface="Times New Roman"/>
                <a:ea typeface="Calibri"/>
              </a:rPr>
              <a:t>WWW</a:t>
            </a:r>
            <a:r>
              <a:rPr lang="ar-JO" sz="2000" b="1" dirty="0" smtClean="0">
                <a:solidFill>
                  <a:srgbClr val="006600"/>
                </a:solidFill>
                <a:latin typeface="Times New Roman"/>
                <a:ea typeface="Calibri"/>
              </a:rPr>
              <a:t>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84" y="2381584"/>
            <a:ext cx="5897361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1"/>
          <p:cNvSpPr txBox="1"/>
          <p:nvPr/>
        </p:nvSpPr>
        <p:spPr>
          <a:xfrm>
            <a:off x="360662" y="3650362"/>
            <a:ext cx="814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dirty="0" smtClean="0">
                <a:solidFill>
                  <a:srgbClr val="FF0000"/>
                </a:solidFill>
              </a:rPr>
              <a:t>3- </a:t>
            </a:r>
            <a:r>
              <a:rPr lang="ar-JO" sz="2000" b="1" dirty="0">
                <a:solidFill>
                  <a:srgbClr val="FF0000"/>
                </a:solidFill>
              </a:rPr>
              <a:t>اسم الموقع :</a:t>
            </a:r>
            <a:r>
              <a:rPr lang="ar-SA" sz="2000" dirty="0">
                <a:solidFill>
                  <a:srgbClr val="FF0000"/>
                </a:solidFill>
              </a:rPr>
              <a:t> </a:t>
            </a:r>
            <a:r>
              <a:rPr lang="ar-SA" sz="2000" dirty="0"/>
              <a:t>يدل على الفرد أو الجهة التي تمتلك هذا الموقع</a:t>
            </a:r>
            <a:r>
              <a:rPr lang="ar-SA" sz="2000" dirty="0" smtClean="0"/>
              <a:t>،</a:t>
            </a:r>
          </a:p>
          <a:p>
            <a:pPr algn="r" rtl="1"/>
            <a:r>
              <a:rPr lang="ar-SA" sz="2000" dirty="0" smtClean="0"/>
              <a:t> </a:t>
            </a:r>
            <a:r>
              <a:rPr lang="ar-SA" sz="2000" dirty="0"/>
              <a:t>وفي مثالنا يظهر الاسم </a:t>
            </a:r>
            <a:r>
              <a:rPr lang="en-US" sz="2000" b="1" dirty="0" err="1">
                <a:solidFill>
                  <a:srgbClr val="008000"/>
                </a:solidFill>
              </a:rPr>
              <a:t>moe</a:t>
            </a:r>
            <a:r>
              <a:rPr lang="ar-SA" sz="2000" dirty="0"/>
              <a:t> الدال على وزارة التربية والتعليم.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83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315882" y="968225"/>
            <a:ext cx="814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dirty="0" smtClean="0">
                <a:solidFill>
                  <a:srgbClr val="FF0000"/>
                </a:solidFill>
              </a:rPr>
              <a:t>4- </a:t>
            </a:r>
            <a:r>
              <a:rPr lang="ar-JO" sz="2000" b="1" dirty="0" smtClean="0">
                <a:solidFill>
                  <a:srgbClr val="FF0000"/>
                </a:solidFill>
                <a:ea typeface="Calibri"/>
                <a:cs typeface="Times New Roman"/>
              </a:rPr>
              <a:t>رمز </a:t>
            </a:r>
            <a:r>
              <a:rPr lang="ar-JO" sz="2000" b="1" dirty="0">
                <a:solidFill>
                  <a:srgbClr val="FF0000"/>
                </a:solidFill>
                <a:ea typeface="Calibri"/>
                <a:cs typeface="Times New Roman"/>
              </a:rPr>
              <a:t>نوع الموقع :</a:t>
            </a:r>
            <a:r>
              <a:rPr lang="ar-JO" sz="2000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ar-SA" sz="2000" u="sng" dirty="0">
                <a:ea typeface="Calibri"/>
                <a:cs typeface="Times New Roman"/>
              </a:rPr>
              <a:t>يتكون من 3 حروف</a:t>
            </a:r>
            <a:r>
              <a:rPr lang="ar-SA" sz="2000" dirty="0">
                <a:ea typeface="Calibri"/>
                <a:cs typeface="Times New Roman"/>
              </a:rPr>
              <a:t> تدل على طبيعة عمل الجهة المالكة للموقع، وفي مثالنا نلاحظ استخدام الرمز </a:t>
            </a:r>
            <a:r>
              <a:rPr lang="en-US" sz="2000" b="1" dirty="0" err="1">
                <a:solidFill>
                  <a:srgbClr val="006600"/>
                </a:solidFill>
                <a:latin typeface="Times New Roman"/>
                <a:ea typeface="Calibri"/>
              </a:rPr>
              <a:t>gov</a:t>
            </a:r>
            <a:r>
              <a:rPr lang="ar-SA" sz="2000" dirty="0">
                <a:ea typeface="Calibri"/>
                <a:cs typeface="Times New Roman"/>
              </a:rPr>
              <a:t> 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966"/>
            <a:ext cx="3238500" cy="3270885"/>
          </a:xfrm>
          <a:prstGeom prst="rect">
            <a:avLst/>
          </a:prstGeom>
        </p:spPr>
      </p:pic>
      <p:pic>
        <p:nvPicPr>
          <p:cNvPr id="12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74" y="99752"/>
            <a:ext cx="3416531" cy="76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457" y="1850785"/>
            <a:ext cx="5045825" cy="2355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3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315882" y="968225"/>
            <a:ext cx="8148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dirty="0" smtClean="0">
                <a:solidFill>
                  <a:srgbClr val="FF0000"/>
                </a:solidFill>
              </a:rPr>
              <a:t>5- </a:t>
            </a:r>
            <a:r>
              <a:rPr lang="ar-JO" sz="2000" b="1" dirty="0">
                <a:solidFill>
                  <a:srgbClr val="FF0000"/>
                </a:solidFill>
              </a:rPr>
              <a:t>رمز الدولة :</a:t>
            </a:r>
            <a:r>
              <a:rPr lang="ar-JO" sz="2000" dirty="0">
                <a:solidFill>
                  <a:srgbClr val="FF0000"/>
                </a:solidFill>
              </a:rPr>
              <a:t> </a:t>
            </a:r>
            <a:r>
              <a:rPr lang="ar-SA" sz="2000" u="sng" dirty="0"/>
              <a:t>يتكون من حرفان</a:t>
            </a:r>
            <a:r>
              <a:rPr lang="ar-SA" sz="2000" dirty="0"/>
              <a:t>  يدلان على رمز الدولة الموجود فيها الموقع الإلكتروني، وفي مثالنا استخدم الرمز </a:t>
            </a:r>
            <a:r>
              <a:rPr lang="en-US" sz="2000" b="1" dirty="0">
                <a:solidFill>
                  <a:srgbClr val="008000"/>
                </a:solidFill>
              </a:rPr>
              <a:t>jo</a:t>
            </a:r>
            <a:r>
              <a:rPr lang="ar-SA" sz="2000" dirty="0"/>
              <a:t> </a:t>
            </a:r>
            <a:r>
              <a:rPr lang="ar-SA" sz="2000" dirty="0" smtClean="0"/>
              <a:t> ، كما أن كل دولة لها رمزها الخاص ، ولا تشترك دولتان في رمز واحد.</a:t>
            </a:r>
          </a:p>
          <a:p>
            <a:pPr algn="r" rtl="1"/>
            <a:r>
              <a:rPr lang="ar-SA" sz="2000" dirty="0" smtClean="0"/>
              <a:t>وفي </a:t>
            </a:r>
            <a:r>
              <a:rPr lang="ar-SA" sz="2000" dirty="0"/>
              <a:t>حال لم نجد رمزاً للموقع فهذا يعني أنه مُسجل في الولايات المتحدة الأمريكية.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966"/>
            <a:ext cx="3238500" cy="3270885"/>
          </a:xfrm>
          <a:prstGeom prst="rect">
            <a:avLst/>
          </a:prstGeom>
        </p:spPr>
      </p:pic>
      <p:pic>
        <p:nvPicPr>
          <p:cNvPr id="12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74" y="99752"/>
            <a:ext cx="3416531" cy="76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496" y="1911460"/>
            <a:ext cx="4948843" cy="2070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40" y="3923857"/>
            <a:ext cx="4860000" cy="100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8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966"/>
            <a:ext cx="3238500" cy="327088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56" y="964276"/>
            <a:ext cx="5662490" cy="290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5378" y="2361460"/>
            <a:ext cx="7457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</a:rPr>
              <a:t>ju</a:t>
            </a:r>
            <a:endParaRPr lang="ar-JO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2671" y="2700014"/>
            <a:ext cx="7457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asp</a:t>
            </a:r>
            <a:endParaRPr lang="ar-JO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697" y="3058128"/>
            <a:ext cx="7457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sec</a:t>
            </a:r>
            <a:endParaRPr lang="ar-JO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3329" y="3377122"/>
            <a:ext cx="7457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</a:rPr>
              <a:t>jaf</a:t>
            </a:r>
            <a:endParaRPr lang="ar-JO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0856" y="2341900"/>
            <a:ext cx="7457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solidFill>
                  <a:srgbClr val="0070C0"/>
                </a:solidFill>
              </a:rPr>
              <a:t>تعليمي</a:t>
            </a:r>
            <a:endParaRPr lang="ar-JO" sz="16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4259" y="2762888"/>
            <a:ext cx="978918" cy="2585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1200" b="1" dirty="0" smtClean="0">
                <a:solidFill>
                  <a:srgbClr val="0070C0"/>
                </a:solidFill>
              </a:rPr>
              <a:t>شبكة إعلامية</a:t>
            </a:r>
            <a:endParaRPr lang="ar-JO" sz="1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0973" y="3019008"/>
            <a:ext cx="7457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solidFill>
                  <a:srgbClr val="0070C0"/>
                </a:solidFill>
              </a:rPr>
              <a:t>حكومي</a:t>
            </a:r>
            <a:endParaRPr lang="ar-JO" sz="16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7323" y="3382699"/>
            <a:ext cx="7457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solidFill>
                  <a:srgbClr val="0070C0"/>
                </a:solidFill>
              </a:rPr>
              <a:t>عسكري</a:t>
            </a:r>
            <a:endParaRPr lang="ar-JO" sz="16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2898" y="2341900"/>
            <a:ext cx="7457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solidFill>
                  <a:srgbClr val="008000"/>
                </a:solidFill>
              </a:rPr>
              <a:t>الأردن</a:t>
            </a:r>
            <a:endParaRPr lang="ar-JO" sz="16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1039" y="3396682"/>
            <a:ext cx="7457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solidFill>
                  <a:srgbClr val="008000"/>
                </a:solidFill>
              </a:rPr>
              <a:t>الأردن</a:t>
            </a:r>
            <a:endParaRPr lang="ar-JO" sz="16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8258" y="2638750"/>
            <a:ext cx="13790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 smtClean="0">
                <a:solidFill>
                  <a:srgbClr val="008000"/>
                </a:solidFill>
              </a:rPr>
              <a:t>الولايات المتحدة الأمريكية</a:t>
            </a:r>
            <a:endParaRPr lang="ar-JO" sz="1200" b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7369" y="3038568"/>
            <a:ext cx="7457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dirty="0" smtClean="0">
                <a:solidFill>
                  <a:srgbClr val="008000"/>
                </a:solidFill>
              </a:rPr>
              <a:t>قطر</a:t>
            </a:r>
            <a:endParaRPr lang="ar-JO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1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86" name="Group 85"/>
          <p:cNvGrpSpPr/>
          <p:nvPr/>
        </p:nvGrpSpPr>
        <p:grpSpPr>
          <a:xfrm>
            <a:off x="7364930" y="202275"/>
            <a:ext cx="760021" cy="795640"/>
            <a:chOff x="5153890" y="2600694"/>
            <a:chExt cx="760021" cy="795640"/>
          </a:xfrm>
        </p:grpSpPr>
        <p:sp>
          <p:nvSpPr>
            <p:cNvPr id="87" name="Oval 86"/>
            <p:cNvSpPr/>
            <p:nvPr/>
          </p:nvSpPr>
          <p:spPr>
            <a:xfrm>
              <a:off x="5153890" y="2600694"/>
              <a:ext cx="760021" cy="760021"/>
            </a:xfrm>
            <a:prstGeom prst="ellipse">
              <a:avLst/>
            </a:prstGeom>
            <a:solidFill>
              <a:srgbClr val="EF6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201391" y="2626893"/>
              <a:ext cx="6650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4400" b="1" dirty="0" smtClean="0"/>
                <a:t>3</a:t>
              </a:r>
              <a:endParaRPr lang="en-US" sz="4400" b="1" dirty="0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949880" y="358607"/>
            <a:ext cx="6361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 smtClean="0">
                <a:solidFill>
                  <a:srgbClr val="EF6222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التنقل بين المواقع على الشبكة</a:t>
            </a:r>
            <a:endParaRPr lang="en-US" sz="3200" dirty="0">
              <a:solidFill>
                <a:srgbClr val="EF6222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2FAFD"/>
              </a:clrFrom>
              <a:clrTo>
                <a:srgbClr val="F2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6798" y="2813103"/>
            <a:ext cx="4157055" cy="2598160"/>
          </a:xfrm>
          <a:prstGeom prst="rect">
            <a:avLst/>
          </a:prstGeom>
        </p:spPr>
      </p:pic>
      <p:sp>
        <p:nvSpPr>
          <p:cNvPr id="10" name="TextBox 101"/>
          <p:cNvSpPr txBox="1"/>
          <p:nvPr/>
        </p:nvSpPr>
        <p:spPr>
          <a:xfrm>
            <a:off x="0" y="1087866"/>
            <a:ext cx="814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 smtClean="0">
                <a:ea typeface="Calibri"/>
                <a:cs typeface="Times New Roman"/>
              </a:rPr>
              <a:t>يمكن الوصول إلى المواقع الإلكترونية والتنقل بينها بطرق عدة منها :</a:t>
            </a:r>
          </a:p>
          <a:p>
            <a:pPr algn="r" rtl="1"/>
            <a:endParaRPr lang="en-US" sz="2000" dirty="0"/>
          </a:p>
        </p:txBody>
      </p:sp>
      <p:grpSp>
        <p:nvGrpSpPr>
          <p:cNvPr id="2" name="مجموعة 1"/>
          <p:cNvGrpSpPr/>
          <p:nvPr/>
        </p:nvGrpSpPr>
        <p:grpSpPr>
          <a:xfrm>
            <a:off x="4959612" y="1670130"/>
            <a:ext cx="3415778" cy="570367"/>
            <a:chOff x="4130670" y="1738500"/>
            <a:chExt cx="3415778" cy="570367"/>
          </a:xfrm>
        </p:grpSpPr>
        <p:grpSp>
          <p:nvGrpSpPr>
            <p:cNvPr id="11" name="Group 4"/>
            <p:cNvGrpSpPr/>
            <p:nvPr/>
          </p:nvGrpSpPr>
          <p:grpSpPr>
            <a:xfrm>
              <a:off x="4414886" y="1738500"/>
              <a:ext cx="3131562" cy="570367"/>
              <a:chOff x="5225143" y="1004241"/>
              <a:chExt cx="3391486" cy="682054"/>
            </a:xfrm>
          </p:grpSpPr>
          <p:sp>
            <p:nvSpPr>
              <p:cNvPr id="12" name="Rounded Rectangle 3"/>
              <p:cNvSpPr/>
              <p:nvPr/>
            </p:nvSpPr>
            <p:spPr>
              <a:xfrm>
                <a:off x="5225143" y="1115928"/>
                <a:ext cx="2944676" cy="498764"/>
              </a:xfrm>
              <a:prstGeom prst="roundRect">
                <a:avLst/>
              </a:prstGeom>
              <a:solidFill>
                <a:srgbClr val="FFFF99"/>
              </a:solidFill>
              <a:ln>
                <a:solidFill>
                  <a:srgbClr val="F9C4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2"/>
              <p:cNvSpPr/>
              <p:nvPr/>
            </p:nvSpPr>
            <p:spPr>
              <a:xfrm>
                <a:off x="8018008" y="1004241"/>
                <a:ext cx="598621" cy="682054"/>
              </a:xfrm>
              <a:prstGeom prst="ellipse">
                <a:avLst/>
              </a:prstGeom>
              <a:solidFill>
                <a:srgbClr val="F9C4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2"/>
              <p:cNvSpPr txBox="1"/>
              <p:nvPr/>
            </p:nvSpPr>
            <p:spPr>
              <a:xfrm>
                <a:off x="7951611" y="1071783"/>
                <a:ext cx="665018" cy="552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JO" sz="2400" b="1" dirty="0" smtClean="0"/>
                  <a:t>1 </a:t>
                </a:r>
                <a:endParaRPr lang="en-US" sz="2400" b="1" dirty="0"/>
              </a:p>
            </p:txBody>
          </p:sp>
        </p:grpSp>
        <p:sp>
          <p:nvSpPr>
            <p:cNvPr id="15" name="TextBox 11"/>
            <p:cNvSpPr txBox="1"/>
            <p:nvPr/>
          </p:nvSpPr>
          <p:spPr>
            <a:xfrm>
              <a:off x="4130670" y="1823628"/>
              <a:ext cx="2950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JO" sz="2000" b="1" dirty="0" smtClean="0"/>
                <a:t>إدخال العنوان المباشر للموقع</a:t>
              </a:r>
              <a:endParaRPr lang="en-US" sz="2000" b="1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505" y="2335270"/>
            <a:ext cx="5839885" cy="148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294</Words>
  <Application>Microsoft Office PowerPoint</Application>
  <PresentationFormat>عرض على الشاشة (9:16)‏</PresentationFormat>
  <Paragraphs>48</Paragraphs>
  <Slides>10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7" baseType="lpstr">
      <vt:lpstr>Arial</vt:lpstr>
      <vt:lpstr>Varela Round</vt:lpstr>
      <vt:lpstr>Calibri</vt:lpstr>
      <vt:lpstr>Times New Roman</vt:lpstr>
      <vt:lpstr>abo2sadam</vt:lpstr>
      <vt:lpstr>Nixie One</vt:lpstr>
      <vt:lpstr>Puck template</vt:lpstr>
      <vt:lpstr>عناوين المواقع الإلكترونية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KMS</dc:creator>
  <cp:lastModifiedBy>Adin</cp:lastModifiedBy>
  <cp:revision>70</cp:revision>
  <dcterms:modified xsi:type="dcterms:W3CDTF">2022-02-01T09:55:54Z</dcterms:modified>
</cp:coreProperties>
</file>