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66" r:id="rId2"/>
    <p:sldId id="257" r:id="rId3"/>
    <p:sldId id="258" r:id="rId4"/>
    <p:sldId id="259" r:id="rId5"/>
    <p:sldId id="267" r:id="rId6"/>
    <p:sldId id="260" r:id="rId7"/>
    <p:sldId id="261" r:id="rId8"/>
    <p:sldId id="268" r:id="rId9"/>
    <p:sldId id="264" r:id="rId10"/>
    <p:sldId id="265" r:id="rId11"/>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500" autoAdjust="0"/>
    <p:restoredTop sz="94660"/>
  </p:normalViewPr>
  <p:slideViewPr>
    <p:cSldViewPr>
      <p:cViewPr>
        <p:scale>
          <a:sx n="50" d="100"/>
          <a:sy n="50" d="100"/>
        </p:scale>
        <p:origin x="-1368"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705697-75D3-43B6-9BC2-C0A87242FD6C}" type="doc">
      <dgm:prSet loTypeId="urn:microsoft.com/office/officeart/2005/8/layout/vList3" loCatId="list" qsTypeId="urn:microsoft.com/office/officeart/2005/8/quickstyle/simple1" qsCatId="simple" csTypeId="urn:microsoft.com/office/officeart/2005/8/colors/accent1_2" csCatId="accent1" phldr="1"/>
      <dgm:spPr/>
      <dgm:t>
        <a:bodyPr/>
        <a:lstStyle/>
        <a:p>
          <a:pPr rtl="1"/>
          <a:endParaRPr lang="ar-JO"/>
        </a:p>
      </dgm:t>
    </dgm:pt>
    <dgm:pt modelId="{C609FF4C-D56C-4929-9BCA-4AA54D1A8EB9}">
      <dgm:prSet/>
      <dgm:spPr/>
      <dgm:t>
        <a:bodyPr/>
        <a:lstStyle/>
        <a:p>
          <a:pPr rtl="1"/>
          <a:r>
            <a:rPr lang="ar-JO" dirty="0" smtClean="0"/>
            <a:t>مفهوم مئوية الثورة العربية الكبرى</a:t>
          </a:r>
          <a:endParaRPr lang="ar-JO" dirty="0"/>
        </a:p>
      </dgm:t>
    </dgm:pt>
    <dgm:pt modelId="{A4E968A8-56E4-4187-BA47-5AFCC2CC1948}" type="parTrans" cxnId="{AD21EB27-02AD-482B-866F-90B91211C9BA}">
      <dgm:prSet/>
      <dgm:spPr/>
      <dgm:t>
        <a:bodyPr/>
        <a:lstStyle/>
        <a:p>
          <a:pPr rtl="1"/>
          <a:endParaRPr lang="ar-JO"/>
        </a:p>
      </dgm:t>
    </dgm:pt>
    <dgm:pt modelId="{E37BB91F-7CC7-4A39-89C3-A36B62689C7C}" type="sibTrans" cxnId="{AD21EB27-02AD-482B-866F-90B91211C9BA}">
      <dgm:prSet/>
      <dgm:spPr/>
      <dgm:t>
        <a:bodyPr/>
        <a:lstStyle/>
        <a:p>
          <a:pPr rtl="1"/>
          <a:endParaRPr lang="ar-JO"/>
        </a:p>
      </dgm:t>
    </dgm:pt>
    <dgm:pt modelId="{6833E3B4-C23C-418E-8332-0829FEBF75B0}">
      <dgm:prSet/>
      <dgm:spPr/>
      <dgm:t>
        <a:bodyPr/>
        <a:lstStyle/>
        <a:p>
          <a:pPr rtl="1"/>
          <a:r>
            <a:rPr lang="ar-JO" dirty="0" smtClean="0"/>
            <a:t>مراحل نشأة الدولة الاردنية </a:t>
          </a:r>
          <a:endParaRPr lang="ar-JO" dirty="0"/>
        </a:p>
      </dgm:t>
    </dgm:pt>
    <dgm:pt modelId="{FFD7DFE4-3F7F-4F23-9893-4DF5DD6046DC}" type="parTrans" cxnId="{B85FCEB7-ACAF-463E-BABC-8CCDC947928D}">
      <dgm:prSet/>
      <dgm:spPr/>
      <dgm:t>
        <a:bodyPr/>
        <a:lstStyle/>
        <a:p>
          <a:pPr rtl="1"/>
          <a:endParaRPr lang="ar-JO"/>
        </a:p>
      </dgm:t>
    </dgm:pt>
    <dgm:pt modelId="{3F5523F7-F614-46ED-B4E7-0881B0FE3D26}" type="sibTrans" cxnId="{B85FCEB7-ACAF-463E-BABC-8CCDC947928D}">
      <dgm:prSet/>
      <dgm:spPr/>
      <dgm:t>
        <a:bodyPr/>
        <a:lstStyle/>
        <a:p>
          <a:pPr rtl="1"/>
          <a:endParaRPr lang="ar-JO"/>
        </a:p>
      </dgm:t>
    </dgm:pt>
    <dgm:pt modelId="{9FCAC62C-7481-4E57-AFB4-CCDACCEF12C7}">
      <dgm:prSet/>
      <dgm:spPr/>
      <dgm:t>
        <a:bodyPr/>
        <a:lstStyle/>
        <a:p>
          <a:pPr rtl="1"/>
          <a:r>
            <a:rPr lang="ar-JO" dirty="0" smtClean="0"/>
            <a:t>أدلة على وجود ارث حضاري بشري  على أرض الاردن</a:t>
          </a:r>
          <a:endParaRPr lang="ar-JO" dirty="0"/>
        </a:p>
      </dgm:t>
    </dgm:pt>
    <dgm:pt modelId="{A8E86312-6A30-4FF5-81DF-345754546239}" type="parTrans" cxnId="{456CB2ED-1B42-4FFA-9815-D0EE2A22227B}">
      <dgm:prSet/>
      <dgm:spPr/>
      <dgm:t>
        <a:bodyPr/>
        <a:lstStyle/>
        <a:p>
          <a:pPr rtl="1"/>
          <a:endParaRPr lang="ar-JO"/>
        </a:p>
      </dgm:t>
    </dgm:pt>
    <dgm:pt modelId="{AE40C0DC-EC70-4665-BBD8-6A14D8E768B6}" type="sibTrans" cxnId="{456CB2ED-1B42-4FFA-9815-D0EE2A22227B}">
      <dgm:prSet/>
      <dgm:spPr/>
      <dgm:t>
        <a:bodyPr/>
        <a:lstStyle/>
        <a:p>
          <a:pPr rtl="1"/>
          <a:endParaRPr lang="ar-JO"/>
        </a:p>
      </dgm:t>
    </dgm:pt>
    <dgm:pt modelId="{A929245F-C5F0-41CF-BE4D-4187FAB87E16}">
      <dgm:prSet/>
      <dgm:spPr/>
      <dgm:t>
        <a:bodyPr/>
        <a:lstStyle/>
        <a:p>
          <a:pPr rtl="1"/>
          <a:r>
            <a:rPr lang="ar-JO" dirty="0" smtClean="0"/>
            <a:t>عناصر قوة الدولة الاردنية</a:t>
          </a:r>
          <a:endParaRPr lang="ar-JO" dirty="0"/>
        </a:p>
      </dgm:t>
    </dgm:pt>
    <dgm:pt modelId="{1F23F0A7-2087-42BB-A573-8E42F93048D3}" type="parTrans" cxnId="{67020076-5854-4548-A4DF-296FBAB0F02E}">
      <dgm:prSet/>
      <dgm:spPr/>
      <dgm:t>
        <a:bodyPr/>
        <a:lstStyle/>
        <a:p>
          <a:pPr rtl="1"/>
          <a:endParaRPr lang="ar-JO"/>
        </a:p>
      </dgm:t>
    </dgm:pt>
    <dgm:pt modelId="{2FB080B9-2D30-4AFB-8FE8-F05DC11F402F}" type="sibTrans" cxnId="{67020076-5854-4548-A4DF-296FBAB0F02E}">
      <dgm:prSet/>
      <dgm:spPr/>
      <dgm:t>
        <a:bodyPr/>
        <a:lstStyle/>
        <a:p>
          <a:pPr rtl="1"/>
          <a:endParaRPr lang="ar-JO"/>
        </a:p>
      </dgm:t>
    </dgm:pt>
    <dgm:pt modelId="{8B172582-F4C3-4058-BF42-A2C691E8FE15}" type="pres">
      <dgm:prSet presAssocID="{76705697-75D3-43B6-9BC2-C0A87242FD6C}" presName="linearFlow" presStyleCnt="0">
        <dgm:presLayoutVars>
          <dgm:dir/>
          <dgm:resizeHandles val="exact"/>
        </dgm:presLayoutVars>
      </dgm:prSet>
      <dgm:spPr/>
      <dgm:t>
        <a:bodyPr/>
        <a:lstStyle/>
        <a:p>
          <a:pPr rtl="1"/>
          <a:endParaRPr lang="ar-JO"/>
        </a:p>
      </dgm:t>
    </dgm:pt>
    <dgm:pt modelId="{7BC7BE57-F628-483D-B7C9-BC699561D4B4}" type="pres">
      <dgm:prSet presAssocID="{9FCAC62C-7481-4E57-AFB4-CCDACCEF12C7}" presName="composite" presStyleCnt="0"/>
      <dgm:spPr/>
    </dgm:pt>
    <dgm:pt modelId="{226F0D4C-4460-4D3F-B1BD-F3413A2FF6B2}" type="pres">
      <dgm:prSet presAssocID="{9FCAC62C-7481-4E57-AFB4-CCDACCEF12C7}" presName="imgShp" presStyleLbl="fgImgPlace1" presStyleIdx="0" presStyleCnt="4"/>
      <dgm:spPr/>
    </dgm:pt>
    <dgm:pt modelId="{2BA1A250-B176-4DB0-8C80-C57895F2B12A}" type="pres">
      <dgm:prSet presAssocID="{9FCAC62C-7481-4E57-AFB4-CCDACCEF12C7}" presName="txShp" presStyleLbl="node1" presStyleIdx="0" presStyleCnt="4">
        <dgm:presLayoutVars>
          <dgm:bulletEnabled val="1"/>
        </dgm:presLayoutVars>
      </dgm:prSet>
      <dgm:spPr/>
      <dgm:t>
        <a:bodyPr/>
        <a:lstStyle/>
        <a:p>
          <a:pPr rtl="1"/>
          <a:endParaRPr lang="ar-JO"/>
        </a:p>
      </dgm:t>
    </dgm:pt>
    <dgm:pt modelId="{90C60CF5-1948-46C5-A1A5-C3F6879CCAC1}" type="pres">
      <dgm:prSet presAssocID="{AE40C0DC-EC70-4665-BBD8-6A14D8E768B6}" presName="spacing" presStyleCnt="0"/>
      <dgm:spPr/>
    </dgm:pt>
    <dgm:pt modelId="{C8883DBF-42AE-4E65-8874-430582BC987A}" type="pres">
      <dgm:prSet presAssocID="{6833E3B4-C23C-418E-8332-0829FEBF75B0}" presName="composite" presStyleCnt="0"/>
      <dgm:spPr/>
    </dgm:pt>
    <dgm:pt modelId="{A039CAC2-4395-42A2-AA46-0FCA83DF5F2C}" type="pres">
      <dgm:prSet presAssocID="{6833E3B4-C23C-418E-8332-0829FEBF75B0}" presName="imgShp" presStyleLbl="fgImgPlace1" presStyleIdx="1" presStyleCnt="4"/>
      <dgm:spPr/>
    </dgm:pt>
    <dgm:pt modelId="{B108AB47-9FF3-4183-A562-CDBE193D235A}" type="pres">
      <dgm:prSet presAssocID="{6833E3B4-C23C-418E-8332-0829FEBF75B0}" presName="txShp" presStyleLbl="node1" presStyleIdx="1" presStyleCnt="4">
        <dgm:presLayoutVars>
          <dgm:bulletEnabled val="1"/>
        </dgm:presLayoutVars>
      </dgm:prSet>
      <dgm:spPr/>
      <dgm:t>
        <a:bodyPr/>
        <a:lstStyle/>
        <a:p>
          <a:pPr rtl="1"/>
          <a:endParaRPr lang="ar-JO"/>
        </a:p>
      </dgm:t>
    </dgm:pt>
    <dgm:pt modelId="{E4CF1DBD-DA41-4BF1-9B3E-2AFDD81816C4}" type="pres">
      <dgm:prSet presAssocID="{3F5523F7-F614-46ED-B4E7-0881B0FE3D26}" presName="spacing" presStyleCnt="0"/>
      <dgm:spPr/>
    </dgm:pt>
    <dgm:pt modelId="{ECE98AA4-6DC3-45D3-9F10-59085CC6F105}" type="pres">
      <dgm:prSet presAssocID="{C609FF4C-D56C-4929-9BCA-4AA54D1A8EB9}" presName="composite" presStyleCnt="0"/>
      <dgm:spPr/>
    </dgm:pt>
    <dgm:pt modelId="{FD776A2E-12BE-45C6-9825-8740F41E4788}" type="pres">
      <dgm:prSet presAssocID="{C609FF4C-D56C-4929-9BCA-4AA54D1A8EB9}" presName="imgShp" presStyleLbl="fgImgPlace1" presStyleIdx="2" presStyleCnt="4"/>
      <dgm:spPr/>
    </dgm:pt>
    <dgm:pt modelId="{D474494D-0146-403A-8C7B-FC0DE808D36D}" type="pres">
      <dgm:prSet presAssocID="{C609FF4C-D56C-4929-9BCA-4AA54D1A8EB9}" presName="txShp" presStyleLbl="node1" presStyleIdx="2" presStyleCnt="4">
        <dgm:presLayoutVars>
          <dgm:bulletEnabled val="1"/>
        </dgm:presLayoutVars>
      </dgm:prSet>
      <dgm:spPr/>
      <dgm:t>
        <a:bodyPr/>
        <a:lstStyle/>
        <a:p>
          <a:pPr rtl="1"/>
          <a:endParaRPr lang="ar-JO"/>
        </a:p>
      </dgm:t>
    </dgm:pt>
    <dgm:pt modelId="{109E149C-D661-48B0-B682-17976EB49AC8}" type="pres">
      <dgm:prSet presAssocID="{E37BB91F-7CC7-4A39-89C3-A36B62689C7C}" presName="spacing" presStyleCnt="0"/>
      <dgm:spPr/>
    </dgm:pt>
    <dgm:pt modelId="{28CE05AC-C66F-4E4A-B08E-8F04AC6B3273}" type="pres">
      <dgm:prSet presAssocID="{A929245F-C5F0-41CF-BE4D-4187FAB87E16}" presName="composite" presStyleCnt="0"/>
      <dgm:spPr/>
    </dgm:pt>
    <dgm:pt modelId="{B17297EB-5176-4222-BCF2-7FCF94A22DBF}" type="pres">
      <dgm:prSet presAssocID="{A929245F-C5F0-41CF-BE4D-4187FAB87E16}" presName="imgShp" presStyleLbl="fgImgPlace1" presStyleIdx="3" presStyleCnt="4"/>
      <dgm:spPr/>
    </dgm:pt>
    <dgm:pt modelId="{6DA313D0-DA32-441D-9D9C-4177113C7FD2}" type="pres">
      <dgm:prSet presAssocID="{A929245F-C5F0-41CF-BE4D-4187FAB87E16}" presName="txShp" presStyleLbl="node1" presStyleIdx="3" presStyleCnt="4">
        <dgm:presLayoutVars>
          <dgm:bulletEnabled val="1"/>
        </dgm:presLayoutVars>
      </dgm:prSet>
      <dgm:spPr/>
      <dgm:t>
        <a:bodyPr/>
        <a:lstStyle/>
        <a:p>
          <a:pPr rtl="1"/>
          <a:endParaRPr lang="ar-JO"/>
        </a:p>
      </dgm:t>
    </dgm:pt>
  </dgm:ptLst>
  <dgm:cxnLst>
    <dgm:cxn modelId="{B85FCEB7-ACAF-463E-BABC-8CCDC947928D}" srcId="{76705697-75D3-43B6-9BC2-C0A87242FD6C}" destId="{6833E3B4-C23C-418E-8332-0829FEBF75B0}" srcOrd="1" destOrd="0" parTransId="{FFD7DFE4-3F7F-4F23-9893-4DF5DD6046DC}" sibTransId="{3F5523F7-F614-46ED-B4E7-0881B0FE3D26}"/>
    <dgm:cxn modelId="{171BC586-18D9-4111-8386-2E08047ABD8A}" type="presOf" srcId="{6833E3B4-C23C-418E-8332-0829FEBF75B0}" destId="{B108AB47-9FF3-4183-A562-CDBE193D235A}" srcOrd="0" destOrd="0" presId="urn:microsoft.com/office/officeart/2005/8/layout/vList3"/>
    <dgm:cxn modelId="{483C37B6-B8C1-4AE6-AD30-AAFB0A20E5FB}" type="presOf" srcId="{C609FF4C-D56C-4929-9BCA-4AA54D1A8EB9}" destId="{D474494D-0146-403A-8C7B-FC0DE808D36D}" srcOrd="0" destOrd="0" presId="urn:microsoft.com/office/officeart/2005/8/layout/vList3"/>
    <dgm:cxn modelId="{AD21EB27-02AD-482B-866F-90B91211C9BA}" srcId="{76705697-75D3-43B6-9BC2-C0A87242FD6C}" destId="{C609FF4C-D56C-4929-9BCA-4AA54D1A8EB9}" srcOrd="2" destOrd="0" parTransId="{A4E968A8-56E4-4187-BA47-5AFCC2CC1948}" sibTransId="{E37BB91F-7CC7-4A39-89C3-A36B62689C7C}"/>
    <dgm:cxn modelId="{7C7F1454-79CA-4698-823F-6335B8CD5101}" type="presOf" srcId="{76705697-75D3-43B6-9BC2-C0A87242FD6C}" destId="{8B172582-F4C3-4058-BF42-A2C691E8FE15}" srcOrd="0" destOrd="0" presId="urn:microsoft.com/office/officeart/2005/8/layout/vList3"/>
    <dgm:cxn modelId="{16AB1396-EDB1-40BD-82BC-FCFB2E50CAFC}" type="presOf" srcId="{9FCAC62C-7481-4E57-AFB4-CCDACCEF12C7}" destId="{2BA1A250-B176-4DB0-8C80-C57895F2B12A}" srcOrd="0" destOrd="0" presId="urn:microsoft.com/office/officeart/2005/8/layout/vList3"/>
    <dgm:cxn modelId="{456CB2ED-1B42-4FFA-9815-D0EE2A22227B}" srcId="{76705697-75D3-43B6-9BC2-C0A87242FD6C}" destId="{9FCAC62C-7481-4E57-AFB4-CCDACCEF12C7}" srcOrd="0" destOrd="0" parTransId="{A8E86312-6A30-4FF5-81DF-345754546239}" sibTransId="{AE40C0DC-EC70-4665-BBD8-6A14D8E768B6}"/>
    <dgm:cxn modelId="{67020076-5854-4548-A4DF-296FBAB0F02E}" srcId="{76705697-75D3-43B6-9BC2-C0A87242FD6C}" destId="{A929245F-C5F0-41CF-BE4D-4187FAB87E16}" srcOrd="3" destOrd="0" parTransId="{1F23F0A7-2087-42BB-A573-8E42F93048D3}" sibTransId="{2FB080B9-2D30-4AFB-8FE8-F05DC11F402F}"/>
    <dgm:cxn modelId="{EC86A7F4-E9A6-4A62-B9AB-C5AB7055CDD7}" type="presOf" srcId="{A929245F-C5F0-41CF-BE4D-4187FAB87E16}" destId="{6DA313D0-DA32-441D-9D9C-4177113C7FD2}" srcOrd="0" destOrd="0" presId="urn:microsoft.com/office/officeart/2005/8/layout/vList3"/>
    <dgm:cxn modelId="{AEC9DFB4-3AD0-41A4-B64C-099810F34D84}" type="presParOf" srcId="{8B172582-F4C3-4058-BF42-A2C691E8FE15}" destId="{7BC7BE57-F628-483D-B7C9-BC699561D4B4}" srcOrd="0" destOrd="0" presId="urn:microsoft.com/office/officeart/2005/8/layout/vList3"/>
    <dgm:cxn modelId="{363C9AEA-8951-4F65-9FA0-A0A886D9FB24}" type="presParOf" srcId="{7BC7BE57-F628-483D-B7C9-BC699561D4B4}" destId="{226F0D4C-4460-4D3F-B1BD-F3413A2FF6B2}" srcOrd="0" destOrd="0" presId="urn:microsoft.com/office/officeart/2005/8/layout/vList3"/>
    <dgm:cxn modelId="{086D3E1F-29E5-4DAE-B07A-421A3F6111D5}" type="presParOf" srcId="{7BC7BE57-F628-483D-B7C9-BC699561D4B4}" destId="{2BA1A250-B176-4DB0-8C80-C57895F2B12A}" srcOrd="1" destOrd="0" presId="urn:microsoft.com/office/officeart/2005/8/layout/vList3"/>
    <dgm:cxn modelId="{E9CE9F2C-B6D6-49E9-9072-DB19EF0ED741}" type="presParOf" srcId="{8B172582-F4C3-4058-BF42-A2C691E8FE15}" destId="{90C60CF5-1948-46C5-A1A5-C3F6879CCAC1}" srcOrd="1" destOrd="0" presId="urn:microsoft.com/office/officeart/2005/8/layout/vList3"/>
    <dgm:cxn modelId="{B2E07409-9E0D-40ED-ADC6-E42669E1F643}" type="presParOf" srcId="{8B172582-F4C3-4058-BF42-A2C691E8FE15}" destId="{C8883DBF-42AE-4E65-8874-430582BC987A}" srcOrd="2" destOrd="0" presId="urn:microsoft.com/office/officeart/2005/8/layout/vList3"/>
    <dgm:cxn modelId="{ED704252-7E77-4614-A0F1-7CB2A559CD5F}" type="presParOf" srcId="{C8883DBF-42AE-4E65-8874-430582BC987A}" destId="{A039CAC2-4395-42A2-AA46-0FCA83DF5F2C}" srcOrd="0" destOrd="0" presId="urn:microsoft.com/office/officeart/2005/8/layout/vList3"/>
    <dgm:cxn modelId="{1C45AAE4-294A-4EA3-B47C-DE0EEBA6C530}" type="presParOf" srcId="{C8883DBF-42AE-4E65-8874-430582BC987A}" destId="{B108AB47-9FF3-4183-A562-CDBE193D235A}" srcOrd="1" destOrd="0" presId="urn:microsoft.com/office/officeart/2005/8/layout/vList3"/>
    <dgm:cxn modelId="{CEC65595-9580-4AC5-9712-26ED307E17F8}" type="presParOf" srcId="{8B172582-F4C3-4058-BF42-A2C691E8FE15}" destId="{E4CF1DBD-DA41-4BF1-9B3E-2AFDD81816C4}" srcOrd="3" destOrd="0" presId="urn:microsoft.com/office/officeart/2005/8/layout/vList3"/>
    <dgm:cxn modelId="{48D0C8E7-FBCE-4203-8817-E53C10EEF586}" type="presParOf" srcId="{8B172582-F4C3-4058-BF42-A2C691E8FE15}" destId="{ECE98AA4-6DC3-45D3-9F10-59085CC6F105}" srcOrd="4" destOrd="0" presId="urn:microsoft.com/office/officeart/2005/8/layout/vList3"/>
    <dgm:cxn modelId="{0E84A4A5-AC99-4215-ADB8-7DC671B58E0E}" type="presParOf" srcId="{ECE98AA4-6DC3-45D3-9F10-59085CC6F105}" destId="{FD776A2E-12BE-45C6-9825-8740F41E4788}" srcOrd="0" destOrd="0" presId="urn:microsoft.com/office/officeart/2005/8/layout/vList3"/>
    <dgm:cxn modelId="{41759EB1-934A-42B2-844A-F3C2A4338FE0}" type="presParOf" srcId="{ECE98AA4-6DC3-45D3-9F10-59085CC6F105}" destId="{D474494D-0146-403A-8C7B-FC0DE808D36D}" srcOrd="1" destOrd="0" presId="urn:microsoft.com/office/officeart/2005/8/layout/vList3"/>
    <dgm:cxn modelId="{07E800AF-7D59-4089-9373-0075F2F271A2}" type="presParOf" srcId="{8B172582-F4C3-4058-BF42-A2C691E8FE15}" destId="{109E149C-D661-48B0-B682-17976EB49AC8}" srcOrd="5" destOrd="0" presId="urn:microsoft.com/office/officeart/2005/8/layout/vList3"/>
    <dgm:cxn modelId="{83E6409B-E071-4F71-9CD4-2C2D5275C303}" type="presParOf" srcId="{8B172582-F4C3-4058-BF42-A2C691E8FE15}" destId="{28CE05AC-C66F-4E4A-B08E-8F04AC6B3273}" srcOrd="6" destOrd="0" presId="urn:microsoft.com/office/officeart/2005/8/layout/vList3"/>
    <dgm:cxn modelId="{E8728B7C-2D90-4D14-AFA6-350ECA0149ED}" type="presParOf" srcId="{28CE05AC-C66F-4E4A-B08E-8F04AC6B3273}" destId="{B17297EB-5176-4222-BCF2-7FCF94A22DBF}" srcOrd="0" destOrd="0" presId="urn:microsoft.com/office/officeart/2005/8/layout/vList3"/>
    <dgm:cxn modelId="{C6C91080-094F-48BF-ABD2-2D69E6AFBB09}" type="presParOf" srcId="{28CE05AC-C66F-4E4A-B08E-8F04AC6B3273}" destId="{6DA313D0-DA32-441D-9D9C-4177113C7FD2}"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A1A250-B176-4DB0-8C80-C57895F2B12A}">
      <dsp:nvSpPr>
        <dsp:cNvPr id="0" name=""/>
        <dsp:cNvSpPr/>
      </dsp:nvSpPr>
      <dsp:spPr>
        <a:xfrm rot="10800000">
          <a:off x="1609322" y="2573"/>
          <a:ext cx="5472684" cy="92345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102870" rIns="192024" bIns="102870" numCol="1" spcCol="1270" anchor="ctr" anchorCtr="0">
          <a:noAutofit/>
        </a:bodyPr>
        <a:lstStyle/>
        <a:p>
          <a:pPr lvl="0" algn="ctr" defTabSz="1200150" rtl="1">
            <a:lnSpc>
              <a:spcPct val="90000"/>
            </a:lnSpc>
            <a:spcBef>
              <a:spcPct val="0"/>
            </a:spcBef>
            <a:spcAft>
              <a:spcPct val="35000"/>
            </a:spcAft>
          </a:pPr>
          <a:r>
            <a:rPr lang="ar-JO" sz="2700" kern="1200" dirty="0" smtClean="0"/>
            <a:t>أدلة على وجود ارث حضاري بشري  على أرض الاردن</a:t>
          </a:r>
          <a:endParaRPr lang="ar-JO" sz="2700" kern="1200" dirty="0"/>
        </a:p>
      </dsp:txBody>
      <dsp:txXfrm rot="10800000">
        <a:off x="1609322" y="2573"/>
        <a:ext cx="5472684" cy="923459"/>
      </dsp:txXfrm>
    </dsp:sp>
    <dsp:sp modelId="{226F0D4C-4460-4D3F-B1BD-F3413A2FF6B2}">
      <dsp:nvSpPr>
        <dsp:cNvPr id="0" name=""/>
        <dsp:cNvSpPr/>
      </dsp:nvSpPr>
      <dsp:spPr>
        <a:xfrm>
          <a:off x="1147593" y="2573"/>
          <a:ext cx="923459" cy="92345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08AB47-9FF3-4183-A562-CDBE193D235A}">
      <dsp:nvSpPr>
        <dsp:cNvPr id="0" name=""/>
        <dsp:cNvSpPr/>
      </dsp:nvSpPr>
      <dsp:spPr>
        <a:xfrm rot="10800000">
          <a:off x="1609322" y="1201692"/>
          <a:ext cx="5472684" cy="92345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102870" rIns="192024" bIns="102870" numCol="1" spcCol="1270" anchor="ctr" anchorCtr="0">
          <a:noAutofit/>
        </a:bodyPr>
        <a:lstStyle/>
        <a:p>
          <a:pPr lvl="0" algn="ctr" defTabSz="1200150" rtl="1">
            <a:lnSpc>
              <a:spcPct val="90000"/>
            </a:lnSpc>
            <a:spcBef>
              <a:spcPct val="0"/>
            </a:spcBef>
            <a:spcAft>
              <a:spcPct val="35000"/>
            </a:spcAft>
          </a:pPr>
          <a:r>
            <a:rPr lang="ar-JO" sz="2700" kern="1200" dirty="0" smtClean="0"/>
            <a:t>مراحل نشأة الدولة الاردنية </a:t>
          </a:r>
          <a:endParaRPr lang="ar-JO" sz="2700" kern="1200" dirty="0"/>
        </a:p>
      </dsp:txBody>
      <dsp:txXfrm rot="10800000">
        <a:off x="1609322" y="1201692"/>
        <a:ext cx="5472684" cy="923459"/>
      </dsp:txXfrm>
    </dsp:sp>
    <dsp:sp modelId="{A039CAC2-4395-42A2-AA46-0FCA83DF5F2C}">
      <dsp:nvSpPr>
        <dsp:cNvPr id="0" name=""/>
        <dsp:cNvSpPr/>
      </dsp:nvSpPr>
      <dsp:spPr>
        <a:xfrm>
          <a:off x="1147593" y="1201692"/>
          <a:ext cx="923459" cy="92345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74494D-0146-403A-8C7B-FC0DE808D36D}">
      <dsp:nvSpPr>
        <dsp:cNvPr id="0" name=""/>
        <dsp:cNvSpPr/>
      </dsp:nvSpPr>
      <dsp:spPr>
        <a:xfrm rot="10800000">
          <a:off x="1609322" y="2400811"/>
          <a:ext cx="5472684" cy="92345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102870" rIns="192024" bIns="102870" numCol="1" spcCol="1270" anchor="ctr" anchorCtr="0">
          <a:noAutofit/>
        </a:bodyPr>
        <a:lstStyle/>
        <a:p>
          <a:pPr lvl="0" algn="ctr" defTabSz="1200150" rtl="1">
            <a:lnSpc>
              <a:spcPct val="90000"/>
            </a:lnSpc>
            <a:spcBef>
              <a:spcPct val="0"/>
            </a:spcBef>
            <a:spcAft>
              <a:spcPct val="35000"/>
            </a:spcAft>
          </a:pPr>
          <a:r>
            <a:rPr lang="ar-JO" sz="2700" kern="1200" dirty="0" smtClean="0"/>
            <a:t>مفهوم مئوية الثورة العربية الكبرى</a:t>
          </a:r>
          <a:endParaRPr lang="ar-JO" sz="2700" kern="1200" dirty="0"/>
        </a:p>
      </dsp:txBody>
      <dsp:txXfrm rot="10800000">
        <a:off x="1609322" y="2400811"/>
        <a:ext cx="5472684" cy="923459"/>
      </dsp:txXfrm>
    </dsp:sp>
    <dsp:sp modelId="{FD776A2E-12BE-45C6-9825-8740F41E4788}">
      <dsp:nvSpPr>
        <dsp:cNvPr id="0" name=""/>
        <dsp:cNvSpPr/>
      </dsp:nvSpPr>
      <dsp:spPr>
        <a:xfrm>
          <a:off x="1147593" y="2400811"/>
          <a:ext cx="923459" cy="92345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A313D0-DA32-441D-9D9C-4177113C7FD2}">
      <dsp:nvSpPr>
        <dsp:cNvPr id="0" name=""/>
        <dsp:cNvSpPr/>
      </dsp:nvSpPr>
      <dsp:spPr>
        <a:xfrm rot="10800000">
          <a:off x="1609322" y="3599929"/>
          <a:ext cx="5472684" cy="92345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102870" rIns="192024" bIns="102870" numCol="1" spcCol="1270" anchor="ctr" anchorCtr="0">
          <a:noAutofit/>
        </a:bodyPr>
        <a:lstStyle/>
        <a:p>
          <a:pPr lvl="0" algn="ctr" defTabSz="1200150" rtl="1">
            <a:lnSpc>
              <a:spcPct val="90000"/>
            </a:lnSpc>
            <a:spcBef>
              <a:spcPct val="0"/>
            </a:spcBef>
            <a:spcAft>
              <a:spcPct val="35000"/>
            </a:spcAft>
          </a:pPr>
          <a:r>
            <a:rPr lang="ar-JO" sz="2700" kern="1200" dirty="0" smtClean="0"/>
            <a:t>عناصر قوة الدولة الاردنية</a:t>
          </a:r>
          <a:endParaRPr lang="ar-JO" sz="2700" kern="1200" dirty="0"/>
        </a:p>
      </dsp:txBody>
      <dsp:txXfrm rot="10800000">
        <a:off x="1609322" y="3599929"/>
        <a:ext cx="5472684" cy="923459"/>
      </dsp:txXfrm>
    </dsp:sp>
    <dsp:sp modelId="{B17297EB-5176-4222-BCF2-7FCF94A22DBF}">
      <dsp:nvSpPr>
        <dsp:cNvPr id="0" name=""/>
        <dsp:cNvSpPr/>
      </dsp:nvSpPr>
      <dsp:spPr>
        <a:xfrm>
          <a:off x="1147593" y="3599929"/>
          <a:ext cx="923459" cy="92345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AE6C1-239C-4DA2-A619-19332606D2D1}" type="datetimeFigureOut">
              <a:rPr lang="ar-JO" smtClean="0"/>
              <a:pPr/>
              <a:t>02/02/1442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4B157CC-7591-4A22-B004-BA16124B22C8}"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CAAE6C1-239C-4DA2-A619-19332606D2D1}" type="datetimeFigureOut">
              <a:rPr lang="ar-JO" smtClean="0"/>
              <a:pPr/>
              <a:t>02/02/1442</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4B157CC-7591-4A22-B004-BA16124B22C8}"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5.gif"/><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http://www.moveed.com/details.php?image_id=8092&amp;sessionid=2efae0031bc1817cc8a185672467fe51" TargetMode="Externa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0" descr="1"/>
          <p:cNvPicPr>
            <a:picLocks noChangeAspect="1" noChangeArrowheads="1" noCrop="1"/>
          </p:cNvPicPr>
          <p:nvPr/>
        </p:nvPicPr>
        <p:blipFill>
          <a:blip r:embed="rId3" cstate="print"/>
          <a:srcRect/>
          <a:stretch>
            <a:fillRect/>
          </a:stretch>
        </p:blipFill>
        <p:spPr bwMode="auto">
          <a:xfrm>
            <a:off x="3563938" y="0"/>
            <a:ext cx="2274887" cy="1446213"/>
          </a:xfrm>
          <a:prstGeom prst="rect">
            <a:avLst/>
          </a:prstGeom>
          <a:noFill/>
          <a:ln w="9525">
            <a:noFill/>
            <a:miter lim="800000"/>
            <a:headEnd/>
            <a:tailEnd/>
          </a:ln>
        </p:spPr>
      </p:pic>
      <p:pic>
        <p:nvPicPr>
          <p:cNvPr id="2051" name="Picture 46" descr="22"/>
          <p:cNvPicPr>
            <a:picLocks noChangeAspect="1" noChangeArrowheads="1" noCrop="1"/>
          </p:cNvPicPr>
          <p:nvPr/>
        </p:nvPicPr>
        <p:blipFill>
          <a:blip r:embed="rId4" cstate="print"/>
          <a:srcRect/>
          <a:stretch>
            <a:fillRect/>
          </a:stretch>
        </p:blipFill>
        <p:spPr bwMode="auto">
          <a:xfrm>
            <a:off x="0" y="0"/>
            <a:ext cx="2124075" cy="2260600"/>
          </a:xfrm>
          <a:prstGeom prst="rect">
            <a:avLst/>
          </a:prstGeom>
          <a:noFill/>
          <a:ln w="9525">
            <a:noFill/>
            <a:miter lim="800000"/>
            <a:headEnd/>
            <a:tailEnd/>
          </a:ln>
        </p:spPr>
      </p:pic>
      <p:pic>
        <p:nvPicPr>
          <p:cNvPr id="2052" name="Picture 47" descr="22"/>
          <p:cNvPicPr>
            <a:picLocks noChangeAspect="1" noChangeArrowheads="1" noCrop="1"/>
          </p:cNvPicPr>
          <p:nvPr/>
        </p:nvPicPr>
        <p:blipFill>
          <a:blip r:embed="rId4" cstate="print"/>
          <a:srcRect/>
          <a:stretch>
            <a:fillRect/>
          </a:stretch>
        </p:blipFill>
        <p:spPr bwMode="auto">
          <a:xfrm>
            <a:off x="7019925" y="0"/>
            <a:ext cx="2124075" cy="2260600"/>
          </a:xfrm>
          <a:prstGeom prst="rect">
            <a:avLst/>
          </a:prstGeom>
          <a:noFill/>
          <a:ln w="9525">
            <a:noFill/>
            <a:miter lim="800000"/>
            <a:headEnd/>
            <a:tailEnd/>
          </a:ln>
        </p:spPr>
      </p:pic>
      <p:pic>
        <p:nvPicPr>
          <p:cNvPr id="2053" name="Picture 53" descr="astersk2"/>
          <p:cNvPicPr>
            <a:picLocks noChangeAspect="1" noChangeArrowheads="1" noCrop="1"/>
          </p:cNvPicPr>
          <p:nvPr/>
        </p:nvPicPr>
        <p:blipFill>
          <a:blip r:embed="rId5" cstate="print"/>
          <a:srcRect/>
          <a:stretch>
            <a:fillRect/>
          </a:stretch>
        </p:blipFill>
        <p:spPr bwMode="auto">
          <a:xfrm>
            <a:off x="8316913" y="3789363"/>
            <a:ext cx="381000" cy="381000"/>
          </a:xfrm>
          <a:prstGeom prst="rect">
            <a:avLst/>
          </a:prstGeom>
          <a:noFill/>
          <a:ln w="9525">
            <a:noFill/>
            <a:miter lim="800000"/>
            <a:headEnd/>
            <a:tailEnd/>
          </a:ln>
        </p:spPr>
      </p:pic>
      <p:pic>
        <p:nvPicPr>
          <p:cNvPr id="2054" name="Picture 55" descr="astersk2"/>
          <p:cNvPicPr>
            <a:picLocks noChangeAspect="1" noChangeArrowheads="1" noCrop="1"/>
          </p:cNvPicPr>
          <p:nvPr/>
        </p:nvPicPr>
        <p:blipFill>
          <a:blip r:embed="rId5" cstate="print"/>
          <a:srcRect/>
          <a:stretch>
            <a:fillRect/>
          </a:stretch>
        </p:blipFill>
        <p:spPr bwMode="auto">
          <a:xfrm>
            <a:off x="250825" y="3213100"/>
            <a:ext cx="381000" cy="381000"/>
          </a:xfrm>
          <a:prstGeom prst="rect">
            <a:avLst/>
          </a:prstGeom>
          <a:noFill/>
          <a:ln w="9525">
            <a:noFill/>
            <a:miter lim="800000"/>
            <a:headEnd/>
            <a:tailEnd/>
          </a:ln>
        </p:spPr>
      </p:pic>
      <p:sp>
        <p:nvSpPr>
          <p:cNvPr id="2055" name="WordArt 56"/>
          <p:cNvSpPr>
            <a:spLocks noChangeArrowheads="1" noChangeShapeType="1" noTextEdit="1"/>
          </p:cNvSpPr>
          <p:nvPr/>
        </p:nvSpPr>
        <p:spPr bwMode="auto">
          <a:xfrm>
            <a:off x="2124075" y="4581525"/>
            <a:ext cx="4894263" cy="863600"/>
          </a:xfrm>
          <a:prstGeom prst="rect">
            <a:avLst/>
          </a:prstGeom>
        </p:spPr>
        <p:txBody>
          <a:bodyPr wrap="none" fromWordArt="1">
            <a:prstTxWarp prst="textPlain">
              <a:avLst>
                <a:gd name="adj" fmla="val 50000"/>
              </a:avLst>
            </a:prstTxWarp>
          </a:bodyPr>
          <a:lstStyle/>
          <a:p>
            <a:pPr algn="ctr" rtl="0"/>
            <a:endParaRPr lang="ar-JO" sz="2800" b="1" kern="10">
              <a:ln w="12700">
                <a:solidFill>
                  <a:srgbClr val="FFFF00"/>
                </a:solidFill>
                <a:round/>
                <a:headEnd/>
                <a:tailEnd/>
              </a:ln>
              <a:solidFill>
                <a:srgbClr val="FFFF00"/>
              </a:solidFill>
              <a:effectLst>
                <a:outerShdw dist="35921" dir="2700000" sy="50000" rotWithShape="0">
                  <a:srgbClr val="875B0D">
                    <a:alpha val="70000"/>
                  </a:srgbClr>
                </a:outerShdw>
              </a:effectLst>
              <a:latin typeface="Arial"/>
              <a:cs typeface="Arial"/>
            </a:endParaRPr>
          </a:p>
        </p:txBody>
      </p:sp>
      <p:pic>
        <p:nvPicPr>
          <p:cNvPr id="2056" name="Picture 61" descr="فراشة">
            <a:hlinkClick r:id="rId6"/>
          </p:cNvPr>
          <p:cNvPicPr>
            <a:picLocks noChangeAspect="1" noChangeArrowheads="1" noCrop="1"/>
          </p:cNvPicPr>
          <p:nvPr/>
        </p:nvPicPr>
        <p:blipFill>
          <a:blip r:embed="rId7" cstate="print"/>
          <a:srcRect/>
          <a:stretch>
            <a:fillRect/>
          </a:stretch>
        </p:blipFill>
        <p:spPr bwMode="auto">
          <a:xfrm>
            <a:off x="7896225" y="2420938"/>
            <a:ext cx="1247775" cy="1152525"/>
          </a:xfrm>
          <a:prstGeom prst="rect">
            <a:avLst/>
          </a:prstGeom>
          <a:noFill/>
          <a:ln w="9525">
            <a:noFill/>
            <a:miter lim="800000"/>
            <a:headEnd/>
            <a:tailEnd/>
          </a:ln>
        </p:spPr>
      </p:pic>
      <p:pic>
        <p:nvPicPr>
          <p:cNvPr id="2057" name="Picture 62" descr="فراشة">
            <a:hlinkClick r:id="rId6"/>
          </p:cNvPr>
          <p:cNvPicPr>
            <a:picLocks noChangeAspect="1" noChangeArrowheads="1" noCrop="1"/>
          </p:cNvPicPr>
          <p:nvPr/>
        </p:nvPicPr>
        <p:blipFill>
          <a:blip r:embed="rId7" cstate="print"/>
          <a:srcRect/>
          <a:stretch>
            <a:fillRect/>
          </a:stretch>
        </p:blipFill>
        <p:spPr bwMode="auto">
          <a:xfrm>
            <a:off x="155575" y="2133600"/>
            <a:ext cx="1247775" cy="1152525"/>
          </a:xfrm>
          <a:prstGeom prst="rect">
            <a:avLst/>
          </a:prstGeom>
          <a:noFill/>
          <a:ln w="9525">
            <a:noFill/>
            <a:miter lim="800000"/>
            <a:headEnd/>
            <a:tailEnd/>
          </a:ln>
        </p:spPr>
      </p:pic>
      <p:pic>
        <p:nvPicPr>
          <p:cNvPr id="2058" name="Picture 63" descr="فراشة">
            <a:hlinkClick r:id="rId6"/>
          </p:cNvPr>
          <p:cNvPicPr>
            <a:picLocks noChangeAspect="1" noChangeArrowheads="1" noCrop="1"/>
          </p:cNvPicPr>
          <p:nvPr/>
        </p:nvPicPr>
        <p:blipFill>
          <a:blip r:embed="rId7" cstate="print"/>
          <a:srcRect/>
          <a:stretch>
            <a:fillRect/>
          </a:stretch>
        </p:blipFill>
        <p:spPr bwMode="auto">
          <a:xfrm>
            <a:off x="7896225" y="4437063"/>
            <a:ext cx="1247775" cy="1152525"/>
          </a:xfrm>
          <a:prstGeom prst="rect">
            <a:avLst/>
          </a:prstGeom>
          <a:noFill/>
          <a:ln w="9525">
            <a:noFill/>
            <a:miter lim="800000"/>
            <a:headEnd/>
            <a:tailEnd/>
          </a:ln>
        </p:spPr>
      </p:pic>
      <p:pic>
        <p:nvPicPr>
          <p:cNvPr id="2059" name="Picture 64" descr="فراشة">
            <a:hlinkClick r:id="rId6"/>
          </p:cNvPr>
          <p:cNvPicPr>
            <a:picLocks noChangeAspect="1" noChangeArrowheads="1" noCrop="1"/>
          </p:cNvPicPr>
          <p:nvPr/>
        </p:nvPicPr>
        <p:blipFill>
          <a:blip r:embed="rId7" cstate="print"/>
          <a:srcRect/>
          <a:stretch>
            <a:fillRect/>
          </a:stretch>
        </p:blipFill>
        <p:spPr bwMode="auto">
          <a:xfrm>
            <a:off x="0" y="3573463"/>
            <a:ext cx="1247775" cy="1152525"/>
          </a:xfrm>
          <a:prstGeom prst="rect">
            <a:avLst/>
          </a:prstGeom>
          <a:noFill/>
          <a:ln w="9525">
            <a:noFill/>
            <a:miter lim="800000"/>
            <a:headEnd/>
            <a:tailEnd/>
          </a:ln>
        </p:spPr>
      </p:pic>
      <p:pic>
        <p:nvPicPr>
          <p:cNvPr id="2060" name="Picture 67" descr="فراشة">
            <a:hlinkClick r:id="rId6"/>
          </p:cNvPr>
          <p:cNvPicPr>
            <a:picLocks noChangeAspect="1" noChangeArrowheads="1" noCrop="1"/>
          </p:cNvPicPr>
          <p:nvPr/>
        </p:nvPicPr>
        <p:blipFill>
          <a:blip r:embed="rId7" cstate="print"/>
          <a:srcRect/>
          <a:stretch>
            <a:fillRect/>
          </a:stretch>
        </p:blipFill>
        <p:spPr bwMode="auto">
          <a:xfrm>
            <a:off x="3995738" y="5516563"/>
            <a:ext cx="1247775" cy="1152525"/>
          </a:xfrm>
          <a:prstGeom prst="rect">
            <a:avLst/>
          </a:prstGeom>
          <a:noFill/>
          <a:ln w="9525">
            <a:noFill/>
            <a:miter lim="800000"/>
            <a:headEnd/>
            <a:tailEnd/>
          </a:ln>
        </p:spPr>
      </p:pic>
      <p:pic>
        <p:nvPicPr>
          <p:cNvPr id="2061" name="Picture 68" descr="astersk2"/>
          <p:cNvPicPr>
            <a:picLocks noChangeAspect="1" noChangeArrowheads="1" noCrop="1"/>
          </p:cNvPicPr>
          <p:nvPr/>
        </p:nvPicPr>
        <p:blipFill>
          <a:blip r:embed="rId5" cstate="print"/>
          <a:srcRect/>
          <a:stretch>
            <a:fillRect/>
          </a:stretch>
        </p:blipFill>
        <p:spPr bwMode="auto">
          <a:xfrm>
            <a:off x="8101013" y="6021388"/>
            <a:ext cx="381000" cy="381000"/>
          </a:xfrm>
          <a:prstGeom prst="rect">
            <a:avLst/>
          </a:prstGeom>
          <a:noFill/>
          <a:ln w="9525">
            <a:noFill/>
            <a:miter lim="800000"/>
            <a:headEnd/>
            <a:tailEnd/>
          </a:ln>
        </p:spPr>
      </p:pic>
      <p:pic>
        <p:nvPicPr>
          <p:cNvPr id="2062" name="Picture 69" descr="astersk2"/>
          <p:cNvPicPr>
            <a:picLocks noChangeAspect="1" noChangeArrowheads="1" noCrop="1"/>
          </p:cNvPicPr>
          <p:nvPr/>
        </p:nvPicPr>
        <p:blipFill>
          <a:blip r:embed="rId5" cstate="print"/>
          <a:srcRect/>
          <a:stretch>
            <a:fillRect/>
          </a:stretch>
        </p:blipFill>
        <p:spPr bwMode="auto">
          <a:xfrm>
            <a:off x="539750" y="6237288"/>
            <a:ext cx="381000" cy="381000"/>
          </a:xfrm>
          <a:prstGeom prst="rect">
            <a:avLst/>
          </a:prstGeom>
          <a:noFill/>
          <a:ln w="9525">
            <a:noFill/>
            <a:miter lim="800000"/>
            <a:headEnd/>
            <a:tailEnd/>
          </a:ln>
        </p:spPr>
      </p:pic>
      <p:sp>
        <p:nvSpPr>
          <p:cNvPr id="2" name="مستطيل 1"/>
          <p:cNvSpPr/>
          <p:nvPr/>
        </p:nvSpPr>
        <p:spPr>
          <a:xfrm>
            <a:off x="6948488" y="3357563"/>
            <a:ext cx="1439862" cy="127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JO" sz="2400" b="1" dirty="0"/>
              <a:t>الصف </a:t>
            </a:r>
            <a:r>
              <a:rPr lang="ar-JO" sz="2400" b="1" dirty="0" smtClean="0"/>
              <a:t>السابع </a:t>
            </a:r>
          </a:p>
          <a:p>
            <a:pPr algn="ctr">
              <a:defRPr/>
            </a:pPr>
            <a:r>
              <a:rPr lang="ar-JO" sz="2400" b="1" dirty="0" smtClean="0"/>
              <a:t>الأساسي </a:t>
            </a:r>
            <a:endParaRPr lang="ar-JO" sz="2400" b="1" dirty="0"/>
          </a:p>
        </p:txBody>
      </p:sp>
      <p:sp>
        <p:nvSpPr>
          <p:cNvPr id="3" name="مستطيل 2"/>
          <p:cNvSpPr/>
          <p:nvPr/>
        </p:nvSpPr>
        <p:spPr>
          <a:xfrm>
            <a:off x="755650" y="3284538"/>
            <a:ext cx="1584325" cy="1270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JO" sz="2400" b="1" dirty="0"/>
              <a:t>المادة </a:t>
            </a:r>
            <a:endParaRPr lang="ar-JO" sz="2400" b="1" dirty="0" smtClean="0"/>
          </a:p>
          <a:p>
            <a:pPr algn="ctr">
              <a:defRPr/>
            </a:pPr>
            <a:r>
              <a:rPr lang="ar-JO" sz="2400" b="1" dirty="0" smtClean="0"/>
              <a:t>التربية الوطنية</a:t>
            </a:r>
            <a:endParaRPr lang="ar-JO" sz="2400" b="1" dirty="0"/>
          </a:p>
        </p:txBody>
      </p:sp>
      <p:sp>
        <p:nvSpPr>
          <p:cNvPr id="5" name="مستطيل 4"/>
          <p:cNvSpPr/>
          <p:nvPr/>
        </p:nvSpPr>
        <p:spPr>
          <a:xfrm>
            <a:off x="2339975" y="1628775"/>
            <a:ext cx="4632325" cy="93662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JO" sz="3600" b="1" dirty="0"/>
              <a:t>مدارس </a:t>
            </a:r>
            <a:r>
              <a:rPr lang="ar-JO" sz="3600" b="1" dirty="0"/>
              <a:t>القيروان النموذجية </a:t>
            </a:r>
            <a:endParaRPr lang="ar-JO" sz="3600" b="1" dirty="0"/>
          </a:p>
        </p:txBody>
      </p:sp>
      <p:sp>
        <p:nvSpPr>
          <p:cNvPr id="6" name="مستطيل مستدير الزوايا 5"/>
          <p:cNvSpPr/>
          <p:nvPr/>
        </p:nvSpPr>
        <p:spPr>
          <a:xfrm>
            <a:off x="2411413" y="2708275"/>
            <a:ext cx="4464050" cy="2160588"/>
          </a:xfrm>
          <a:prstGeom prst="roundRect">
            <a:avLst/>
          </a:prstGeom>
          <a:solidFill>
            <a:srgbClr val="CC009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JO" sz="2400" b="1" dirty="0" smtClean="0">
                <a:solidFill>
                  <a:srgbClr val="FFFF00"/>
                </a:solidFill>
              </a:rPr>
              <a:t>الوحدة </a:t>
            </a:r>
            <a:r>
              <a:rPr lang="ar-JO" sz="2400" b="1" dirty="0" err="1" smtClean="0">
                <a:solidFill>
                  <a:srgbClr val="FFFF00"/>
                </a:solidFill>
              </a:rPr>
              <a:t>الأولى :</a:t>
            </a:r>
            <a:endParaRPr lang="ar-JO" sz="2400" b="1" dirty="0" smtClean="0">
              <a:solidFill>
                <a:srgbClr val="FFFF00"/>
              </a:solidFill>
            </a:endParaRPr>
          </a:p>
          <a:p>
            <a:pPr algn="ctr">
              <a:defRPr/>
            </a:pPr>
            <a:r>
              <a:rPr lang="ar-JO" sz="2400" b="1" dirty="0" smtClean="0">
                <a:solidFill>
                  <a:srgbClr val="FFFF00"/>
                </a:solidFill>
              </a:rPr>
              <a:t>الدولة </a:t>
            </a:r>
            <a:r>
              <a:rPr lang="ar-JO" sz="2400" b="1" dirty="0" err="1" smtClean="0">
                <a:solidFill>
                  <a:srgbClr val="FFFF00"/>
                </a:solidFill>
              </a:rPr>
              <a:t>الأردنية </a:t>
            </a:r>
            <a:r>
              <a:rPr lang="ar-JO" sz="2400" b="1" dirty="0" smtClean="0">
                <a:solidFill>
                  <a:srgbClr val="FFFF00"/>
                </a:solidFill>
              </a:rPr>
              <a:t>: </a:t>
            </a:r>
            <a:r>
              <a:rPr lang="ar-JO" sz="2400" b="1" dirty="0" err="1" smtClean="0">
                <a:solidFill>
                  <a:srgbClr val="FFFF00"/>
                </a:solidFill>
              </a:rPr>
              <a:t>النشاة</a:t>
            </a:r>
            <a:r>
              <a:rPr lang="ar-JO" sz="2400" b="1" dirty="0" smtClean="0">
                <a:solidFill>
                  <a:srgbClr val="FFFF00"/>
                </a:solidFill>
              </a:rPr>
              <a:t> والحداثة </a:t>
            </a:r>
          </a:p>
          <a:p>
            <a:pPr algn="ctr">
              <a:defRPr/>
            </a:pPr>
            <a:r>
              <a:rPr lang="ar-JO" sz="2400" b="1" dirty="0" smtClean="0">
                <a:solidFill>
                  <a:srgbClr val="FFFF00"/>
                </a:solidFill>
              </a:rPr>
              <a:t>الدرس </a:t>
            </a:r>
            <a:r>
              <a:rPr lang="ar-JO" sz="2400" b="1" dirty="0" err="1" smtClean="0">
                <a:solidFill>
                  <a:srgbClr val="FFFF00"/>
                </a:solidFill>
              </a:rPr>
              <a:t>الأول :</a:t>
            </a:r>
            <a:endParaRPr lang="ar-JO" sz="2400" b="1" dirty="0" smtClean="0">
              <a:solidFill>
                <a:srgbClr val="FFFF00"/>
              </a:solidFill>
            </a:endParaRPr>
          </a:p>
          <a:p>
            <a:pPr algn="ctr">
              <a:defRPr/>
            </a:pPr>
            <a:r>
              <a:rPr lang="ar-JO" sz="2400" b="1" dirty="0" smtClean="0">
                <a:solidFill>
                  <a:srgbClr val="FFFF00"/>
                </a:solidFill>
              </a:rPr>
              <a:t>الدولة </a:t>
            </a:r>
            <a:r>
              <a:rPr lang="ar-JO" sz="2400" b="1" dirty="0" err="1" smtClean="0">
                <a:solidFill>
                  <a:srgbClr val="FFFF00"/>
                </a:solidFill>
              </a:rPr>
              <a:t>الأردنية </a:t>
            </a:r>
            <a:r>
              <a:rPr lang="ar-JO" sz="2400" b="1" dirty="0" smtClean="0">
                <a:solidFill>
                  <a:srgbClr val="FFFF00"/>
                </a:solidFill>
              </a:rPr>
              <a:t>: النشأة وعناصر القوة </a:t>
            </a:r>
          </a:p>
          <a:p>
            <a:pPr algn="ctr">
              <a:defRPr/>
            </a:pPr>
            <a:endParaRPr lang="ar-JO" sz="2000" b="1" dirty="0"/>
          </a:p>
        </p:txBody>
      </p:sp>
      <p:sp>
        <p:nvSpPr>
          <p:cNvPr id="7" name="مستطيل مستدير الزوايا 6"/>
          <p:cNvSpPr/>
          <p:nvPr/>
        </p:nvSpPr>
        <p:spPr>
          <a:xfrm>
            <a:off x="2246313" y="4868863"/>
            <a:ext cx="4752975" cy="93662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JO" sz="3600" b="1" dirty="0" err="1"/>
              <a:t>المعلمة </a:t>
            </a:r>
            <a:r>
              <a:rPr lang="ar-JO" sz="3600" b="1" dirty="0"/>
              <a:t>: نبيلة </a:t>
            </a:r>
            <a:r>
              <a:rPr lang="ar-JO" sz="3600" b="1" dirty="0" err="1"/>
              <a:t>البداوي</a:t>
            </a:r>
            <a:endParaRPr lang="ar-JO" sz="3600" b="1" dirty="0"/>
          </a:p>
        </p:txBody>
      </p:sp>
    </p:spTree>
  </p:cSld>
  <p:clrMapOvr>
    <a:masterClrMapping/>
  </p:clrMapOvr>
  <p:transition spd="slow">
    <p:fade/>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51"/>
                                        </p:tgtEl>
                                        <p:attrNameLst>
                                          <p:attrName>style.visibility</p:attrName>
                                        </p:attrNameLst>
                                      </p:cBhvr>
                                      <p:to>
                                        <p:strVal val="visible"/>
                                      </p:to>
                                    </p:set>
                                    <p:anim calcmode="lin" valueType="num">
                                      <p:cBhvr additive="base">
                                        <p:cTn id="11" dur="500" fill="hold"/>
                                        <p:tgtEl>
                                          <p:spTgt spid="2051"/>
                                        </p:tgtEl>
                                        <p:attrNameLst>
                                          <p:attrName>ppt_x</p:attrName>
                                        </p:attrNameLst>
                                      </p:cBhvr>
                                      <p:tavLst>
                                        <p:tav tm="0">
                                          <p:val>
                                            <p:strVal val="#ppt_x"/>
                                          </p:val>
                                        </p:tav>
                                        <p:tav tm="100000">
                                          <p:val>
                                            <p:strVal val="#ppt_x"/>
                                          </p:val>
                                        </p:tav>
                                      </p:tavLst>
                                    </p:anim>
                                    <p:anim calcmode="lin" valueType="num">
                                      <p:cBhvr additive="base">
                                        <p:cTn id="12"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childTnLst>
                                </p:cTn>
                              </p:par>
                              <p:par>
                                <p:cTn id="17" presetID="21" presetClass="entr" presetSubtype="1" fill="hold" nodeType="withEffect">
                                  <p:stCondLst>
                                    <p:cond delay="0"/>
                                  </p:stCondLst>
                                  <p:childTnLst>
                                    <p:set>
                                      <p:cBhvr>
                                        <p:cTn id="18" dur="1" fill="hold">
                                          <p:stCondLst>
                                            <p:cond delay="0"/>
                                          </p:stCondLst>
                                        </p:cTn>
                                        <p:tgtEl>
                                          <p:spTgt spid="2053"/>
                                        </p:tgtEl>
                                        <p:attrNameLst>
                                          <p:attrName>style.visibility</p:attrName>
                                        </p:attrNameLst>
                                      </p:cBhvr>
                                      <p:to>
                                        <p:strVal val="visible"/>
                                      </p:to>
                                    </p:set>
                                    <p:animEffect transition="in" filter="wheel(1)">
                                      <p:cBhvr>
                                        <p:cTn id="19" dur="2000"/>
                                        <p:tgtEl>
                                          <p:spTgt spid="2053"/>
                                        </p:tgtEl>
                                      </p:cBhvr>
                                    </p:animEffect>
                                  </p:childTnLst>
                                </p:cTn>
                              </p:par>
                              <p:par>
                                <p:cTn id="20" presetID="21" presetClass="entr" presetSubtype="1" fill="hold" nodeType="withEffect">
                                  <p:stCondLst>
                                    <p:cond delay="0"/>
                                  </p:stCondLst>
                                  <p:childTnLst>
                                    <p:set>
                                      <p:cBhvr>
                                        <p:cTn id="21" dur="1" fill="hold">
                                          <p:stCondLst>
                                            <p:cond delay="0"/>
                                          </p:stCondLst>
                                        </p:cTn>
                                        <p:tgtEl>
                                          <p:spTgt spid="2054"/>
                                        </p:tgtEl>
                                        <p:attrNameLst>
                                          <p:attrName>style.visibility</p:attrName>
                                        </p:attrNameLst>
                                      </p:cBhvr>
                                      <p:to>
                                        <p:strVal val="visible"/>
                                      </p:to>
                                    </p:set>
                                    <p:animEffect transition="in" filter="wheel(1)">
                                      <p:cBhvr>
                                        <p:cTn id="22" dur="2000"/>
                                        <p:tgtEl>
                                          <p:spTgt spid="2054"/>
                                        </p:tgtEl>
                                      </p:cBhvr>
                                    </p:animEffect>
                                  </p:childTnLst>
                                </p:cTn>
                              </p:par>
                              <p:par>
                                <p:cTn id="23" presetID="21" presetClass="entr" presetSubtype="1" fill="hold" grpId="0" nodeType="withEffect" nodePh="1">
                                  <p:stCondLst>
                                    <p:cond delay="0"/>
                                  </p:stCondLst>
                                  <p:endCondLst>
                                    <p:cond evt="begin" delay="0">
                                      <p:tn val="23"/>
                                    </p:cond>
                                  </p:endCondLst>
                                  <p:childTnLst>
                                    <p:set>
                                      <p:cBhvr>
                                        <p:cTn id="24" dur="1" fill="hold">
                                          <p:stCondLst>
                                            <p:cond delay="0"/>
                                          </p:stCondLst>
                                        </p:cTn>
                                        <p:tgtEl>
                                          <p:spTgt spid="2055"/>
                                        </p:tgtEl>
                                        <p:attrNameLst>
                                          <p:attrName>style.visibility</p:attrName>
                                        </p:attrNameLst>
                                      </p:cBhvr>
                                      <p:to>
                                        <p:strVal val="visible"/>
                                      </p:to>
                                    </p:set>
                                    <p:animEffect transition="in" filter="wheel(1)">
                                      <p:cBhvr>
                                        <p:cTn id="25" dur="2000"/>
                                        <p:tgtEl>
                                          <p:spTgt spid="2055"/>
                                        </p:tgtEl>
                                      </p:cBhvr>
                                    </p:animEffect>
                                  </p:childTnLst>
                                </p:cTn>
                              </p:par>
                              <p:par>
                                <p:cTn id="26" presetID="21" presetClass="entr" presetSubtype="1" fill="hold" nodeType="withEffect">
                                  <p:stCondLst>
                                    <p:cond delay="0"/>
                                  </p:stCondLst>
                                  <p:childTnLst>
                                    <p:set>
                                      <p:cBhvr>
                                        <p:cTn id="27" dur="1" fill="hold">
                                          <p:stCondLst>
                                            <p:cond delay="0"/>
                                          </p:stCondLst>
                                        </p:cTn>
                                        <p:tgtEl>
                                          <p:spTgt spid="2056"/>
                                        </p:tgtEl>
                                        <p:attrNameLst>
                                          <p:attrName>style.visibility</p:attrName>
                                        </p:attrNameLst>
                                      </p:cBhvr>
                                      <p:to>
                                        <p:strVal val="visible"/>
                                      </p:to>
                                    </p:set>
                                    <p:animEffect transition="in" filter="wheel(1)">
                                      <p:cBhvr>
                                        <p:cTn id="28" dur="2000"/>
                                        <p:tgtEl>
                                          <p:spTgt spid="2056"/>
                                        </p:tgtEl>
                                      </p:cBhvr>
                                    </p:animEffect>
                                  </p:childTnLst>
                                </p:cTn>
                              </p:par>
                              <p:par>
                                <p:cTn id="29" presetID="21" presetClass="entr" presetSubtype="1" fill="hold" nodeType="withEffect">
                                  <p:stCondLst>
                                    <p:cond delay="0"/>
                                  </p:stCondLst>
                                  <p:childTnLst>
                                    <p:set>
                                      <p:cBhvr>
                                        <p:cTn id="30" dur="1" fill="hold">
                                          <p:stCondLst>
                                            <p:cond delay="0"/>
                                          </p:stCondLst>
                                        </p:cTn>
                                        <p:tgtEl>
                                          <p:spTgt spid="2057"/>
                                        </p:tgtEl>
                                        <p:attrNameLst>
                                          <p:attrName>style.visibility</p:attrName>
                                        </p:attrNameLst>
                                      </p:cBhvr>
                                      <p:to>
                                        <p:strVal val="visible"/>
                                      </p:to>
                                    </p:set>
                                    <p:animEffect transition="in" filter="wheel(1)">
                                      <p:cBhvr>
                                        <p:cTn id="31" dur="2000"/>
                                        <p:tgtEl>
                                          <p:spTgt spid="2057"/>
                                        </p:tgtEl>
                                      </p:cBhvr>
                                    </p:animEffect>
                                  </p:childTnLst>
                                </p:cTn>
                              </p:par>
                              <p:par>
                                <p:cTn id="32" presetID="21" presetClass="entr" presetSubtype="1" fill="hold" nodeType="withEffect">
                                  <p:stCondLst>
                                    <p:cond delay="0"/>
                                  </p:stCondLst>
                                  <p:childTnLst>
                                    <p:set>
                                      <p:cBhvr>
                                        <p:cTn id="33" dur="1" fill="hold">
                                          <p:stCondLst>
                                            <p:cond delay="0"/>
                                          </p:stCondLst>
                                        </p:cTn>
                                        <p:tgtEl>
                                          <p:spTgt spid="2058"/>
                                        </p:tgtEl>
                                        <p:attrNameLst>
                                          <p:attrName>style.visibility</p:attrName>
                                        </p:attrNameLst>
                                      </p:cBhvr>
                                      <p:to>
                                        <p:strVal val="visible"/>
                                      </p:to>
                                    </p:set>
                                    <p:animEffect transition="in" filter="wheel(1)">
                                      <p:cBhvr>
                                        <p:cTn id="34" dur="2000"/>
                                        <p:tgtEl>
                                          <p:spTgt spid="2058"/>
                                        </p:tgtEl>
                                      </p:cBhvr>
                                    </p:animEffect>
                                  </p:childTnLst>
                                </p:cTn>
                              </p:par>
                              <p:par>
                                <p:cTn id="35" presetID="21" presetClass="entr" presetSubtype="1" fill="hold" nodeType="withEffect">
                                  <p:stCondLst>
                                    <p:cond delay="0"/>
                                  </p:stCondLst>
                                  <p:childTnLst>
                                    <p:set>
                                      <p:cBhvr>
                                        <p:cTn id="36" dur="1" fill="hold">
                                          <p:stCondLst>
                                            <p:cond delay="0"/>
                                          </p:stCondLst>
                                        </p:cTn>
                                        <p:tgtEl>
                                          <p:spTgt spid="2059"/>
                                        </p:tgtEl>
                                        <p:attrNameLst>
                                          <p:attrName>style.visibility</p:attrName>
                                        </p:attrNameLst>
                                      </p:cBhvr>
                                      <p:to>
                                        <p:strVal val="visible"/>
                                      </p:to>
                                    </p:set>
                                    <p:animEffect transition="in" filter="wheel(1)">
                                      <p:cBhvr>
                                        <p:cTn id="37" dur="2000"/>
                                        <p:tgtEl>
                                          <p:spTgt spid="2059"/>
                                        </p:tgtEl>
                                      </p:cBhvr>
                                    </p:animEffect>
                                  </p:childTnLst>
                                </p:cTn>
                              </p:par>
                              <p:par>
                                <p:cTn id="38" presetID="21" presetClass="entr" presetSubtype="1" fill="hold" nodeType="withEffect">
                                  <p:stCondLst>
                                    <p:cond delay="0"/>
                                  </p:stCondLst>
                                  <p:childTnLst>
                                    <p:set>
                                      <p:cBhvr>
                                        <p:cTn id="39" dur="1" fill="hold">
                                          <p:stCondLst>
                                            <p:cond delay="0"/>
                                          </p:stCondLst>
                                        </p:cTn>
                                        <p:tgtEl>
                                          <p:spTgt spid="2060"/>
                                        </p:tgtEl>
                                        <p:attrNameLst>
                                          <p:attrName>style.visibility</p:attrName>
                                        </p:attrNameLst>
                                      </p:cBhvr>
                                      <p:to>
                                        <p:strVal val="visible"/>
                                      </p:to>
                                    </p:set>
                                    <p:animEffect transition="in" filter="wheel(1)">
                                      <p:cBhvr>
                                        <p:cTn id="40" dur="2000"/>
                                        <p:tgtEl>
                                          <p:spTgt spid="2060"/>
                                        </p:tgtEl>
                                      </p:cBhvr>
                                    </p:animEffect>
                                  </p:childTnLst>
                                </p:cTn>
                              </p:par>
                              <p:par>
                                <p:cTn id="41" presetID="21" presetClass="entr" presetSubtype="1" fill="hold" nodeType="withEffect">
                                  <p:stCondLst>
                                    <p:cond delay="0"/>
                                  </p:stCondLst>
                                  <p:childTnLst>
                                    <p:set>
                                      <p:cBhvr>
                                        <p:cTn id="42" dur="1" fill="hold">
                                          <p:stCondLst>
                                            <p:cond delay="0"/>
                                          </p:stCondLst>
                                        </p:cTn>
                                        <p:tgtEl>
                                          <p:spTgt spid="2061"/>
                                        </p:tgtEl>
                                        <p:attrNameLst>
                                          <p:attrName>style.visibility</p:attrName>
                                        </p:attrNameLst>
                                      </p:cBhvr>
                                      <p:to>
                                        <p:strVal val="visible"/>
                                      </p:to>
                                    </p:set>
                                    <p:animEffect transition="in" filter="wheel(1)">
                                      <p:cBhvr>
                                        <p:cTn id="43" dur="2000"/>
                                        <p:tgtEl>
                                          <p:spTgt spid="2061"/>
                                        </p:tgtEl>
                                      </p:cBhvr>
                                    </p:animEffect>
                                  </p:childTnLst>
                                </p:cTn>
                              </p:par>
                              <p:par>
                                <p:cTn id="44" presetID="21" presetClass="entr" presetSubtype="1" fill="hold" nodeType="withEffect">
                                  <p:stCondLst>
                                    <p:cond delay="0"/>
                                  </p:stCondLst>
                                  <p:childTnLst>
                                    <p:set>
                                      <p:cBhvr>
                                        <p:cTn id="45" dur="1" fill="hold">
                                          <p:stCondLst>
                                            <p:cond delay="0"/>
                                          </p:stCondLst>
                                        </p:cTn>
                                        <p:tgtEl>
                                          <p:spTgt spid="2062"/>
                                        </p:tgtEl>
                                        <p:attrNameLst>
                                          <p:attrName>style.visibility</p:attrName>
                                        </p:attrNameLst>
                                      </p:cBhvr>
                                      <p:to>
                                        <p:strVal val="visible"/>
                                      </p:to>
                                    </p:set>
                                    <p:animEffect transition="in" filter="wheel(1)">
                                      <p:cBhvr>
                                        <p:cTn id="46" dur="2000"/>
                                        <p:tgtEl>
                                          <p:spTgt spid="2062"/>
                                        </p:tgtEl>
                                      </p:cBhvr>
                                    </p:animEffect>
                                  </p:childTnLst>
                                </p:cTn>
                              </p:par>
                              <p:par>
                                <p:cTn id="47" presetID="21" presetClass="entr" presetSubtype="1"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heel(1)">
                                      <p:cBhvr>
                                        <p:cTn id="49" dur="2000"/>
                                        <p:tgtEl>
                                          <p:spTgt spid="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fade">
                                      <p:cBhvr>
                                        <p:cTn id="54" dur="1000"/>
                                        <p:tgtEl>
                                          <p:spTgt spid="3"/>
                                        </p:tgtEl>
                                      </p:cBhvr>
                                    </p:animEffect>
                                    <p:anim calcmode="lin" valueType="num">
                                      <p:cBhvr>
                                        <p:cTn id="55" dur="1000" fill="hold"/>
                                        <p:tgtEl>
                                          <p:spTgt spid="3"/>
                                        </p:tgtEl>
                                        <p:attrNameLst>
                                          <p:attrName>ppt_x</p:attrName>
                                        </p:attrNameLst>
                                      </p:cBhvr>
                                      <p:tavLst>
                                        <p:tav tm="0">
                                          <p:val>
                                            <p:strVal val="#ppt_x"/>
                                          </p:val>
                                        </p:tav>
                                        <p:tav tm="100000">
                                          <p:val>
                                            <p:strVal val="#ppt_x"/>
                                          </p:val>
                                        </p:tav>
                                      </p:tavLst>
                                    </p:anim>
                                    <p:anim calcmode="lin" valueType="num">
                                      <p:cBhvr>
                                        <p:cTn id="5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anim calcmode="lin" valueType="num">
                                      <p:cBhvr additive="base">
                                        <p:cTn id="61" dur="500" fill="hold"/>
                                        <p:tgtEl>
                                          <p:spTgt spid="5"/>
                                        </p:tgtEl>
                                        <p:attrNameLst>
                                          <p:attrName>ppt_x</p:attrName>
                                        </p:attrNameLst>
                                      </p:cBhvr>
                                      <p:tavLst>
                                        <p:tav tm="0">
                                          <p:val>
                                            <p:strVal val="#ppt_x"/>
                                          </p:val>
                                        </p:tav>
                                        <p:tav tm="100000">
                                          <p:val>
                                            <p:strVal val="#ppt_x"/>
                                          </p:val>
                                        </p:tav>
                                      </p:tavLst>
                                    </p:anim>
                                    <p:anim calcmode="lin" valueType="num">
                                      <p:cBhvr additive="base">
                                        <p:cTn id="6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fade">
                                      <p:cBhvr>
                                        <p:cTn id="67" dur="1000"/>
                                        <p:tgtEl>
                                          <p:spTgt spid="6"/>
                                        </p:tgtEl>
                                      </p:cBhvr>
                                    </p:animEffect>
                                    <p:anim calcmode="lin" valueType="num">
                                      <p:cBhvr>
                                        <p:cTn id="68" dur="1000" fill="hold"/>
                                        <p:tgtEl>
                                          <p:spTgt spid="6"/>
                                        </p:tgtEl>
                                        <p:attrNameLst>
                                          <p:attrName>ppt_x</p:attrName>
                                        </p:attrNameLst>
                                      </p:cBhvr>
                                      <p:tavLst>
                                        <p:tav tm="0">
                                          <p:val>
                                            <p:strVal val="#ppt_x"/>
                                          </p:val>
                                        </p:tav>
                                        <p:tav tm="100000">
                                          <p:val>
                                            <p:strVal val="#ppt_x"/>
                                          </p:val>
                                        </p:tav>
                                      </p:tavLst>
                                    </p:anim>
                                    <p:anim calcmode="lin" valueType="num">
                                      <p:cBhvr>
                                        <p:cTn id="6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7"/>
                                        </p:tgtEl>
                                        <p:attrNameLst>
                                          <p:attrName>style.visibility</p:attrName>
                                        </p:attrNameLst>
                                      </p:cBhvr>
                                      <p:to>
                                        <p:strVal val="visible"/>
                                      </p:to>
                                    </p:set>
                                    <p:animEffect transition="in" filter="fade">
                                      <p:cBhvr>
                                        <p:cTn id="74" dur="1000"/>
                                        <p:tgtEl>
                                          <p:spTgt spid="7"/>
                                        </p:tgtEl>
                                      </p:cBhvr>
                                    </p:animEffect>
                                    <p:anim calcmode="lin" valueType="num">
                                      <p:cBhvr>
                                        <p:cTn id="75" dur="1000" fill="hold"/>
                                        <p:tgtEl>
                                          <p:spTgt spid="7"/>
                                        </p:tgtEl>
                                        <p:attrNameLst>
                                          <p:attrName>ppt_x</p:attrName>
                                        </p:attrNameLst>
                                      </p:cBhvr>
                                      <p:tavLst>
                                        <p:tav tm="0">
                                          <p:val>
                                            <p:strVal val="#ppt_x"/>
                                          </p:val>
                                        </p:tav>
                                        <p:tav tm="100000">
                                          <p:val>
                                            <p:strVal val="#ppt_x"/>
                                          </p:val>
                                        </p:tav>
                                      </p:tavLst>
                                    </p:anim>
                                    <p:anim calcmode="lin" valueType="num">
                                      <p:cBhvr>
                                        <p:cTn id="7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42" presetClass="entr" presetSubtype="0" fill="hold" nodeType="clickEffect">
                                  <p:stCondLst>
                                    <p:cond delay="0"/>
                                  </p:stCondLst>
                                  <p:childTnLst>
                                    <p:set>
                                      <p:cBhvr>
                                        <p:cTn id="80" dur="1" fill="hold">
                                          <p:stCondLst>
                                            <p:cond delay="0"/>
                                          </p:stCondLst>
                                        </p:cTn>
                                        <p:tgtEl>
                                          <p:spTgt spid="2">
                                            <p:txEl>
                                              <p:pRg st="0" end="0"/>
                                            </p:txEl>
                                          </p:spTgt>
                                        </p:tgtEl>
                                        <p:attrNameLst>
                                          <p:attrName>style.visibility</p:attrName>
                                        </p:attrNameLst>
                                      </p:cBhvr>
                                      <p:to>
                                        <p:strVal val="visible"/>
                                      </p:to>
                                    </p:set>
                                    <p:animEffect transition="in" filter="fade">
                                      <p:cBhvr>
                                        <p:cTn id="81" dur="1000"/>
                                        <p:tgtEl>
                                          <p:spTgt spid="2">
                                            <p:txEl>
                                              <p:pRg st="0" end="0"/>
                                            </p:txEl>
                                          </p:spTgt>
                                        </p:tgtEl>
                                      </p:cBhvr>
                                    </p:animEffect>
                                    <p:anim calcmode="lin" valueType="num">
                                      <p:cBhvr>
                                        <p:cTn id="8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8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nodeType="clickEffect">
                                  <p:stCondLst>
                                    <p:cond delay="0"/>
                                  </p:stCondLst>
                                  <p:childTnLst>
                                    <p:set>
                                      <p:cBhvr>
                                        <p:cTn id="87" dur="1" fill="hold">
                                          <p:stCondLst>
                                            <p:cond delay="0"/>
                                          </p:stCondLst>
                                        </p:cTn>
                                        <p:tgtEl>
                                          <p:spTgt spid="2">
                                            <p:txEl>
                                              <p:pRg st="1" end="1"/>
                                            </p:txEl>
                                          </p:spTgt>
                                        </p:tgtEl>
                                        <p:attrNameLst>
                                          <p:attrName>style.visibility</p:attrName>
                                        </p:attrNameLst>
                                      </p:cBhvr>
                                      <p:to>
                                        <p:strVal val="visible"/>
                                      </p:to>
                                    </p:set>
                                    <p:animEffect transition="in" filter="fade">
                                      <p:cBhvr>
                                        <p:cTn id="88" dur="1000"/>
                                        <p:tgtEl>
                                          <p:spTgt spid="2">
                                            <p:txEl>
                                              <p:pRg st="1" end="1"/>
                                            </p:txEl>
                                          </p:spTgt>
                                        </p:tgtEl>
                                      </p:cBhvr>
                                    </p:animEffect>
                                    <p:anim calcmode="lin" valueType="num">
                                      <p:cBhvr>
                                        <p:cTn id="8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animBg="1"/>
      <p:bldP spid="2" grpId="0" animBg="1"/>
      <p:bldP spid="3" grpId="0" animBg="1"/>
      <p:bldP spid="5" grpId="0" animBg="1"/>
      <p:bldP spid="6"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274638"/>
            <a:ext cx="7400948" cy="939784"/>
          </a:xfrm>
        </p:spPr>
        <p:txBody>
          <a:bodyPr>
            <a:noAutofit/>
          </a:bodyPr>
          <a:lstStyle/>
          <a:p>
            <a:r>
              <a:rPr lang="ar-JO" sz="6600" b="1" dirty="0" smtClean="0">
                <a:solidFill>
                  <a:schemeClr val="accent4">
                    <a:lumMod val="75000"/>
                  </a:schemeClr>
                </a:solidFill>
              </a:rPr>
              <a:t>عناصر قوة الدولة الاردنية </a:t>
            </a:r>
            <a:endParaRPr lang="ar-JO" sz="6600" b="1" dirty="0">
              <a:solidFill>
                <a:schemeClr val="accent4">
                  <a:lumMod val="75000"/>
                </a:schemeClr>
              </a:solidFill>
            </a:endParaRPr>
          </a:p>
        </p:txBody>
      </p:sp>
      <p:sp>
        <p:nvSpPr>
          <p:cNvPr id="3" name="Content Placeholder 2"/>
          <p:cNvSpPr>
            <a:spLocks noGrp="1"/>
          </p:cNvSpPr>
          <p:nvPr>
            <p:ph idx="1"/>
          </p:nvPr>
        </p:nvSpPr>
        <p:spPr>
          <a:xfrm>
            <a:off x="500034" y="1428736"/>
            <a:ext cx="8229600" cy="5072098"/>
          </a:xfrm>
        </p:spPr>
        <p:txBody>
          <a:bodyPr/>
          <a:lstStyle/>
          <a:p>
            <a:endParaRPr lang="ar-JO" dirty="0"/>
          </a:p>
        </p:txBody>
      </p:sp>
      <p:sp>
        <p:nvSpPr>
          <p:cNvPr id="4" name="Rounded Rectangle 3"/>
          <p:cNvSpPr/>
          <p:nvPr/>
        </p:nvSpPr>
        <p:spPr>
          <a:xfrm>
            <a:off x="5580112" y="1500174"/>
            <a:ext cx="3063854" cy="1568786"/>
          </a:xfrm>
          <a:prstGeom prst="roundRect">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JO" sz="3200" b="1" dirty="0" smtClean="0"/>
              <a:t>القيادة الهاشمية الحكيمة </a:t>
            </a:r>
            <a:endParaRPr lang="ar-JO" sz="3200" b="1" dirty="0"/>
          </a:p>
        </p:txBody>
      </p:sp>
      <p:sp>
        <p:nvSpPr>
          <p:cNvPr id="5" name="Rounded Rectangle 4"/>
          <p:cNvSpPr/>
          <p:nvPr/>
        </p:nvSpPr>
        <p:spPr>
          <a:xfrm>
            <a:off x="539552" y="1484784"/>
            <a:ext cx="3384376" cy="1500198"/>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JO" sz="3200" b="1" dirty="0" smtClean="0"/>
              <a:t>القوات المسلحة الاردنية </a:t>
            </a:r>
            <a:endParaRPr lang="ar-JO" sz="3200" b="1" dirty="0"/>
          </a:p>
        </p:txBody>
      </p:sp>
      <p:sp>
        <p:nvSpPr>
          <p:cNvPr id="6" name="Rounded Rectangle 5"/>
          <p:cNvSpPr/>
          <p:nvPr/>
        </p:nvSpPr>
        <p:spPr>
          <a:xfrm>
            <a:off x="5580112" y="3501008"/>
            <a:ext cx="3145552" cy="1428760"/>
          </a:xfrm>
          <a:prstGeom prst="round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JO" sz="3200" b="1" dirty="0" smtClean="0"/>
              <a:t>وعي المواطن الاردني وثقته يقيادته</a:t>
            </a:r>
            <a:endParaRPr lang="ar-JO" sz="3200" b="1" dirty="0"/>
          </a:p>
        </p:txBody>
      </p:sp>
      <p:sp>
        <p:nvSpPr>
          <p:cNvPr id="7" name="Rounded Rectangle 6"/>
          <p:cNvSpPr/>
          <p:nvPr/>
        </p:nvSpPr>
        <p:spPr>
          <a:xfrm>
            <a:off x="467544" y="3429000"/>
            <a:ext cx="3600400" cy="1584176"/>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JO" sz="3600" b="1" dirty="0" smtClean="0"/>
              <a:t>الوحدة الوطنية </a:t>
            </a:r>
            <a:endParaRPr lang="ar-JO" sz="3600" b="1" dirty="0"/>
          </a:p>
        </p:txBody>
      </p:sp>
      <p:sp>
        <p:nvSpPr>
          <p:cNvPr id="8" name="Rounded Rectangle 7"/>
          <p:cNvSpPr/>
          <p:nvPr/>
        </p:nvSpPr>
        <p:spPr>
          <a:xfrm>
            <a:off x="2195736" y="5301208"/>
            <a:ext cx="5112568" cy="1285884"/>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JO" sz="3200" b="1" dirty="0" smtClean="0"/>
              <a:t>الارث الحضاري والثقافي والتاريخ الوطني الاردني</a:t>
            </a:r>
            <a:endParaRPr lang="ar-JO" sz="32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b="1" dirty="0" smtClean="0"/>
              <a:t>الأهداف الرئيسية</a:t>
            </a:r>
            <a:endParaRPr lang="ar-JO"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501122" cy="2643206"/>
          </a:xfrm>
        </p:spPr>
        <p:txBody>
          <a:bodyPr>
            <a:normAutofit/>
          </a:bodyPr>
          <a:lstStyle/>
          <a:p>
            <a:r>
              <a:rPr lang="ar-JO" sz="3200" b="1" dirty="0" smtClean="0"/>
              <a:t>أدلة على وجود ارث حضاري بشري على أرض الاردن </a:t>
            </a:r>
            <a:r>
              <a:rPr lang="ar-JO" sz="3200" b="1" dirty="0" err="1" smtClean="0"/>
              <a:t>قديما..</a:t>
            </a:r>
            <a:r>
              <a:rPr lang="ar-JO" sz="3200" b="1" dirty="0" smtClean="0"/>
              <a:t/>
            </a:r>
            <a:br>
              <a:rPr lang="ar-JO" sz="3200" b="1" dirty="0" smtClean="0"/>
            </a:br>
            <a:r>
              <a:rPr lang="ar-JO" sz="3200" b="1" dirty="0" smtClean="0"/>
              <a:t>شهدت الاردن منذ فجر التاريخ استيطانا بشريا فقامت على أرضه ممالك وامم ظلت اثارها شاهدة على عظمة الحضارات التي ازدهرت في الاردن مثل : الادوميون والعمونيون والانباط والمؤابيون</a:t>
            </a:r>
            <a:endParaRPr lang="ar-JO" sz="3200" b="1" dirty="0"/>
          </a:p>
        </p:txBody>
      </p:sp>
      <p:pic>
        <p:nvPicPr>
          <p:cNvPr id="1026" name="Picture 2" descr="C:\Users\ECC\Desktop\maxresdefault.jpg"/>
          <p:cNvPicPr>
            <a:picLocks noGrp="1" noChangeAspect="1" noChangeArrowheads="1"/>
          </p:cNvPicPr>
          <p:nvPr>
            <p:ph idx="1"/>
          </p:nvPr>
        </p:nvPicPr>
        <p:blipFill>
          <a:blip r:embed="rId2" cstate="print"/>
          <a:stretch>
            <a:fillRect/>
          </a:stretch>
        </p:blipFill>
        <p:spPr bwMode="auto">
          <a:xfrm>
            <a:off x="2143108" y="3357562"/>
            <a:ext cx="5594714" cy="314702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336482" cy="796908"/>
          </a:xfrm>
        </p:spPr>
        <p:txBody>
          <a:bodyPr>
            <a:normAutofit fontScale="90000"/>
          </a:bodyPr>
          <a:lstStyle/>
          <a:p>
            <a:pPr lvl="0"/>
            <a:r>
              <a:rPr lang="ar-JO" sz="6700" b="1" dirty="0" smtClean="0">
                <a:solidFill>
                  <a:srgbClr val="FF0000"/>
                </a:solidFill>
              </a:rPr>
              <a:t>مراحل نشأة الدولة الاردنية </a:t>
            </a:r>
            <a:r>
              <a:rPr lang="ar-JO" dirty="0" smtClean="0"/>
              <a:t/>
            </a:r>
            <a:br>
              <a:rPr lang="ar-JO" dirty="0" smtClean="0"/>
            </a:br>
            <a:r>
              <a:rPr lang="ar-JO" b="1" dirty="0" smtClean="0"/>
              <a:t> </a:t>
            </a:r>
            <a:endParaRPr lang="ar-JO" dirty="0"/>
          </a:p>
        </p:txBody>
      </p:sp>
      <p:sp>
        <p:nvSpPr>
          <p:cNvPr id="5" name="Content Placeholder 4"/>
          <p:cNvSpPr>
            <a:spLocks noGrp="1"/>
          </p:cNvSpPr>
          <p:nvPr>
            <p:ph idx="1"/>
          </p:nvPr>
        </p:nvSpPr>
        <p:spPr>
          <a:xfrm>
            <a:off x="3131840" y="928670"/>
            <a:ext cx="5832648" cy="5929330"/>
          </a:xfrm>
        </p:spPr>
        <p:txBody>
          <a:bodyPr>
            <a:normAutofit/>
          </a:bodyPr>
          <a:lstStyle/>
          <a:p>
            <a:r>
              <a:rPr lang="ar-JO" sz="4000" b="1" i="1" u="sng" dirty="0" smtClean="0">
                <a:solidFill>
                  <a:srgbClr val="FF0000"/>
                </a:solidFill>
              </a:rPr>
              <a:t>المرحلة الاولى </a:t>
            </a:r>
            <a:r>
              <a:rPr lang="ar-JO" dirty="0" smtClean="0"/>
              <a:t>:</a:t>
            </a:r>
            <a:r>
              <a:rPr lang="ar-JO" b="1" dirty="0" smtClean="0"/>
              <a:t>اعلان الشريف الحسين بن علي  في العاشر من حزيران عام 1916م الثورة العربية الكبرى </a:t>
            </a:r>
          </a:p>
          <a:p>
            <a:r>
              <a:rPr lang="ar-JO" b="1" dirty="0" smtClean="0"/>
              <a:t>الهدف منها : الاستقلال والسيادة العربية </a:t>
            </a:r>
          </a:p>
          <a:p>
            <a:r>
              <a:rPr lang="ar-JO" b="1" dirty="0" smtClean="0"/>
              <a:t>خاضت الجيوش العربية بقيادة أبناء الشريف الحسين بن </a:t>
            </a:r>
            <a:r>
              <a:rPr lang="ar-JO" b="1" dirty="0" err="1" smtClean="0"/>
              <a:t>علي </a:t>
            </a:r>
            <a:r>
              <a:rPr lang="ar-JO" b="1" dirty="0" err="1" smtClean="0"/>
              <a:t>:</a:t>
            </a:r>
            <a:endParaRPr lang="ar-JO" b="1" dirty="0" smtClean="0"/>
          </a:p>
          <a:p>
            <a:pPr>
              <a:buNone/>
            </a:pPr>
            <a:r>
              <a:rPr lang="ar-JO" b="1" dirty="0" smtClean="0"/>
              <a:t>( </a:t>
            </a:r>
            <a:r>
              <a:rPr lang="ar-JO" b="1" dirty="0" smtClean="0"/>
              <a:t>الامير علي والامير عبد الله والامير فيصل)</a:t>
            </a:r>
          </a:p>
          <a:p>
            <a:pPr>
              <a:buNone/>
            </a:pPr>
            <a:r>
              <a:rPr lang="ar-JO" b="1" dirty="0" smtClean="0"/>
              <a:t>وقدموا أروع البطولات والتضحية من أجل تحرير بلادهم وبناء دولتهم </a:t>
            </a:r>
          </a:p>
        </p:txBody>
      </p:sp>
      <p:pic>
        <p:nvPicPr>
          <p:cNvPr id="4" name="صورة 3" descr="الحسين بن علي.jpg"/>
          <p:cNvPicPr>
            <a:picLocks noChangeAspect="1"/>
          </p:cNvPicPr>
          <p:nvPr/>
        </p:nvPicPr>
        <p:blipFill>
          <a:blip r:embed="rId2" cstate="print"/>
          <a:stretch>
            <a:fillRect/>
          </a:stretch>
        </p:blipFill>
        <p:spPr>
          <a:xfrm>
            <a:off x="0" y="1268760"/>
            <a:ext cx="3203848" cy="511256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مئوية.jpg"/>
          <p:cNvPicPr>
            <a:picLocks noChangeAspect="1"/>
          </p:cNvPicPr>
          <p:nvPr/>
        </p:nvPicPr>
        <p:blipFill>
          <a:blip r:embed="rId2" cstate="print"/>
          <a:stretch>
            <a:fillRect/>
          </a:stretch>
        </p:blipFill>
        <p:spPr>
          <a:xfrm>
            <a:off x="0" y="2739390"/>
            <a:ext cx="5631180" cy="4118610"/>
          </a:xfrm>
          <a:prstGeom prst="rect">
            <a:avLst/>
          </a:prstGeom>
        </p:spPr>
      </p:pic>
      <p:pic>
        <p:nvPicPr>
          <p:cNvPr id="4" name="صورة 3" descr="مئوية.jpg"/>
          <p:cNvPicPr>
            <a:picLocks noChangeAspect="1"/>
          </p:cNvPicPr>
          <p:nvPr/>
        </p:nvPicPr>
        <p:blipFill>
          <a:blip r:embed="rId2" cstate="print"/>
          <a:stretch>
            <a:fillRect/>
          </a:stretch>
        </p:blipFill>
        <p:spPr>
          <a:xfrm>
            <a:off x="3512820" y="2739390"/>
            <a:ext cx="2118360" cy="1379220"/>
          </a:xfrm>
          <a:prstGeom prst="rect">
            <a:avLst/>
          </a:prstGeom>
        </p:spPr>
      </p:pic>
      <p:pic>
        <p:nvPicPr>
          <p:cNvPr id="6" name="صورة 5" descr="مئوية 10.jpg"/>
          <p:cNvPicPr>
            <a:picLocks noChangeAspect="1"/>
          </p:cNvPicPr>
          <p:nvPr/>
        </p:nvPicPr>
        <p:blipFill>
          <a:blip r:embed="rId3" cstate="print"/>
          <a:stretch>
            <a:fillRect/>
          </a:stretch>
        </p:blipFill>
        <p:spPr>
          <a:xfrm>
            <a:off x="5724128" y="0"/>
            <a:ext cx="3419872" cy="6858000"/>
          </a:xfrm>
          <a:prstGeom prst="rect">
            <a:avLst/>
          </a:prstGeom>
        </p:spPr>
      </p:pic>
      <p:sp>
        <p:nvSpPr>
          <p:cNvPr id="7" name="مستطيل 6"/>
          <p:cNvSpPr/>
          <p:nvPr/>
        </p:nvSpPr>
        <p:spPr>
          <a:xfrm>
            <a:off x="251520" y="260648"/>
            <a:ext cx="5328592"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buNone/>
            </a:pPr>
            <a:r>
              <a:rPr lang="ar-JO" sz="3200" b="1" dirty="0" smtClean="0">
                <a:solidFill>
                  <a:srgbClr val="FFFF00"/>
                </a:solidFill>
              </a:rPr>
              <a:t>مئوية </a:t>
            </a:r>
            <a:r>
              <a:rPr lang="ar-JO" sz="3200" b="1" dirty="0" smtClean="0">
                <a:solidFill>
                  <a:srgbClr val="FFFF00"/>
                </a:solidFill>
              </a:rPr>
              <a:t>الثورة العربية </a:t>
            </a:r>
            <a:r>
              <a:rPr lang="ar-JO" sz="3200" b="1" dirty="0" err="1" smtClean="0">
                <a:solidFill>
                  <a:srgbClr val="FFFF00"/>
                </a:solidFill>
              </a:rPr>
              <a:t>الكبرى </a:t>
            </a:r>
            <a:r>
              <a:rPr lang="ar-JO" sz="3200" b="1" dirty="0" smtClean="0">
                <a:solidFill>
                  <a:srgbClr val="FFFF00"/>
                </a:solidFill>
              </a:rPr>
              <a:t>: مرور مئة عام على الثورة العربية الكبرى </a:t>
            </a:r>
            <a:endParaRPr lang="ar-JO" sz="3200" b="1"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0"/>
            <a:ext cx="8229600" cy="1143000"/>
          </a:xfrm>
        </p:spPr>
        <p:txBody>
          <a:bodyPr>
            <a:normAutofit/>
          </a:bodyPr>
          <a:lstStyle/>
          <a:p>
            <a:r>
              <a:rPr lang="ar-JO" sz="6000" b="1" dirty="0" smtClean="0">
                <a:solidFill>
                  <a:srgbClr val="FF0000"/>
                </a:solidFill>
              </a:rPr>
              <a:t>مراحل نشأة الدولة الاردنية </a:t>
            </a:r>
            <a:endParaRPr lang="ar-JO" sz="6000" b="1" dirty="0">
              <a:solidFill>
                <a:srgbClr val="FF0000"/>
              </a:solidFill>
            </a:endParaRPr>
          </a:p>
        </p:txBody>
      </p:sp>
      <p:sp>
        <p:nvSpPr>
          <p:cNvPr id="4" name="Content Placeholder 3"/>
          <p:cNvSpPr>
            <a:spLocks noGrp="1"/>
          </p:cNvSpPr>
          <p:nvPr>
            <p:ph idx="1"/>
          </p:nvPr>
        </p:nvSpPr>
        <p:spPr>
          <a:xfrm>
            <a:off x="251520" y="4221088"/>
            <a:ext cx="8320438" cy="2636912"/>
          </a:xfrm>
        </p:spPr>
        <p:txBody>
          <a:bodyPr>
            <a:normAutofit fontScale="92500"/>
          </a:bodyPr>
          <a:lstStyle/>
          <a:p>
            <a:r>
              <a:rPr lang="ar-JO" sz="4400" b="1" i="1" u="sng" dirty="0" smtClean="0">
                <a:solidFill>
                  <a:srgbClr val="FF0000"/>
                </a:solidFill>
              </a:rPr>
              <a:t>المرحلة الثانية </a:t>
            </a:r>
            <a:r>
              <a:rPr lang="ar-JO" sz="4400" b="1" dirty="0" smtClean="0"/>
              <a:t>: استقبال أهالي شرق الاردن للأمير عبد الله بن الحسين اجمعوا على قيادته واستطاع أن يعلن الدولة الأردنية المستقلة باسم حكومة شرق الاردن عام 1921م</a:t>
            </a:r>
            <a:endParaRPr lang="ar-JO" sz="4400" b="1" dirty="0"/>
          </a:p>
        </p:txBody>
      </p:sp>
      <p:pic>
        <p:nvPicPr>
          <p:cNvPr id="6" name="صورة 5" descr="عبدلله الأول.jpg"/>
          <p:cNvPicPr>
            <a:picLocks noChangeAspect="1"/>
          </p:cNvPicPr>
          <p:nvPr/>
        </p:nvPicPr>
        <p:blipFill>
          <a:blip r:embed="rId2" cstate="print"/>
          <a:stretch>
            <a:fillRect/>
          </a:stretch>
        </p:blipFill>
        <p:spPr>
          <a:xfrm>
            <a:off x="0" y="980728"/>
            <a:ext cx="9144000" cy="3168352"/>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5400" b="1" dirty="0" smtClean="0">
                <a:solidFill>
                  <a:srgbClr val="FF0000"/>
                </a:solidFill>
              </a:rPr>
              <a:t>مراحل نشأة الدولة الاردنية </a:t>
            </a:r>
            <a:endParaRPr lang="ar-JO" sz="5400" b="1" dirty="0">
              <a:solidFill>
                <a:srgbClr val="FF0000"/>
              </a:solidFill>
            </a:endParaRPr>
          </a:p>
        </p:txBody>
      </p:sp>
      <p:sp>
        <p:nvSpPr>
          <p:cNvPr id="3" name="Content Placeholder 2"/>
          <p:cNvSpPr>
            <a:spLocks noGrp="1"/>
          </p:cNvSpPr>
          <p:nvPr>
            <p:ph idx="1"/>
          </p:nvPr>
        </p:nvSpPr>
        <p:spPr>
          <a:xfrm>
            <a:off x="3419872" y="1357298"/>
            <a:ext cx="5224094" cy="5240054"/>
          </a:xfrm>
        </p:spPr>
        <p:txBody>
          <a:bodyPr>
            <a:normAutofit/>
          </a:bodyPr>
          <a:lstStyle/>
          <a:p>
            <a:pPr lvl="0"/>
            <a:r>
              <a:rPr lang="ar-JO" sz="4000" b="1" i="1" u="sng" dirty="0" smtClean="0">
                <a:solidFill>
                  <a:srgbClr val="FF0000"/>
                </a:solidFill>
              </a:rPr>
              <a:t>المرحلة الثالثة </a:t>
            </a:r>
            <a:r>
              <a:rPr lang="ar-JO" sz="4000" b="1" dirty="0" smtClean="0"/>
              <a:t>: مرحلة التحرر والاستقلال الكامل فقد ناضل الامير عبد الله الاول بن الحسين والاردنيون لنيل الاستقلال وتحقق ذلك في الخامس والعشرين من أيار عام </a:t>
            </a:r>
            <a:r>
              <a:rPr lang="ar-JO" sz="4000" b="1" u="sng" dirty="0" smtClean="0">
                <a:solidFill>
                  <a:srgbClr val="FF0000"/>
                </a:solidFill>
              </a:rPr>
              <a:t>1946م</a:t>
            </a:r>
          </a:p>
          <a:p>
            <a:pPr lvl="0"/>
            <a:endParaRPr lang="ar-JO" b="1" dirty="0" smtClean="0"/>
          </a:p>
          <a:p>
            <a:pPr lvl="0"/>
            <a:endParaRPr lang="ar-JO" dirty="0" smtClean="0"/>
          </a:p>
          <a:p>
            <a:endParaRPr lang="ar-JO" dirty="0"/>
          </a:p>
        </p:txBody>
      </p:sp>
      <p:pic>
        <p:nvPicPr>
          <p:cNvPr id="4" name="صورة 3" descr="استقلال1946.jpg"/>
          <p:cNvPicPr>
            <a:picLocks noChangeAspect="1"/>
          </p:cNvPicPr>
          <p:nvPr/>
        </p:nvPicPr>
        <p:blipFill>
          <a:blip r:embed="rId2" cstate="print"/>
          <a:stretch>
            <a:fillRect/>
          </a:stretch>
        </p:blipFill>
        <p:spPr>
          <a:xfrm>
            <a:off x="0" y="1196752"/>
            <a:ext cx="3419872" cy="566124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الاستقلال.jpg"/>
          <p:cNvPicPr>
            <a:picLocks noChangeAspect="1"/>
          </p:cNvPicPr>
          <p:nvPr/>
        </p:nvPicPr>
        <p:blipFill>
          <a:blip r:embed="rId2" cstate="print"/>
          <a:stretch>
            <a:fillRect/>
          </a:stretch>
        </p:blipFill>
        <p:spPr>
          <a:xfrm>
            <a:off x="3429000" y="260648"/>
            <a:ext cx="5715000" cy="6597352"/>
          </a:xfrm>
          <a:prstGeom prst="rect">
            <a:avLst/>
          </a:prstGeom>
        </p:spPr>
      </p:pic>
      <p:sp>
        <p:nvSpPr>
          <p:cNvPr id="3" name="مستطيل مستدير الزوايا 2"/>
          <p:cNvSpPr/>
          <p:nvPr/>
        </p:nvSpPr>
        <p:spPr>
          <a:xfrm>
            <a:off x="251520" y="1268760"/>
            <a:ext cx="2880320" cy="5184576"/>
          </a:xfrm>
          <a:prstGeom prst="round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ar-JO" sz="2800" b="1" dirty="0" err="1" smtClean="0">
                <a:solidFill>
                  <a:srgbClr val="FF0000"/>
                </a:solidFill>
              </a:rPr>
              <a:t>الاستقلال </a:t>
            </a:r>
            <a:r>
              <a:rPr lang="ar-JO" sz="2800" b="1" dirty="0" smtClean="0">
                <a:solidFill>
                  <a:srgbClr val="FF0000"/>
                </a:solidFill>
              </a:rPr>
              <a:t>: التخلص من الظلم و السيطرة الاجنبية وأن لا تكون الدولة خاضعة لأي سلطة </a:t>
            </a:r>
            <a:r>
              <a:rPr lang="ar-JO" sz="2800" b="1" dirty="0" err="1" smtClean="0">
                <a:solidFill>
                  <a:srgbClr val="FF0000"/>
                </a:solidFill>
              </a:rPr>
              <a:t>أخرى .</a:t>
            </a:r>
            <a:endParaRPr lang="ar-JO" sz="2800" b="1" dirty="0" smtClean="0">
              <a:solidFill>
                <a:srgbClr val="FF0000"/>
              </a:solidFill>
            </a:endParaRPr>
          </a:p>
          <a:p>
            <a:pPr lvl="0"/>
            <a:r>
              <a:rPr lang="ar-JO" sz="2800" b="1" dirty="0" smtClean="0">
                <a:solidFill>
                  <a:srgbClr val="FF0000"/>
                </a:solidFill>
              </a:rPr>
              <a:t>خصائص </a:t>
            </a:r>
            <a:r>
              <a:rPr lang="ar-JO" sz="2800" b="1" dirty="0" err="1" smtClean="0">
                <a:solidFill>
                  <a:srgbClr val="FF0000"/>
                </a:solidFill>
              </a:rPr>
              <a:t>الاستقلال </a:t>
            </a:r>
            <a:r>
              <a:rPr lang="ar-JO" sz="2800" b="1" dirty="0" smtClean="0">
                <a:solidFill>
                  <a:srgbClr val="FF0000"/>
                </a:solidFill>
              </a:rPr>
              <a:t>: </a:t>
            </a:r>
            <a:r>
              <a:rPr lang="ar-JO" sz="2800" b="1" dirty="0" smtClean="0">
                <a:solidFill>
                  <a:srgbClr val="FF0000"/>
                </a:solidFill>
              </a:rPr>
              <a:t>1) أعلنت </a:t>
            </a:r>
            <a:r>
              <a:rPr lang="ar-JO" sz="2800" b="1" dirty="0" smtClean="0">
                <a:solidFill>
                  <a:srgbClr val="FF0000"/>
                </a:solidFill>
              </a:rPr>
              <a:t>امارة شرق الاردن </a:t>
            </a:r>
            <a:r>
              <a:rPr lang="ar-JO" sz="2800" b="1" dirty="0" smtClean="0">
                <a:solidFill>
                  <a:srgbClr val="FF0000"/>
                </a:solidFill>
              </a:rPr>
              <a:t>مملكة.</a:t>
            </a:r>
            <a:endParaRPr lang="ar-JO" sz="2800" b="1" dirty="0" smtClean="0">
              <a:solidFill>
                <a:srgbClr val="FF0000"/>
              </a:solidFill>
            </a:endParaRPr>
          </a:p>
          <a:p>
            <a:pPr lvl="0"/>
            <a:r>
              <a:rPr lang="ar-JO" sz="2800" b="1" dirty="0" smtClean="0">
                <a:solidFill>
                  <a:srgbClr val="FF0000"/>
                </a:solidFill>
              </a:rPr>
              <a:t>2) ونصب </a:t>
            </a:r>
            <a:r>
              <a:rPr lang="ar-JO" sz="2800" b="1" dirty="0" smtClean="0">
                <a:solidFill>
                  <a:srgbClr val="FF0000"/>
                </a:solidFill>
              </a:rPr>
              <a:t>الامير عبد الله ملكا </a:t>
            </a:r>
            <a:r>
              <a:rPr lang="ar-JO" sz="2800" b="1" dirty="0" err="1" smtClean="0">
                <a:solidFill>
                  <a:srgbClr val="FF0000"/>
                </a:solidFill>
              </a:rPr>
              <a:t>عليها </a:t>
            </a:r>
            <a:r>
              <a:rPr lang="ar-JO" sz="2800" b="1" dirty="0" err="1" smtClean="0">
                <a:solidFill>
                  <a:srgbClr val="FF0000"/>
                </a:solidFill>
              </a:rPr>
              <a:t>.</a:t>
            </a:r>
            <a:r>
              <a:rPr lang="ar-JO" sz="2800" b="1" dirty="0" smtClean="0">
                <a:solidFill>
                  <a:srgbClr val="FF0000"/>
                </a:solidFill>
              </a:rPr>
              <a:t> </a:t>
            </a:r>
            <a:endParaRPr lang="ar-JO" sz="2800" b="1" dirty="0" smtClean="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74638"/>
            <a:ext cx="8115328" cy="1011222"/>
          </a:xfrm>
        </p:spPr>
        <p:txBody>
          <a:bodyPr>
            <a:noAutofit/>
          </a:bodyPr>
          <a:lstStyle/>
          <a:p>
            <a:r>
              <a:rPr lang="ar-JO" sz="6600" b="1" dirty="0" smtClean="0">
                <a:solidFill>
                  <a:schemeClr val="accent6">
                    <a:lumMod val="75000"/>
                  </a:schemeClr>
                </a:solidFill>
              </a:rPr>
              <a:t>عناصر قوة الدولة الاردنية </a:t>
            </a:r>
            <a:endParaRPr lang="ar-JO" sz="6600" b="1" dirty="0">
              <a:solidFill>
                <a:schemeClr val="accent6">
                  <a:lumMod val="75000"/>
                </a:schemeClr>
              </a:solidFill>
            </a:endParaRPr>
          </a:p>
        </p:txBody>
      </p:sp>
      <p:sp>
        <p:nvSpPr>
          <p:cNvPr id="3" name="Content Placeholder 2"/>
          <p:cNvSpPr>
            <a:spLocks noGrp="1"/>
          </p:cNvSpPr>
          <p:nvPr>
            <p:ph idx="1"/>
          </p:nvPr>
        </p:nvSpPr>
        <p:spPr>
          <a:xfrm>
            <a:off x="457200" y="1428736"/>
            <a:ext cx="8258204" cy="4697427"/>
          </a:xfrm>
        </p:spPr>
        <p:txBody>
          <a:bodyPr/>
          <a:lstStyle/>
          <a:p>
            <a:r>
              <a:rPr lang="ar-JO" sz="4000" b="1" dirty="0" smtClean="0"/>
              <a:t>تتجسد عناصر قوة الدولة الاردنية في </a:t>
            </a:r>
            <a:endParaRPr lang="ar-JO" sz="4000" b="1" dirty="0" smtClean="0"/>
          </a:p>
          <a:p>
            <a:pPr>
              <a:buNone/>
            </a:pPr>
            <a:r>
              <a:rPr lang="ar-JO" sz="4000" b="1" u="sng" dirty="0" smtClean="0">
                <a:solidFill>
                  <a:schemeClr val="accent6">
                    <a:lumMod val="75000"/>
                  </a:schemeClr>
                </a:solidFill>
              </a:rPr>
              <a:t>مؤسسة </a:t>
            </a:r>
            <a:r>
              <a:rPr lang="ar-JO" sz="4000" b="1" u="sng" dirty="0" smtClean="0">
                <a:solidFill>
                  <a:schemeClr val="accent6">
                    <a:lumMod val="75000"/>
                  </a:schemeClr>
                </a:solidFill>
              </a:rPr>
              <a:t>العرش:</a:t>
            </a:r>
          </a:p>
          <a:p>
            <a:pPr>
              <a:buNone/>
            </a:pPr>
            <a:r>
              <a:rPr lang="ar-JO" sz="4000" b="1" dirty="0" smtClean="0"/>
              <a:t>لانها متمثلة بالحكم الهاشمي الذي اخذ على عاتقه خدمة الاسلام والمسلمين , شهد للهاشمين عبر التاريخ بالتضحية والعطاء لخدمة الامة , واتصافهم بالعدل والتسامح </a:t>
            </a:r>
          </a:p>
          <a:p>
            <a:pPr>
              <a:buNone/>
            </a:pPr>
            <a:r>
              <a:rPr lang="ar-JO" b="1" dirty="0" smtClean="0"/>
              <a:t>            </a:t>
            </a:r>
            <a:endParaRPr lang="ar-JO"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341</TotalTime>
  <Words>293</Words>
  <Application>Microsoft Office PowerPoint</Application>
  <PresentationFormat>عرض على الشاشة (3:4)‏</PresentationFormat>
  <Paragraphs>42</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الأهداف الرئيسية</vt:lpstr>
      <vt:lpstr>أدلة على وجود ارث حضاري بشري على أرض الاردن قديما.. شهدت الاردن منذ فجر التاريخ استيطانا بشريا فقامت على أرضه ممالك وامم ظلت اثارها شاهدة على عظمة الحضارات التي ازدهرت في الاردن مثل : الادوميون والعمونيون والانباط والمؤابيون</vt:lpstr>
      <vt:lpstr>مراحل نشأة الدولة الاردنية   </vt:lpstr>
      <vt:lpstr>الشريحة 5</vt:lpstr>
      <vt:lpstr>مراحل نشأة الدولة الاردنية </vt:lpstr>
      <vt:lpstr>مراحل نشأة الدولة الاردنية </vt:lpstr>
      <vt:lpstr>الشريحة 8</vt:lpstr>
      <vt:lpstr>عناصر قوة الدولة الاردنية </vt:lpstr>
      <vt:lpstr>عناصر قوة الدولة الاردنية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مدارس الخضر الحديثة</dc:title>
  <dc:creator>ECC</dc:creator>
  <cp:lastModifiedBy>nabeela</cp:lastModifiedBy>
  <cp:revision>41</cp:revision>
  <dcterms:created xsi:type="dcterms:W3CDTF">2020-03-16T15:45:14Z</dcterms:created>
  <dcterms:modified xsi:type="dcterms:W3CDTF">2020-09-19T04:07:41Z</dcterms:modified>
</cp:coreProperties>
</file>