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53" r:id="rId4"/>
    <p:sldId id="354" r:id="rId5"/>
    <p:sldId id="327" r:id="rId6"/>
    <p:sldId id="326" r:id="rId7"/>
    <p:sldId id="328" r:id="rId8"/>
    <p:sldId id="329" r:id="rId9"/>
    <p:sldId id="257" r:id="rId10"/>
    <p:sldId id="341" r:id="rId11"/>
    <p:sldId id="352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5" r:id="rId23"/>
    <p:sldId id="261" r:id="rId24"/>
    <p:sldId id="262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7" r:id="rId48"/>
    <p:sldId id="286" r:id="rId49"/>
    <p:sldId id="288" r:id="rId50"/>
    <p:sldId id="289" r:id="rId51"/>
    <p:sldId id="290" r:id="rId52"/>
    <p:sldId id="291" r:id="rId53"/>
    <p:sldId id="292" r:id="rId54"/>
    <p:sldId id="293" r:id="rId55"/>
    <p:sldId id="297" r:id="rId56"/>
    <p:sldId id="294" r:id="rId57"/>
    <p:sldId id="295" r:id="rId58"/>
    <p:sldId id="296" r:id="rId59"/>
    <p:sldId id="298" r:id="rId60"/>
    <p:sldId id="301" r:id="rId61"/>
    <p:sldId id="299" r:id="rId62"/>
    <p:sldId id="300" r:id="rId63"/>
    <p:sldId id="313" r:id="rId64"/>
    <p:sldId id="302" r:id="rId65"/>
    <p:sldId id="314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2" r:id="rId76"/>
    <p:sldId id="315" r:id="rId77"/>
    <p:sldId id="316" r:id="rId78"/>
    <p:sldId id="317" r:id="rId79"/>
    <p:sldId id="318" r:id="rId80"/>
    <p:sldId id="319" r:id="rId81"/>
    <p:sldId id="321" r:id="rId82"/>
    <p:sldId id="320" r:id="rId83"/>
    <p:sldId id="323" r:id="rId84"/>
    <p:sldId id="324" r:id="rId85"/>
    <p:sldId id="325" r:id="rId86"/>
    <p:sldId id="330" r:id="rId87"/>
    <p:sldId id="331" r:id="rId88"/>
    <p:sldId id="332" r:id="rId89"/>
    <p:sldId id="333" r:id="rId90"/>
    <p:sldId id="335" r:id="rId91"/>
    <p:sldId id="334" r:id="rId92"/>
    <p:sldId id="336" r:id="rId93"/>
    <p:sldId id="337" r:id="rId94"/>
    <p:sldId id="338" r:id="rId95"/>
    <p:sldId id="339" r:id="rId96"/>
    <p:sldId id="340" r:id="rId97"/>
    <p:sldId id="258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3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2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8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4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7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4777B-DF41-465A-9C46-955DEE6433B1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CF70-CD57-4BF4-AE2F-C911ECD03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5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044" t="58351" b="33621"/>
          <a:stretch/>
        </p:blipFill>
        <p:spPr>
          <a:xfrm>
            <a:off x="3161253" y="0"/>
            <a:ext cx="6577105" cy="1465006"/>
          </a:xfrm>
          <a:prstGeom prst="rect">
            <a:avLst/>
          </a:prstGeom>
        </p:spPr>
      </p:pic>
      <p:pic>
        <p:nvPicPr>
          <p:cNvPr id="1026" name="Picture 2" descr="sport%20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91" y="2021987"/>
            <a:ext cx="3787923" cy="3330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â«ÙØ´Ø§Ø· Ø§ÙÙÙØ§ÙØ© Ø§ÙØ¨Ø¯ÙÙØ© ÙØ²Ø§Ø±Ø© Ø§ÙØªØ±Ø¨ÙØ© Ø§ÙØ§Ø±Ø¯Ùâ¬â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52" y="1700980"/>
            <a:ext cx="3652807" cy="3945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399" y="149924"/>
            <a:ext cx="2919162" cy="6515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542" y="1173830"/>
            <a:ext cx="1895475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844" y="1554830"/>
            <a:ext cx="1447800" cy="37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685" y="983330"/>
            <a:ext cx="1114425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573" y="1545305"/>
            <a:ext cx="219075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267" y="2083216"/>
            <a:ext cx="2181225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2573" y="2733173"/>
            <a:ext cx="238125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568" y="2352173"/>
            <a:ext cx="1628775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502" y="3423484"/>
            <a:ext cx="1524000" cy="428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4975" y="3248025"/>
            <a:ext cx="1162050" cy="361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6684" y="4472739"/>
            <a:ext cx="11525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741" y="314020"/>
            <a:ext cx="2085359" cy="64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7052310" cy="6777990"/>
            <a:chOff x="0" y="0"/>
            <a:chExt cx="7052310" cy="677799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7052310" cy="6777990"/>
              <a:chOff x="0" y="0"/>
              <a:chExt cx="7052310" cy="677799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/>
              <a:srcRect t="4731"/>
              <a:stretch/>
            </p:blipFill>
            <p:spPr>
              <a:xfrm>
                <a:off x="0" y="0"/>
                <a:ext cx="7052310" cy="677799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/>
              <p:nvPr/>
            </p:nvPicPr>
            <p:blipFill rotWithShape="1">
              <a:blip r:embed="rId4"/>
              <a:srcRect l="62535" r="17857" b="8080"/>
              <a:stretch/>
            </p:blipFill>
            <p:spPr>
              <a:xfrm>
                <a:off x="2210471" y="2119557"/>
                <a:ext cx="2357726" cy="4389398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766512" y="3590448"/>
                <a:ext cx="405363" cy="383151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1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62961" y="1787251"/>
                <a:ext cx="1105236" cy="28560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940229" y="2142028"/>
                <a:ext cx="2691162" cy="4366927"/>
              </a:xfrm>
              <a:prstGeom prst="roundRect">
                <a:avLst>
                  <a:gd name="adj" fmla="val 4245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41914" y="1915866"/>
                <a:ext cx="405363" cy="383151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2</a:t>
                </a:r>
                <a:endParaRPr lang="en-US" dirty="0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2075350" y="5535558"/>
              <a:ext cx="2467153" cy="34412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34703" y="542611"/>
            <a:ext cx="294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JO" b="1" dirty="0" smtClean="0"/>
              <a:t>(من </a:t>
            </a:r>
            <a:r>
              <a:rPr lang="ar-JO" b="1" dirty="0"/>
              <a:t>حساب مدير التربية يتم </a:t>
            </a:r>
            <a:r>
              <a:rPr lang="ar-JO" b="1" dirty="0" smtClean="0"/>
              <a:t>تحديدها)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7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633537"/>
            <a:ext cx="10610850" cy="3590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28" y="136858"/>
            <a:ext cx="3530303" cy="83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0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28" y="136858"/>
            <a:ext cx="3530303" cy="83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2491288"/>
            <a:ext cx="10534650" cy="42576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42" y="269958"/>
            <a:ext cx="4696068" cy="298451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1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28" y="136858"/>
            <a:ext cx="3530303" cy="83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8540"/>
            <a:ext cx="12121662" cy="3377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008" y="1636293"/>
            <a:ext cx="3602045" cy="77954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1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" y="115051"/>
            <a:ext cx="1576138" cy="3517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931" y="2222082"/>
            <a:ext cx="10582275" cy="4314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180" y="115051"/>
            <a:ext cx="3833164" cy="75122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2062162"/>
            <a:ext cx="10563225" cy="273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63" y="168190"/>
            <a:ext cx="3833164" cy="75122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4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28" y="136858"/>
            <a:ext cx="3530303" cy="83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6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9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5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31996" cy="1563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4343" y="1898240"/>
            <a:ext cx="3967311" cy="4335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8044" t="58351" b="33621"/>
          <a:stretch/>
        </p:blipFill>
        <p:spPr>
          <a:xfrm>
            <a:off x="6956505" y="0"/>
            <a:ext cx="5235496" cy="1465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30116" y="1898240"/>
            <a:ext cx="471949" cy="51935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JO" b="1" dirty="0" smtClean="0"/>
              <a:t>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30116" y="2534250"/>
            <a:ext cx="471949" cy="51935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JO" b="1" dirty="0" smtClean="0"/>
              <a:t>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30115" y="3170260"/>
            <a:ext cx="471949" cy="51935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JO" b="1" dirty="0" smtClean="0"/>
              <a:t>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30114" y="3806270"/>
            <a:ext cx="471949" cy="51935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JO" b="1" dirty="0" smtClean="0"/>
              <a:t>4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30114" y="4442280"/>
            <a:ext cx="471949" cy="51935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JO" b="1" dirty="0" smtClean="0"/>
              <a:t>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30114" y="5078290"/>
            <a:ext cx="471949" cy="51935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JO" b="1" dirty="0" smtClean="0"/>
              <a:t>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149776" y="5714301"/>
            <a:ext cx="471949" cy="51935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JO" b="1" dirty="0" smtClean="0"/>
              <a:t>7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6293" y="1834749"/>
            <a:ext cx="481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>
                <a:solidFill>
                  <a:srgbClr val="0070C0"/>
                </a:solidFill>
              </a:rPr>
              <a:t>لتحديد المدارس المشاركة باللياقة البدنية إما باختيار أسمائها أو أرقامها الوطنية لكل مديرية من مديريات التربية والتعليم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652" y="2489632"/>
            <a:ext cx="681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>
                <a:solidFill>
                  <a:schemeClr val="accent2"/>
                </a:solidFill>
              </a:rPr>
              <a:t>لتحديد عدد الطلاب والمواصفات الواجب توفرها بعينة الطلاب المراد اختيارهم للمشاركة بفعالية اللياقة البدنية من كل مدرسة حسب الفئة العمرية المسموح بها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6293" y="3144515"/>
            <a:ext cx="481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>
                <a:solidFill>
                  <a:schemeClr val="accent4"/>
                </a:solidFill>
              </a:rPr>
              <a:t>لتحديد الطلاب المشاركين بفعالية نشاط اللياقة البدنية 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116" y="3799398"/>
            <a:ext cx="649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>
                <a:solidFill>
                  <a:schemeClr val="bg2">
                    <a:lumMod val="50000"/>
                  </a:schemeClr>
                </a:solidFill>
              </a:rPr>
              <a:t>لتحديد أطوال وأززان الطلاب المشتركين لمعرفة مدى مطابقتهم لمواصفات المطلوبة كحد أدنى للمشاركة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6293" y="4454281"/>
            <a:ext cx="481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>
                <a:solidFill>
                  <a:schemeClr val="accent5">
                    <a:lumMod val="75000"/>
                  </a:schemeClr>
                </a:solidFill>
              </a:rPr>
              <a:t>لتحديد نتائج التمارين الرياضية للمرحلة القبلية بتسجيل النتائج بدقة لكل تمرين مع الزمن الذي استغرقه الطالب لانهائه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293" y="5109164"/>
            <a:ext cx="481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>
                <a:solidFill>
                  <a:srgbClr val="00B050"/>
                </a:solidFill>
              </a:rPr>
              <a:t>لتحديد نتائج التمارين الرياضية للمرحلة </a:t>
            </a:r>
            <a:r>
              <a:rPr lang="ar-JO" b="1" dirty="0" smtClean="0">
                <a:solidFill>
                  <a:srgbClr val="00B050"/>
                </a:solidFill>
              </a:rPr>
              <a:t>البعدية بتسجيل </a:t>
            </a:r>
            <a:r>
              <a:rPr lang="ar-JO" b="1" dirty="0">
                <a:solidFill>
                  <a:srgbClr val="00B050"/>
                </a:solidFill>
              </a:rPr>
              <a:t>النتائج بدقة لكل تمرين مع الزمن الذي استغرقه الطالب لانهائه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6293" y="5764046"/>
            <a:ext cx="481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 smtClean="0"/>
              <a:t>يتم تحديد نتائج هذه المرحلة الأخيرة والنهائية من قبل المديرية و الوزارة لتصفية المشتركين للمراكز الثلاث الأولى </a:t>
            </a:r>
            <a:endParaRPr lang="en-US" b="1" dirty="0"/>
          </a:p>
        </p:txBody>
      </p:sp>
      <p:sp>
        <p:nvSpPr>
          <p:cNvPr id="19" name="Left Brace 18"/>
          <p:cNvSpPr/>
          <p:nvPr/>
        </p:nvSpPr>
        <p:spPr>
          <a:xfrm>
            <a:off x="1946787" y="4591665"/>
            <a:ext cx="383458" cy="1730477"/>
          </a:xfrm>
          <a:prstGeom prst="leftBrace">
            <a:avLst>
              <a:gd name="adj1" fmla="val 33974"/>
              <a:gd name="adj2" fmla="val 477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8622" y="4924645"/>
            <a:ext cx="118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تقسم مراحل اختبارات اللياقة البدنية لثلاث مراحل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6"/>
          <a:srcRect l="62535" r="17857" b="8080"/>
          <a:stretch/>
        </p:blipFill>
        <p:spPr>
          <a:xfrm flipH="1">
            <a:off x="4691920" y="46016"/>
            <a:ext cx="1708879" cy="14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8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028" y="226143"/>
            <a:ext cx="2618807" cy="604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52155" y="1052052"/>
            <a:ext cx="273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 smtClean="0"/>
              <a:t>(من حساب مدير التربية)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7052310" cy="6777990"/>
            <a:chOff x="0" y="0"/>
            <a:chExt cx="7052310" cy="677799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7052310" cy="6777990"/>
              <a:chOff x="0" y="0"/>
              <a:chExt cx="7052310" cy="677799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t="4731"/>
              <a:stretch/>
            </p:blipFill>
            <p:spPr>
              <a:xfrm>
                <a:off x="0" y="0"/>
                <a:ext cx="7052310" cy="677799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/>
              <p:nvPr/>
            </p:nvPicPr>
            <p:blipFill rotWithShape="1">
              <a:blip r:embed="rId4"/>
              <a:srcRect l="62535" r="17857" b="8080"/>
              <a:stretch/>
            </p:blipFill>
            <p:spPr>
              <a:xfrm>
                <a:off x="2210471" y="2119557"/>
                <a:ext cx="2357726" cy="438939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766512" y="3590448"/>
                <a:ext cx="405363" cy="383151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1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62961" y="1787251"/>
                <a:ext cx="1105236" cy="28560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940229" y="2142028"/>
                <a:ext cx="2691162" cy="4366927"/>
              </a:xfrm>
              <a:prstGeom prst="roundRect">
                <a:avLst>
                  <a:gd name="adj" fmla="val 4245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41914" y="1915866"/>
                <a:ext cx="405363" cy="383151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2</a:t>
                </a:r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2075350" y="5535558"/>
              <a:ext cx="2467153" cy="34412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73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741" y="314020"/>
            <a:ext cx="2085359" cy="64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7034703" y="542611"/>
            <a:ext cx="294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JO" b="1" dirty="0" smtClean="0"/>
              <a:t>(من </a:t>
            </a:r>
            <a:r>
              <a:rPr lang="ar-JO" b="1" dirty="0"/>
              <a:t>حساب مدير التربية يتم </a:t>
            </a:r>
            <a:r>
              <a:rPr lang="ar-JO" b="1" dirty="0" smtClean="0"/>
              <a:t>تحديدها)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9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2616" y="77456"/>
            <a:ext cx="6096000" cy="17980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400" b="1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اللياقة البدنيه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5.1 اضافة عنصر من إعدادات اللياقة البدنية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لتعديل عنصر من إعدادات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مضاف مسبقا اتّبع الخطوات الآتية: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7142"/>
          <a:stretch/>
        </p:blipFill>
        <p:spPr>
          <a:xfrm>
            <a:off x="4316361" y="2466446"/>
            <a:ext cx="7621081" cy="425881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8187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.اضغط على ايقونة 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48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49" y="1875512"/>
            <a:ext cx="16097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111317" y="1994158"/>
            <a:ext cx="61998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ar-SA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صفحة تحتوي على قائمة منسدلة تتمضن كافة إعدادات اللياقة البدنية. </a:t>
            </a:r>
            <a:endParaRPr kumimoji="0" lang="ar-SA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794" y="0"/>
            <a:ext cx="6096000" cy="10511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. قم باختيار الإعداد الذي ترغب من القائمة – اعضاء اللياقة البدنية على سبيل المثال. تظهر حقول المعلومات الرئيسية لاعضاء اللياقة البدنية</a:t>
            </a:r>
            <a:r>
              <a:rPr lang="ar-SA" sz="16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7" y="1051122"/>
            <a:ext cx="11661058" cy="52513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45807" y="851472"/>
            <a:ext cx="6096000" cy="1182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 smtClean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قم بتعبئة كافة الحقول المطلوبة أو المشار إليها بالنجمة الحمراء بالبيانات الصحيحة.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652" y="3676799"/>
            <a:ext cx="432619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295525" algn="l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يقوم النظام بحفظ البيانات المدخلة وتحديث الصفحة بحيث يظهر العنصر الجديد في قائمة العرض.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7342" y="90976"/>
            <a:ext cx="6096000" cy="14649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تعديل عنصر من إعدادات اللياقة البدنية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لتعديل عنصر من إعدادات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مضاف مسبقا اتّبع الخطوات الآتية: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575380" y="602200"/>
            <a:ext cx="12688722" cy="55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1304" y="146626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r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. قم باختيار الإعداد الذي ترغب من القائمة – اعضاء اللياقة البدنية على سبيل المثال. تظهر حقول المعلومات الرئيسية لاعضاء اللياقة البدنية.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685"/>
            <a:ext cx="11995355" cy="5234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06477" y="1604394"/>
            <a:ext cx="4876800" cy="1012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295525" algn="l"/>
              </a:tabLst>
            </a:pPr>
            <a:r>
              <a:rPr lang="ar-SY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. اضغط على أيقونة  الموجودة في عامود الاجراءات بمحاذاة العنصر المراد اجراء التعديل عليه. </a:t>
            </a:r>
            <a:r>
              <a:rPr lang="ar-SY" sz="16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يتم تعبئة الحقول بالمعلومات التي تم اضافتها مسبقا لهذا العنصر.</a:t>
            </a:r>
            <a:r>
              <a:rPr lang="ar-SY" sz="1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536658" y="2807908"/>
            <a:ext cx="2299149" cy="1917290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7" y="0"/>
            <a:ext cx="12034683" cy="49554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53026" y="1551368"/>
            <a:ext cx="3026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Y" sz="16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قم بتغيير معلومات العنصر </a:t>
            </a:r>
            <a:r>
              <a:rPr lang="ar-JO" sz="16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حسب المطلوب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5806" y="2979013"/>
            <a:ext cx="3411794" cy="606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يقوم النظام بحفظ التعديلات المدخلة على هذا العنصر وتحديث قائمة العرض بها.</a:t>
            </a:r>
            <a:endParaRPr lang="en-US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7" y="5121206"/>
            <a:ext cx="6447978" cy="173679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Elbow Connector 6"/>
          <p:cNvCxnSpPr/>
          <p:nvPr/>
        </p:nvCxnSpPr>
        <p:spPr>
          <a:xfrm rot="10800000">
            <a:off x="7079226" y="3224981"/>
            <a:ext cx="757084" cy="10815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5889523" y="963561"/>
            <a:ext cx="452283" cy="1514168"/>
          </a:xfrm>
          <a:prstGeom prst="leftBrace">
            <a:avLst>
              <a:gd name="adj1" fmla="val 83696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277788"/>
            <a:ext cx="6096000" cy="14649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1 حذف عنصر من إعدادات اللياقة البدنية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لحذف عنصر من إعدادات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مضاف مسبقا اتّبع الخطوات الآتية: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99696" y="0"/>
            <a:ext cx="6158044" cy="6533535"/>
            <a:chOff x="-199696" y="0"/>
            <a:chExt cx="6158044" cy="65335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62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1807" y="244948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قم باختيار الإعداد الذي ترغب من القائمة – اعضاء اللياقة البدنية على سبيل المثال. </a:t>
            </a:r>
            <a:r>
              <a:rPr lang="ar-SA" sz="16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حقول المعلومات الرئيسية لاعضاء اللياقة البدنية.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" y="930007"/>
            <a:ext cx="11867536" cy="444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59876" y="5601684"/>
            <a:ext cx="3009900" cy="1104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818968" y="4257368"/>
            <a:ext cx="9340645" cy="314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491614" y="4257368"/>
            <a:ext cx="1327355" cy="31463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4465" y="4227872"/>
            <a:ext cx="255639" cy="3146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1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5152" y="0"/>
            <a:ext cx="595834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sz="2400" b="1" dirty="0" smtClean="0"/>
              <a:t>تقسم اللجان الخصة بفعالية اللياقة البدنية إلى لجنتين</a:t>
            </a:r>
            <a:endParaRPr lang="en-US" sz="2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973178" y="1065125"/>
            <a:ext cx="2723103" cy="64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JO" sz="2400" b="1" dirty="0"/>
              <a:t>لجنة وزارة </a:t>
            </a:r>
            <a:r>
              <a:rPr lang="ar-JO" sz="2400" b="1" dirty="0" smtClean="0"/>
              <a:t>التربية</a:t>
            </a:r>
          </a:p>
          <a:p>
            <a:pPr lvl="0" algn="ctr" rtl="1"/>
            <a:r>
              <a:rPr lang="ar-JO" sz="2000" b="1" dirty="0" smtClean="0"/>
              <a:t> </a:t>
            </a:r>
            <a:r>
              <a:rPr lang="ar-JO" sz="2000" b="1" dirty="0"/>
              <a:t>(اللجنة المنظمة والمسؤولة)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395966" y="1065125"/>
            <a:ext cx="2873828" cy="64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JO" sz="2400" b="1" dirty="0"/>
              <a:t>لجنة </a:t>
            </a:r>
            <a:r>
              <a:rPr lang="ar-JO" sz="2400" b="1" dirty="0" smtClean="0"/>
              <a:t>مديرية</a:t>
            </a:r>
            <a:endParaRPr lang="ar-JO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32563" y="1065125"/>
            <a:ext cx="3265716" cy="64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JO" b="1" dirty="0"/>
              <a:t>لجنة المدرسة </a:t>
            </a:r>
            <a:r>
              <a:rPr lang="ar-JO" b="1" dirty="0" smtClean="0"/>
              <a:t>:</a:t>
            </a:r>
            <a:endParaRPr lang="en-US" b="1" dirty="0"/>
          </a:p>
        </p:txBody>
      </p:sp>
      <p:sp>
        <p:nvSpPr>
          <p:cNvPr id="16" name="Snip Diagonal Corner Rectangle 15"/>
          <p:cNvSpPr/>
          <p:nvPr/>
        </p:nvSpPr>
        <p:spPr>
          <a:xfrm>
            <a:off x="5395965" y="1778558"/>
            <a:ext cx="2522135" cy="753626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 smtClean="0"/>
              <a:t>مدير التربية (رئيسا يعمل على تشكيل لجنة المديرية)</a:t>
            </a:r>
            <a:endParaRPr lang="en-US" dirty="0"/>
          </a:p>
        </p:txBody>
      </p:sp>
      <p:sp>
        <p:nvSpPr>
          <p:cNvPr id="17" name="Snip Diagonal Corner Rectangle 16"/>
          <p:cNvSpPr/>
          <p:nvPr/>
        </p:nvSpPr>
        <p:spPr>
          <a:xfrm>
            <a:off x="5395966" y="2692954"/>
            <a:ext cx="2522134" cy="753626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 smtClean="0"/>
              <a:t>المدير الفني</a:t>
            </a:r>
            <a:endParaRPr lang="en-US" dirty="0"/>
          </a:p>
        </p:txBody>
      </p:sp>
      <p:sp>
        <p:nvSpPr>
          <p:cNvPr id="20" name="Snip Diagonal Corner Rectangle 19"/>
          <p:cNvSpPr/>
          <p:nvPr/>
        </p:nvSpPr>
        <p:spPr>
          <a:xfrm>
            <a:off x="5395965" y="3587261"/>
            <a:ext cx="2522134" cy="753626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 smtClean="0"/>
              <a:t>مسؤول اللياقة البدنية في المديرية كعضو اللياقة</a:t>
            </a:r>
            <a:endParaRPr lang="en-US" dirty="0"/>
          </a:p>
        </p:txBody>
      </p:sp>
      <p:sp>
        <p:nvSpPr>
          <p:cNvPr id="21" name="Snip Diagonal Corner Rectangle 20"/>
          <p:cNvSpPr/>
          <p:nvPr/>
        </p:nvSpPr>
        <p:spPr>
          <a:xfrm>
            <a:off x="5395965" y="4582047"/>
            <a:ext cx="2522134" cy="753626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 smtClean="0"/>
              <a:t>ضابط ارتباط المديرية</a:t>
            </a:r>
            <a:endParaRPr lang="en-US" dirty="0"/>
          </a:p>
        </p:txBody>
      </p:sp>
      <p:sp>
        <p:nvSpPr>
          <p:cNvPr id="22" name="Snip Diagonal Corner Rectangle 21"/>
          <p:cNvSpPr/>
          <p:nvPr/>
        </p:nvSpPr>
        <p:spPr>
          <a:xfrm>
            <a:off x="5395965" y="5576833"/>
            <a:ext cx="2522134" cy="753626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 smtClean="0"/>
              <a:t>مدير النشاطات</a:t>
            </a:r>
            <a:endParaRPr lang="en-US" dirty="0"/>
          </a:p>
        </p:txBody>
      </p:sp>
      <p:sp>
        <p:nvSpPr>
          <p:cNvPr id="23" name="Round Diagonal Corner Rectangle 22"/>
          <p:cNvSpPr/>
          <p:nvPr/>
        </p:nvSpPr>
        <p:spPr>
          <a:xfrm>
            <a:off x="532563" y="1823397"/>
            <a:ext cx="3265715" cy="753626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 smtClean="0"/>
              <a:t>مدير المدرسة</a:t>
            </a:r>
            <a:r>
              <a:rPr lang="en-US" dirty="0" smtClean="0"/>
              <a:t> </a:t>
            </a:r>
            <a:r>
              <a:rPr lang="ar-JO" dirty="0" smtClean="0"/>
              <a:t>(رئيسا يعمل على تشكيل لجنة المدرسة)</a:t>
            </a:r>
            <a:endParaRPr lang="en-US" dirty="0"/>
          </a:p>
        </p:txBody>
      </p:sp>
      <p:sp>
        <p:nvSpPr>
          <p:cNvPr id="24" name="Round Diagonal Corner Rectangle 23"/>
          <p:cNvSpPr/>
          <p:nvPr/>
        </p:nvSpPr>
        <p:spPr>
          <a:xfrm>
            <a:off x="532563" y="2737793"/>
            <a:ext cx="3265715" cy="753626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 smtClean="0"/>
              <a:t>معلم الحاسوب (يقوم بتحديد الطلاب المشاركين ومدخلا لبياناتهم في امتحانات اللياقة القبلي والبعدي)</a:t>
            </a:r>
          </a:p>
        </p:txBody>
      </p:sp>
      <p:sp>
        <p:nvSpPr>
          <p:cNvPr id="25" name="Round Diagonal Corner Rectangle 24"/>
          <p:cNvSpPr/>
          <p:nvPr/>
        </p:nvSpPr>
        <p:spPr>
          <a:xfrm>
            <a:off x="532562" y="3702436"/>
            <a:ext cx="3265715" cy="753626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 smtClean="0"/>
              <a:t>معلم الرياضة (اطلاع فقط على البيانات)</a:t>
            </a:r>
            <a:endParaRPr lang="en-US" dirty="0"/>
          </a:p>
        </p:txBody>
      </p:sp>
      <p:sp>
        <p:nvSpPr>
          <p:cNvPr id="28" name="Round Diagonal Corner Rectangle 27"/>
          <p:cNvSpPr/>
          <p:nvPr/>
        </p:nvSpPr>
        <p:spPr>
          <a:xfrm>
            <a:off x="532563" y="4687177"/>
            <a:ext cx="3265714" cy="1351882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dirty="0" smtClean="0"/>
              <a:t>معلم مسؤول الصحة المدرسية (اطلاع فقط على بيانات الطلاب الخاصة بالطول والوزن التي تم تزويدها لمعلم الحاسوب)</a:t>
            </a:r>
            <a:endParaRPr lang="en-US" dirty="0"/>
          </a:p>
        </p:txBody>
      </p:sp>
      <p:cxnSp>
        <p:nvCxnSpPr>
          <p:cNvPr id="30" name="Elbow Connector 29"/>
          <p:cNvCxnSpPr>
            <a:stCxn id="15" idx="3"/>
            <a:endCxn id="28" idx="0"/>
          </p:cNvCxnSpPr>
          <p:nvPr/>
        </p:nvCxnSpPr>
        <p:spPr>
          <a:xfrm flipH="1">
            <a:off x="3798277" y="1386673"/>
            <a:ext cx="2" cy="3976445"/>
          </a:xfrm>
          <a:prstGeom prst="bentConnector3">
            <a:avLst>
              <a:gd name="adj1" fmla="val -1143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3" idx="0"/>
          </p:cNvCxnSpPr>
          <p:nvPr/>
        </p:nvCxnSpPr>
        <p:spPr>
          <a:xfrm flipH="1">
            <a:off x="3798278" y="2190541"/>
            <a:ext cx="221063" cy="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798278" y="3064932"/>
            <a:ext cx="221063" cy="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778181" y="4011236"/>
            <a:ext cx="221063" cy="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4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2981" y="127471"/>
            <a:ext cx="5771535" cy="1863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5.2.2 اضافة المدارس المشاركة في اللياقة البدنية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لاضافة المدارس المشاركة  اتّبع الخطوات الآتية: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158044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9246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65" t="3795" b="83998"/>
          <a:stretch/>
        </p:blipFill>
        <p:spPr>
          <a:xfrm>
            <a:off x="7492181" y="265471"/>
            <a:ext cx="4471372" cy="56043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7" y="1730477"/>
            <a:ext cx="11963553" cy="512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51" y="984304"/>
            <a:ext cx="85725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096000" y="1012460"/>
            <a:ext cx="6096000" cy="7180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  <a:r>
              <a:rPr lang="ar-SA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على أيقونة</a:t>
            </a:r>
            <a:r>
              <a:rPr lang="ar-JO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ar-SA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r-SA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شاشة تحتوى </a:t>
            </a:r>
            <a:r>
              <a:rPr lang="ar-JO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التي </a:t>
            </a:r>
            <a:r>
              <a:rPr lang="ar-SA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تتضمن اسماء المدارس التابعه للمديرية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09" y="6309850"/>
            <a:ext cx="1053742" cy="4210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210224" y="3624104"/>
            <a:ext cx="382851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JO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نقوم </a:t>
            </a:r>
            <a:r>
              <a:rPr lang="ar-SA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بتحديد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المدارس المشاركة </a:t>
            </a:r>
            <a:r>
              <a:rPr lang="ar-SA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</a:t>
            </a:r>
            <a:r>
              <a:rPr lang="ar-JO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</a:t>
            </a:r>
            <a:r>
              <a:rPr lang="ar-SA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ضغط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على ايقونة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0137058" y="3323303"/>
            <a:ext cx="589936" cy="970935"/>
          </a:xfrm>
          <a:prstGeom prst="leftBrace">
            <a:avLst>
              <a:gd name="adj1" fmla="val 4114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8" idx="2"/>
          </p:cNvCxnSpPr>
          <p:nvPr/>
        </p:nvCxnSpPr>
        <p:spPr>
          <a:xfrm rot="5400000">
            <a:off x="6959458" y="5166951"/>
            <a:ext cx="2061539" cy="26850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9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74" y="678427"/>
            <a:ext cx="1053742" cy="4702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6813" y="786579"/>
            <a:ext cx="1171836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295525" algn="l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 الضغط على أيقونة  </a:t>
            </a:r>
            <a:r>
              <a:rPr lang="ar-JO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يقوم النظام بحفظ معلومات المدارس المشاركة والانتقال إلى قائمة عرض المدارس المشاركة وتظهر رسالة للمستخدم تفيد بأن عملية الإضافة تمت بنجاح.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7" y="5121206"/>
            <a:ext cx="6447978" cy="17367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62073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8348" y="159801"/>
            <a:ext cx="6105832" cy="146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3 عرض المدارس المشاركة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 المدارس المشاركة  اتّبع الخطوات الآتية: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158044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1927123" y="2359742"/>
            <a:ext cx="54077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453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48" y="757084"/>
            <a:ext cx="12359148" cy="4277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705984" y="412643"/>
            <a:ext cx="435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تظهر قائمة المدارس المشاركة المضافة مسبقاً على النظام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14728" y="5392183"/>
            <a:ext cx="40115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ملاحظة : 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 كافة معلومات عنصر معين اضغط على أيقونة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Picture 48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68" y="5378557"/>
            <a:ext cx="328742" cy="31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24088" y="5699960"/>
            <a:ext cx="379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SY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الموجودة في عامود الاجراءات بمحاذاة الملف المراد عرض بياناته  </a:t>
            </a:r>
            <a:r>
              <a:rPr kumimoji="0" lang="ar-SA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</a:t>
            </a:r>
            <a:r>
              <a:rPr kumimoji="0" lang="ar-SY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كافة البيانات المدخلة لهذا العنصر.</a:t>
            </a:r>
            <a:endParaRPr kumimoji="0" lang="ar-SY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439" y="4513012"/>
            <a:ext cx="235974" cy="2654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796415" y="4650658"/>
            <a:ext cx="6764224" cy="1219200"/>
          </a:xfrm>
          <a:prstGeom prst="bentConnector3">
            <a:avLst>
              <a:gd name="adj1" fmla="val 988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b="25171"/>
          <a:stretch/>
        </p:blipFill>
        <p:spPr bwMode="auto">
          <a:xfrm>
            <a:off x="265289" y="5166437"/>
            <a:ext cx="6115664" cy="1651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6500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6374" y="140137"/>
            <a:ext cx="4739148" cy="146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4 حذف المدارس المشاركة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لحذف المدارس المشاركة  اتّبع الخطوات الآتية: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7" y="0"/>
            <a:ext cx="7721373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4099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5260"/>
            <a:ext cx="6505575" cy="22288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48" y="0"/>
            <a:ext cx="12359148" cy="42770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14728" y="4625265"/>
            <a:ext cx="40115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ملاحظة : 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 كافة معلومات عنصر معين اضغط على أيقونة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8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68" y="4611639"/>
            <a:ext cx="328742" cy="31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24088" y="4933042"/>
            <a:ext cx="379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SY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الموجودة في عامود الاجراءات بمحاذاة الملف المراد عرض بياناته  </a:t>
            </a:r>
            <a:r>
              <a:rPr kumimoji="0" lang="ar-SA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</a:t>
            </a:r>
            <a:r>
              <a:rPr kumimoji="0" lang="ar-SY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كافة البيانات المدخلة لهذا العنصر.</a:t>
            </a:r>
            <a:endParaRPr kumimoji="0" lang="ar-SY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4131" y="3736262"/>
            <a:ext cx="235974" cy="2654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689465" y="3868998"/>
            <a:ext cx="6871174" cy="1233943"/>
          </a:xfrm>
          <a:prstGeom prst="bentConnector3">
            <a:avLst>
              <a:gd name="adj1" fmla="val 2452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816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8284" y="276126"/>
            <a:ext cx="5417574" cy="207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عدد طلاب الفئه المستهدفة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5.3.1  تعديل او اضافة عدد طلاب الفئه المستهدفه من المدارس المشاركة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لتعديل عنصر من </a:t>
            </a:r>
            <a:r>
              <a:rPr lang="ar-SA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عدد طلاب الفئه المستهدفه</a:t>
            </a:r>
            <a:r>
              <a:rPr lang="ar-S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من المدارس المشاركة </a:t>
            </a:r>
            <a:r>
              <a:rPr lang="ar-S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مضاف مسبقا اتّبع الخطوات الآتية: </a:t>
            </a: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/>
            <a:r>
              <a:rPr lang="ar-SA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472678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5370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1"/>
          <a:stretch/>
        </p:blipFill>
        <p:spPr bwMode="auto">
          <a:xfrm>
            <a:off x="0" y="1018797"/>
            <a:ext cx="11897032" cy="27764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83045" y="3724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تظهر قائمة عدد الطلاب المستهدفين من المدارس المشاركة  المضافة مسبقاً على النظام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5" t="19001" r="18882" b="30331"/>
          <a:stretch/>
        </p:blipFill>
        <p:spPr bwMode="auto">
          <a:xfrm>
            <a:off x="3903406" y="117987"/>
            <a:ext cx="275304" cy="314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4470" y="95466"/>
            <a:ext cx="5260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اضغط على أيقونة   </a:t>
            </a:r>
            <a:r>
              <a:rPr lang="ar-JO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SY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الموجودة في عامود الاجراءات بمحاذاة العنصر المراد اجراء التعديل عليه. يتم تعبئة الحقول بالمعلومات التي تم اضافتها مسبقا لهذا العنصر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2790" y="2615385"/>
            <a:ext cx="235974" cy="2654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rot="10800000" flipV="1">
            <a:off x="757084" y="747252"/>
            <a:ext cx="2487562" cy="198611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17" y="3883742"/>
            <a:ext cx="7798517" cy="2664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538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5599" y="317714"/>
            <a:ext cx="5211097" cy="179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4 الطلبة المشاركين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5.4.1 اضافة الطلبة المشاركين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لاضافة الطلبة المشاركين 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99696" y="0"/>
            <a:ext cx="6472678" cy="6533535"/>
            <a:chOff x="-199696" y="0"/>
            <a:chExt cx="6158044" cy="65335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76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2535" r="17857" b="8080"/>
          <a:stretch/>
        </p:blipFill>
        <p:spPr>
          <a:xfrm>
            <a:off x="9212826" y="1829942"/>
            <a:ext cx="2613365" cy="4885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5152" y="0"/>
            <a:ext cx="595834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sz="2400" b="1" dirty="0" smtClean="0"/>
              <a:t>أنواع الحسابات المختلفة التي تخص فعالية اللياقة البدنية وجزئية البيانات والتعديلات حسب صلاحياتهم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212826" y="1224554"/>
            <a:ext cx="2613365" cy="61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 smtClean="0"/>
              <a:t>حساب مدير التربية</a:t>
            </a:r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2535" r="17857" b="8080"/>
          <a:stretch/>
        </p:blipFill>
        <p:spPr>
          <a:xfrm>
            <a:off x="6272981" y="1829942"/>
            <a:ext cx="2613365" cy="48854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72981" y="1224554"/>
            <a:ext cx="2613365" cy="6194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حساب مسوؤل اللياقة البدنية في المديرية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562300" y="1238598"/>
            <a:ext cx="2613365" cy="6194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 smtClean="0"/>
              <a:t>حساب مدير المدرسة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41787" y="1252642"/>
            <a:ext cx="2613365" cy="6194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حساب معلم الحاسوب في المدرسة</a:t>
            </a:r>
            <a:endParaRPr lang="en-US" sz="2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41785" y="1872075"/>
            <a:ext cx="2613366" cy="1708012"/>
            <a:chOff x="841785" y="1872075"/>
            <a:chExt cx="2613366" cy="1708012"/>
          </a:xfrm>
        </p:grpSpPr>
        <p:pic>
          <p:nvPicPr>
            <p:cNvPr id="10" name="Picture 9"/>
            <p:cNvPicPr/>
            <p:nvPr/>
          </p:nvPicPr>
          <p:blipFill rotWithShape="1">
            <a:blip r:embed="rId2"/>
            <a:srcRect l="62535" t="27810" r="17857" b="40675"/>
            <a:stretch/>
          </p:blipFill>
          <p:spPr>
            <a:xfrm>
              <a:off x="841786" y="1872075"/>
              <a:ext cx="2613365" cy="1674994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 rotWithShape="1">
            <a:blip r:embed="rId2"/>
            <a:srcRect l="62535" t="77671" r="17857" b="15662"/>
            <a:stretch/>
          </p:blipFill>
          <p:spPr>
            <a:xfrm>
              <a:off x="841785" y="3225700"/>
              <a:ext cx="2613365" cy="354387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 rotWithShape="1">
            <a:blip r:embed="rId2"/>
            <a:srcRect l="62535" t="46858" r="17857" b="40675"/>
            <a:stretch/>
          </p:blipFill>
          <p:spPr>
            <a:xfrm>
              <a:off x="841785" y="2563304"/>
              <a:ext cx="2613365" cy="66260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62300" y="1858030"/>
            <a:ext cx="2613366" cy="1708012"/>
            <a:chOff x="841785" y="1872075"/>
            <a:chExt cx="2613366" cy="1708012"/>
          </a:xfrm>
        </p:grpSpPr>
        <p:pic>
          <p:nvPicPr>
            <p:cNvPr id="17" name="Picture 16"/>
            <p:cNvPicPr/>
            <p:nvPr/>
          </p:nvPicPr>
          <p:blipFill rotWithShape="1">
            <a:blip r:embed="rId2"/>
            <a:srcRect l="62535" t="27810" r="17857" b="40675"/>
            <a:stretch/>
          </p:blipFill>
          <p:spPr>
            <a:xfrm>
              <a:off x="841786" y="1872075"/>
              <a:ext cx="2613365" cy="1674994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 rotWithShape="1">
            <a:blip r:embed="rId2"/>
            <a:srcRect l="62535" t="77671" r="17857" b="15662"/>
            <a:stretch/>
          </p:blipFill>
          <p:spPr>
            <a:xfrm>
              <a:off x="841785" y="3225700"/>
              <a:ext cx="2613365" cy="354387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 rotWithShape="1">
            <a:blip r:embed="rId2"/>
            <a:srcRect l="62535" t="46858" r="17857" b="40675"/>
            <a:stretch/>
          </p:blipFill>
          <p:spPr>
            <a:xfrm>
              <a:off x="841785" y="2563304"/>
              <a:ext cx="2613365" cy="662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5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20" y="323081"/>
            <a:ext cx="85725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24052" y="694556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على أيقونة . تظهر شاشة تحتوى على شاشة تتضمن اسماء الصفوف المشاركة التي سيتم ااختيار الطلاب منها</a:t>
            </a:r>
            <a:r>
              <a:rPr lang="ar-SA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40" y="1467464"/>
            <a:ext cx="8825670" cy="34879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137652" y="3618314"/>
            <a:ext cx="6096000" cy="3997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514350"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</a:rPr>
              <a:t>اختر الصف المطلوب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89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1" y="1111045"/>
            <a:ext cx="11375922" cy="44933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7236" y="569960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</a:rPr>
              <a:t>5. قم بتحديد الطلاب المشاركين كمان في الشكل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37320" y="5776139"/>
            <a:ext cx="368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ea typeface="Times New Roman" panose="02020603050405020304" pitchFamily="18" charset="0"/>
                <a:cs typeface="Times New Roman" panose="02020603050405020304" pitchFamily="18" charset="0"/>
              </a:rPr>
              <a:t>. قم بتحديد الطلبة المشاركين واضغط على ايقونة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78" y="5648187"/>
            <a:ext cx="810895" cy="255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713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27819" y="9537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 الضغط على أيقونة 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4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72" y="1089844"/>
            <a:ext cx="8096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10813" y="1456913"/>
            <a:ext cx="10353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5525" algn="l"/>
              </a:tabLst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يقوم النظام بحفظ معلومات </a:t>
            </a:r>
            <a:r>
              <a:rPr kumimoji="0" 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الطلبة المشاركين 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والانتقال إلى قائمة عرض </a:t>
            </a: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الطلبة المشاركين</a:t>
            </a:r>
            <a:r>
              <a:rPr kumimoji="0" lang="ar-S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وتظهر رسالة للمستخدم تفيد بأن عملية الإضافة تمت بنجاح.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2424112"/>
            <a:ext cx="62103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3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1032" y="258124"/>
            <a:ext cx="6096000" cy="14649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2 عرض الطلبة المشاركين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 </a:t>
            </a:r>
            <a:r>
              <a:rPr lang="ar-SA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الطلبة المشاركين</a:t>
            </a:r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472678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0022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5181" y="353650"/>
            <a:ext cx="440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ea typeface="Times New Roman" panose="02020603050405020304" pitchFamily="18" charset="0"/>
                <a:cs typeface="Times New Roman" panose="02020603050405020304" pitchFamily="18" charset="0"/>
              </a:rPr>
              <a:t>تظهر قائمة المدارس المشاركة المضافة مسبقاً على النظام 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5" y="835742"/>
            <a:ext cx="11916697" cy="48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44" y="5852497"/>
            <a:ext cx="8409489" cy="8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97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0129" y="75093"/>
            <a:ext cx="5201264" cy="2229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5.4.3  تعديل الطلبة المشاركين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لتعديل </a:t>
            </a:r>
            <a:r>
              <a:rPr lang="ar-SA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الطلبة المشاركين</a:t>
            </a:r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sz="1400" dirty="0"/>
              <a:t>اضغط على ايقونة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472678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36" y="2045110"/>
            <a:ext cx="1769806" cy="451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326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6337" y="284974"/>
            <a:ext cx="44005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قائمة </a:t>
            </a:r>
            <a:r>
              <a:rPr lang="ar-SA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الطلبة المشاركين</a:t>
            </a:r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المضافة مسبقاً على النظام 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" y="855406"/>
            <a:ext cx="11798709" cy="46703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5304" y="55701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على أيقونة </a:t>
            </a:r>
            <a:endParaRPr kumimoji="0" lang="ar-S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5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9" y="5693959"/>
            <a:ext cx="2286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3225" y="5537124"/>
            <a:ext cx="9468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S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الموجودة في عامود الاجراءات بمحاذاة العنصر المراد التعديل عليه</a:t>
            </a:r>
            <a:r>
              <a:rPr lang="ar-JO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حيث تظهر لنا شاشة شبيهة بشاشة الادخال (الإضافة)، ولكن تختلف بأنها  تحتوي على بيانات مدخلة مسبقا للسجل المراد التعديل عليه</a:t>
            </a:r>
            <a:endParaRPr kumimoji="0" lang="ar-S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8414" y="6071739"/>
            <a:ext cx="640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dirty="0">
                <a:ea typeface="Times New Roman" panose="02020603050405020304" pitchFamily="18" charset="0"/>
                <a:cs typeface="Times New Roman" panose="02020603050405020304" pitchFamily="18" charset="0"/>
              </a:rPr>
              <a:t>قم باجراء التعديل اللازم على معلومات الطلبة المشاركين ثم اضغط على أيقونة </a:t>
            </a:r>
            <a:endParaRPr lang="en-US" dirty="0"/>
          </a:p>
        </p:txBody>
      </p:sp>
      <p:pic>
        <p:nvPicPr>
          <p:cNvPr id="8" name="Picture 49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23" y="6104750"/>
            <a:ext cx="1058791" cy="3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50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161096" y="997663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 الضغط على أيقونة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4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523" y="941447"/>
            <a:ext cx="1084929" cy="3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10813" y="1287637"/>
            <a:ext cx="103533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95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5525" algn="l"/>
              </a:tabLst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يقوم النظام بحفظ معلومات 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الطلبة المشاركين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والانتقال إلى قائمة عرض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الطلبة المشاركين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وتظهر رسالة للمستخدم تفيد بأن عملية الإضافة تمت بنجاح.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52" y="3038168"/>
            <a:ext cx="7776401" cy="25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72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2982" y="128069"/>
            <a:ext cx="5692876" cy="259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Y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5.5 الطول والوزن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5.5.1 اضافة الوزن والطول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لاضافة الطلبة المشار الطول والوزن  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sz="1400" dirty="0"/>
              <a:t>.  اضغط على </a:t>
            </a:r>
            <a:r>
              <a:rPr lang="ar-SA" sz="1400" dirty="0" smtClean="0"/>
              <a:t>ايقونة</a:t>
            </a:r>
            <a:r>
              <a:rPr lang="ar-JO" sz="1400" dirty="0" smtClean="0"/>
              <a:t>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426" y="2340077"/>
            <a:ext cx="1367667" cy="440495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-199696" y="0"/>
            <a:ext cx="6472678" cy="6533535"/>
            <a:chOff x="-199696" y="0"/>
            <a:chExt cx="6158044" cy="65335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28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1532" y="383147"/>
            <a:ext cx="5163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</a:rPr>
              <a:t>سوف تظهر لك قائمه لللمدارس التي تم ادخال الطول والوزن لطلابها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" y="924232"/>
            <a:ext cx="11700387" cy="44638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99768" y="53269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على أيقونة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452" y="5369795"/>
            <a:ext cx="857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3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2413" y="307881"/>
            <a:ext cx="4975122" cy="259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400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لجنة </a:t>
            </a: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المديرية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لاضافة </a:t>
            </a:r>
            <a:r>
              <a:rPr lang="ar-SA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لجنة المديرية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/>
              <a:t>.  اضغط على </a:t>
            </a:r>
            <a:r>
              <a:rPr lang="ar-SA" dirty="0" smtClean="0"/>
              <a:t>ايقونة</a:t>
            </a:r>
            <a:r>
              <a:rPr lang="ar-JO" dirty="0" smtClean="0"/>
              <a:t>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53729" y="0"/>
            <a:ext cx="5456904" cy="6744929"/>
            <a:chOff x="953729" y="0"/>
            <a:chExt cx="5456904" cy="6744929"/>
          </a:xfrm>
        </p:grpSpPr>
        <p:grpSp>
          <p:nvGrpSpPr>
            <p:cNvPr id="8" name="Group 7"/>
            <p:cNvGrpSpPr/>
            <p:nvPr/>
          </p:nvGrpSpPr>
          <p:grpSpPr>
            <a:xfrm>
              <a:off x="953729" y="0"/>
              <a:ext cx="5456904" cy="6744929"/>
              <a:chOff x="619433" y="0"/>
              <a:chExt cx="5791200" cy="674492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19433" y="0"/>
                <a:ext cx="5791200" cy="6744929"/>
                <a:chOff x="4395019" y="137652"/>
                <a:chExt cx="4139381" cy="5742038"/>
              </a:xfrm>
            </p:grpSpPr>
            <p:pic>
              <p:nvPicPr>
                <p:cNvPr id="4" name="Picture 3"/>
                <p:cNvPicPr/>
                <p:nvPr/>
              </p:nvPicPr>
              <p:blipFill rotWithShape="1">
                <a:blip r:embed="rId2"/>
                <a:srcRect l="50646" r="783"/>
                <a:stretch/>
              </p:blipFill>
              <p:spPr>
                <a:xfrm>
                  <a:off x="4395019" y="137652"/>
                  <a:ext cx="4139381" cy="5742038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/>
                <p:nvPr/>
              </p:nvPicPr>
              <p:blipFill rotWithShape="1">
                <a:blip r:embed="rId3"/>
                <a:srcRect l="61995" t="769" r="17610" b="7785"/>
                <a:stretch/>
              </p:blipFill>
              <p:spPr>
                <a:xfrm>
                  <a:off x="4395019" y="2015612"/>
                  <a:ext cx="2713055" cy="3864077"/>
                </a:xfrm>
                <a:prstGeom prst="rect">
                  <a:avLst/>
                </a:prstGeom>
              </p:spPr>
            </p:pic>
          </p:grpSp>
          <p:sp>
            <p:nvSpPr>
              <p:cNvPr id="7" name="Oval 6"/>
              <p:cNvSpPr/>
              <p:nvPr/>
            </p:nvSpPr>
            <p:spPr>
              <a:xfrm>
                <a:off x="5043950" y="1524001"/>
                <a:ext cx="747252" cy="915041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1061884" y="2205960"/>
              <a:ext cx="3392129" cy="4538968"/>
            </a:xfrm>
            <a:prstGeom prst="roundRect">
              <a:avLst>
                <a:gd name="adj" fmla="val 333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14580" y="3593711"/>
              <a:ext cx="372046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9902" y="5762349"/>
              <a:ext cx="342254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02427" y="5732210"/>
              <a:ext cx="2182761" cy="3378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710813" y="5947015"/>
              <a:ext cx="4110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58" y="1798640"/>
            <a:ext cx="1282618" cy="492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4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1179871"/>
            <a:ext cx="11906863" cy="4404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58529" y="633762"/>
            <a:ext cx="10221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تظهر شاشة تحتوى على شاشة تتضمن اسماء الصفوف المشاركة التي سيتم ااختيار الطلاب منها </a:t>
            </a:r>
            <a:r>
              <a:rPr kumimoji="0" lang="ar-JO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نقوم با</a:t>
            </a:r>
            <a:r>
              <a:rPr kumimoji="0" lang="ar-S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خت</a:t>
            </a:r>
            <a:r>
              <a:rPr kumimoji="0" lang="ar-JO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يا</a:t>
            </a:r>
            <a:r>
              <a:rPr kumimoji="0" lang="ar-S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ر الصف المطلوب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10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9859" y="2839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JO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نقوم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بتعبئة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</a:rPr>
              <a:t>الوزن والطول للطلاب المشاركين </a:t>
            </a:r>
            <a:r>
              <a:rPr lang="ar-JO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من الشاشة التالية:-</a:t>
            </a:r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" y="766915"/>
            <a:ext cx="12044516" cy="57617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889467" y="5908876"/>
            <a:ext cx="257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ثم</a:t>
            </a:r>
            <a:r>
              <a:rPr lang="ar-SA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JO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نقوم بال</a:t>
            </a:r>
            <a:r>
              <a:rPr lang="ar-SA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ضغط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على </a:t>
            </a:r>
            <a:r>
              <a:rPr lang="ar-SA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ايقونة</a:t>
            </a:r>
            <a:r>
              <a:rPr lang="ar-JO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حفظ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>
            <a:off x="7128388" y="6017342"/>
            <a:ext cx="737419" cy="7865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58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2968" y="293809"/>
            <a:ext cx="8672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ea typeface="Times New Roman" panose="02020603050405020304" pitchFamily="18" charset="0"/>
                <a:cs typeface="Times New Roman" panose="02020603050405020304" pitchFamily="18" charset="0"/>
              </a:rPr>
              <a:t>عند الضغط على أيقونة  </a:t>
            </a:r>
            <a:r>
              <a:rPr lang="ar-JO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ar-SA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يقوم </a:t>
            </a:r>
            <a:r>
              <a:rPr lang="ar-SA" dirty="0">
                <a:ea typeface="Times New Roman" panose="02020603050405020304" pitchFamily="18" charset="0"/>
                <a:cs typeface="Times New Roman" panose="02020603050405020304" pitchFamily="18" charset="0"/>
              </a:rPr>
              <a:t>النظام بحفظ معلومات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</a:rPr>
              <a:t>الوزون والطول</a:t>
            </a:r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ar-SA" dirty="0">
                <a:ea typeface="Times New Roman" panose="02020603050405020304" pitchFamily="18" charset="0"/>
                <a:cs typeface="Times New Roman" panose="02020603050405020304" pitchFamily="18" charset="0"/>
              </a:rPr>
              <a:t>والانتقال إلى قائمة العرض وتظهر رسالة للمستخدم تفيد بأن عملية الإضافة تمت بنجاح.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321" y="293809"/>
            <a:ext cx="916724" cy="31579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52" y="3038168"/>
            <a:ext cx="7776401" cy="25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94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8787" y="317117"/>
            <a:ext cx="5447071" cy="179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2 عرض الوزن والطول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 </a:t>
            </a:r>
            <a:r>
              <a:rPr lang="ar-SA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الوزن والطول</a:t>
            </a:r>
            <a:r>
              <a:rPr lang="ar-SA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JO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النقر على أيقونة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472678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36" y="1769807"/>
            <a:ext cx="10382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55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7871" y="559280"/>
            <a:ext cx="7777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ea typeface="Times New Roman" panose="02020603050405020304" pitchFamily="18" charset="0"/>
                <a:cs typeface="Times New Roman" panose="02020603050405020304" pitchFamily="18" charset="0"/>
              </a:rPr>
              <a:t>تظهر قائمة بالصفوف التي تحتوي على اوزان واطوال الطلبة المشاركين المضافة مسبقاً على النظام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" y="1120877"/>
            <a:ext cx="11877368" cy="415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182" y="5724677"/>
            <a:ext cx="8409489" cy="8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41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8787" y="317117"/>
            <a:ext cx="54470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/>
              <a:t>تعديل </a:t>
            </a:r>
            <a:r>
              <a:rPr lang="ar-SA" b="1" dirty="0"/>
              <a:t>الوزن </a:t>
            </a:r>
            <a:r>
              <a:rPr lang="ar-SA" b="1" dirty="0" smtClean="0"/>
              <a:t>والطول</a:t>
            </a:r>
            <a:endParaRPr lang="ar-JO" b="1" dirty="0" smtClean="0"/>
          </a:p>
          <a:p>
            <a:pPr algn="r" rtl="1"/>
            <a:endParaRPr lang="en-US" dirty="0"/>
          </a:p>
          <a:p>
            <a:pPr algn="r" rtl="1"/>
            <a:r>
              <a:rPr lang="ar-SA" dirty="0"/>
              <a:t>لتعديل </a:t>
            </a:r>
            <a:r>
              <a:rPr lang="ar-SA" b="1" dirty="0"/>
              <a:t>الوزن والطول</a:t>
            </a:r>
            <a:r>
              <a:rPr lang="ar-SA" dirty="0"/>
              <a:t> اتّبع الخطوات الآتية:</a:t>
            </a:r>
            <a:endParaRPr lang="en-US" dirty="0"/>
          </a:p>
          <a:p>
            <a:pPr algn="r" rtl="1"/>
            <a:r>
              <a:rPr lang="ar-SA" dirty="0"/>
              <a:t> 1. اضغط على أيقونة </a:t>
            </a:r>
            <a:r>
              <a:rPr lang="ar-JO" dirty="0"/>
              <a:t>اللياقة البدنية </a:t>
            </a:r>
            <a:r>
              <a:rPr lang="ar-SA" dirty="0"/>
              <a:t>الموجودة في القائمة الرئيسية التي تظهر على يمين الشاشة.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JO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JO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لنقر على أيقونة </a:t>
            </a:r>
          </a:p>
          <a:p>
            <a:pPr algn="r" rtl="1"/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472678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329" y="2229776"/>
            <a:ext cx="1187705" cy="424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4439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9174" y="333439"/>
            <a:ext cx="893752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  <a:tabLst>
                <a:tab pos="742950" algn="r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قائمة بالصفوف التي تحتوي على اوزان واطوال الطلبة المشاركين المضافة مسبقاً على النظام 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3" y="1018498"/>
            <a:ext cx="11916697" cy="409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3" y="5348046"/>
            <a:ext cx="6246557" cy="4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1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47" y="449533"/>
            <a:ext cx="9063088" cy="48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17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6997" y="455365"/>
            <a:ext cx="5460706" cy="219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6 اختبار اللياقة البدنية للمرحلة القبلية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5.6.1   اضافة نتائج الامتحانات القبلية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لاضافة نتائج اختبارالمرحلة القبلية  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dirty="0"/>
              <a:t>.  اضغط على </a:t>
            </a:r>
            <a:r>
              <a:rPr lang="ar-SA" dirty="0" smtClean="0"/>
              <a:t>ايقونة</a:t>
            </a:r>
            <a:r>
              <a:rPr lang="ar-JO" dirty="0" smtClean="0"/>
              <a:t>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472678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58" y="2249786"/>
            <a:ext cx="2539977" cy="562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907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2983" y="353184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</a:rPr>
              <a:t>سوف تظهر لك قائمه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بالمدارس</a:t>
            </a:r>
            <a:r>
              <a:rPr lang="ar-JO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، نقوم بعدها بالضغط على أيقونة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9" y="983226"/>
            <a:ext cx="11769212" cy="383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55" y="318999"/>
            <a:ext cx="857250" cy="37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50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99355" y="433906"/>
            <a:ext cx="580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تظهر الشاشة الخاصة ببيانات لجنة 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المديرية </a:t>
            </a:r>
            <a:r>
              <a:rPr kumimoji="0" lang="ar-J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(في حال تم إضافتها سابقا)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5" y="1199535"/>
            <a:ext cx="11906863" cy="26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76" y="4293530"/>
            <a:ext cx="1112889" cy="4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84490" y="4293530"/>
            <a:ext cx="38050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لإضافة أعضاء اللجنة نقوم بالضغط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على أيقونة 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4" y="948974"/>
            <a:ext cx="8386916" cy="4065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277032" y="263915"/>
            <a:ext cx="791496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شاشة تحتوى على شاشة تتضمن اسماء الصفوف المشاركة التي سيتم اختيار الطلاب منها</a:t>
            </a:r>
            <a:r>
              <a:rPr lang="ar-SA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JO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نقوم ب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اخت</a:t>
            </a:r>
            <a:r>
              <a:rPr lang="ar-JO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يا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الصف المطلوب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22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4597" y="294657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</a:rPr>
              <a:t>. قم بتعبئة نتائج الامتحانات القبلية للطلاب المشاركين </a:t>
            </a:r>
            <a:r>
              <a:rPr lang="ar-JO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في الشاشة التالية:-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" y="663989"/>
            <a:ext cx="11906355" cy="61006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1887794" y="2605548"/>
            <a:ext cx="2694038" cy="4252452"/>
          </a:xfrm>
          <a:prstGeom prst="roundRect">
            <a:avLst>
              <a:gd name="adj" fmla="val 425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5015" y="294657"/>
            <a:ext cx="337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ثم لحفظ الإدخالات </a:t>
            </a:r>
            <a:r>
              <a:rPr lang="ar-JO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نقوم بالضغط </a:t>
            </a:r>
            <a:r>
              <a:rPr lang="ar-SA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على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ايقونة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94" y="294657"/>
            <a:ext cx="987221" cy="36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9023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91253" y="498824"/>
            <a:ext cx="1965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 الضغط على أيقونة 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1" name="Picture 5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696" y="498824"/>
            <a:ext cx="1037557" cy="3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22556" y="1008264"/>
            <a:ext cx="1083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يقوم النظام بحفظ معلومات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نتائج الامتحانات القبلية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والانتقال إلى قائمة العرض وتظهر رسالة للمستخدم تفيد بأن عملية الإضافة تمت بنجاح. 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2967"/>
          <a:stretch/>
        </p:blipFill>
        <p:spPr>
          <a:xfrm>
            <a:off x="2793387" y="2841523"/>
            <a:ext cx="9063088" cy="32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886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6997" y="455365"/>
            <a:ext cx="5460706" cy="192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6 2  عرض </a:t>
            </a:r>
            <a:r>
              <a:rPr lang="en-US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/ </a:t>
            </a:r>
            <a:r>
              <a:rPr lang="ar-JO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 تعديل </a:t>
            </a:r>
            <a:r>
              <a:rPr lang="ar-SA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نتائج </a:t>
            </a:r>
            <a:r>
              <a:rPr lang="ar-SA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اختبارالمرحلة القبلية  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 نتائج اختبارالمرحلة القبلية  اتّبع الخطوات الآتية: 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JO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b="1" dirty="0"/>
              <a:t>.  اضغط على </a:t>
            </a:r>
            <a:r>
              <a:rPr lang="ar-SA" b="1" dirty="0" smtClean="0"/>
              <a:t>ايقونة</a:t>
            </a:r>
            <a:r>
              <a:rPr lang="ar-JO" b="1" dirty="0" smtClean="0"/>
              <a:t> 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472678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90" y="1948656"/>
            <a:ext cx="2539977" cy="562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95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2"/>
          <a:stretch/>
        </p:blipFill>
        <p:spPr bwMode="auto">
          <a:xfrm>
            <a:off x="108155" y="1209677"/>
            <a:ext cx="11985521" cy="3794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09482" y="392980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</a:rPr>
              <a:t>سوف تظهر لك قائمة بالمدارس.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355"/>
            <a:ext cx="7587293" cy="1133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348" y="5960651"/>
            <a:ext cx="8409489" cy="8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202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4271" y="483435"/>
            <a:ext cx="2142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 الضغط على أيقونة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1" name="Picture 5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50" y="442453"/>
            <a:ext cx="1277600" cy="4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23535" y="838988"/>
            <a:ext cx="9132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يقوم النظام بحفظ </a:t>
            </a:r>
            <a:r>
              <a:rPr kumimoji="0" lang="ar-J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التعديل على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معلومات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نتائج الامتحانات القبلية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والانتقال إلى قائمة العرض وتظهر رسالة للمستخدم تفيد بأن عملية الإضافة تمت بنجاح.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2967"/>
          <a:stretch/>
        </p:blipFill>
        <p:spPr>
          <a:xfrm>
            <a:off x="2793387" y="2841523"/>
            <a:ext cx="9063088" cy="32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617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6997" y="573353"/>
            <a:ext cx="5303390" cy="219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7 اختبار اللياقة البدنية للمرحلة البعدية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5.7.1 اضافة نتائج الامتحانات البعدية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لاضافة نتائج اختبارالمرحلة البعدية 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sz="1400" dirty="0"/>
              <a:t>.  اضغط على </a:t>
            </a:r>
            <a:r>
              <a:rPr lang="ar-SA" sz="1400" dirty="0" smtClean="0"/>
              <a:t>ايقونة</a:t>
            </a:r>
            <a:r>
              <a:rPr lang="ar-JO" sz="1400" dirty="0" smtClean="0"/>
              <a:t>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472678" cy="6533535"/>
            <a:chOff x="-199696" y="0"/>
            <a:chExt cx="6158044" cy="6533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1"/>
            <a:stretch/>
          </p:blipFill>
          <p:spPr>
            <a:xfrm>
              <a:off x="-199696" y="0"/>
              <a:ext cx="6158044" cy="653353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94503" y="2064774"/>
              <a:ext cx="2349910" cy="279236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3460955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6516" y="1860444"/>
              <a:ext cx="353961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79326" y="1769807"/>
              <a:ext cx="965087" cy="2753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9" y="2321888"/>
            <a:ext cx="2103120" cy="36576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643073" y="3830287"/>
            <a:ext cx="2840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885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3" y="1006822"/>
            <a:ext cx="11293577" cy="36241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874841" y="4987765"/>
            <a:ext cx="24875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نقوم بال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ضغط على أيقونة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7" name="Picture 5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19" y="4987147"/>
            <a:ext cx="857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02013" y="345623"/>
            <a:ext cx="39783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الشاشة التالية التي تضم المدارس والصفوف وعدد الطلاب المشاركين في كل منها:-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861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33551" y="367324"/>
            <a:ext cx="65777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تظهر شاشة تحتوى على شاشة تتضمن اسماء الصفوف المشاركة التي سيتم اختيار الطلاب منها </a:t>
            </a:r>
            <a:r>
              <a:rPr kumimoji="0" lang="ar-J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حيث نقوم باختيار 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الصف المطلوب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24" y="1170039"/>
            <a:ext cx="5769692" cy="3888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1443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0734" y="353650"/>
            <a:ext cx="9569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بعدها نقوم 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بتعبئة 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</a:rPr>
              <a:t>نتائج الامتحانات البعدية للطلاب المشاركين 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لكل من الاختبارات المختلفة </a:t>
            </a:r>
          </a:p>
          <a:p>
            <a:pPr algn="r" rtl="1"/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ar-JO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السرعة والرشاقة </a:t>
            </a:r>
            <a:r>
              <a:rPr lang="ar-JO" b="1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ثني الذراعين من الانبطاح المماثل 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ar-JO" b="1" dirty="0" smtClean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المرونة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ar-JO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ثني الجذع من الرقود 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ar-JO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1600م جري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ك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ما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</a:rPr>
              <a:t>في الشكل: 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4" y="1217574"/>
            <a:ext cx="11798708" cy="5653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32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393"/>
            <a:ext cx="11857703" cy="5299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0" y="382072"/>
            <a:ext cx="1066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تظهر شاشة تحتوى على شاشة تتضمن الحقول الواجب تعبئتها</a:t>
            </a:r>
            <a:r>
              <a:rPr kumimoji="0" lang="ar-J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لكل عضو من أعضاء لجنة المديرية</a:t>
            </a: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80" y="2221779"/>
            <a:ext cx="1771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نقوم </a:t>
            </a:r>
            <a:r>
              <a:rPr lang="ar-SA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بتعبئة </a:t>
            </a:r>
            <a:r>
              <a:rPr lang="ar-SA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كافة الحقول المطلوبة أو المشار إليها بالنجمة الحمراء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4778" y="5317322"/>
            <a:ext cx="18501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 الانتهاء من تعبئة كافة المعلومات اضغط أيقونة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3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" y="6233652"/>
            <a:ext cx="1049531" cy="3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Brace 7"/>
          <p:cNvSpPr/>
          <p:nvPr/>
        </p:nvSpPr>
        <p:spPr>
          <a:xfrm>
            <a:off x="2723535" y="1170039"/>
            <a:ext cx="344130" cy="2969342"/>
          </a:xfrm>
          <a:prstGeom prst="leftBrace">
            <a:avLst>
              <a:gd name="adj1" fmla="val 154047"/>
              <a:gd name="adj2" fmla="val 478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61" y="589936"/>
            <a:ext cx="9499508" cy="45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81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8452" y="287621"/>
            <a:ext cx="5417574" cy="2096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2  عرض </a:t>
            </a:r>
            <a:r>
              <a:rPr lang="en-US" sz="2000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/ </a:t>
            </a:r>
            <a:r>
              <a:rPr lang="ar-JO" sz="2000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 تعديل </a:t>
            </a:r>
            <a:r>
              <a:rPr lang="ar-SA" sz="2000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نتائج </a:t>
            </a:r>
            <a:r>
              <a:rPr lang="ar-SA" sz="20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اختبارالمرحلة البعدية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</a:t>
            </a:r>
            <a:r>
              <a:rPr lang="ar-JO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أو تعديل </a:t>
            </a:r>
            <a:r>
              <a:rPr lang="ar-S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نتائج اختبارالمرحلة البعدية اتّبع الخطوات الآتية: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1550" marR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marR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sz="2000" dirty="0"/>
              <a:t>.  اضغط على </a:t>
            </a:r>
            <a:r>
              <a:rPr lang="ar-SA" sz="2000" dirty="0" smtClean="0"/>
              <a:t>ايقونة</a:t>
            </a:r>
            <a:r>
              <a:rPr lang="ar-JO" sz="2000" dirty="0" smtClean="0"/>
              <a:t>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40" y="1946787"/>
            <a:ext cx="2125966" cy="457733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-199696" y="0"/>
            <a:ext cx="6472678" cy="6533535"/>
            <a:chOff x="-199696" y="0"/>
            <a:chExt cx="6472678" cy="6533535"/>
          </a:xfrm>
        </p:grpSpPr>
        <p:grpSp>
          <p:nvGrpSpPr>
            <p:cNvPr id="3" name="Group 2"/>
            <p:cNvGrpSpPr/>
            <p:nvPr/>
          </p:nvGrpSpPr>
          <p:grpSpPr>
            <a:xfrm>
              <a:off x="-199696" y="0"/>
              <a:ext cx="6472678" cy="6533535"/>
              <a:chOff x="-199696" y="0"/>
              <a:chExt cx="6158044" cy="65335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t="4731"/>
              <a:stretch/>
            </p:blipFill>
            <p:spPr>
              <a:xfrm>
                <a:off x="-199696" y="0"/>
                <a:ext cx="6158044" cy="6533535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1494503" y="2064774"/>
                <a:ext cx="2349910" cy="2792362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962400" y="3460955"/>
                <a:ext cx="353961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1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76516" y="1860444"/>
                <a:ext cx="353961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2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879326" y="1769807"/>
                <a:ext cx="965087" cy="27530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1651819" y="3539613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08897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0" y="920873"/>
            <a:ext cx="11227056" cy="42017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86633" y="422567"/>
            <a:ext cx="65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الشاشة التالية التي تضم المدارس والصفوف وعدد الطلاب المشاركين في كل منها:-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3" y="5348046"/>
            <a:ext cx="6246557" cy="4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18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498945"/>
            <a:ext cx="8517808" cy="47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73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6996" y="357043"/>
            <a:ext cx="5480371" cy="272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اختبار اللياقة البدنية للمرحلة التحكيمية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5.8.1 اضافة نتائج الامتحانات التحكيمية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لاضافة نتائج اختبارالمرحلة التحكيمية  اتّبع الخطوات الآتية: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dirty="0"/>
              <a:t>اضغط على </a:t>
            </a:r>
            <a:r>
              <a:rPr lang="ar-SA" dirty="0" smtClean="0"/>
              <a:t>ايقونة</a:t>
            </a:r>
            <a:r>
              <a:rPr lang="ar-JO" dirty="0" smtClean="0"/>
              <a:t>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696" y="0"/>
            <a:ext cx="6472678" cy="6533535"/>
            <a:chOff x="-199696" y="0"/>
            <a:chExt cx="6472678" cy="6533535"/>
          </a:xfrm>
        </p:grpSpPr>
        <p:grpSp>
          <p:nvGrpSpPr>
            <p:cNvPr id="4" name="Group 3"/>
            <p:cNvGrpSpPr/>
            <p:nvPr/>
          </p:nvGrpSpPr>
          <p:grpSpPr>
            <a:xfrm>
              <a:off x="-199696" y="0"/>
              <a:ext cx="6472678" cy="6533535"/>
              <a:chOff x="-199696" y="0"/>
              <a:chExt cx="6158044" cy="653353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t="4731"/>
              <a:stretch/>
            </p:blipFill>
            <p:spPr>
              <a:xfrm>
                <a:off x="-199696" y="0"/>
                <a:ext cx="6158044" cy="6533535"/>
              </a:xfrm>
              <a:prstGeom prst="rect">
                <a:avLst/>
              </a:prstGeom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1494503" y="2064774"/>
                <a:ext cx="2349910" cy="2792362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2400" y="3460955"/>
                <a:ext cx="353961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1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76516" y="1860444"/>
                <a:ext cx="353961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2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879326" y="1769807"/>
                <a:ext cx="965087" cy="27530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>
              <a:off x="1581065" y="4168878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59" y="2229776"/>
            <a:ext cx="2316480" cy="513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1288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" y="1140541"/>
            <a:ext cx="11926529" cy="36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86633" y="422567"/>
            <a:ext cx="65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الشاشة التالية التي تضم المدارس والصفوف وعدد الطلاب المشاركين في كل منها:-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74841" y="4987765"/>
            <a:ext cx="24875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نقوم بال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ضغط على أيقونة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19" y="4987147"/>
            <a:ext cx="857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395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33551" y="367324"/>
            <a:ext cx="65777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تظهر شاشة تحتوى على شاشة تتضمن اسماء الصفوف المشاركة التي سيتم اختيار الطلاب منها </a:t>
            </a:r>
            <a:r>
              <a:rPr kumimoji="0" lang="ar-J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حيث نقوم باختيار 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الصف المطلوب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24" y="1170039"/>
            <a:ext cx="5769692" cy="3888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8111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5" y="1130711"/>
            <a:ext cx="11658566" cy="5555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85750" y="280529"/>
            <a:ext cx="9569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بعدها نقوم 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بتعبئة 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</a:rPr>
              <a:t>نتائج الامتحانات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</a:rPr>
              <a:t>التحكيمية 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للطلاب 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</a:rPr>
              <a:t>المشاركين 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لكل من الاختبارات المختلفة </a:t>
            </a:r>
          </a:p>
          <a:p>
            <a:pPr algn="r" rtl="1"/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ar-JO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السرعة والرشاقة </a:t>
            </a:r>
            <a:r>
              <a:rPr lang="ar-JO" b="1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ثني الذراعين من الانبطاح المماثل 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ar-JO" b="1" dirty="0" smtClean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المرونة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ar-JO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ثني الجذع من الرقود 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ar-JO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1600م جري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ك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ما</a:t>
            </a:r>
            <a:r>
              <a:rPr lang="ar-SA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</a:rPr>
              <a:t>في الشكل: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2481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9" y="609600"/>
            <a:ext cx="8962159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14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9696" y="0"/>
            <a:ext cx="6472678" cy="6533535"/>
            <a:chOff x="-199696" y="0"/>
            <a:chExt cx="6472678" cy="6533535"/>
          </a:xfrm>
        </p:grpSpPr>
        <p:grpSp>
          <p:nvGrpSpPr>
            <p:cNvPr id="4" name="Group 3"/>
            <p:cNvGrpSpPr/>
            <p:nvPr/>
          </p:nvGrpSpPr>
          <p:grpSpPr>
            <a:xfrm>
              <a:off x="-199696" y="0"/>
              <a:ext cx="6472678" cy="6533535"/>
              <a:chOff x="-199696" y="0"/>
              <a:chExt cx="6158044" cy="653353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t="4731"/>
              <a:stretch/>
            </p:blipFill>
            <p:spPr>
              <a:xfrm>
                <a:off x="-199696" y="0"/>
                <a:ext cx="6158044" cy="6533535"/>
              </a:xfrm>
              <a:prstGeom prst="rect">
                <a:avLst/>
              </a:prstGeom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1494503" y="2064774"/>
                <a:ext cx="2349910" cy="2792362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2400" y="3460955"/>
                <a:ext cx="353961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1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76516" y="1860444"/>
                <a:ext cx="353961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2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879326" y="1769807"/>
                <a:ext cx="965087" cy="27530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>
              <a:off x="1581065" y="4168878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489292" y="387951"/>
            <a:ext cx="5480371" cy="192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عرض </a:t>
            </a:r>
            <a:r>
              <a:rPr lang="en-US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/</a:t>
            </a:r>
            <a:r>
              <a:rPr lang="ar-JO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 تعديل </a:t>
            </a:r>
            <a:r>
              <a:rPr lang="ar-SA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نتائج اختبارالمرحلة التحكيمية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 </a:t>
            </a:r>
            <a:r>
              <a:rPr lang="ar-JO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أو تعديل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نتائج اختبارالمرحلة التحكيمية اتّبع الخطوات الآتية: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dirty="0"/>
              <a:t>اضغط على </a:t>
            </a:r>
            <a:r>
              <a:rPr lang="ar-SA" dirty="0" smtClean="0"/>
              <a:t>ايقونة</a:t>
            </a:r>
            <a:r>
              <a:rPr lang="ar-JO" dirty="0" smtClean="0"/>
              <a:t>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06" y="1907458"/>
            <a:ext cx="2316480" cy="513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67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648929"/>
            <a:ext cx="8118134" cy="43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11985522" cy="41197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35794" y="39829"/>
            <a:ext cx="70497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الشاشة التالية التي تضم المدارس والصفوف وعدد الطلاب المشاركين في كل منها:-</a:t>
            </a: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4210"/>
            <a:ext cx="6246557" cy="426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511" y="5590460"/>
            <a:ext cx="8409489" cy="8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524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717755"/>
            <a:ext cx="8836650" cy="42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196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2413" y="307881"/>
            <a:ext cx="4975122" cy="292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5.9 اللجنة المركزية العليا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5.9.1  اضافة اللجنة المركزية العليا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لاضافة اللجنة المركزية العليا 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/>
              <a:t>.  اضغط على </a:t>
            </a:r>
            <a:r>
              <a:rPr lang="ar-SA" dirty="0" smtClean="0"/>
              <a:t>ايقونة</a:t>
            </a:r>
            <a:r>
              <a:rPr lang="ar-JO" dirty="0" smtClean="0"/>
              <a:t>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3729" y="0"/>
            <a:ext cx="5456904" cy="6744929"/>
            <a:chOff x="619433" y="0"/>
            <a:chExt cx="5791200" cy="6744929"/>
          </a:xfrm>
        </p:grpSpPr>
        <p:grpSp>
          <p:nvGrpSpPr>
            <p:cNvPr id="6" name="Group 5"/>
            <p:cNvGrpSpPr/>
            <p:nvPr/>
          </p:nvGrpSpPr>
          <p:grpSpPr>
            <a:xfrm>
              <a:off x="619433" y="0"/>
              <a:ext cx="5791200" cy="6744929"/>
              <a:chOff x="4395019" y="137652"/>
              <a:chExt cx="4139381" cy="5742038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2"/>
              <a:srcRect l="50646" r="783"/>
              <a:stretch/>
            </p:blipFill>
            <p:spPr>
              <a:xfrm>
                <a:off x="4395019" y="137652"/>
                <a:ext cx="4139381" cy="574203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/>
              <p:nvPr/>
            </p:nvPicPr>
            <p:blipFill rotWithShape="1">
              <a:blip r:embed="rId3"/>
              <a:srcRect l="61995" t="769" r="17610" b="7785"/>
              <a:stretch/>
            </p:blipFill>
            <p:spPr>
              <a:xfrm>
                <a:off x="4395019" y="2015612"/>
                <a:ext cx="2713055" cy="3864077"/>
              </a:xfrm>
              <a:prstGeom prst="rect">
                <a:avLst/>
              </a:prstGeom>
            </p:spPr>
          </p:pic>
        </p:grpSp>
        <p:sp>
          <p:nvSpPr>
            <p:cNvPr id="7" name="Oval 6"/>
            <p:cNvSpPr/>
            <p:nvPr/>
          </p:nvSpPr>
          <p:spPr>
            <a:xfrm>
              <a:off x="5043950" y="1524001"/>
              <a:ext cx="747252" cy="91504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061884" y="2205960"/>
            <a:ext cx="3392129" cy="4538968"/>
          </a:xfrm>
          <a:prstGeom prst="roundRect">
            <a:avLst>
              <a:gd name="adj" fmla="val 333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14580" y="3593711"/>
            <a:ext cx="372046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JO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9902" y="5447714"/>
            <a:ext cx="342254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JO" dirty="0" smtClean="0"/>
              <a:t>2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02427" y="5417575"/>
            <a:ext cx="2182761" cy="3378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10813" y="5632380"/>
            <a:ext cx="4110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97" y="2123768"/>
            <a:ext cx="1641987" cy="550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5185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" y="1328869"/>
            <a:ext cx="11690555" cy="262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76" y="4293530"/>
            <a:ext cx="1112889" cy="4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84490" y="4293530"/>
            <a:ext cx="38050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لإضافة أعضاء اللجنة نقوم بالضغط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على أيقونة 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99355" y="433906"/>
            <a:ext cx="580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تظهر الشاشة الخاصة ببيانات اللجنة العليا (في حال تم إضافتها سابقا)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883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3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" y="1097328"/>
            <a:ext cx="11798709" cy="524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0" y="382072"/>
            <a:ext cx="1066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تظهر شاشة تحتوى على شاشة تتضمن الحقول الواجب تعبئتها</a:t>
            </a:r>
            <a:r>
              <a:rPr kumimoji="0" lang="ar-J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لكل عضو من أعضاء اللجنة العليا</a:t>
            </a: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93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780" y="2221779"/>
            <a:ext cx="1771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نقوم </a:t>
            </a:r>
            <a:r>
              <a:rPr lang="ar-SA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بتعبئة </a:t>
            </a:r>
            <a:r>
              <a:rPr lang="ar-SA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كافة الحقول المطلوبة أو المشار إليها بالنجمة الحمراء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4779" y="5471210"/>
            <a:ext cx="16535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 الانتهاء من تعبئة كافة المعلومات اضغط أيقونة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0" name="Picture 53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" y="6233652"/>
            <a:ext cx="1049531" cy="3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70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r"/>
              </a:tabLst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08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906728"/>
            <a:ext cx="8046936" cy="407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607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8787" y="357043"/>
            <a:ext cx="5407741" cy="2530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11  لجنة المدرسة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5.11.1 اضافة لجنة المدرسة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لاضافة لجنة المدرسة 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/>
              <a:t>.  اضغط على </a:t>
            </a:r>
            <a:r>
              <a:rPr lang="ar-SA" dirty="0" smtClean="0"/>
              <a:t>ايقونة</a:t>
            </a:r>
            <a:r>
              <a:rPr lang="ar-JO" dirty="0" smtClean="0"/>
              <a:t>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53729" y="0"/>
            <a:ext cx="5456904" cy="6744929"/>
            <a:chOff x="953729" y="0"/>
            <a:chExt cx="5456904" cy="6744929"/>
          </a:xfrm>
        </p:grpSpPr>
        <p:grpSp>
          <p:nvGrpSpPr>
            <p:cNvPr id="10" name="Group 9"/>
            <p:cNvGrpSpPr/>
            <p:nvPr/>
          </p:nvGrpSpPr>
          <p:grpSpPr>
            <a:xfrm>
              <a:off x="953729" y="0"/>
              <a:ext cx="5456904" cy="6744929"/>
              <a:chOff x="619433" y="0"/>
              <a:chExt cx="5791200" cy="674492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19433" y="0"/>
                <a:ext cx="5791200" cy="6744929"/>
                <a:chOff x="4395019" y="137652"/>
                <a:chExt cx="4139381" cy="5742038"/>
              </a:xfrm>
            </p:grpSpPr>
            <p:pic>
              <p:nvPicPr>
                <p:cNvPr id="18" name="Picture 17"/>
                <p:cNvPicPr/>
                <p:nvPr/>
              </p:nvPicPr>
              <p:blipFill rotWithShape="1">
                <a:blip r:embed="rId2"/>
                <a:srcRect l="50646" r="783"/>
                <a:stretch/>
              </p:blipFill>
              <p:spPr>
                <a:xfrm>
                  <a:off x="4395019" y="137652"/>
                  <a:ext cx="4139381" cy="5742038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/>
                <p:nvPr/>
              </p:nvPicPr>
              <p:blipFill rotWithShape="1">
                <a:blip r:embed="rId3"/>
                <a:srcRect l="61995" t="769" r="17610" b="7785"/>
                <a:stretch/>
              </p:blipFill>
              <p:spPr>
                <a:xfrm>
                  <a:off x="4395019" y="2015612"/>
                  <a:ext cx="2713055" cy="3864077"/>
                </a:xfrm>
                <a:prstGeom prst="rect">
                  <a:avLst/>
                </a:prstGeom>
              </p:spPr>
            </p:pic>
          </p:grpSp>
          <p:sp>
            <p:nvSpPr>
              <p:cNvPr id="17" name="Oval 16"/>
              <p:cNvSpPr/>
              <p:nvPr/>
            </p:nvSpPr>
            <p:spPr>
              <a:xfrm>
                <a:off x="5043950" y="1524001"/>
                <a:ext cx="747252" cy="915041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061884" y="2205960"/>
              <a:ext cx="3392129" cy="4538968"/>
            </a:xfrm>
            <a:prstGeom prst="roundRect">
              <a:avLst>
                <a:gd name="adj" fmla="val 333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4580" y="3593711"/>
              <a:ext cx="372046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9902" y="5762349"/>
              <a:ext cx="342254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2427" y="5732210"/>
              <a:ext cx="2182761" cy="3378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10813" y="5947015"/>
              <a:ext cx="4110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71" y="2115827"/>
            <a:ext cx="1119884" cy="411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7789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4" y="1258529"/>
            <a:ext cx="11641394" cy="3342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99355" y="433906"/>
            <a:ext cx="580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تظهر الشاشة الخاصة ببيانات لجنة </a:t>
            </a: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المدرسة </a:t>
            </a:r>
            <a:r>
              <a:rPr kumimoji="0" lang="ar-J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(في حال تم إضافتها سابقا)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76" y="4293530"/>
            <a:ext cx="1112889" cy="4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84490" y="4293530"/>
            <a:ext cx="38050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لإضافة أعضاء اللجنة نقوم بالضغط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على أيقونة 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213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" y="924232"/>
            <a:ext cx="11808542" cy="45031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0" y="382072"/>
            <a:ext cx="1066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تظهر شاشة تحتوى على شاشة تتضمن الحقول الواجب تعبئتها</a:t>
            </a:r>
            <a:r>
              <a:rPr kumimoji="0" lang="ar-J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لكل عضو من أعضاء لجنة المدرسة</a:t>
            </a: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4778" y="5440433"/>
            <a:ext cx="1928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 الانتهاء من تعبئة كافة المعلومات اضغط أيقونة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3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" y="6233652"/>
            <a:ext cx="1094151" cy="3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360" y="1169243"/>
            <a:ext cx="1771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نقوم باختيار </a:t>
            </a:r>
            <a:r>
              <a:rPr lang="ar-SA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كافة </a:t>
            </a:r>
            <a:r>
              <a:rPr lang="ar-SA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الحقول المطلوبة </a:t>
            </a:r>
            <a:r>
              <a:rPr lang="ar-SA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المشار </a:t>
            </a:r>
            <a:r>
              <a:rPr lang="ar-SA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إليها بالنجمة الحمراء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4463847" y="953415"/>
            <a:ext cx="344130" cy="1416157"/>
          </a:xfrm>
          <a:prstGeom prst="leftBrace">
            <a:avLst>
              <a:gd name="adj1" fmla="val 154047"/>
              <a:gd name="adj2" fmla="val 478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861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07923"/>
            <a:ext cx="8396566" cy="42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1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34632" y="357914"/>
            <a:ext cx="4257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للدخول لشاشة اللياقة البدنية نقوم باختيارها من اللائحة القوائم الرئيسية للنظام من الجانب الأيمن (حسب لغة الواجهة المحددة)، كما يلي:-</a:t>
            </a:r>
          </a:p>
          <a:p>
            <a:pPr algn="r" rtl="1"/>
            <a:r>
              <a:rPr lang="ar-JO" sz="2400" b="1" dirty="0" smtClean="0"/>
              <a:t>1- الضغط على خيار اللياقة البدنية</a:t>
            </a:r>
          </a:p>
          <a:p>
            <a:pPr algn="r" rtl="1"/>
            <a:r>
              <a:rPr lang="ar-JO" sz="2400" b="1" dirty="0" smtClean="0"/>
              <a:t>2- نلاحظ عرض محتويات هذه القائمة في منطقة العرض على الجانب الأيسر معنونة بإسم القائمة في أعلاها كما هو موضح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7052310" cy="6777990"/>
            <a:chOff x="0" y="0"/>
            <a:chExt cx="7052310" cy="677799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7052310" cy="6777990"/>
              <a:chOff x="0" y="0"/>
              <a:chExt cx="7052310" cy="677799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t="4731"/>
              <a:stretch/>
            </p:blipFill>
            <p:spPr>
              <a:xfrm>
                <a:off x="0" y="0"/>
                <a:ext cx="7052310" cy="677799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/>
              <p:nvPr/>
            </p:nvPicPr>
            <p:blipFill rotWithShape="1">
              <a:blip r:embed="rId3"/>
              <a:srcRect l="62535" r="17857" b="8080"/>
              <a:stretch/>
            </p:blipFill>
            <p:spPr>
              <a:xfrm>
                <a:off x="2210471" y="2119557"/>
                <a:ext cx="2357726" cy="438939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766512" y="3590448"/>
                <a:ext cx="405363" cy="383151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1</a:t>
                </a:r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462961" y="1787251"/>
                <a:ext cx="1105236" cy="28560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940229" y="2142028"/>
                <a:ext cx="2691162" cy="4366927"/>
              </a:xfrm>
              <a:prstGeom prst="roundRect">
                <a:avLst>
                  <a:gd name="adj" fmla="val 4245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741914" y="1915866"/>
                <a:ext cx="405363" cy="383151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ar-JO" dirty="0" smtClean="0"/>
                  <a:t>2</a:t>
                </a:r>
                <a:endParaRPr lang="en-US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075350" y="2841522"/>
              <a:ext cx="2467153" cy="344129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12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8787" y="357043"/>
            <a:ext cx="5407741" cy="259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11  لجنة المدرسة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5.11.1 </a:t>
            </a:r>
            <a:r>
              <a:rPr lang="ar-JO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r-JO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تعديل </a:t>
            </a:r>
            <a:r>
              <a:rPr lang="ar-SA" sz="1400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لجنة </a:t>
            </a:r>
            <a:r>
              <a:rPr lang="ar-SA" sz="1400" b="1" dirty="0">
                <a:latin typeface="Calibri Light" panose="020F0302020204030204" pitchFamily="34" charset="0"/>
                <a:ea typeface="Times New Roman" panose="02020603050405020304" pitchFamily="18" charset="0"/>
              </a:rPr>
              <a:t>المدرسة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JO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لعرض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r-JO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تعديل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لجنة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المدرسة 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</a:t>
            </a:r>
            <a:r>
              <a:rPr lang="ar-J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اللياقة البدنية</a:t>
            </a:r>
            <a:r>
              <a:rPr lang="ar-J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لموجودة في القائمة الرئيسية التي تظهر على يمين الشاشة.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/>
              <a:t>.  اضغط على </a:t>
            </a:r>
            <a:r>
              <a:rPr lang="ar-SA" dirty="0" smtClean="0"/>
              <a:t>ايقونة</a:t>
            </a:r>
            <a:r>
              <a:rPr lang="ar-JO" dirty="0" smtClean="0"/>
              <a:t> 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53729" y="0"/>
            <a:ext cx="5456904" cy="6744929"/>
            <a:chOff x="953729" y="0"/>
            <a:chExt cx="5456904" cy="6744929"/>
          </a:xfrm>
        </p:grpSpPr>
        <p:grpSp>
          <p:nvGrpSpPr>
            <p:cNvPr id="10" name="Group 9"/>
            <p:cNvGrpSpPr/>
            <p:nvPr/>
          </p:nvGrpSpPr>
          <p:grpSpPr>
            <a:xfrm>
              <a:off x="953729" y="0"/>
              <a:ext cx="5456904" cy="6744929"/>
              <a:chOff x="619433" y="0"/>
              <a:chExt cx="5791200" cy="674492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19433" y="0"/>
                <a:ext cx="5791200" cy="6744929"/>
                <a:chOff x="4395019" y="137652"/>
                <a:chExt cx="4139381" cy="5742038"/>
              </a:xfrm>
            </p:grpSpPr>
            <p:pic>
              <p:nvPicPr>
                <p:cNvPr id="18" name="Picture 17"/>
                <p:cNvPicPr/>
                <p:nvPr/>
              </p:nvPicPr>
              <p:blipFill rotWithShape="1">
                <a:blip r:embed="rId2"/>
                <a:srcRect l="50646" r="783"/>
                <a:stretch/>
              </p:blipFill>
              <p:spPr>
                <a:xfrm>
                  <a:off x="4395019" y="137652"/>
                  <a:ext cx="4139381" cy="5742038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/>
                <p:nvPr/>
              </p:nvPicPr>
              <p:blipFill rotWithShape="1">
                <a:blip r:embed="rId3"/>
                <a:srcRect l="61995" t="769" r="17610" b="7785"/>
                <a:stretch/>
              </p:blipFill>
              <p:spPr>
                <a:xfrm>
                  <a:off x="4395019" y="2015612"/>
                  <a:ext cx="2713055" cy="3864077"/>
                </a:xfrm>
                <a:prstGeom prst="rect">
                  <a:avLst/>
                </a:prstGeom>
              </p:spPr>
            </p:pic>
          </p:grpSp>
          <p:sp>
            <p:nvSpPr>
              <p:cNvPr id="17" name="Oval 16"/>
              <p:cNvSpPr/>
              <p:nvPr/>
            </p:nvSpPr>
            <p:spPr>
              <a:xfrm>
                <a:off x="5043950" y="1524001"/>
                <a:ext cx="747252" cy="915041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061884" y="2205960"/>
              <a:ext cx="3392129" cy="4538968"/>
            </a:xfrm>
            <a:prstGeom prst="roundRect">
              <a:avLst>
                <a:gd name="adj" fmla="val 333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4580" y="3593711"/>
              <a:ext cx="372046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9902" y="6067149"/>
              <a:ext cx="342254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2427" y="6037010"/>
              <a:ext cx="2182761" cy="3378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10813" y="6251815"/>
              <a:ext cx="4110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71" y="2115827"/>
            <a:ext cx="1119884" cy="411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5084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4210" y="157157"/>
            <a:ext cx="6781023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سوف تظهر قائمة باسماء موظفين لجنة المدرسة  المضافة مسبقاً على النظام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4"/>
          <a:stretch/>
        </p:blipFill>
        <p:spPr bwMode="auto">
          <a:xfrm>
            <a:off x="1" y="969665"/>
            <a:ext cx="12025232" cy="364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835" y="4673971"/>
            <a:ext cx="7571271" cy="517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511" y="5590460"/>
            <a:ext cx="8409489" cy="803942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 rot="10800000">
            <a:off x="1042219" y="4218040"/>
            <a:ext cx="3286616" cy="875071"/>
          </a:xfrm>
          <a:prstGeom prst="bentConnector3">
            <a:avLst>
              <a:gd name="adj1" fmla="val 7483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481783" y="4296697"/>
            <a:ext cx="3451120" cy="1612490"/>
          </a:xfrm>
          <a:prstGeom prst="bentConnector3">
            <a:avLst>
              <a:gd name="adj1" fmla="val 10726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69641"/>
            <a:ext cx="57531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82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0"/>
          <a:stretch/>
        </p:blipFill>
        <p:spPr bwMode="auto">
          <a:xfrm>
            <a:off x="216310" y="500216"/>
            <a:ext cx="11759380" cy="1976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على ايقونة  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3" name="Picture 5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154858"/>
            <a:ext cx="7239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755844"/>
            <a:ext cx="119265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للانتقال الى شاشة تعديل المعلومات.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745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9251" y="165990"/>
            <a:ext cx="6617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dirty="0">
                <a:ea typeface="Times New Roman" panose="02020603050405020304" pitchFamily="18" charset="0"/>
                <a:cs typeface="Times New Roman" panose="02020603050405020304" pitchFamily="18" charset="0"/>
              </a:rPr>
              <a:t>. قم باجراء التعديل اللازم على معلومات موظف اللجنة المدرسية ثم اضغط على أيقونة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4" y="1704974"/>
            <a:ext cx="8503981" cy="47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432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1638" y="288217"/>
            <a:ext cx="5515897" cy="3328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تقارير اللياقة البدنية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5.12.1 انشاء تقارير اللياقة البدنية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295525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لإنشاء تقرير معين اتّبع الخطوات الآتية: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اضغط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أيقونة اللياقة البدنية الموجودة في القائمة الرئيسية التي تظهر على يمين الشاشة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JO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وبالضغط على أيقونة </a:t>
            </a:r>
          </a:p>
          <a:p>
            <a:pPr marL="91440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ar-JO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3729" y="0"/>
            <a:ext cx="5456904" cy="6751115"/>
            <a:chOff x="953729" y="0"/>
            <a:chExt cx="5456904" cy="6751115"/>
          </a:xfrm>
        </p:grpSpPr>
        <p:grpSp>
          <p:nvGrpSpPr>
            <p:cNvPr id="4" name="Group 3"/>
            <p:cNvGrpSpPr/>
            <p:nvPr/>
          </p:nvGrpSpPr>
          <p:grpSpPr>
            <a:xfrm>
              <a:off x="953729" y="0"/>
              <a:ext cx="5456904" cy="6744929"/>
              <a:chOff x="619433" y="0"/>
              <a:chExt cx="5791200" cy="67449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19433" y="0"/>
                <a:ext cx="5791200" cy="6744929"/>
                <a:chOff x="4395019" y="137652"/>
                <a:chExt cx="4139381" cy="5742038"/>
              </a:xfrm>
            </p:grpSpPr>
            <p:pic>
              <p:nvPicPr>
                <p:cNvPr id="12" name="Picture 11"/>
                <p:cNvPicPr/>
                <p:nvPr/>
              </p:nvPicPr>
              <p:blipFill rotWithShape="1">
                <a:blip r:embed="rId2"/>
                <a:srcRect l="50646" r="783"/>
                <a:stretch/>
              </p:blipFill>
              <p:spPr>
                <a:xfrm>
                  <a:off x="4395019" y="137652"/>
                  <a:ext cx="4139381" cy="5742038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/>
                <p:nvPr/>
              </p:nvPicPr>
              <p:blipFill rotWithShape="1">
                <a:blip r:embed="rId3"/>
                <a:srcRect l="61995" t="769" r="17610" b="7785"/>
                <a:stretch/>
              </p:blipFill>
              <p:spPr>
                <a:xfrm>
                  <a:off x="4395019" y="2015612"/>
                  <a:ext cx="2713055" cy="3864077"/>
                </a:xfrm>
                <a:prstGeom prst="rect">
                  <a:avLst/>
                </a:prstGeom>
              </p:spPr>
            </p:pic>
          </p:grpSp>
          <p:sp>
            <p:nvSpPr>
              <p:cNvPr id="11" name="Oval 10"/>
              <p:cNvSpPr/>
              <p:nvPr/>
            </p:nvSpPr>
            <p:spPr>
              <a:xfrm>
                <a:off x="5043950" y="1524001"/>
                <a:ext cx="747252" cy="915041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061884" y="2205960"/>
              <a:ext cx="3392129" cy="4538968"/>
            </a:xfrm>
            <a:prstGeom prst="roundRect">
              <a:avLst>
                <a:gd name="adj" fmla="val 333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14580" y="3593711"/>
              <a:ext cx="372046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9902" y="6381783"/>
              <a:ext cx="342254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JO" dirty="0" smtClean="0"/>
                <a:t>2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02427" y="6351644"/>
              <a:ext cx="2182761" cy="3378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10813" y="6566449"/>
              <a:ext cx="4110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7" name="Picture 54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38" y="2093872"/>
            <a:ext cx="1625033" cy="4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7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061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8942" y="353104"/>
            <a:ext cx="8288594" cy="63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قم باختيار التقرير الذي ترغب من القائمة – اسماء المدارس المشاركة في كل مديرية على سبيل المثال. </a:t>
            </a:r>
            <a:r>
              <a:rPr lang="ar-SA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تظهر الحقول الخاصة بالتقرير الذي تم اختياره.</a:t>
            </a:r>
            <a:endPara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2" y="1189704"/>
            <a:ext cx="11208774" cy="370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36" y="5496448"/>
            <a:ext cx="6918606" cy="10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277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20232" y="245448"/>
            <a:ext cx="44835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قم بتعبئة كافة الحقول المطلوبة ثم اضغط على ايقونة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601" name="Picture 5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46" y="245448"/>
            <a:ext cx="1307690" cy="47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7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17784" y="304222"/>
            <a:ext cx="42552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تظهر نافذة جديدة تحتوي على التقرير المطلوب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6256" b="15002"/>
          <a:stretch/>
        </p:blipFill>
        <p:spPr bwMode="auto">
          <a:xfrm>
            <a:off x="137652" y="1508790"/>
            <a:ext cx="11867535" cy="5349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8190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14" y="0"/>
            <a:ext cx="8246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2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9727</TotalTime>
  <Words>2184</Words>
  <Application>Microsoft Office PowerPoint</Application>
  <PresentationFormat>Widescreen</PresentationFormat>
  <Paragraphs>283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اللياقة البدنية</dc:title>
  <dc:creator>MTQ</dc:creator>
  <cp:lastModifiedBy>Shaaban Al-Qassas</cp:lastModifiedBy>
  <cp:revision>160</cp:revision>
  <dcterms:created xsi:type="dcterms:W3CDTF">2018-07-09T16:17:59Z</dcterms:created>
  <dcterms:modified xsi:type="dcterms:W3CDTF">2018-09-09T10:57:59Z</dcterms:modified>
</cp:coreProperties>
</file>