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8" r:id="rId2"/>
    <p:sldId id="26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4" r:id="rId13"/>
    <p:sldId id="265" r:id="rId14"/>
    <p:sldId id="269" r:id="rId15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333399"/>
    <a:srgbClr val="000066"/>
    <a:srgbClr val="CCECFF"/>
    <a:srgbClr val="0099CC"/>
    <a:srgbClr val="FF00FF"/>
    <a:srgbClr val="FF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662" autoAdjust="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BD2E-26F0-4F3F-AC69-BF4AFB9B33F2}" type="datetimeFigureOut">
              <a:rPr lang="ar-JO" smtClean="0"/>
              <a:t>16/08/1445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F248-11ED-4395-8861-7AE747E1B01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4227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BD2E-26F0-4F3F-AC69-BF4AFB9B33F2}" type="datetimeFigureOut">
              <a:rPr lang="ar-JO" smtClean="0"/>
              <a:t>16/08/1445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F248-11ED-4395-8861-7AE747E1B01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18732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BD2E-26F0-4F3F-AC69-BF4AFB9B33F2}" type="datetimeFigureOut">
              <a:rPr lang="ar-JO" smtClean="0"/>
              <a:t>16/08/1445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F248-11ED-4395-8861-7AE747E1B01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57149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BD2E-26F0-4F3F-AC69-BF4AFB9B33F2}" type="datetimeFigureOut">
              <a:rPr lang="ar-JO" smtClean="0"/>
              <a:t>16/08/1445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F248-11ED-4395-8861-7AE747E1B01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2251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BD2E-26F0-4F3F-AC69-BF4AFB9B33F2}" type="datetimeFigureOut">
              <a:rPr lang="ar-JO" smtClean="0"/>
              <a:t>16/08/1445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F248-11ED-4395-8861-7AE747E1B01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2042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BD2E-26F0-4F3F-AC69-BF4AFB9B33F2}" type="datetimeFigureOut">
              <a:rPr lang="ar-JO" smtClean="0"/>
              <a:t>16/08/1445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F248-11ED-4395-8861-7AE747E1B01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3019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BD2E-26F0-4F3F-AC69-BF4AFB9B33F2}" type="datetimeFigureOut">
              <a:rPr lang="ar-JO" smtClean="0"/>
              <a:t>16/08/1445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F248-11ED-4395-8861-7AE747E1B01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59286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BD2E-26F0-4F3F-AC69-BF4AFB9B33F2}" type="datetimeFigureOut">
              <a:rPr lang="ar-JO" smtClean="0"/>
              <a:t>16/08/1445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F248-11ED-4395-8861-7AE747E1B01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6036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BD2E-26F0-4F3F-AC69-BF4AFB9B33F2}" type="datetimeFigureOut">
              <a:rPr lang="ar-JO" smtClean="0"/>
              <a:t>16/08/1445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F248-11ED-4395-8861-7AE747E1B01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55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BD2E-26F0-4F3F-AC69-BF4AFB9B33F2}" type="datetimeFigureOut">
              <a:rPr lang="ar-JO" smtClean="0"/>
              <a:t>16/08/1445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F248-11ED-4395-8861-7AE747E1B01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0196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BD2E-26F0-4F3F-AC69-BF4AFB9B33F2}" type="datetimeFigureOut">
              <a:rPr lang="ar-JO" smtClean="0"/>
              <a:t>16/08/1445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F248-11ED-4395-8861-7AE747E1B01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6990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8BD2E-26F0-4F3F-AC69-BF4AFB9B33F2}" type="datetimeFigureOut">
              <a:rPr lang="ar-JO" smtClean="0"/>
              <a:t>16/08/1445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3F248-11ED-4395-8861-7AE747E1B01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4087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588063198492534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588063198492534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BE95ED-3862-46B7-8E7F-4D04362753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281" y="66184"/>
            <a:ext cx="3919988" cy="3616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A85D9F-D26A-46D0-A104-5487A36D9718}"/>
              </a:ext>
            </a:extLst>
          </p:cNvPr>
          <p:cNvSpPr/>
          <p:nvPr/>
        </p:nvSpPr>
        <p:spPr>
          <a:xfrm>
            <a:off x="772917" y="3143579"/>
            <a:ext cx="348853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Join 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C4479-DA53-4EBA-BF3E-B7BEA04E7F61}"/>
              </a:ext>
            </a:extLst>
          </p:cNvPr>
          <p:cNvSpPr/>
          <p:nvPr/>
        </p:nvSpPr>
        <p:spPr>
          <a:xfrm>
            <a:off x="-612576" y="234566"/>
            <a:ext cx="657677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cap="none" spc="0" dirty="0">
                <a:ln w="381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FF99"/>
                </a:solidFill>
                <a:effectLst/>
              </a:rPr>
              <a:t>Teacher</a:t>
            </a:r>
          </a:p>
          <a:p>
            <a:pPr algn="ctr"/>
            <a:r>
              <a:rPr lang="en-US" sz="8000" b="1" cap="none" spc="0" dirty="0">
                <a:ln w="381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FF99"/>
                </a:solidFill>
                <a:effectLst/>
              </a:rPr>
              <a:t> Fida Jasser</a:t>
            </a:r>
          </a:p>
        </p:txBody>
      </p:sp>
      <p:sp>
        <p:nvSpPr>
          <p:cNvPr id="7" name="TextBox 7">
            <a:hlinkClick r:id="rId3"/>
            <a:extLst>
              <a:ext uri="{FF2B5EF4-FFF2-40B4-BE49-F238E27FC236}">
                <a16:creationId xmlns:a16="http://schemas.microsoft.com/office/drawing/2014/main" id="{C572F218-D0FD-4F03-BA0F-436D68EA2E21}"/>
              </a:ext>
            </a:extLst>
          </p:cNvPr>
          <p:cNvSpPr txBox="1"/>
          <p:nvPr/>
        </p:nvSpPr>
        <p:spPr>
          <a:xfrm>
            <a:off x="503976" y="5359079"/>
            <a:ext cx="73245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https://www.facebook.com/groups/588063198492534/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DBB3FB-609B-4F78-9A9E-EC4E22A883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4952">
            <a:off x="7492146" y="5598680"/>
            <a:ext cx="1343975" cy="12591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2917" y="4407317"/>
            <a:ext cx="84337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تابعوا كل ما يخص الصف الثاني على الصفحة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Bent Arrow 9"/>
          <p:cNvSpPr/>
          <p:nvPr/>
        </p:nvSpPr>
        <p:spPr>
          <a:xfrm rot="16200000" flipH="1">
            <a:off x="155970" y="4848837"/>
            <a:ext cx="738944" cy="494950"/>
          </a:xfrm>
          <a:prstGeom prst="bentArrow">
            <a:avLst>
              <a:gd name="adj1" fmla="val 25000"/>
              <a:gd name="adj2" fmla="val 25000"/>
              <a:gd name="adj3" fmla="val 32576"/>
              <a:gd name="adj4" fmla="val 43750"/>
            </a:avLst>
          </a:prstGeom>
          <a:solidFill>
            <a:srgbClr val="FFFF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4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4425">
            <a:off x="476081" y="3583659"/>
            <a:ext cx="1827496" cy="17249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7744" y="1242337"/>
            <a:ext cx="6664004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3600" b="1" dirty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</a:rPr>
              <a:t>أنتم  ضمير يدل على المخاطب الجمع المذكر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78778" y="3983329"/>
            <a:ext cx="682751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3600" b="1" dirty="0">
                <a:ln w="10541" cmpd="sng"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</a:rPr>
              <a:t>أنتنَ  ضمير يدل على المخاطب الجمع المؤنث</a:t>
            </a:r>
          </a:p>
        </p:txBody>
      </p:sp>
      <p:sp>
        <p:nvSpPr>
          <p:cNvPr id="7" name="Left Arrow 6">
            <a:hlinkClick r:id="" action="ppaction://hlinkshowjump?jump=nextslide"/>
          </p:cNvPr>
          <p:cNvSpPr/>
          <p:nvPr/>
        </p:nvSpPr>
        <p:spPr>
          <a:xfrm>
            <a:off x="104393" y="6163468"/>
            <a:ext cx="1368152" cy="69453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>
            <a:off x="7733658" y="6163468"/>
            <a:ext cx="1379984" cy="6945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9" name="Oval 8">
            <a:hlinkClick r:id="rId3" action="ppaction://hlinksldjump"/>
          </p:cNvPr>
          <p:cNvSpPr/>
          <p:nvPr/>
        </p:nvSpPr>
        <p:spPr>
          <a:xfrm>
            <a:off x="7343800" y="0"/>
            <a:ext cx="1800200" cy="11521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الصفحة الرئيسية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1980">
            <a:off x="328471" y="771566"/>
            <a:ext cx="2163669" cy="158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90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hlinkClick r:id="rId3" action="ppaction://hlinksldjump"/>
          </p:cNvPr>
          <p:cNvSpPr/>
          <p:nvPr/>
        </p:nvSpPr>
        <p:spPr>
          <a:xfrm>
            <a:off x="1115616" y="548680"/>
            <a:ext cx="2808312" cy="1512168"/>
          </a:xfrm>
          <a:prstGeom prst="hexagon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b="1" dirty="0"/>
              <a:t>سؤال إملأ الفراغ</a:t>
            </a:r>
          </a:p>
        </p:txBody>
      </p:sp>
      <p:sp>
        <p:nvSpPr>
          <p:cNvPr id="3" name="Hexagon 2">
            <a:hlinkClick r:id="rId4" action="ppaction://hlinksldjump"/>
          </p:cNvPr>
          <p:cNvSpPr/>
          <p:nvPr/>
        </p:nvSpPr>
        <p:spPr>
          <a:xfrm>
            <a:off x="323528" y="2564904"/>
            <a:ext cx="2808312" cy="1512168"/>
          </a:xfrm>
          <a:prstGeom prst="hexagon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b="1" dirty="0"/>
              <a:t>سؤال إضع دائرة</a:t>
            </a:r>
          </a:p>
        </p:txBody>
      </p:sp>
      <p:sp>
        <p:nvSpPr>
          <p:cNvPr id="4" name="Oval 3">
            <a:hlinkClick r:id="rId5" action="ppaction://hlinksldjump"/>
          </p:cNvPr>
          <p:cNvSpPr/>
          <p:nvPr/>
        </p:nvSpPr>
        <p:spPr>
          <a:xfrm>
            <a:off x="7343800" y="0"/>
            <a:ext cx="1800200" cy="11521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الصفحة الرئيسية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6534636"/>
            <a:ext cx="5400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000" dirty="0"/>
              <a:t>* حتى تتأكد من إجابتك اضغظ على كلمة «الحل»</a:t>
            </a:r>
          </a:p>
        </p:txBody>
      </p:sp>
    </p:spTree>
    <p:extLst>
      <p:ext uri="{BB962C8B-B14F-4D97-AF65-F5344CB8AC3E}">
        <p14:creationId xmlns:p14="http://schemas.microsoft.com/office/powerpoint/2010/main" val="3501121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4214" y="120689"/>
            <a:ext cx="8420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إملأ الفراغ بضميرالمخاطب المناسب: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4069" y="1044019"/>
            <a:ext cx="5543504" cy="563231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>
              <a:buAutoNum type="arabicPeriod"/>
            </a:pPr>
            <a:r>
              <a:rPr lang="ar-JO" sz="40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............... طياران بارعان.</a:t>
            </a:r>
          </a:p>
          <a:p>
            <a:pPr marL="342900" indent="-342900">
              <a:buAutoNum type="arabicPeriod"/>
            </a:pPr>
            <a:endParaRPr lang="ar-JO" sz="4000" b="1" dirty="0">
              <a:ln w="18000">
                <a:solidFill>
                  <a:srgbClr val="FFFF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ar-JO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............... بنتٌ مجتهدة.</a:t>
            </a:r>
          </a:p>
          <a:p>
            <a:pPr marL="342900" indent="-342900">
              <a:buAutoNum type="arabicPeriod"/>
            </a:pPr>
            <a:endParaRPr lang="ar-JO" sz="40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ar-JO" sz="4000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............... أولاد أذكياء.</a:t>
            </a:r>
          </a:p>
          <a:p>
            <a:pPr marL="342900" indent="-342900">
              <a:buAutoNum type="arabicPeriod"/>
            </a:pPr>
            <a:endParaRPr lang="ar-JO" sz="4000" b="1" dirty="0">
              <a:ln w="18000">
                <a:solidFill>
                  <a:srgbClr val="00206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ar-JO" sz="4000" b="1" dirty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............... طبيبات ناجحات.</a:t>
            </a:r>
          </a:p>
          <a:p>
            <a:pPr marL="342900" indent="-342900">
              <a:buAutoNum type="arabicPeriod"/>
            </a:pPr>
            <a:endParaRPr lang="ar-JO" sz="4000" b="1" dirty="0">
              <a:ln w="17780" cmpd="sng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ar-JO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.............. ولد طيب.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1234" y="4265650"/>
            <a:ext cx="1088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أنْتَ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159" y="1916832"/>
            <a:ext cx="1159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أنْتما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517" y="3140968"/>
            <a:ext cx="992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أنْتِ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36935" y="2492896"/>
            <a:ext cx="10855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أنْتن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93040" y="3602633"/>
            <a:ext cx="973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JO" sz="5400" b="1" dirty="0">
                <a:ln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أنْتم</a:t>
            </a:r>
            <a:endParaRPr lang="en-US" sz="5400" b="1" dirty="0">
              <a:ln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Bevel 8"/>
          <p:cNvSpPr/>
          <p:nvPr/>
        </p:nvSpPr>
        <p:spPr>
          <a:xfrm>
            <a:off x="0" y="5326138"/>
            <a:ext cx="1546472" cy="104241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5400" b="1" dirty="0"/>
              <a:t>الحل</a:t>
            </a:r>
          </a:p>
        </p:txBody>
      </p:sp>
      <p:sp>
        <p:nvSpPr>
          <p:cNvPr id="10" name="Bevel 9">
            <a:hlinkClick r:id="rId3" action="ppaction://hlinksldjump"/>
          </p:cNvPr>
          <p:cNvSpPr/>
          <p:nvPr/>
        </p:nvSpPr>
        <p:spPr>
          <a:xfrm>
            <a:off x="0" y="0"/>
            <a:ext cx="755576" cy="968534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؟</a:t>
            </a:r>
            <a:endParaRPr lang="ar-JO" sz="8000" dirty="0"/>
          </a:p>
        </p:txBody>
      </p:sp>
    </p:spTree>
    <p:extLst>
      <p:ext uri="{BB962C8B-B14F-4D97-AF65-F5344CB8AC3E}">
        <p14:creationId xmlns:p14="http://schemas.microsoft.com/office/powerpoint/2010/main" val="335393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-0.03237 C 0.01736 -0.03538 0.02431 -0.03769 0.03108 -0.0407 C 0.04531 -0.05364 0.06406 -0.05804 0.08038 -0.06405 C 0.09184 -0.06821 0.10347 -0.07422 0.11528 -0.07676 C 0.13247 -0.08046 0.12813 -0.077 0.14375 -0.08093 C 0.15643 -0.08393 0.16754 -0.08948 0.18038 -0.09156 C 0.20035 -0.09804 0.22049 -0.1059 0.24063 -0.11052 C 0.24879 -0.11237 0.26597 -0.11468 0.26597 -0.11445 C 0.27396 -0.11746 0.28177 -0.12046 0.28976 -0.12324 C 0.29861 -0.12648 0.31684 -0.1274 0.31684 -0.12717 C 0.34636 -0.13734 0.33351 -0.13457 0.35486 -0.13804 C 0.38125 -0.14821 0.36927 -0.14544 0.38976 -0.14867 C 0.4033 -0.15376 0.41702 -0.15653 0.43108 -0.15908 C 0.44601 -0.16717 0.4625 -0.16948 0.47865 -0.17179 C 0.49063 -0.17688 0.50313 -0.1785 0.51528 -0.18243 C 0.54705 -0.18174 0.57865 -0.1815 0.61042 -0.18035 C 0.61893 -0.18012 0.62552 -0.1748 0.6342 -0.17387 C 0.64584 -0.17272 0.65764 -0.17249 0.66927 -0.17179 C 0.69028 -0.16254 0.66476 -0.17272 0.69931 -0.16555 C 0.70295 -0.16486 0.71684 -0.15491 0.71997 -0.15491 " pathEditMode="relative" rAng="0" ptsTypes="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69" y="-7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84 -0.04809 C 0.04931 -0.0578 0.0592 -0.06173 0.06858 -0.06705 C 0.08368 -0.07537 0.09896 -0.08554 0.11441 -0.09248 C 0.12431 -0.09711 0.13472 -0.09965 0.14427 -0.1052 C 0.14931 -0.10797 0.15347 -0.11306 0.15851 -0.11583 C 0.20781 -0.14196 0.16875 -0.11676 0.21823 -0.13687 C 0.2415 -0.14635 0.26493 -0.15375 0.28924 -0.15815 C 0.32795 -0.17271 0.36823 -0.17803 0.40764 -0.18774 C 0.41667 -0.19283 0.42622 -0.19283 0.43594 -0.19607 C 0.48299 -0.21202 0.52986 -0.21017 0.57934 -0.21294 C 0.63091 -0.21225 0.68438 -0.2245 0.73542 -0.21086 C 0.74531 -0.20832 0.73611 -0.18404 0.73698 -0.17063 C 0.7375 -0.16393 0.74184 -0.15167 0.74184 -0.15144 " pathEditMode="relative" rAng="0" ptsTypes="fffffff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74" y="-8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7538 C 0.05868 -0.09434 0.09566 -0.08486 0.14601 -0.08601 C 0.19514 -0.09179 0.24445 -0.08994 0.29358 -0.09642 C 0.30834 -0.10151 0.32344 -0.1022 0.33802 -0.10705 C 0.35712 -0.1133 0.37587 -0.11885 0.39514 -0.12393 C 0.44115 -0.12324 0.48716 -0.12301 0.53316 -0.12185 C 0.55608 -0.12116 0.5724 -0.10336 0.59358 -0.09642 C 0.59653 -0.09388 0.60035 -0.09318 0.60313 -0.09018 C 0.60764 -0.08532 0.60834 -0.0733 0.60938 -0.06682 C 0.60886 -0.06058 0.60938 -0.05388 0.60782 -0.04786 C 0.60712 -0.04555 0.60313 -0.0437 0.60313 -0.04347 " pathEditMode="relative" rAng="0" ptsTypes="ffffffffff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70" y="-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 0.00624 C 0.0533 0.00971 0.0717 0.02474 0.09358 0.02959 C 0.10486 0.03468 0.11702 0.03376 0.12848 0.03792 C 0.15104 0.04624 0.17483 0.05364 0.19827 0.05711 C 0.22118 0.06451 0.18733 0.05295 0.21111 0.06335 C 0.22014 0.06728 0.23039 0.06913 0.23959 0.07191 C 0.25452 0.0763 0.26893 0.08185 0.28403 0.08462 C 0.29219 0.08809 0.29358 0.09087 0.30313 0.09295 C 0.30695 0.09549 0.31025 0.09919 0.31424 0.1015 C 0.32848 0.10983 0.34479 0.11329 0.35868 0.12254 C 0.37153 0.1311 0.38768 0.14127 0.40157 0.14589 C 0.40712 0.14959 0.4132 0.15306 0.41893 0.1563 C 0.42205 0.15792 0.42535 0.15931 0.42848 0.16069 C 0.43004 0.16139 0.43334 0.16277 0.43334 0.163 C 0.454 0.18104 0.47396 0.19907 0.49827 0.20717 C 0.50886 0.21618 0.49653 0.2067 0.51111 0.21341 C 0.51337 0.21433 0.51528 0.21665 0.51736 0.2178 C 0.51893 0.21873 0.52066 0.21919 0.52223 0.21988 C 0.529 0.22589 0.53698 0.22867 0.54445 0.2326 C 0.55018 0.23561 0.55452 0.24046 0.56025 0.243 C 0.57118 0.25757 0.56736 0.25063 0.57292 0.2622 C 0.57448 0.27237 0.57778 0.28347 0.57778 0.29387 " pathEditMode="relative" rAng="0" ptsTypes="fffffffffffffffffffff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09" y="143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393 C 0.02552 -0.04231 0.03403 -0.03861 0.0434 -0.03722 C 0.0651 -0.02658 0.08802 -0.03005 0.11007 -0.02242 C 0.13351 -0.01433 0.15555 -0.00462 0.17986 -0.00115 C 0.20955 0.00856 0.23976 0.01804 0.27031 0.02197 C 0.29583 0.03237 0.32205 0.03792 0.34809 0.04532 C 0.37083 0.0518 0.3934 0.0585 0.41649 0.0622 C 0.4276 0.0659 0.43854 0.07029 0.44982 0.07284 C 0.48976 0.09411 0.53055 0.11515 0.57361 0.12139 C 0.59184 0.1274 0.60885 0.13203 0.6276 0.13411 C 0.64236 0.14197 0.65816 0.14382 0.67361 0.14891 C 0.68212 0.15168 0.68889 0.15885 0.69739 0.16162 C 0.70139 0.1644 0.70607 0.16509 0.71007 0.16787 C 0.71146 0.16879 0.71198 0.1711 0.71319 0.17226 C 0.72101 0.17966 0.72951 0.18729 0.73871 0.19122 C 0.74531 0.20463 0.74184 0.19492 0.74184 0.2229 " pathEditMode="relative" rAng="0" ptsTypes="fffffffffffffff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41" y="129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-2666672" y="3249349"/>
            <a:ext cx="1204039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3" name="Oval 12"/>
          <p:cNvSpPr/>
          <p:nvPr/>
        </p:nvSpPr>
        <p:spPr>
          <a:xfrm>
            <a:off x="-2608706" y="1399787"/>
            <a:ext cx="1204039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2" name="Oval 11"/>
          <p:cNvSpPr/>
          <p:nvPr/>
        </p:nvSpPr>
        <p:spPr>
          <a:xfrm>
            <a:off x="-1404665" y="5438837"/>
            <a:ext cx="1204039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1" name="Oval 10"/>
          <p:cNvSpPr/>
          <p:nvPr/>
        </p:nvSpPr>
        <p:spPr>
          <a:xfrm>
            <a:off x="-1404667" y="3903439"/>
            <a:ext cx="1204039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0" name="Oval 9"/>
          <p:cNvSpPr/>
          <p:nvPr/>
        </p:nvSpPr>
        <p:spPr>
          <a:xfrm>
            <a:off x="-1404666" y="2326019"/>
            <a:ext cx="1204039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9" name="Oval 8"/>
          <p:cNvSpPr/>
          <p:nvPr/>
        </p:nvSpPr>
        <p:spPr>
          <a:xfrm>
            <a:off x="-1404665" y="764705"/>
            <a:ext cx="1204039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" name="TextBox 1"/>
          <p:cNvSpPr txBox="1"/>
          <p:nvPr/>
        </p:nvSpPr>
        <p:spPr>
          <a:xfrm>
            <a:off x="1254696" y="260648"/>
            <a:ext cx="7428637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4000" dirty="0"/>
              <a:t>ضع دائرة حول ضمائر المخاطب في ما يلي:</a:t>
            </a:r>
          </a:p>
        </p:txBody>
      </p:sp>
      <p:sp>
        <p:nvSpPr>
          <p:cNvPr id="3" name="Rectangle 2"/>
          <p:cNvSpPr/>
          <p:nvPr/>
        </p:nvSpPr>
        <p:spPr>
          <a:xfrm>
            <a:off x="4655717" y="1340768"/>
            <a:ext cx="3869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أنتم أطفال أذكياء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39802" y="2787684"/>
            <a:ext cx="4592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أنتن طالبات بارعات</a:t>
            </a:r>
            <a:endParaRPr lang="en-US" sz="5400" b="1" cap="none" spc="0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65024" y="4665910"/>
            <a:ext cx="41424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JO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أنتِ طالبة مجتهدة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130" y="5589240"/>
            <a:ext cx="4677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أنتما معلمان ناجحان</a:t>
            </a:r>
            <a:endParaRPr lang="en-US" sz="5400" b="1" cap="none" spc="0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569" y="1864354"/>
            <a:ext cx="3570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أنتَ طبيبٌ بارع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721900"/>
            <a:ext cx="5655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dirty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أنتما مهندستان بارعتان </a:t>
            </a:r>
            <a:endParaRPr lang="en-US" sz="5400" b="1" cap="none" spc="0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Bevel 14">
            <a:hlinkClick r:id="rId3" action="ppaction://hlinksldjump"/>
          </p:cNvPr>
          <p:cNvSpPr/>
          <p:nvPr/>
        </p:nvSpPr>
        <p:spPr>
          <a:xfrm>
            <a:off x="0" y="0"/>
            <a:ext cx="755576" cy="968534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؟</a:t>
            </a:r>
            <a:endParaRPr lang="ar-JO" sz="8000" dirty="0"/>
          </a:p>
        </p:txBody>
      </p:sp>
      <p:sp>
        <p:nvSpPr>
          <p:cNvPr id="16" name="Bevel 15"/>
          <p:cNvSpPr/>
          <p:nvPr/>
        </p:nvSpPr>
        <p:spPr>
          <a:xfrm>
            <a:off x="7611185" y="5815584"/>
            <a:ext cx="1546472" cy="104241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5400" b="1" dirty="0"/>
              <a:t>الحل</a:t>
            </a:r>
          </a:p>
        </p:txBody>
      </p:sp>
    </p:spTree>
    <p:extLst>
      <p:ext uri="{BB962C8B-B14F-4D97-AF65-F5344CB8AC3E}">
        <p14:creationId xmlns:p14="http://schemas.microsoft.com/office/powerpoint/2010/main" val="190049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09 -0.00601 C 0.09878 -0.00994 0.12968 -0.02913 0.15989 -0.03029 C 0.24444 -0.03283 0.32899 -0.03352 0.41354 -0.03491 C 0.47656 -0.04555 0.53958 -0.02797 0.60208 -0.05526 C 0.62465 -0.07607 0.64826 -0.07907 0.67152 -0.09295 C 0.79809 -0.09017 0.81545 -0.09873 0.89583 -0.07607 C 0.90468 -0.06867 0.89895 -0.07283 0.91319 -0.06358 C 0.92014 -0.05919 0.92604 -0.04809 0.93333 -0.04254 C 0.94305 -0.0363 0.95277 -0.03098 0.9625 -0.02196 C 0.9651 -0.0148 0.96701 -0.01179 0.96875 -0.00115 C 0.96996 0.00648 0.97187 0.02312 0.97187 0.02382 C 0.97239 0.03468 0.97361 0.05642 0.97361 0.05781 " pathEditMode="relative" rAng="0" ptsTypes="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26" y="-1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8 0.05294 C 0.03559 0.04277 0.04652 0.0208 0.06111 0.01294 C 0.10225 -0.00902 0.14427 -0.02729 0.18576 -0.04879 C 0.21475 -0.07214 0.2493 -0.07307 0.27552 -0.10775 C 0.28229 -0.13041 0.29305 -0.13781 0.30208 -0.15399 C 0.3658 -0.18104 0.37239 -0.19145 0.41701 -0.19284 C 0.42309 -0.18798 0.41927 -0.19052 0.4283 -0.18636 C 0.43264 -0.18544 0.43767 -0.17711 0.44201 -0.17526 C 0.44895 -0.17157 0.45399 -0.16925 0.46128 -0.16602 C 0.46371 -0.16116 0.46527 -0.15908 0.4684 -0.15076 C 0.47066 -0.14521 0.475 -0.13249 0.47517 -0.13157 C 0.4776 -0.12393 0.48333 -0.10729 0.48316 -0.1059 " pathEditMode="relative" rAng="-1148667" ptsTypes="fffffffffff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70" y="-116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11 0.10058 C 0.11441 0.07838 0.13385 0.02752 0.1625 0.01179 C 0.24357 -0.03306 0.32725 -0.06844 0.4085 -0.11191 C 0.46493 -0.16277 0.53524 -0.15769 0.58437 -0.2363 C 0.59548 -0.28994 0.61632 -0.30566 0.63281 -0.34266 C 0.75902 -0.39537 0.77152 -0.41896 0.8618 -0.41341 C 0.875 -0.40069 0.86701 -0.40693 0.88576 -0.39537 C 0.89444 -0.39167 0.90555 -0.37133 0.91458 -0.36578 C 0.92916 -0.3556 0.93958 -0.34867 0.95451 -0.33942 C 0.96041 -0.32693 0.96371 -0.32208 0.97083 -0.30104 C 0.97639 -0.28717 0.98628 -0.25572 0.98698 -0.25341 C 0.9927 -0.23445 1.00659 -0.19283 1.00642 -0.18982 " pathEditMode="relative" rAng="-1148667" ptsTypes="fffffffffff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98" y="-235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08 -0.08902 C 0.04652 -0.10382 0.06059 -0.1348 0.08038 -0.14521 C 0.1342 -0.17457 0.19132 -0.19908 0.24635 -0.22798 C 0.28507 -0.26081 0.33125 -0.25966 0.36614 -0.30914 C 0.37482 -0.34151 0.38906 -0.35191 0.40104 -0.3748 C 0.48628 -0.4111 0.49531 -0.42498 0.5552 -0.42521 C 0.56371 -0.41827 0.55833 -0.42174 0.57048 -0.4155 C 0.57586 -0.41318 0.58298 -0.40162 0.58923 -0.39862 C 0.59878 -0.39284 0.60607 -0.38844 0.61527 -0.38474 C 0.61927 -0.37734 0.62118 -0.37411 0.62534 -0.36162 C 0.62916 -0.3533 0.63507 -0.33503 0.63507 -0.33365 C 0.63906 -0.32232 0.64774 -0.29804 0.64687 -0.2955 " pathEditMode="relative" rAng="-1148667" ptsTypes="fffffffffff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70" y="-15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98 0.02358 C 0.07013 0.0178 0.07118 0.01942 0.0875 0.02127 C 0.09809 0.02636 0.1092 0.02797 0.12031 0.03006 C 0.14392 0.03907 0.16979 0.04439 0.19409 0.04971 C 0.20833 0.05271 0.22291 0.05295 0.23645 0.0585 C 0.26736 0.07075 0.29878 0.07653 0.33003 0.08462 C 0.38055 0.09757 0.43055 0.1126 0.4809 0.12601 C 0.51197 0.13433 0.54288 0.14497 0.5743 0.15006 C 0.58993 0.15537 0.6059 0.15792 0.62187 0.16115 C 0.65052 0.17549 0.68958 0.18196 0.72031 0.18936 C 0.73958 0.19399 0.75816 0.19907 0.7776 0.20462 C 0.78888 0.20786 0.80086 0.20786 0.81215 0.21133 C 0.81979 0.21387 0.82725 0.21803 0.83507 0.21988 C 0.86423 0.22682 0.82552 0.21688 0.85468 0.22659 C 0.87013 0.23167 0.88611 0.23306 0.90069 0.24185 C 0.90885 0.2467 0.90607 0.2467 0.91545 0.25063 C 0.91979 0.25248 0.92847 0.25503 0.92847 0.25526 C 0.93593 0.2615 0.94444 0.2652 0.95312 0.26797 C 0.96961 0.28277 0.9901 0.29017 1.00885 0.2985 C 1.01163 0.29965 1.01441 0.30104 1.01701 0.30289 C 1.01857 0.30404 1.01979 0.30636 1.0217 0.30728 C 1.02621 0.30936 1.03072 0.30982 1.03507 0.31167 C 1.0585 0.32139 1.02882 0.31006 1.04982 0.32254 C 1.05243 0.32416 1.05538 0.3237 1.05798 0.32485 C 1.07222 0.3311 1.08472 0.34058 1.09895 0.34659 C 1.10659 0.35676 1.10868 0.35745 1.11545 0.37063 C 1.1184 0.37641 1.12083 0.38243 1.12343 0.38821 C 1.12465 0.39052 1.12691 0.39468 1.12691 0.39491 C 1.12795 0.39907 1.12916 0.40347 1.1302 0.40786 C 1.13333 0.42011 1.12517 0.44069 1.12517 0.45364 " pathEditMode="relative" rAng="0" ptsTypes="fffffffffffffffffffffffffffff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67" y="21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98 0.02151 C 0.06545 0.01781 0.06614 0.01873 0.07604 0.01989 C 0.08246 0.02335 0.08923 0.02428 0.096 0.02567 C 0.11024 0.03168 0.12586 0.03515 0.14062 0.03861 C 0.1493 0.0407 0.15816 0.0407 0.16631 0.0444 C 0.18506 0.05249 0.20416 0.05619 0.22309 0.06151 C 0.25329 0.07006 0.28368 0.08 0.31423 0.08879 C 0.33298 0.09434 0.35173 0.10127 0.37083 0.10451 C 0.38038 0.10821 0.38993 0.10983 0.39965 0.11191 C 0.41701 0.12139 0.44079 0.12555 0.45937 0.13041 C 0.471 0.13341 0.48229 0.13688 0.49409 0.14058 C 0.50086 0.14266 0.50816 0.14266 0.51493 0.14497 C 0.51961 0.14659 0.5243 0.14937 0.52882 0.15052 C 0.54652 0.15515 0.52326 0.14844 0.54079 0.15492 C 0.55 0.15815 0.55989 0.15908 0.56875 0.16486 C 0.57361 0.16809 0.57187 0.16809 0.5776 0.17064 C 0.58038 0.17203 0.58559 0.17364 0.58559 0.17387 C 0.58993 0.17781 0.59531 0.18035 0.60052 0.1822 C 0.61059 0.19191 0.62274 0.19677 0.6342 0.20208 C 0.63593 0.20301 0.63767 0.20393 0.63923 0.20509 C 0.64027 0.20578 0.64097 0.2074 0.64201 0.20786 C 0.64479 0.20925 0.64757 0.20971 0.65 0.21087 C 0.66423 0.21734 0.64635 0.20971 0.65902 0.21804 C 0.66059 0.21896 0.6625 0.21873 0.66406 0.21942 C 0.67274 0.22359 0.6802 0.22983 0.68888 0.23376 C 0.6934 0.24046 0.69461 0.24093 0.69895 0.24971 C 0.70069 0.25341 0.70208 0.25734 0.70364 0.26104 C 0.70451 0.26266 0.70572 0.26544 0.70572 0.26567 C 0.70642 0.26821 0.70711 0.27122 0.70781 0.27399 C 0.70989 0.28208 0.70468 0.29572 0.70468 0.30428 " pathEditMode="relative" rAng="0" ptsTypes="fffffffffffffffffffffffffffff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87" y="139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2" grpId="0" animBg="1"/>
      <p:bldP spid="11" grpId="0" animBg="1"/>
      <p:bldP spid="10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D2AA17E-E193-4F12-A132-08172D38CB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908" y="527931"/>
            <a:ext cx="3456577" cy="34565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A8A66E7-4844-46C1-B429-DFAC243B77F1}"/>
              </a:ext>
            </a:extLst>
          </p:cNvPr>
          <p:cNvSpPr/>
          <p:nvPr/>
        </p:nvSpPr>
        <p:spPr>
          <a:xfrm>
            <a:off x="659950" y="3423536"/>
            <a:ext cx="261001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Join us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47B39D-A0FE-4B68-AC64-FC62266A9712}"/>
              </a:ext>
            </a:extLst>
          </p:cNvPr>
          <p:cNvSpPr/>
          <p:nvPr/>
        </p:nvSpPr>
        <p:spPr>
          <a:xfrm>
            <a:off x="247977" y="206650"/>
            <a:ext cx="497443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381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FF99"/>
                </a:solidFill>
                <a:effectLst/>
              </a:rPr>
              <a:t>Teacher</a:t>
            </a:r>
          </a:p>
          <a:p>
            <a:pPr algn="ctr"/>
            <a:r>
              <a:rPr lang="en-US" sz="8000" b="1" cap="none" spc="0" dirty="0">
                <a:ln w="381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FF99"/>
                </a:solidFill>
                <a:effectLst/>
              </a:rPr>
              <a:t> Fida Jasser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4C688CF-7B72-4652-B397-D804D3F6D6A6}"/>
              </a:ext>
            </a:extLst>
          </p:cNvPr>
          <p:cNvSpPr/>
          <p:nvPr/>
        </p:nvSpPr>
        <p:spPr>
          <a:xfrm>
            <a:off x="3592452" y="3663227"/>
            <a:ext cx="977348" cy="868305"/>
          </a:xfrm>
          <a:prstGeom prst="down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hlinkClick r:id="rId3"/>
            <a:extLst>
              <a:ext uri="{FF2B5EF4-FFF2-40B4-BE49-F238E27FC236}">
                <a16:creationId xmlns:a16="http://schemas.microsoft.com/office/drawing/2014/main" id="{1C01D145-1F54-4A5D-BDE7-C4CDCFE06EA2}"/>
              </a:ext>
            </a:extLst>
          </p:cNvPr>
          <p:cNvSpPr txBox="1"/>
          <p:nvPr/>
        </p:nvSpPr>
        <p:spPr>
          <a:xfrm>
            <a:off x="740" y="4833399"/>
            <a:ext cx="67568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https://www.facebook.com/groups/588063198492534/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F13525-2A02-4697-B6FC-1D55CE0FCD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4952">
            <a:off x="5281117" y="5404141"/>
            <a:ext cx="1256308" cy="12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2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446E21F-708F-4E93-928E-86FF0F69F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329" y="91862"/>
            <a:ext cx="6134631" cy="67661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28356A6-E361-45A0-B6E9-F8927DEFB5D0}"/>
              </a:ext>
            </a:extLst>
          </p:cNvPr>
          <p:cNvSpPr/>
          <p:nvPr/>
        </p:nvSpPr>
        <p:spPr>
          <a:xfrm>
            <a:off x="3851920" y="1700808"/>
            <a:ext cx="305564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ضمائر </a:t>
            </a:r>
          </a:p>
          <a:p>
            <a:pPr algn="ctr"/>
            <a:r>
              <a:rPr lang="ar-JO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المخاطب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431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9175" y="470282"/>
            <a:ext cx="605486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88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ضمائر المخاطب</a:t>
            </a:r>
            <a:endParaRPr lang="en-US" sz="8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671" y="1916832"/>
            <a:ext cx="7516801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هي الضمائر التي تدل على  الشخص </a:t>
            </a:r>
          </a:p>
          <a:p>
            <a:r>
              <a:rPr lang="ar-JO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الذي نكلمه أو نخاطبه وهي: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48263" y="4149081"/>
            <a:ext cx="140894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أنْتَ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1044" y="4149080"/>
            <a:ext cx="140894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أنْتِ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29624" y="4171748"/>
            <a:ext cx="140894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72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أنْتم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63889" y="4171748"/>
            <a:ext cx="1643670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ar-JO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أنْتما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4149081"/>
            <a:ext cx="164367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أنْتن</a:t>
            </a:r>
          </a:p>
        </p:txBody>
      </p:sp>
      <p:sp>
        <p:nvSpPr>
          <p:cNvPr id="12" name="Bevel 11">
            <a:hlinkClick r:id="rId3" action="ppaction://hlinksldjump"/>
          </p:cNvPr>
          <p:cNvSpPr/>
          <p:nvPr/>
        </p:nvSpPr>
        <p:spPr>
          <a:xfrm>
            <a:off x="3411213" y="5604351"/>
            <a:ext cx="1872208" cy="100811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b="1" dirty="0"/>
              <a:t>الأسئلة</a:t>
            </a:r>
          </a:p>
        </p:txBody>
      </p:sp>
      <p:sp>
        <p:nvSpPr>
          <p:cNvPr id="13" name="Left Arrow 12">
            <a:hlinkClick r:id="" action="ppaction://hlinkshowjump?jump=nextslide"/>
          </p:cNvPr>
          <p:cNvSpPr/>
          <p:nvPr/>
        </p:nvSpPr>
        <p:spPr>
          <a:xfrm>
            <a:off x="727571" y="6163468"/>
            <a:ext cx="1368152" cy="69453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9615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31397"/>
            <a:ext cx="3056086" cy="44859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12632" y="2899257"/>
            <a:ext cx="1763688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8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أنْتَ</a:t>
            </a:r>
          </a:p>
        </p:txBody>
      </p:sp>
      <p:sp>
        <p:nvSpPr>
          <p:cNvPr id="5" name="Rectangle 4"/>
          <p:cNvSpPr/>
          <p:nvPr/>
        </p:nvSpPr>
        <p:spPr>
          <a:xfrm>
            <a:off x="1635547" y="316731"/>
            <a:ext cx="3135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للمفرد المذكر</a:t>
            </a:r>
            <a:endParaRPr lang="en-US" sz="5400" b="1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2893" y="5504458"/>
            <a:ext cx="233600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أنْتَ جميل</a:t>
            </a:r>
          </a:p>
        </p:txBody>
      </p:sp>
      <p:sp>
        <p:nvSpPr>
          <p:cNvPr id="8" name="Left Arrow 7">
            <a:hlinkClick r:id="" action="ppaction://hlinkshowjump?jump=nextslide"/>
          </p:cNvPr>
          <p:cNvSpPr/>
          <p:nvPr/>
        </p:nvSpPr>
        <p:spPr>
          <a:xfrm>
            <a:off x="104393" y="6163468"/>
            <a:ext cx="1368152" cy="69453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9" name="Right Arrow 8">
            <a:hlinkClick r:id="" action="ppaction://hlinkshowjump?jump=previousslide"/>
          </p:cNvPr>
          <p:cNvSpPr/>
          <p:nvPr/>
        </p:nvSpPr>
        <p:spPr>
          <a:xfrm>
            <a:off x="7733658" y="6163468"/>
            <a:ext cx="1379984" cy="6945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0" name="Oval 9">
            <a:hlinkClick r:id="rId4" action="ppaction://hlinksldjump"/>
          </p:cNvPr>
          <p:cNvSpPr/>
          <p:nvPr/>
        </p:nvSpPr>
        <p:spPr>
          <a:xfrm>
            <a:off x="7343800" y="0"/>
            <a:ext cx="1800200" cy="11521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الصفحة الرئيسية</a:t>
            </a:r>
          </a:p>
        </p:txBody>
      </p:sp>
    </p:spTree>
    <p:extLst>
      <p:ext uri="{BB962C8B-B14F-4D97-AF65-F5344CB8AC3E}">
        <p14:creationId xmlns:p14="http://schemas.microsoft.com/office/powerpoint/2010/main" val="51814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2632" y="2899257"/>
            <a:ext cx="1763688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8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أنْتِ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0481" y="228798"/>
            <a:ext cx="3299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للمفرد المؤنث</a:t>
            </a:r>
            <a:endParaRPr lang="en-US" sz="5400" b="1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5516932"/>
            <a:ext cx="233600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أنْتِ جميل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" y="2420888"/>
            <a:ext cx="3083743" cy="4320480"/>
          </a:xfrm>
          <a:prstGeom prst="rect">
            <a:avLst/>
          </a:prstGeom>
        </p:spPr>
      </p:pic>
      <p:sp>
        <p:nvSpPr>
          <p:cNvPr id="6" name="Left Arrow 5">
            <a:hlinkClick r:id="" action="ppaction://hlinkshowjump?jump=nextslide"/>
          </p:cNvPr>
          <p:cNvSpPr/>
          <p:nvPr/>
        </p:nvSpPr>
        <p:spPr>
          <a:xfrm>
            <a:off x="104393" y="6163468"/>
            <a:ext cx="1368152" cy="69453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7" name="Right Arrow 6">
            <a:hlinkClick r:id="" action="ppaction://hlinkshowjump?jump=previousslide"/>
          </p:cNvPr>
          <p:cNvSpPr/>
          <p:nvPr/>
        </p:nvSpPr>
        <p:spPr>
          <a:xfrm>
            <a:off x="7733658" y="6163468"/>
            <a:ext cx="1379984" cy="6945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8" name="Oval 7">
            <a:hlinkClick r:id="rId4" action="ppaction://hlinksldjump"/>
          </p:cNvPr>
          <p:cNvSpPr/>
          <p:nvPr/>
        </p:nvSpPr>
        <p:spPr>
          <a:xfrm>
            <a:off x="7343800" y="0"/>
            <a:ext cx="1800200" cy="11521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الصفحة الرئيسية</a:t>
            </a:r>
          </a:p>
        </p:txBody>
      </p:sp>
    </p:spTree>
    <p:extLst>
      <p:ext uri="{BB962C8B-B14F-4D97-AF65-F5344CB8AC3E}">
        <p14:creationId xmlns:p14="http://schemas.microsoft.com/office/powerpoint/2010/main" val="386843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87841" y="2780928"/>
            <a:ext cx="1763688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8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أنْتما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667125" cy="2752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6305" y="923330"/>
            <a:ext cx="311153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5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أنْتما صديقان</a:t>
            </a:r>
          </a:p>
        </p:txBody>
      </p:sp>
      <p:sp>
        <p:nvSpPr>
          <p:cNvPr id="5" name="Rectangle 4"/>
          <p:cNvSpPr/>
          <p:nvPr/>
        </p:nvSpPr>
        <p:spPr>
          <a:xfrm>
            <a:off x="4066473" y="0"/>
            <a:ext cx="3121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المُثنى المُذكر</a:t>
            </a:r>
            <a:endParaRPr lang="en-US" sz="5400" b="1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88" y="3259449"/>
            <a:ext cx="2374408" cy="33679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38247" y="3504203"/>
            <a:ext cx="3284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المُثنى المُؤنث</a:t>
            </a:r>
            <a:endParaRPr lang="en-US" sz="5400" b="1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4797152"/>
            <a:ext cx="347157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5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أنْتما صديقتان</a:t>
            </a:r>
          </a:p>
        </p:txBody>
      </p:sp>
      <p:sp>
        <p:nvSpPr>
          <p:cNvPr id="9" name="Left Arrow 8">
            <a:hlinkClick r:id="" action="ppaction://hlinkshowjump?jump=nextslide"/>
          </p:cNvPr>
          <p:cNvSpPr/>
          <p:nvPr/>
        </p:nvSpPr>
        <p:spPr>
          <a:xfrm>
            <a:off x="104393" y="6163468"/>
            <a:ext cx="1368152" cy="69453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0" name="Right Arrow 9">
            <a:hlinkClick r:id="" action="ppaction://hlinkshowjump?jump=previousslide"/>
          </p:cNvPr>
          <p:cNvSpPr/>
          <p:nvPr/>
        </p:nvSpPr>
        <p:spPr>
          <a:xfrm>
            <a:off x="7733658" y="6163468"/>
            <a:ext cx="1379984" cy="6945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1" name="Oval 10">
            <a:hlinkClick r:id="rId5" action="ppaction://hlinksldjump"/>
          </p:cNvPr>
          <p:cNvSpPr/>
          <p:nvPr/>
        </p:nvSpPr>
        <p:spPr>
          <a:xfrm>
            <a:off x="7343800" y="0"/>
            <a:ext cx="1800200" cy="11521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الصفحة الرئيسية</a:t>
            </a:r>
          </a:p>
        </p:txBody>
      </p:sp>
    </p:spTree>
    <p:extLst>
      <p:ext uri="{BB962C8B-B14F-4D97-AF65-F5344CB8AC3E}">
        <p14:creationId xmlns:p14="http://schemas.microsoft.com/office/powerpoint/2010/main" val="337727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87841" y="2780928"/>
            <a:ext cx="1763688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8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أنْتم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85" y="3284984"/>
            <a:ext cx="4321612" cy="31715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24304" y="260648"/>
            <a:ext cx="3062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للجمع المُذكر</a:t>
            </a:r>
            <a:endParaRPr lang="en-US" sz="5400" b="1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CF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9182" y="1556792"/>
            <a:ext cx="28167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JO" sz="6600" b="1" dirty="0">
                <a:ln w="11430">
                  <a:solidFill>
                    <a:schemeClr val="bg1"/>
                  </a:solidFill>
                </a:ln>
                <a:solidFill>
                  <a:srgbClr val="FF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أنتم أطباء</a:t>
            </a:r>
            <a:endParaRPr lang="en-US" sz="6600" b="1" dirty="0">
              <a:ln w="11430">
                <a:solidFill>
                  <a:schemeClr val="bg1"/>
                </a:solidFill>
              </a:ln>
              <a:solidFill>
                <a:srgbClr val="FF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Left Arrow 5">
            <a:hlinkClick r:id="" action="ppaction://hlinkshowjump?jump=nextslide"/>
          </p:cNvPr>
          <p:cNvSpPr/>
          <p:nvPr/>
        </p:nvSpPr>
        <p:spPr>
          <a:xfrm>
            <a:off x="104393" y="6163468"/>
            <a:ext cx="1368152" cy="69453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7" name="Right Arrow 6">
            <a:hlinkClick r:id="" action="ppaction://hlinkshowjump?jump=previousslide"/>
          </p:cNvPr>
          <p:cNvSpPr/>
          <p:nvPr/>
        </p:nvSpPr>
        <p:spPr>
          <a:xfrm>
            <a:off x="7733658" y="6163468"/>
            <a:ext cx="1379984" cy="6945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8" name="Oval 7">
            <a:hlinkClick r:id="rId4" action="ppaction://hlinksldjump"/>
          </p:cNvPr>
          <p:cNvSpPr/>
          <p:nvPr/>
        </p:nvSpPr>
        <p:spPr>
          <a:xfrm>
            <a:off x="7343800" y="0"/>
            <a:ext cx="1800200" cy="11521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الصفحة الرئيسية</a:t>
            </a:r>
          </a:p>
        </p:txBody>
      </p:sp>
    </p:spTree>
    <p:extLst>
      <p:ext uri="{BB962C8B-B14F-4D97-AF65-F5344CB8AC3E}">
        <p14:creationId xmlns:p14="http://schemas.microsoft.com/office/powerpoint/2010/main" val="122042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87841" y="2780928"/>
            <a:ext cx="1763688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8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أنْتنَ</a:t>
            </a:r>
          </a:p>
        </p:txBody>
      </p:sp>
      <p:sp>
        <p:nvSpPr>
          <p:cNvPr id="3" name="Rectangle 2"/>
          <p:cNvSpPr/>
          <p:nvPr/>
        </p:nvSpPr>
        <p:spPr>
          <a:xfrm>
            <a:off x="1542551" y="260648"/>
            <a:ext cx="3225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للجمع المؤنث</a:t>
            </a:r>
            <a:endParaRPr lang="en-US" sz="5400" b="1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CF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3608" y="1556792"/>
            <a:ext cx="339868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JO" sz="6600" b="1" dirty="0">
                <a:ln w="11430">
                  <a:solidFill>
                    <a:schemeClr val="bg1"/>
                  </a:solidFill>
                </a:ln>
                <a:solidFill>
                  <a:srgbClr val="FF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أنتن طبيبات</a:t>
            </a:r>
            <a:endParaRPr lang="en-US" sz="6600" b="1" dirty="0">
              <a:ln w="11430">
                <a:solidFill>
                  <a:schemeClr val="bg1"/>
                </a:solidFill>
              </a:ln>
              <a:solidFill>
                <a:srgbClr val="FF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70" y="3140968"/>
            <a:ext cx="4545544" cy="3530809"/>
          </a:xfrm>
          <a:prstGeom prst="rect">
            <a:avLst/>
          </a:prstGeom>
        </p:spPr>
      </p:pic>
      <p:sp>
        <p:nvSpPr>
          <p:cNvPr id="6" name="Left Arrow 5">
            <a:hlinkClick r:id="" action="ppaction://hlinkshowjump?jump=nextslide"/>
          </p:cNvPr>
          <p:cNvSpPr/>
          <p:nvPr/>
        </p:nvSpPr>
        <p:spPr>
          <a:xfrm>
            <a:off x="104393" y="6163468"/>
            <a:ext cx="1368152" cy="69453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7" name="Right Arrow 6">
            <a:hlinkClick r:id="" action="ppaction://hlinkshowjump?jump=previousslide"/>
          </p:cNvPr>
          <p:cNvSpPr/>
          <p:nvPr/>
        </p:nvSpPr>
        <p:spPr>
          <a:xfrm>
            <a:off x="7733658" y="6163468"/>
            <a:ext cx="1379984" cy="6945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8" name="Oval 7">
            <a:hlinkClick r:id="rId4" action="ppaction://hlinksldjump"/>
          </p:cNvPr>
          <p:cNvSpPr/>
          <p:nvPr/>
        </p:nvSpPr>
        <p:spPr>
          <a:xfrm>
            <a:off x="7343800" y="0"/>
            <a:ext cx="1800200" cy="11521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الصفحة الرئيسية</a:t>
            </a:r>
          </a:p>
        </p:txBody>
      </p:sp>
    </p:spTree>
    <p:extLst>
      <p:ext uri="{BB962C8B-B14F-4D97-AF65-F5344CB8AC3E}">
        <p14:creationId xmlns:p14="http://schemas.microsoft.com/office/powerpoint/2010/main" val="3980536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6310">
            <a:off x="679954" y="5142283"/>
            <a:ext cx="1004452" cy="14247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3550">
            <a:off x="1283751" y="688657"/>
            <a:ext cx="948429" cy="13921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3429">
            <a:off x="466958" y="1950958"/>
            <a:ext cx="1043056" cy="14613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36200">
            <a:off x="395122" y="3669125"/>
            <a:ext cx="1574119" cy="1181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50120" y="539665"/>
            <a:ext cx="259878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3600" dirty="0"/>
              <a:t>نستنتج مما سبق: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9361" y="1402359"/>
            <a:ext cx="7435049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أنتَ  ضمير يدل على المخاطب المفرد المذكر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6691" y="2681645"/>
            <a:ext cx="7556877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أنتِ  ضمير يدل على المخاطب المفرد المؤنث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87638" y="3850631"/>
            <a:ext cx="7574510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4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أنتما  ضمير يدل على المخاطب للمُثنى المذكر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3335" y="5146775"/>
            <a:ext cx="7661073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4000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أنتما  ضمير يدل على المخاطب للمُثنى المؤنث</a:t>
            </a:r>
          </a:p>
        </p:txBody>
      </p:sp>
      <p:sp>
        <p:nvSpPr>
          <p:cNvPr id="11" name="Left Arrow 10">
            <a:hlinkClick r:id="" action="ppaction://hlinkshowjump?jump=nextslide"/>
          </p:cNvPr>
          <p:cNvSpPr/>
          <p:nvPr/>
        </p:nvSpPr>
        <p:spPr>
          <a:xfrm>
            <a:off x="104393" y="6163468"/>
            <a:ext cx="1368152" cy="69453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2" name="Right Arrow 11">
            <a:hlinkClick r:id="" action="ppaction://hlinkshowjump?jump=previousslide"/>
          </p:cNvPr>
          <p:cNvSpPr/>
          <p:nvPr/>
        </p:nvSpPr>
        <p:spPr>
          <a:xfrm>
            <a:off x="7733658" y="6163468"/>
            <a:ext cx="1379984" cy="6945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5" name="Oval 14">
            <a:hlinkClick r:id="rId6" action="ppaction://hlinksldjump"/>
          </p:cNvPr>
          <p:cNvSpPr/>
          <p:nvPr/>
        </p:nvSpPr>
        <p:spPr>
          <a:xfrm>
            <a:off x="7343800" y="0"/>
            <a:ext cx="1800200" cy="11521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الصفحة الرئيسية</a:t>
            </a:r>
          </a:p>
        </p:txBody>
      </p:sp>
    </p:spTree>
    <p:extLst>
      <p:ext uri="{BB962C8B-B14F-4D97-AF65-F5344CB8AC3E}">
        <p14:creationId xmlns:p14="http://schemas.microsoft.com/office/powerpoint/2010/main" val="1736074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219</Words>
  <Application>Microsoft Office PowerPoint</Application>
  <PresentationFormat>On-screen Show (4:3)</PresentationFormat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23</cp:revision>
  <dcterms:created xsi:type="dcterms:W3CDTF">2018-03-21T20:03:05Z</dcterms:created>
  <dcterms:modified xsi:type="dcterms:W3CDTF">2024-02-25T10:43:20Z</dcterms:modified>
</cp:coreProperties>
</file>