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8"/>
  </p:notesMasterIdLst>
  <p:sldIdLst>
    <p:sldId id="256" r:id="rId2"/>
    <p:sldId id="264" r:id="rId3"/>
    <p:sldId id="260" r:id="rId4"/>
    <p:sldId id="258" r:id="rId5"/>
    <p:sldId id="277" r:id="rId6"/>
    <p:sldId id="281" r:id="rId7"/>
  </p:sldIdLst>
  <p:sldSz cx="9144000" cy="5143500" type="screen16x9"/>
  <p:notesSz cx="6858000" cy="9144000"/>
  <p:embeddedFontLst>
    <p:embeddedFont>
      <p:font typeface="abo2sadam" pitchFamily="2" charset="-78"/>
      <p:regular r:id="rId9"/>
    </p:embeddedFont>
    <p:embeddedFont>
      <p:font typeface="Roboto" charset="0"/>
      <p:regular r:id="rId10"/>
      <p:bold r:id="rId11"/>
      <p:italic r:id="rId12"/>
      <p:boldItalic r:id="rId13"/>
    </p:embeddedFont>
    <p:embeddedFont>
      <p:font typeface="Roboto Medium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1C4"/>
    <a:srgbClr val="F6F6F6"/>
    <a:srgbClr val="008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3F0D3A-A9D7-4C8E-B6CF-852A9A98B5E9}">
  <a:tblStyle styleId="{7B3F0D3A-A9D7-4C8E-B6CF-852A9A98B5E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37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56096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3" name="Google Shape;15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1924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8" name="Google Shape;2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4395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67249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614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0" name="Google Shape;526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1" name="Google Shape;5261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1155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" name="Google Shape;532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6" name="Google Shape;532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3625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 slide">
  <p:cSld name="CUSTOM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6568"/>
          <a:stretch/>
        </p:blipFill>
        <p:spPr>
          <a:xfrm>
            <a:off x="345025" y="350313"/>
            <a:ext cx="8453949" cy="44428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-7650" y="3024500"/>
            <a:ext cx="7654500" cy="14742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76300" y="1944525"/>
            <a:ext cx="8322600" cy="19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27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54050" y="3770575"/>
            <a:ext cx="74937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- Right">
  <p:cSld name="CUSTOM_8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55975" y="2412225"/>
            <a:ext cx="4248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50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title" idx="2"/>
          </p:nvPr>
        </p:nvSpPr>
        <p:spPr>
          <a:xfrm>
            <a:off x="463975" y="2826650"/>
            <a:ext cx="4032000" cy="20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A0A0"/>
              </a:buClr>
              <a:buSzPts val="1600"/>
              <a:buFont typeface="Roboto"/>
              <a:buNone/>
              <a:defRPr sz="1600">
                <a:solidFill>
                  <a:srgbClr val="A0A0A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Roboto"/>
              <a:buNone/>
              <a:defRPr>
                <a:solidFill>
                  <a:srgbClr val="3E606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slide with title and text left">
  <p:cSld name="CUSTOM_9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 txBox="1">
            <a:spLocks noGrp="1"/>
          </p:cNvSpPr>
          <p:nvPr>
            <p:ph type="title"/>
          </p:nvPr>
        </p:nvSpPr>
        <p:spPr>
          <a:xfrm>
            <a:off x="5083800" y="341650"/>
            <a:ext cx="3638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400" b="1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19344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1"/>
          </p:nvPr>
        </p:nvSpPr>
        <p:spPr>
          <a:xfrm>
            <a:off x="5083800" y="148810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●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○"/>
              <a:defRPr sz="16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11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115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○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200"/>
              <a:buFont typeface="Roboto"/>
              <a:buChar char="■"/>
              <a:defRPr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2"/>
          </p:nvPr>
        </p:nvSpPr>
        <p:spPr>
          <a:xfrm>
            <a:off x="5083800" y="3817300"/>
            <a:ext cx="3638400" cy="9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○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■"/>
              <a:def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●"/>
              <a:def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115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  <a:def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115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○"/>
              <a:def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7" name="Google Shape;27;p6"/>
          <p:cNvSpPr/>
          <p:nvPr/>
        </p:nvSpPr>
        <p:spPr>
          <a:xfrm>
            <a:off x="5074251" y="3817300"/>
            <a:ext cx="3760500" cy="10608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3"/>
          </p:nvPr>
        </p:nvSpPr>
        <p:spPr>
          <a:xfrm>
            <a:off x="5191125" y="3836250"/>
            <a:ext cx="3526800" cy="104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 4">
  <p:cSld name="CUSTOM_12_4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2"/>
          <p:cNvGrpSpPr/>
          <p:nvPr/>
        </p:nvGrpSpPr>
        <p:grpSpPr>
          <a:xfrm>
            <a:off x="3783969" y="-23750"/>
            <a:ext cx="5375861" cy="5177700"/>
            <a:chOff x="3768189" y="-23750"/>
            <a:chExt cx="5375861" cy="5177700"/>
          </a:xfrm>
        </p:grpSpPr>
        <p:sp>
          <p:nvSpPr>
            <p:cNvPr id="74" name="Google Shape;74;p12"/>
            <p:cNvSpPr/>
            <p:nvPr/>
          </p:nvSpPr>
          <p:spPr>
            <a:xfrm>
              <a:off x="4148450" y="-23750"/>
              <a:ext cx="4995600" cy="5177700"/>
            </a:xfrm>
            <a:prstGeom prst="rect">
              <a:avLst/>
            </a:prstGeom>
            <a:solidFill>
              <a:srgbClr val="193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2"/>
            <p:cNvSpPr/>
            <p:nvPr/>
          </p:nvSpPr>
          <p:spPr>
            <a:xfrm rot="-5400000">
              <a:off x="3510939" y="349631"/>
              <a:ext cx="902400" cy="387900"/>
            </a:xfrm>
            <a:prstGeom prst="triangle">
              <a:avLst>
                <a:gd name="adj" fmla="val 50000"/>
              </a:avLst>
            </a:prstGeom>
            <a:solidFill>
              <a:srgbClr val="1934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6" name="Google Shape;76;p12"/>
          <p:cNvSpPr txBox="1">
            <a:spLocks noGrp="1"/>
          </p:cNvSpPr>
          <p:nvPr>
            <p:ph type="title"/>
          </p:nvPr>
        </p:nvSpPr>
        <p:spPr>
          <a:xfrm>
            <a:off x="5083800" y="206100"/>
            <a:ext cx="3638400" cy="128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4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5083800" y="1488100"/>
            <a:ext cx="3638400" cy="30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○"/>
              <a:defRPr sz="16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■"/>
              <a:def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●"/>
              <a:defRPr sz="1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  <a:def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○"/>
              <a:def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 2">
  <p:cSld name="CUSTOM_12_2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4245650" y="1568125"/>
            <a:ext cx="4482600" cy="21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441"/>
              </a:buClr>
              <a:buSzPts val="2400"/>
              <a:buNone/>
              <a:defRPr sz="2400">
                <a:solidFill>
                  <a:srgbClr val="19344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ubTitle" idx="1"/>
          </p:nvPr>
        </p:nvSpPr>
        <p:spPr>
          <a:xfrm>
            <a:off x="4879550" y="3694525"/>
            <a:ext cx="32148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3E60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pty slide 1">
  <p:cSld name="CUSTOM_12_1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5"/>
          <p:cNvSpPr/>
          <p:nvPr/>
        </p:nvSpPr>
        <p:spPr>
          <a:xfrm>
            <a:off x="477850" y="0"/>
            <a:ext cx="4144500" cy="2652300"/>
          </a:xfrm>
          <a:prstGeom prst="rect">
            <a:avLst/>
          </a:prstGeom>
          <a:solidFill>
            <a:srgbClr val="1934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title"/>
          </p:nvPr>
        </p:nvSpPr>
        <p:spPr>
          <a:xfrm>
            <a:off x="661025" y="158925"/>
            <a:ext cx="3810000" cy="9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subTitle" idx="1"/>
          </p:nvPr>
        </p:nvSpPr>
        <p:spPr>
          <a:xfrm>
            <a:off x="661025" y="1140275"/>
            <a:ext cx="3667500" cy="12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95300" y="695225"/>
            <a:ext cx="755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 Medium"/>
              <a:buNone/>
              <a:defRPr sz="26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chemeClr val="dk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285225" y="1668825"/>
            <a:ext cx="6402900" cy="26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300"/>
              <a:buFont typeface="Roboto"/>
              <a:buChar char="○"/>
              <a:defRPr sz="13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858585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8" r:id="rId4"/>
    <p:sldLayoutId id="2147483660" r:id="rId5"/>
    <p:sldLayoutId id="214748366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/>
          <p:nvPr/>
        </p:nvSpPr>
        <p:spPr>
          <a:xfrm>
            <a:off x="-7650" y="3024500"/>
            <a:ext cx="7654500" cy="147420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0"/>
          <p:cNvSpPr txBox="1">
            <a:spLocks noGrp="1"/>
          </p:cNvSpPr>
          <p:nvPr>
            <p:ph type="title"/>
          </p:nvPr>
        </p:nvSpPr>
        <p:spPr>
          <a:xfrm>
            <a:off x="476300" y="3397537"/>
            <a:ext cx="8322600" cy="724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ar-JO" sz="4400" dirty="0" smtClean="0">
                <a:solidFill>
                  <a:schemeClr val="tx1"/>
                </a:solidFill>
              </a:rPr>
              <a:t>إدخال النصوص وتصحيح الاخطاء</a:t>
            </a:r>
            <a:endParaRPr sz="4400" dirty="0">
              <a:solidFill>
                <a:schemeClr val="tx1"/>
              </a:solidFill>
            </a:endParaRPr>
          </a:p>
        </p:txBody>
      </p:sp>
      <p:sp>
        <p:nvSpPr>
          <p:cNvPr id="157" name="Google Shape;157;p30"/>
          <p:cNvSpPr txBox="1">
            <a:spLocks noGrp="1"/>
          </p:cNvSpPr>
          <p:nvPr>
            <p:ph type="body" idx="4294967295"/>
          </p:nvPr>
        </p:nvSpPr>
        <p:spPr>
          <a:xfrm>
            <a:off x="188623" y="1099288"/>
            <a:ext cx="1773740" cy="1921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ar-JO" sz="3200" b="1" dirty="0" smtClean="0">
                <a:solidFill>
                  <a:srgbClr val="0070C0"/>
                </a:solidFill>
              </a:rPr>
              <a:t>الدرس الرابع :</a:t>
            </a:r>
            <a:endParaRPr sz="2000" b="1" dirty="0">
              <a:solidFill>
                <a:srgbClr val="0070C0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990460" y="96811"/>
            <a:ext cx="204735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18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إعداد : هدى النشواتي</a:t>
            </a:r>
            <a:endParaRPr lang="ar-SA" sz="18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38"/>
          <p:cNvPicPr preferRelativeResize="0"/>
          <p:nvPr/>
        </p:nvPicPr>
        <p:blipFill rotWithShape="1">
          <a:blip r:embed="rId3">
            <a:alphaModFix/>
          </a:blip>
          <a:srcRect t="6611" b="13445"/>
          <a:stretch/>
        </p:blipFill>
        <p:spPr>
          <a:xfrm>
            <a:off x="233550" y="260075"/>
            <a:ext cx="8676900" cy="46233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8"/>
          <p:cNvSpPr/>
          <p:nvPr/>
        </p:nvSpPr>
        <p:spPr>
          <a:xfrm>
            <a:off x="427499" y="502650"/>
            <a:ext cx="4832869" cy="1070080"/>
          </a:xfrm>
          <a:prstGeom prst="rect">
            <a:avLst/>
          </a:prstGeom>
          <a:solidFill>
            <a:srgbClr val="1934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8"/>
          <p:cNvSpPr txBox="1">
            <a:spLocks noGrp="1"/>
          </p:cNvSpPr>
          <p:nvPr>
            <p:ph type="title"/>
          </p:nvPr>
        </p:nvSpPr>
        <p:spPr>
          <a:xfrm>
            <a:off x="90722" y="574334"/>
            <a:ext cx="4679288" cy="7577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 smtClean="0"/>
              <a:t>اختيار لغة الكتابة وإدخال النص</a:t>
            </a:r>
            <a:endParaRPr dirty="0"/>
          </a:p>
        </p:txBody>
      </p:sp>
      <p:pic>
        <p:nvPicPr>
          <p:cNvPr id="7" name="صورة 1"/>
          <p:cNvPicPr>
            <a:picLocks noChangeAspect="1"/>
          </p:cNvPicPr>
          <p:nvPr/>
        </p:nvPicPr>
        <p:blipFill>
          <a:blip r:embed="rId4">
            <a:clrChange>
              <a:clrFrom>
                <a:srgbClr val="4E4E4E">
                  <a:alpha val="30588"/>
                </a:srgbClr>
              </a:clrFrom>
              <a:clrTo>
                <a:srgbClr val="4E4E4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378" y="119417"/>
            <a:ext cx="2747072" cy="2077538"/>
          </a:xfrm>
          <a:prstGeom prst="rect">
            <a:avLst/>
          </a:prstGeom>
        </p:spPr>
      </p:pic>
      <p:sp>
        <p:nvSpPr>
          <p:cNvPr id="8" name="Google Shape;307;p27"/>
          <p:cNvSpPr/>
          <p:nvPr/>
        </p:nvSpPr>
        <p:spPr>
          <a:xfrm>
            <a:off x="4931373" y="646538"/>
            <a:ext cx="865939" cy="79362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11;p27"/>
          <p:cNvSpPr txBox="1">
            <a:spLocks/>
          </p:cNvSpPr>
          <p:nvPr/>
        </p:nvSpPr>
        <p:spPr>
          <a:xfrm>
            <a:off x="5092735" y="846439"/>
            <a:ext cx="543214" cy="3825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4400" dirty="0" smtClean="0"/>
              <a:t>1</a:t>
            </a:r>
            <a:endParaRPr lang="ar-JO" sz="4400" dirty="0"/>
          </a:p>
        </p:txBody>
      </p:sp>
      <p:sp>
        <p:nvSpPr>
          <p:cNvPr id="10" name="Google Shape;231;p38"/>
          <p:cNvSpPr/>
          <p:nvPr/>
        </p:nvSpPr>
        <p:spPr>
          <a:xfrm>
            <a:off x="446034" y="1774520"/>
            <a:ext cx="4832869" cy="1070080"/>
          </a:xfrm>
          <a:prstGeom prst="rect">
            <a:avLst/>
          </a:prstGeom>
          <a:solidFill>
            <a:srgbClr val="1934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232;p38"/>
          <p:cNvSpPr txBox="1">
            <a:spLocks/>
          </p:cNvSpPr>
          <p:nvPr/>
        </p:nvSpPr>
        <p:spPr>
          <a:xfrm>
            <a:off x="75745" y="1774520"/>
            <a:ext cx="4679288" cy="79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 Medium"/>
              <a:buNone/>
              <a:defRPr sz="24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Medium"/>
              <a:buNone/>
              <a:defRPr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Medium"/>
              <a:buNone/>
              <a:defRPr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Medium"/>
              <a:buNone/>
              <a:defRPr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Medium"/>
              <a:buNone/>
              <a:defRPr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Medium"/>
              <a:buNone/>
              <a:defRPr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Medium"/>
              <a:buNone/>
              <a:defRPr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Medium"/>
              <a:buNone/>
              <a:defRPr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Roboto Medium"/>
              <a:buNone/>
              <a:defRPr sz="3000" b="0" i="0" u="none" strike="noStrike" cap="none">
                <a:solidFill>
                  <a:srgbClr val="FFFFFF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algn="r" rtl="1"/>
            <a:r>
              <a:rPr lang="ar-JO" dirty="0" smtClean="0"/>
              <a:t>تحرير النص </a:t>
            </a:r>
            <a:endParaRPr lang="en-US" dirty="0"/>
          </a:p>
        </p:txBody>
      </p:sp>
      <p:sp>
        <p:nvSpPr>
          <p:cNvPr id="12" name="Google Shape;307;p27"/>
          <p:cNvSpPr/>
          <p:nvPr/>
        </p:nvSpPr>
        <p:spPr>
          <a:xfrm>
            <a:off x="4949908" y="1918408"/>
            <a:ext cx="865939" cy="79362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311;p27"/>
          <p:cNvSpPr txBox="1">
            <a:spLocks/>
          </p:cNvSpPr>
          <p:nvPr/>
        </p:nvSpPr>
        <p:spPr>
          <a:xfrm>
            <a:off x="5111270" y="2118309"/>
            <a:ext cx="543214" cy="3825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4400" dirty="0" smtClean="0"/>
              <a:t>2</a:t>
            </a:r>
            <a:endParaRPr lang="ar-JO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4"/>
          <p:cNvSpPr/>
          <p:nvPr/>
        </p:nvSpPr>
        <p:spPr>
          <a:xfrm>
            <a:off x="3657600" y="1575615"/>
            <a:ext cx="5279892" cy="47921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3370483" y="713912"/>
            <a:ext cx="5773517" cy="827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ar-JO" sz="2000" dirty="0" smtClean="0">
                <a:solidFill>
                  <a:srgbClr val="FF0000"/>
                </a:solidFill>
              </a:rPr>
              <a:t>برنامج معالج النصوص يُمكنك من الكتابة بلغات عدة، منها اللغتين العربية والانجليزية.</a:t>
            </a:r>
            <a:endParaRPr sz="2000" dirty="0">
              <a:solidFill>
                <a:srgbClr val="FF0000"/>
              </a:solidFill>
            </a:endParaRPr>
          </a:p>
        </p:txBody>
      </p:sp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3657600" y="2123844"/>
            <a:ext cx="5084683" cy="52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ar-JO" dirty="0" smtClean="0">
                <a:solidFill>
                  <a:schemeClr val="tx1"/>
                </a:solidFill>
              </a:rPr>
              <a:t>اضغط على المفتاحين </a:t>
            </a:r>
            <a:r>
              <a:rPr lang="en-US" dirty="0" smtClean="0">
                <a:solidFill>
                  <a:schemeClr val="tx1"/>
                </a:solidFill>
              </a:rPr>
              <a:t>(Alt)</a:t>
            </a:r>
            <a:r>
              <a:rPr lang="ar-JO" dirty="0" smtClean="0">
                <a:solidFill>
                  <a:schemeClr val="tx1"/>
                </a:solidFill>
              </a:rPr>
              <a:t> و </a:t>
            </a:r>
            <a:r>
              <a:rPr lang="en-US" dirty="0" smtClean="0">
                <a:solidFill>
                  <a:schemeClr val="tx1"/>
                </a:solidFill>
              </a:rPr>
              <a:t>(Shift)</a:t>
            </a:r>
            <a:r>
              <a:rPr lang="ar-JO" dirty="0" smtClean="0">
                <a:solidFill>
                  <a:schemeClr val="tx1"/>
                </a:solidFill>
              </a:rPr>
              <a:t> في آن واحد.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87" name="Google Shape;187;p34"/>
          <p:cNvPicPr preferRelativeResize="0"/>
          <p:nvPr/>
        </p:nvPicPr>
        <p:blipFill rotWithShape="1">
          <a:blip r:embed="rId3">
            <a:alphaModFix/>
          </a:blip>
          <a:srcRect l="17059" r="21398"/>
          <a:stretch/>
        </p:blipFill>
        <p:spPr>
          <a:xfrm>
            <a:off x="0" y="0"/>
            <a:ext cx="3657600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4"/>
          <p:cNvSpPr txBox="1">
            <a:spLocks noGrp="1"/>
          </p:cNvSpPr>
          <p:nvPr>
            <p:ph type="body" idx="2"/>
          </p:nvPr>
        </p:nvSpPr>
        <p:spPr>
          <a:xfrm>
            <a:off x="3554393" y="1575615"/>
            <a:ext cx="5383099" cy="5856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1800" dirty="0" smtClean="0">
                <a:solidFill>
                  <a:srgbClr val="002060"/>
                </a:solidFill>
                <a:cs typeface="+mj-cs"/>
              </a:rPr>
              <a:t>أولاً : لتبديل لغة الكتابة بين العربية والإنجليزية </a:t>
            </a:r>
            <a:r>
              <a:rPr lang="ar-JO" sz="1800" dirty="0" smtClean="0">
                <a:solidFill>
                  <a:srgbClr val="FF0000"/>
                </a:solidFill>
                <a:cs typeface="+mj-cs"/>
              </a:rPr>
              <a:t>دون</a:t>
            </a:r>
            <a:r>
              <a:rPr lang="ar-JO" sz="1800" dirty="0" smtClean="0">
                <a:solidFill>
                  <a:srgbClr val="002060"/>
                </a:solidFill>
                <a:cs typeface="+mj-cs"/>
              </a:rPr>
              <a:t> تحويل اتجاه الكتابة :</a:t>
            </a:r>
            <a:endParaRPr sz="18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7" name="Google Shape;184;p34"/>
          <p:cNvSpPr/>
          <p:nvPr/>
        </p:nvSpPr>
        <p:spPr>
          <a:xfrm>
            <a:off x="3657600" y="2772478"/>
            <a:ext cx="5279892" cy="479210"/>
          </a:xfrm>
          <a:prstGeom prst="rect">
            <a:avLst/>
          </a:prstGeom>
          <a:solidFill>
            <a:srgbClr val="A5B7C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86;p34"/>
          <p:cNvSpPr txBox="1">
            <a:spLocks/>
          </p:cNvSpPr>
          <p:nvPr/>
        </p:nvSpPr>
        <p:spPr>
          <a:xfrm>
            <a:off x="3657600" y="3320707"/>
            <a:ext cx="5084683" cy="52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○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 rtl="1">
              <a:buFont typeface="Roboto"/>
              <a:buNone/>
            </a:pPr>
            <a:r>
              <a:rPr lang="ar-JO" dirty="0" smtClean="0">
                <a:solidFill>
                  <a:schemeClr val="tx1"/>
                </a:solidFill>
              </a:rPr>
              <a:t>اضغط على المفتاحين </a:t>
            </a:r>
            <a:r>
              <a:rPr lang="en-US" dirty="0" smtClean="0">
                <a:solidFill>
                  <a:schemeClr val="tx1"/>
                </a:solidFill>
              </a:rPr>
              <a:t>(Ctrl)</a:t>
            </a:r>
            <a:r>
              <a:rPr lang="ar-JO" dirty="0" smtClean="0">
                <a:solidFill>
                  <a:schemeClr val="tx1"/>
                </a:solidFill>
              </a:rPr>
              <a:t> و </a:t>
            </a:r>
            <a:r>
              <a:rPr lang="en-US" dirty="0" smtClean="0">
                <a:solidFill>
                  <a:schemeClr val="tx1"/>
                </a:solidFill>
              </a:rPr>
              <a:t> (Shift)</a:t>
            </a:r>
            <a:r>
              <a:rPr lang="ar-JO" dirty="0" smtClean="0">
                <a:solidFill>
                  <a:schemeClr val="tx1"/>
                </a:solidFill>
              </a:rPr>
              <a:t>في آن واحد.</a:t>
            </a:r>
            <a:endParaRPr lang="ar-JO" dirty="0">
              <a:solidFill>
                <a:schemeClr val="tx1"/>
              </a:solidFill>
            </a:endParaRPr>
          </a:p>
        </p:txBody>
      </p:sp>
      <p:sp>
        <p:nvSpPr>
          <p:cNvPr id="9" name="Google Shape;188;p34"/>
          <p:cNvSpPr txBox="1">
            <a:spLocks/>
          </p:cNvSpPr>
          <p:nvPr/>
        </p:nvSpPr>
        <p:spPr>
          <a:xfrm>
            <a:off x="3554393" y="2772478"/>
            <a:ext cx="5383099" cy="5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11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115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Roboto"/>
              <a:buChar char="○"/>
              <a:defRPr sz="13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 rtl="1">
              <a:buFont typeface="Roboto"/>
              <a:buNone/>
            </a:pPr>
            <a:r>
              <a:rPr lang="ar-JO" sz="1800" dirty="0" smtClean="0">
                <a:solidFill>
                  <a:srgbClr val="002060"/>
                </a:solidFill>
                <a:cs typeface="+mj-cs"/>
              </a:rPr>
              <a:t>ثانياً: لتبديل لغة الكتابة بين العربية والإنجليزية </a:t>
            </a:r>
            <a:r>
              <a:rPr lang="ar-JO" sz="1800" dirty="0" smtClean="0">
                <a:solidFill>
                  <a:srgbClr val="0082B0"/>
                </a:solidFill>
                <a:cs typeface="+mj-cs"/>
              </a:rPr>
              <a:t>مع</a:t>
            </a:r>
            <a:r>
              <a:rPr lang="ar-JO" sz="1800" dirty="0" smtClean="0">
                <a:solidFill>
                  <a:srgbClr val="002060"/>
                </a:solidFill>
                <a:cs typeface="+mj-cs"/>
              </a:rPr>
              <a:t> تحويل اتجاه الكتابة :</a:t>
            </a:r>
            <a:endParaRPr lang="ar-JO" sz="1800" dirty="0">
              <a:solidFill>
                <a:srgbClr val="002060"/>
              </a:solidFill>
              <a:cs typeface="+mj-cs"/>
            </a:endParaRPr>
          </a:p>
        </p:txBody>
      </p:sp>
      <p:sp>
        <p:nvSpPr>
          <p:cNvPr id="10" name="Google Shape;186;p34"/>
          <p:cNvSpPr txBox="1">
            <a:spLocks/>
          </p:cNvSpPr>
          <p:nvPr/>
        </p:nvSpPr>
        <p:spPr>
          <a:xfrm>
            <a:off x="4808306" y="3979618"/>
            <a:ext cx="3991276" cy="526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●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302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600"/>
              <a:buFont typeface="Roboto"/>
              <a:buChar char="○"/>
              <a:defRPr sz="16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■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238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500"/>
              <a:buFont typeface="Roboto"/>
              <a:buChar char="●"/>
              <a:defRPr sz="15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○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400"/>
              <a:buFont typeface="Roboto"/>
              <a:buChar char="■"/>
              <a:defRPr sz="14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●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115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300"/>
              <a:buFont typeface="Roboto"/>
              <a:buChar char="○"/>
              <a:defRPr sz="13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3E606F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r" rtl="1">
              <a:buFont typeface="Roboto"/>
              <a:buNone/>
            </a:pPr>
            <a:r>
              <a:rPr lang="ar-JO" b="1" dirty="0">
                <a:solidFill>
                  <a:srgbClr val="FF0000"/>
                </a:solidFill>
              </a:rPr>
              <a:t>ملاحظة : </a:t>
            </a:r>
            <a:r>
              <a:rPr lang="ar-JO" dirty="0">
                <a:solidFill>
                  <a:schemeClr val="tx1"/>
                </a:solidFill>
              </a:rPr>
              <a:t>يمكن تغيير لغة الكتابة من خلال النقر على </a:t>
            </a:r>
          </a:p>
          <a:p>
            <a:pPr marL="0" indent="0" algn="r" rtl="1">
              <a:buFont typeface="Roboto"/>
              <a:buNone/>
            </a:pPr>
            <a:r>
              <a:rPr lang="ar-JO" dirty="0" smtClean="0">
                <a:solidFill>
                  <a:schemeClr val="tx1"/>
                </a:solidFill>
              </a:rPr>
              <a:t>           اللغة </a:t>
            </a:r>
            <a:r>
              <a:rPr lang="ar-JO" dirty="0">
                <a:solidFill>
                  <a:schemeClr val="tx1"/>
                </a:solidFill>
              </a:rPr>
              <a:t>في شريط المعلومات واختيار اللغة</a:t>
            </a:r>
          </a:p>
          <a:p>
            <a:pPr marL="0" indent="0" algn="r" rtl="1">
              <a:buFont typeface="Roboto"/>
              <a:buNone/>
            </a:pPr>
            <a:r>
              <a:rPr lang="ar-JO" dirty="0">
                <a:solidFill>
                  <a:schemeClr val="tx1"/>
                </a:solidFill>
              </a:rPr>
              <a:t>        </a:t>
            </a:r>
            <a:r>
              <a:rPr lang="ar-JO" dirty="0" smtClean="0">
                <a:solidFill>
                  <a:schemeClr val="tx1"/>
                </a:solidFill>
              </a:rPr>
              <a:t>     </a:t>
            </a:r>
            <a:r>
              <a:rPr lang="ar-JO" dirty="0">
                <a:solidFill>
                  <a:schemeClr val="tx1"/>
                </a:solidFill>
              </a:rPr>
              <a:t>المطلوبة.</a:t>
            </a:r>
          </a:p>
        </p:txBody>
      </p:sp>
      <p:sp>
        <p:nvSpPr>
          <p:cNvPr id="11" name="Google Shape;231;p38"/>
          <p:cNvSpPr/>
          <p:nvPr/>
        </p:nvSpPr>
        <p:spPr>
          <a:xfrm>
            <a:off x="3774187" y="0"/>
            <a:ext cx="4832869" cy="759492"/>
          </a:xfrm>
          <a:prstGeom prst="rect">
            <a:avLst/>
          </a:prstGeom>
          <a:solidFill>
            <a:srgbClr val="1934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32;p38"/>
          <p:cNvSpPr txBox="1">
            <a:spLocks/>
          </p:cNvSpPr>
          <p:nvPr/>
        </p:nvSpPr>
        <p:spPr>
          <a:xfrm>
            <a:off x="3384554" y="-112885"/>
            <a:ext cx="4679288" cy="75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 Medium"/>
              <a:buNone/>
              <a:defRPr sz="2400" b="1" i="0" u="none" strike="noStrike" cap="none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rgbClr val="1934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rgbClr val="1934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rgbClr val="1934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rgbClr val="1934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rgbClr val="1934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rgbClr val="1934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rgbClr val="1934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rgbClr val="1934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algn="r" rtl="1"/>
            <a:r>
              <a:rPr lang="ar-JO" dirty="0" smtClean="0">
                <a:solidFill>
                  <a:schemeClr val="bg1"/>
                </a:solidFill>
              </a:rPr>
              <a:t>اختيار لغة الكتابة وإدخال النص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13" name="Google Shape;307;p27"/>
          <p:cNvSpPr/>
          <p:nvPr/>
        </p:nvSpPr>
        <p:spPr>
          <a:xfrm>
            <a:off x="8303256" y="42900"/>
            <a:ext cx="679381" cy="63874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311;p27"/>
          <p:cNvSpPr txBox="1">
            <a:spLocks/>
          </p:cNvSpPr>
          <p:nvPr/>
        </p:nvSpPr>
        <p:spPr>
          <a:xfrm>
            <a:off x="8332314" y="165706"/>
            <a:ext cx="543214" cy="3825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4000" dirty="0" smtClean="0"/>
              <a:t>1</a:t>
            </a:r>
            <a:endParaRPr lang="ar-JO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>
            <a:spLocks noGrp="1"/>
          </p:cNvSpPr>
          <p:nvPr>
            <p:ph type="title"/>
          </p:nvPr>
        </p:nvSpPr>
        <p:spPr>
          <a:xfrm>
            <a:off x="126387" y="671013"/>
            <a:ext cx="5098531" cy="1120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-JO" sz="2400" dirty="0" smtClean="0">
                <a:solidFill>
                  <a:srgbClr val="FF0000"/>
                </a:solidFill>
              </a:rPr>
              <a:t>تحرير النص: </a:t>
            </a:r>
            <a:r>
              <a:rPr lang="ar-JO" sz="2400" dirty="0" smtClean="0">
                <a:solidFill>
                  <a:schemeClr val="tx1"/>
                </a:solidFill>
              </a:rPr>
              <a:t>يعني إجراء تعديلات على النص الموجود لإخراجه بشكل نهائي حسب المطلوب.</a:t>
            </a:r>
            <a:endParaRPr sz="2400" dirty="0">
              <a:solidFill>
                <a:schemeClr val="tx1"/>
              </a:solidFill>
            </a:endParaRPr>
          </a:p>
        </p:txBody>
      </p:sp>
      <p:pic>
        <p:nvPicPr>
          <p:cNvPr id="171" name="Google Shape;171;p32"/>
          <p:cNvPicPr preferRelativeResize="0"/>
          <p:nvPr/>
        </p:nvPicPr>
        <p:blipFill rotWithShape="1">
          <a:blip r:embed="rId3">
            <a:alphaModFix/>
          </a:blip>
          <a:srcRect l="47471" r="657"/>
          <a:stretch/>
        </p:blipFill>
        <p:spPr>
          <a:xfrm>
            <a:off x="5146903" y="0"/>
            <a:ext cx="3997102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 txBox="1">
            <a:spLocks noGrp="1"/>
          </p:cNvSpPr>
          <p:nvPr>
            <p:ph type="title" idx="2"/>
          </p:nvPr>
        </p:nvSpPr>
        <p:spPr>
          <a:xfrm>
            <a:off x="-102742" y="1983417"/>
            <a:ext cx="5155822" cy="20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rgbClr val="0070C0"/>
                </a:solidFill>
              </a:rPr>
              <a:t>خطوات التعديل على النص :</a:t>
            </a:r>
            <a:br>
              <a:rPr lang="ar-JO" sz="2400" b="1" dirty="0" smtClean="0">
                <a:solidFill>
                  <a:srgbClr val="0070C0"/>
                </a:solidFill>
              </a:rPr>
            </a:br>
            <a:r>
              <a:rPr lang="ar-JO" sz="1050" b="1" dirty="0">
                <a:solidFill>
                  <a:srgbClr val="0070C0"/>
                </a:solidFill>
              </a:rPr>
              <a:t/>
            </a:r>
            <a:br>
              <a:rPr lang="ar-JO" sz="1050" b="1" dirty="0">
                <a:solidFill>
                  <a:srgbClr val="0070C0"/>
                </a:solidFill>
              </a:rPr>
            </a:br>
            <a:r>
              <a:rPr lang="ar-JO" sz="2000" b="1" dirty="0" smtClean="0">
                <a:solidFill>
                  <a:srgbClr val="0070C0"/>
                </a:solidFill>
              </a:rPr>
              <a:t>1- </a:t>
            </a:r>
            <a:r>
              <a:rPr lang="ar-JO" sz="2000" b="1" dirty="0" smtClean="0">
                <a:solidFill>
                  <a:schemeClr val="tx1"/>
                </a:solidFill>
              </a:rPr>
              <a:t>ضع مؤشر الفأرة في موقع التعديل.</a:t>
            </a:r>
            <a:br>
              <a:rPr lang="ar-JO" sz="2000" b="1" dirty="0" smtClean="0">
                <a:solidFill>
                  <a:schemeClr val="tx1"/>
                </a:solidFill>
              </a:rPr>
            </a:br>
            <a:r>
              <a:rPr lang="ar-JO" sz="2000" b="1" dirty="0" smtClean="0">
                <a:solidFill>
                  <a:srgbClr val="0082B0"/>
                </a:solidFill>
              </a:rPr>
              <a:t>2- </a:t>
            </a:r>
            <a:r>
              <a:rPr lang="ar-JO" sz="2000" b="1" dirty="0" smtClean="0">
                <a:solidFill>
                  <a:schemeClr val="tx1"/>
                </a:solidFill>
              </a:rPr>
              <a:t>استخدم مفتاح </a:t>
            </a:r>
            <a:r>
              <a:rPr lang="en-US" sz="2000" b="1" dirty="0" smtClean="0">
                <a:solidFill>
                  <a:schemeClr val="tx1"/>
                </a:solidFill>
              </a:rPr>
              <a:t>(Delete)</a:t>
            </a:r>
            <a:r>
              <a:rPr lang="ar-JO" sz="2000" b="1" dirty="0">
                <a:solidFill>
                  <a:schemeClr val="tx1"/>
                </a:solidFill>
              </a:rPr>
              <a:t> </a:t>
            </a:r>
            <a:r>
              <a:rPr lang="ar-JO" sz="2000" b="1" dirty="0" smtClean="0">
                <a:solidFill>
                  <a:schemeClr val="tx1"/>
                </a:solidFill>
              </a:rPr>
              <a:t>أو </a:t>
            </a:r>
            <a:r>
              <a:rPr lang="en-US" sz="2000" b="1" dirty="0" smtClean="0">
                <a:solidFill>
                  <a:schemeClr val="tx1"/>
                </a:solidFill>
              </a:rPr>
              <a:t>(Backspace)</a:t>
            </a:r>
            <a:r>
              <a:rPr lang="ar-JO" sz="2000" b="1" dirty="0" smtClean="0">
                <a:solidFill>
                  <a:schemeClr val="tx1"/>
                </a:solidFill>
              </a:rPr>
              <a:t> لحذف </a:t>
            </a:r>
            <a:br>
              <a:rPr lang="ar-JO" sz="2000" b="1" dirty="0" smtClean="0">
                <a:solidFill>
                  <a:schemeClr val="tx1"/>
                </a:solidFill>
              </a:rPr>
            </a:br>
            <a:r>
              <a:rPr lang="ar-JO" sz="2000" b="1" dirty="0">
                <a:solidFill>
                  <a:schemeClr val="tx1"/>
                </a:solidFill>
              </a:rPr>
              <a:t> </a:t>
            </a:r>
            <a:r>
              <a:rPr lang="ar-JO" sz="2000" b="1" dirty="0" smtClean="0">
                <a:solidFill>
                  <a:schemeClr val="tx1"/>
                </a:solidFill>
              </a:rPr>
              <a:t>    الأخطاء . </a:t>
            </a:r>
            <a:br>
              <a:rPr lang="ar-JO" sz="2000" b="1" dirty="0" smtClean="0">
                <a:solidFill>
                  <a:schemeClr val="tx1"/>
                </a:solidFill>
              </a:rPr>
            </a:br>
            <a:r>
              <a:rPr lang="ar-JO" sz="2000" b="1" dirty="0" smtClean="0">
                <a:solidFill>
                  <a:srgbClr val="0082B0"/>
                </a:solidFill>
              </a:rPr>
              <a:t>3-</a:t>
            </a:r>
            <a:r>
              <a:rPr lang="ar-JO" sz="2000" b="1" dirty="0" smtClean="0">
                <a:solidFill>
                  <a:schemeClr val="tx1"/>
                </a:solidFill>
              </a:rPr>
              <a:t> اكتب الحروف أو الكلمات الناقصة .</a:t>
            </a:r>
            <a:r>
              <a:rPr lang="ar-JO" sz="2400" b="1" dirty="0" smtClean="0">
                <a:solidFill>
                  <a:srgbClr val="0070C0"/>
                </a:solidFill>
              </a:rPr>
              <a:t/>
            </a:r>
            <a:br>
              <a:rPr lang="ar-JO" sz="2400" b="1" dirty="0" smtClean="0">
                <a:solidFill>
                  <a:srgbClr val="0070C0"/>
                </a:solidFill>
              </a:rPr>
            </a:br>
            <a:r>
              <a:rPr lang="ar-JO" sz="2400" b="1" dirty="0">
                <a:solidFill>
                  <a:srgbClr val="0070C0"/>
                </a:solidFill>
              </a:rPr>
              <a:t/>
            </a:r>
            <a:br>
              <a:rPr lang="ar-JO" sz="2400" b="1" dirty="0">
                <a:solidFill>
                  <a:srgbClr val="0070C0"/>
                </a:solidFill>
              </a:rPr>
            </a:br>
            <a:endParaRPr sz="2400" b="1" dirty="0">
              <a:solidFill>
                <a:srgbClr val="0070C0"/>
              </a:solidFill>
            </a:endParaRPr>
          </a:p>
        </p:txBody>
      </p:sp>
      <p:sp>
        <p:nvSpPr>
          <p:cNvPr id="5" name="Google Shape;231;p38"/>
          <p:cNvSpPr/>
          <p:nvPr/>
        </p:nvSpPr>
        <p:spPr>
          <a:xfrm>
            <a:off x="126387" y="0"/>
            <a:ext cx="4832869" cy="759492"/>
          </a:xfrm>
          <a:prstGeom prst="rect">
            <a:avLst/>
          </a:prstGeom>
          <a:solidFill>
            <a:srgbClr val="1934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232;p38"/>
          <p:cNvSpPr txBox="1">
            <a:spLocks/>
          </p:cNvSpPr>
          <p:nvPr/>
        </p:nvSpPr>
        <p:spPr>
          <a:xfrm>
            <a:off x="-263246" y="-112885"/>
            <a:ext cx="4679288" cy="757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Roboto Medium"/>
              <a:buNone/>
              <a:defRPr sz="2400" b="1" i="0" u="none" strike="noStrike" cap="none">
                <a:solidFill>
                  <a:srgbClr val="19344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rgbClr val="1934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rgbClr val="1934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rgbClr val="1934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rgbClr val="1934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rgbClr val="1934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rgbClr val="1934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rgbClr val="1934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edium"/>
              <a:buNone/>
              <a:defRPr sz="2800" b="0" i="0" u="none" strike="noStrike" cap="none">
                <a:solidFill>
                  <a:srgbClr val="193441"/>
                </a:solidFill>
                <a:latin typeface="Roboto Medium"/>
                <a:ea typeface="Roboto Medium"/>
                <a:cs typeface="Roboto Medium"/>
                <a:sym typeface="Roboto Medium"/>
              </a:defRPr>
            </a:lvl9pPr>
          </a:lstStyle>
          <a:p>
            <a:pPr algn="r" rtl="1"/>
            <a:r>
              <a:rPr lang="ar-JO" dirty="0" smtClean="0">
                <a:solidFill>
                  <a:schemeClr val="bg1"/>
                </a:solidFill>
              </a:rPr>
              <a:t>تحرير النص</a:t>
            </a:r>
            <a:endParaRPr lang="ar-JO" dirty="0">
              <a:solidFill>
                <a:schemeClr val="bg1"/>
              </a:solidFill>
            </a:endParaRPr>
          </a:p>
        </p:txBody>
      </p:sp>
      <p:sp>
        <p:nvSpPr>
          <p:cNvPr id="7" name="Google Shape;307;p27"/>
          <p:cNvSpPr/>
          <p:nvPr/>
        </p:nvSpPr>
        <p:spPr>
          <a:xfrm>
            <a:off x="4655456" y="42900"/>
            <a:ext cx="679381" cy="638747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311;p27"/>
          <p:cNvSpPr txBox="1">
            <a:spLocks/>
          </p:cNvSpPr>
          <p:nvPr/>
        </p:nvSpPr>
        <p:spPr>
          <a:xfrm>
            <a:off x="4684514" y="165706"/>
            <a:ext cx="543214" cy="3825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4000" dirty="0" smtClean="0"/>
              <a:t>2</a:t>
            </a:r>
            <a:endParaRPr lang="ar-JO" sz="4400" dirty="0"/>
          </a:p>
        </p:txBody>
      </p:sp>
      <p:sp>
        <p:nvSpPr>
          <p:cNvPr id="2" name="Rounded Rectangle 1"/>
          <p:cNvSpPr/>
          <p:nvPr/>
        </p:nvSpPr>
        <p:spPr>
          <a:xfrm>
            <a:off x="202266" y="931329"/>
            <a:ext cx="4868759" cy="801223"/>
          </a:xfrm>
          <a:prstGeom prst="roundRect">
            <a:avLst>
              <a:gd name="adj" fmla="val 11233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3" name="Google Shape;5263;p51"/>
          <p:cNvPicPr preferRelativeResize="0"/>
          <p:nvPr/>
        </p:nvPicPr>
        <p:blipFill rotWithShape="1">
          <a:blip r:embed="rId3">
            <a:alphaModFix/>
          </a:blip>
          <a:srcRect l="9241" r="36172"/>
          <a:stretch/>
        </p:blipFill>
        <p:spPr>
          <a:xfrm>
            <a:off x="-44525" y="0"/>
            <a:ext cx="4240476" cy="51776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ounded Rectangle 3"/>
          <p:cNvSpPr/>
          <p:nvPr/>
        </p:nvSpPr>
        <p:spPr>
          <a:xfrm>
            <a:off x="2558143" y="1534886"/>
            <a:ext cx="838200" cy="816428"/>
          </a:xfrm>
          <a:prstGeom prst="round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91151" y="0"/>
            <a:ext cx="5252849" cy="517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Google Shape;172;p32"/>
          <p:cNvSpPr txBox="1">
            <a:spLocks noGrp="1"/>
          </p:cNvSpPr>
          <p:nvPr>
            <p:ph type="title" idx="4294967295"/>
          </p:nvPr>
        </p:nvSpPr>
        <p:spPr>
          <a:xfrm>
            <a:off x="3766456" y="314614"/>
            <a:ext cx="5031309" cy="203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400" b="1" dirty="0" smtClean="0">
                <a:solidFill>
                  <a:srgbClr val="00B050"/>
                </a:solidFill>
              </a:rPr>
              <a:t>عند الحاجة إلى إدخال سطر فارغ بين الفقرات:</a:t>
            </a:r>
            <a:r>
              <a:rPr lang="ar-JO" sz="1050" b="1" dirty="0">
                <a:solidFill>
                  <a:srgbClr val="00B050"/>
                </a:solidFill>
              </a:rPr>
              <a:t/>
            </a:r>
            <a:br>
              <a:rPr lang="ar-JO" sz="1050" b="1" dirty="0">
                <a:solidFill>
                  <a:srgbClr val="00B050"/>
                </a:solidFill>
              </a:rPr>
            </a:br>
            <a:r>
              <a:rPr lang="ar-JO" sz="2000" b="1" dirty="0" smtClean="0">
                <a:solidFill>
                  <a:schemeClr val="tx1"/>
                </a:solidFill>
              </a:rPr>
              <a:t>استخدم مفتاح </a:t>
            </a:r>
            <a:r>
              <a:rPr lang="en-US" sz="2000" b="1" dirty="0">
                <a:solidFill>
                  <a:schemeClr val="tx1"/>
                </a:solidFill>
              </a:rPr>
              <a:t>(</a:t>
            </a:r>
            <a:r>
              <a:rPr lang="en-US" sz="2000" b="1" dirty="0" smtClean="0">
                <a:solidFill>
                  <a:schemeClr val="tx1"/>
                </a:solidFill>
              </a:rPr>
              <a:t>Enter)</a:t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en-US" sz="2000" b="1" dirty="0">
                <a:solidFill>
                  <a:schemeClr val="tx1"/>
                </a:solidFill>
              </a:rPr>
              <a:t/>
            </a:r>
            <a:br>
              <a:rPr lang="en-US" sz="2000" b="1" dirty="0">
                <a:solidFill>
                  <a:schemeClr val="tx1"/>
                </a:solidFill>
              </a:rPr>
            </a:br>
            <a:r>
              <a:rPr lang="ar-JO" sz="2400" b="1" dirty="0">
                <a:solidFill>
                  <a:schemeClr val="accent4">
                    <a:lumMod val="75000"/>
                  </a:schemeClr>
                </a:solidFill>
              </a:rPr>
              <a:t>وإذا أردت التراجع عن تنفيذ عملية </a:t>
            </a:r>
            <a:r>
              <a:rPr lang="ar-JO" sz="2400" b="1" dirty="0" smtClean="0">
                <a:solidFill>
                  <a:schemeClr val="accent4">
                    <a:lumMod val="75000"/>
                  </a:schemeClr>
                </a:solidFill>
              </a:rPr>
              <a:t>:</a:t>
            </a:r>
            <a:br>
              <a:rPr lang="ar-JO" sz="2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ar-JO" sz="2000" b="1" dirty="0" smtClean="0">
                <a:solidFill>
                  <a:schemeClr val="tx1"/>
                </a:solidFill>
              </a:rPr>
              <a:t>فيمكنك ذلك باستخدام الأمر (تراجع) الموجود في شريط أدوات الوصول السريع </a:t>
            </a:r>
            <a:r>
              <a:rPr lang="en-US" sz="2000" b="1" dirty="0" smtClean="0">
                <a:solidFill>
                  <a:schemeClr val="tx1"/>
                </a:solidFill>
              </a:rPr>
              <a:t/>
            </a:r>
            <a:br>
              <a:rPr lang="en-US" sz="2000" b="1" dirty="0" smtClean="0">
                <a:solidFill>
                  <a:schemeClr val="tx1"/>
                </a:solidFill>
              </a:rPr>
            </a:br>
            <a:r>
              <a:rPr lang="ar-JO" sz="2400" b="1" dirty="0">
                <a:solidFill>
                  <a:srgbClr val="0070C0"/>
                </a:solidFill>
              </a:rPr>
              <a:t/>
            </a:r>
            <a:br>
              <a:rPr lang="ar-JO" sz="2400" b="1" dirty="0">
                <a:solidFill>
                  <a:srgbClr val="0070C0"/>
                </a:solidFill>
              </a:rPr>
            </a:br>
            <a:endParaRPr sz="2400" b="1" dirty="0">
              <a:solidFill>
                <a:srgbClr val="0070C0"/>
              </a:solidFill>
            </a:endParaRPr>
          </a:p>
        </p:txBody>
      </p:sp>
      <p:pic>
        <p:nvPicPr>
          <p:cNvPr id="34" name="صورة 12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43" t="391" b="83230"/>
          <a:stretch/>
        </p:blipFill>
        <p:spPr bwMode="auto">
          <a:xfrm>
            <a:off x="4865342" y="2665928"/>
            <a:ext cx="3004966" cy="490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6739123" y="2752739"/>
            <a:ext cx="348438" cy="3908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36" name="Picture 4" descr="Image result for mouse curs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437" y="3021903"/>
            <a:ext cx="305046" cy="456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9" name="Google Shape;5329;p55"/>
          <p:cNvSpPr txBox="1">
            <a:spLocks noGrp="1"/>
          </p:cNvSpPr>
          <p:nvPr>
            <p:ph type="title"/>
          </p:nvPr>
        </p:nvSpPr>
        <p:spPr>
          <a:xfrm>
            <a:off x="3472543" y="1404839"/>
            <a:ext cx="5027107" cy="212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2800" b="1" dirty="0" smtClean="0">
                <a:solidFill>
                  <a:srgbClr val="FF0000"/>
                </a:solidFill>
              </a:rPr>
              <a:t>ملاحظة : </a:t>
            </a:r>
            <a:r>
              <a:rPr lang="ar-JO" dirty="0" smtClean="0"/>
              <a:t/>
            </a:r>
            <a:br>
              <a:rPr lang="ar-JO" dirty="0" smtClean="0"/>
            </a:br>
            <a:r>
              <a:rPr lang="ar-JO" dirty="0" smtClean="0"/>
              <a:t>الفقرة في برنامج معالج النصوص </a:t>
            </a:r>
            <a:r>
              <a:rPr lang="en-US" dirty="0" smtClean="0"/>
              <a:t>(Word)</a:t>
            </a:r>
            <a:r>
              <a:rPr lang="ar-JO" dirty="0" smtClean="0"/>
              <a:t> هي مجموعة الكلمات المنتهية بالضغط على مفتاح </a:t>
            </a:r>
            <a:r>
              <a:rPr lang="en-US" dirty="0" smtClean="0"/>
              <a:t>Enter</a:t>
            </a:r>
            <a:r>
              <a:rPr lang="ar-JO" dirty="0" smtClean="0"/>
              <a:t> وليس النقطة ( . ) كما يعتقد البعض .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busines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147</Words>
  <Application>Microsoft Office PowerPoint</Application>
  <PresentationFormat>عرض على الشاشة (9:16)‏</PresentationFormat>
  <Paragraphs>23</Paragraphs>
  <Slides>6</Slides>
  <Notes>6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2" baseType="lpstr">
      <vt:lpstr>Arial</vt:lpstr>
      <vt:lpstr>abo2sadam</vt:lpstr>
      <vt:lpstr>Times New Roman</vt:lpstr>
      <vt:lpstr>Roboto</vt:lpstr>
      <vt:lpstr>Roboto Medium</vt:lpstr>
      <vt:lpstr>Simple business</vt:lpstr>
      <vt:lpstr>إدخال النصوص وتصحيح الاخطاء</vt:lpstr>
      <vt:lpstr>اختيار لغة الكتابة وإدخال النص</vt:lpstr>
      <vt:lpstr>برنامج معالج النصوص يُمكنك من الكتابة بلغات عدة، منها اللغتين العربية والانجليزية.</vt:lpstr>
      <vt:lpstr>تحرير النص: يعني إجراء تعديلات على النص الموجود لإخراجه بشكل نهائي حسب المطلوب.</vt:lpstr>
      <vt:lpstr>عند الحاجة إلى إدخال سطر فارغ بين الفقرات: استخدم مفتاح (Enter)  وإذا أردت التراجع عن تنفيذ عملية : فيمكنك ذلك باستخدام الأمر (تراجع) الموجود في شريط أدوات الوصول السريع   </vt:lpstr>
      <vt:lpstr>ملاحظة :  الفقرة في برنامج معالج النصوص (Word) هي مجموعة الكلمات المنتهية بالضغط على مفتاح Enter وليس النقطة ( . ) كما يعتقد البعض 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إدخال النصوص وتصحيح الاخطاء</dc:title>
  <dc:creator>Toshiba</dc:creator>
  <cp:lastModifiedBy>Adin</cp:lastModifiedBy>
  <cp:revision>9</cp:revision>
  <dcterms:modified xsi:type="dcterms:W3CDTF">2022-02-01T09:42:59Z</dcterms:modified>
</cp:coreProperties>
</file>