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737" r:id="rId1"/>
  </p:sldMasterIdLst>
  <p:notesMasterIdLst>
    <p:notesMasterId r:id="rId14"/>
  </p:notesMasterIdLst>
  <p:handoutMasterIdLst>
    <p:handoutMasterId r:id="rId15"/>
  </p:handoutMasterIdLst>
  <p:sldIdLst>
    <p:sldId id="288" r:id="rId2"/>
    <p:sldId id="289" r:id="rId3"/>
    <p:sldId id="290" r:id="rId4"/>
    <p:sldId id="292" r:id="rId5"/>
    <p:sldId id="291" r:id="rId6"/>
    <p:sldId id="293" r:id="rId7"/>
    <p:sldId id="294" r:id="rId8"/>
    <p:sldId id="295" r:id="rId9"/>
    <p:sldId id="296" r:id="rId10"/>
    <p:sldId id="281" r:id="rId11"/>
    <p:sldId id="282" r:id="rId12"/>
    <p:sldId id="283" r:id="rId1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1AF"/>
    <a:srgbClr val="0000FF"/>
    <a:srgbClr val="A50021"/>
    <a:srgbClr val="C3CDF9"/>
    <a:srgbClr val="DEBDFF"/>
    <a:srgbClr val="6E0202"/>
    <a:srgbClr val="3A1D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0" d="100"/>
          <a:sy n="100" d="100"/>
        </p:scale>
        <p:origin x="-29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171" name="Rectangle 3"/>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7172" name="Rectangle 4"/>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7173" name="Rectangle 5"/>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fld id="{D17D4AE1-777E-4A1B-B6A8-3FA9F2805587}" type="slidenum">
              <a:rPr lang="ar-SA"/>
              <a:pPr>
                <a:defRPr/>
              </a:pPr>
              <a:t>‹#›</a:t>
            </a:fld>
            <a:endParaRPr lang="en-US"/>
          </a:p>
        </p:txBody>
      </p:sp>
    </p:spTree>
    <p:extLst>
      <p:ext uri="{BB962C8B-B14F-4D97-AF65-F5344CB8AC3E}">
        <p14:creationId xmlns:p14="http://schemas.microsoft.com/office/powerpoint/2010/main" val="222887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150" name="Rectangle 6"/>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fld id="{A4E6CD06-5887-4E64-A06E-2F32EBC344C9}" type="slidenum">
              <a:rPr lang="ar-SA"/>
              <a:pPr>
                <a:defRPr/>
              </a:pPr>
              <a:t>‹#›</a:t>
            </a:fld>
            <a:endParaRPr lang="en-US"/>
          </a:p>
        </p:txBody>
      </p:sp>
    </p:spTree>
    <p:extLst>
      <p:ext uri="{BB962C8B-B14F-4D97-AF65-F5344CB8AC3E}">
        <p14:creationId xmlns:p14="http://schemas.microsoft.com/office/powerpoint/2010/main" val="274955586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عنصر نائب لصورة الشريحة 1"/>
          <p:cNvSpPr>
            <a:spLocks noGrp="1" noRot="1" noChangeAspect="1" noTextEdit="1"/>
          </p:cNvSpPr>
          <p:nvPr>
            <p:ph type="sldImg"/>
          </p:nvPr>
        </p:nvSpPr>
        <p:spPr>
          <a:ln/>
        </p:spPr>
      </p:sp>
      <p:sp>
        <p:nvSpPr>
          <p:cNvPr id="21507" name="عنصر نائب للملاحظات 2"/>
          <p:cNvSpPr>
            <a:spLocks noGrp="1"/>
          </p:cNvSpPr>
          <p:nvPr>
            <p:ph type="body" idx="1"/>
          </p:nvPr>
        </p:nvSpPr>
        <p:spPr>
          <a:noFill/>
        </p:spPr>
        <p:txBody>
          <a:bodyPr/>
          <a:lstStyle/>
          <a:p>
            <a:endParaRPr lang="ar-JO" smtClean="0"/>
          </a:p>
        </p:txBody>
      </p:sp>
      <p:sp>
        <p:nvSpPr>
          <p:cNvPr id="21508" name="عنصر نائب لرقم الشريحة 3"/>
          <p:cNvSpPr>
            <a:spLocks noGrp="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7C97C0B-D25B-4129-8651-D8053F803115}" type="slidenum">
              <a:rPr lang="ar-SA" smtClean="0">
                <a:latin typeface="Times New Roman" pitchFamily="18" charset="0"/>
              </a:rPr>
              <a:pPr eaLnBrk="1" hangingPunct="1"/>
              <a:t>10</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4" name="مثلث متساوي الساقين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عنوان 7"/>
          <p:cNvSpPr>
            <a:spLocks noGrp="1"/>
          </p:cNvSpPr>
          <p:nvPr>
            <p:ph type="ctrTitle"/>
          </p:nvPr>
        </p:nvSpPr>
        <p:spPr>
          <a:xfrm>
            <a:off x="540544" y="776288"/>
            <a:ext cx="8062912" cy="1470025"/>
          </a:xfrm>
        </p:spPr>
        <p:txBody>
          <a:bodyPr anchor="b"/>
          <a:lstStyle>
            <a:lvl1pPr algn="r">
              <a:defRPr sz="4400"/>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5" name="عنصر نائب للتاريخ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en-US" altLang="en-US"/>
          </a:p>
        </p:txBody>
      </p:sp>
      <p:sp>
        <p:nvSpPr>
          <p:cNvPr id="6" name="عنصر نائب للتذييل 16"/>
          <p:cNvSpPr>
            <a:spLocks noGrp="1"/>
          </p:cNvSpPr>
          <p:nvPr>
            <p:ph type="ftr" sz="quarter" idx="11"/>
          </p:nvPr>
        </p:nvSpPr>
        <p:spPr>
          <a:xfrm>
            <a:off x="1371600" y="5649913"/>
            <a:ext cx="5791200" cy="365125"/>
          </a:xfrm>
        </p:spPr>
        <p:txBody>
          <a:bodyPr tIns="0" bIns="0"/>
          <a:lstStyle>
            <a:lvl1pPr algn="r">
              <a:defRPr sz="1100"/>
            </a:lvl1pPr>
          </a:lstStyle>
          <a:p>
            <a:pPr>
              <a:defRPr/>
            </a:pPr>
            <a:r>
              <a:rPr lang="ar-JO" altLang="en-US"/>
              <a:t>مدارس الأمم الإبداعية / قسم اللغة العربية / المعلم:  يوسف طالب الرفاعي</a:t>
            </a:r>
            <a:endParaRPr lang="en-US" altLang="en-US"/>
          </a:p>
        </p:txBody>
      </p:sp>
      <p:sp>
        <p:nvSpPr>
          <p:cNvPr id="7" name="عنصر نائب لرقم الشريحة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757EA56-5C2B-48E4-A742-E901B1822294}" type="slidenum">
              <a:rPr lang="ar-SA" altLang="en-US"/>
              <a:pPr>
                <a:defRPr/>
              </a:pPr>
              <a:t>‹#›</a:t>
            </a:fld>
            <a:endParaRPr lang="en-US" altLang="en-US"/>
          </a:p>
        </p:txBody>
      </p:sp>
    </p:spTree>
    <p:extLst>
      <p:ext uri="{BB962C8B-B14F-4D97-AF65-F5344CB8AC3E}">
        <p14:creationId xmlns:p14="http://schemas.microsoft.com/office/powerpoint/2010/main" val="335091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ltLang="en-US"/>
          </a:p>
        </p:txBody>
      </p:sp>
      <p:sp>
        <p:nvSpPr>
          <p:cNvPr id="5" name="عنصر نائب للتذييل 2"/>
          <p:cNvSpPr>
            <a:spLocks noGrp="1"/>
          </p:cNvSpPr>
          <p:nvPr>
            <p:ph type="ftr" sz="quarter" idx="11"/>
          </p:nvPr>
        </p:nvSpPr>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6" name="عنصر نائب لرقم الشريحة 22"/>
          <p:cNvSpPr>
            <a:spLocks noGrp="1"/>
          </p:cNvSpPr>
          <p:nvPr>
            <p:ph type="sldNum" sz="quarter" idx="12"/>
          </p:nvPr>
        </p:nvSpPr>
        <p:spPr/>
        <p:txBody>
          <a:bodyPr/>
          <a:lstStyle>
            <a:lvl1pPr>
              <a:defRPr/>
            </a:lvl1pPr>
          </a:lstStyle>
          <a:p>
            <a:pPr>
              <a:defRPr/>
            </a:pPr>
            <a:fld id="{3FDB494B-5A3A-4023-BA29-68D73CB4A643}" type="slidenum">
              <a:rPr lang="ar-SA" altLang="en-US"/>
              <a:pPr>
                <a:defRPr/>
              </a:pPr>
              <a:t>‹#›</a:t>
            </a:fld>
            <a:endParaRPr lang="en-US" altLang="en-US"/>
          </a:p>
        </p:txBody>
      </p:sp>
    </p:spTree>
    <p:extLst>
      <p:ext uri="{BB962C8B-B14F-4D97-AF65-F5344CB8AC3E}">
        <p14:creationId xmlns:p14="http://schemas.microsoft.com/office/powerpoint/2010/main" val="152639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381000"/>
            <a:ext cx="1905000"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381000"/>
            <a:ext cx="62484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ltLang="en-US"/>
          </a:p>
        </p:txBody>
      </p:sp>
      <p:sp>
        <p:nvSpPr>
          <p:cNvPr id="5" name="عنصر نائب للتذييل 2"/>
          <p:cNvSpPr>
            <a:spLocks noGrp="1"/>
          </p:cNvSpPr>
          <p:nvPr>
            <p:ph type="ftr" sz="quarter" idx="11"/>
          </p:nvPr>
        </p:nvSpPr>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6" name="عنصر نائب لرقم الشريحة 22"/>
          <p:cNvSpPr>
            <a:spLocks noGrp="1"/>
          </p:cNvSpPr>
          <p:nvPr>
            <p:ph type="sldNum" sz="quarter" idx="12"/>
          </p:nvPr>
        </p:nvSpPr>
        <p:spPr/>
        <p:txBody>
          <a:bodyPr/>
          <a:lstStyle>
            <a:lvl1pPr>
              <a:defRPr/>
            </a:lvl1pPr>
          </a:lstStyle>
          <a:p>
            <a:pPr>
              <a:defRPr/>
            </a:pPr>
            <a:fld id="{150B1887-1C77-4F62-BE6C-185E404AD2B1}" type="slidenum">
              <a:rPr lang="ar-SA" altLang="en-US"/>
              <a:pPr>
                <a:defRPr/>
              </a:pPr>
              <a:t>‹#›</a:t>
            </a:fld>
            <a:endParaRPr lang="en-US" altLang="en-US"/>
          </a:p>
        </p:txBody>
      </p:sp>
    </p:spTree>
    <p:extLst>
      <p:ext uri="{BB962C8B-B14F-4D97-AF65-F5344CB8AC3E}">
        <p14:creationId xmlns:p14="http://schemas.microsoft.com/office/powerpoint/2010/main" val="111149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7494"/>
            <a:ext cx="8229600" cy="1399032"/>
          </a:xfrm>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457200" y="1882808"/>
            <a:ext cx="8229600" cy="4572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a:xfrm>
            <a:off x="4791075" y="6480175"/>
            <a:ext cx="2133600" cy="301625"/>
          </a:xfrm>
        </p:spPr>
        <p:txBody>
          <a:bodyPr/>
          <a:lstStyle>
            <a:lvl1pPr>
              <a:defRPr/>
            </a:lvl1pPr>
          </a:lstStyle>
          <a:p>
            <a:pPr>
              <a:defRPr/>
            </a:pPr>
            <a:endParaRPr lang="en-US" altLang="en-US"/>
          </a:p>
        </p:txBody>
      </p:sp>
      <p:sp>
        <p:nvSpPr>
          <p:cNvPr id="5" name="عنصر نائب للتذييل 4"/>
          <p:cNvSpPr>
            <a:spLocks noGrp="1"/>
          </p:cNvSpPr>
          <p:nvPr>
            <p:ph type="ftr" sz="quarter" idx="11"/>
          </p:nvPr>
        </p:nvSpPr>
        <p:spPr>
          <a:xfrm>
            <a:off x="457200" y="6481763"/>
            <a:ext cx="4259263" cy="300037"/>
          </a:xfrm>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6" name="عنصر نائب لرقم الشريحة 5"/>
          <p:cNvSpPr>
            <a:spLocks noGrp="1"/>
          </p:cNvSpPr>
          <p:nvPr>
            <p:ph type="sldNum" sz="quarter" idx="12"/>
          </p:nvPr>
        </p:nvSpPr>
        <p:spPr/>
        <p:txBody>
          <a:bodyPr/>
          <a:lstStyle>
            <a:lvl1pPr>
              <a:defRPr/>
            </a:lvl1pPr>
          </a:lstStyle>
          <a:p>
            <a:pPr>
              <a:defRPr/>
            </a:pPr>
            <a:fld id="{3D8DAA4B-70C7-4830-92A9-7EC0AEBC8409}" type="slidenum">
              <a:rPr lang="ar-SA" altLang="en-US"/>
              <a:pPr>
                <a:defRPr/>
              </a:pPr>
              <a:t>‹#›</a:t>
            </a:fld>
            <a:endParaRPr lang="en-US" altLang="en-US"/>
          </a:p>
        </p:txBody>
      </p:sp>
    </p:spTree>
    <p:extLst>
      <p:ext uri="{BB962C8B-B14F-4D97-AF65-F5344CB8AC3E}">
        <p14:creationId xmlns:p14="http://schemas.microsoft.com/office/powerpoint/2010/main" val="289142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1"/>
      </p:bgRef>
    </p:bg>
    <p:spTree>
      <p:nvGrpSpPr>
        <p:cNvPr id="1" name=""/>
        <p:cNvGrpSpPr/>
        <p:nvPr/>
      </p:nvGrpSpPr>
      <p:grpSpPr>
        <a:xfrm>
          <a:off x="0" y="0"/>
          <a:ext cx="0" cy="0"/>
          <a:chOff x="0" y="0"/>
          <a:chExt cx="0" cy="0"/>
        </a:xfrm>
      </p:grpSpPr>
      <p:sp>
        <p:nvSpPr>
          <p:cNvPr id="4" name="مثلث قائم الزاوية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defRPr/>
            </a:pPr>
            <a:endParaRPr lang="en-US"/>
          </a:p>
        </p:txBody>
      </p:sp>
      <p:sp>
        <p:nvSpPr>
          <p:cNvPr id="5" name="مثلث متساوي الساقين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رابط مستقيم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رابط مستقيم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عنوان 1"/>
          <p:cNvSpPr>
            <a:spLocks noGrp="1"/>
          </p:cNvSpPr>
          <p:nvPr>
            <p:ph type="title"/>
          </p:nvPr>
        </p:nvSpPr>
        <p:spPr>
          <a:xfrm>
            <a:off x="381000" y="271464"/>
            <a:ext cx="7239000" cy="1362075"/>
          </a:xfrm>
        </p:spPr>
        <p:txBody>
          <a:bodyPr/>
          <a:lstStyle>
            <a:lvl1pPr marL="0" algn="l">
              <a:buNone/>
              <a:defRPr sz="3600" b="1" cap="none" baseline="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8" name="عنصر نائب للتاريخ 3"/>
          <p:cNvSpPr>
            <a:spLocks noGrp="1"/>
          </p:cNvSpPr>
          <p:nvPr>
            <p:ph type="dt" sz="half" idx="10"/>
          </p:nvPr>
        </p:nvSpPr>
        <p:spPr>
          <a:xfrm>
            <a:off x="6956425" y="6477000"/>
            <a:ext cx="2133600" cy="304800"/>
          </a:xfrm>
        </p:spPr>
        <p:txBody>
          <a:bodyPr/>
          <a:lstStyle>
            <a:lvl1pPr>
              <a:defRPr/>
            </a:lvl1pPr>
          </a:lstStyle>
          <a:p>
            <a:pPr>
              <a:defRPr/>
            </a:pPr>
            <a:endParaRPr lang="en-US" altLang="en-US"/>
          </a:p>
        </p:txBody>
      </p:sp>
      <p:sp>
        <p:nvSpPr>
          <p:cNvPr id="9" name="عنصر نائب للتذييل 4"/>
          <p:cNvSpPr>
            <a:spLocks noGrp="1"/>
          </p:cNvSpPr>
          <p:nvPr>
            <p:ph type="ftr" sz="quarter" idx="11"/>
          </p:nvPr>
        </p:nvSpPr>
        <p:spPr>
          <a:xfrm>
            <a:off x="2619375" y="6481763"/>
            <a:ext cx="4260850" cy="300037"/>
          </a:xfrm>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10" name="عنصر نائب لرقم الشريحة 5"/>
          <p:cNvSpPr>
            <a:spLocks noGrp="1"/>
          </p:cNvSpPr>
          <p:nvPr>
            <p:ph type="sldNum" sz="quarter" idx="12"/>
          </p:nvPr>
        </p:nvSpPr>
        <p:spPr>
          <a:xfrm>
            <a:off x="8450263" y="809625"/>
            <a:ext cx="503237" cy="300038"/>
          </a:xfrm>
        </p:spPr>
        <p:txBody>
          <a:bodyPr/>
          <a:lstStyle>
            <a:lvl1pPr>
              <a:defRPr/>
            </a:lvl1pPr>
          </a:lstStyle>
          <a:p>
            <a:pPr>
              <a:defRPr/>
            </a:pPr>
            <a:fld id="{9E5E81B3-8640-4B66-9491-3B705966B53F}" type="slidenum">
              <a:rPr lang="ar-SA" altLang="en-US"/>
              <a:pPr>
                <a:defRPr/>
              </a:pPr>
              <a:t>‹#›</a:t>
            </a:fld>
            <a:endParaRPr lang="en-US" altLang="en-US"/>
          </a:p>
        </p:txBody>
      </p:sp>
    </p:spTree>
    <p:extLst>
      <p:ext uri="{BB962C8B-B14F-4D97-AF65-F5344CB8AC3E}">
        <p14:creationId xmlns:p14="http://schemas.microsoft.com/office/powerpoint/2010/main" val="41917558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marL="0" algn="l">
              <a:defRPr/>
            </a:lvl1p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US" altLang="en-US"/>
          </a:p>
        </p:txBody>
      </p:sp>
      <p:sp>
        <p:nvSpPr>
          <p:cNvPr id="6" name="عنصر نائب للتذييل 2"/>
          <p:cNvSpPr>
            <a:spLocks noGrp="1"/>
          </p:cNvSpPr>
          <p:nvPr>
            <p:ph type="ftr" sz="quarter" idx="11"/>
          </p:nvPr>
        </p:nvSpPr>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7" name="عنصر نائب لرقم الشريحة 22"/>
          <p:cNvSpPr>
            <a:spLocks noGrp="1"/>
          </p:cNvSpPr>
          <p:nvPr>
            <p:ph type="sldNum" sz="quarter" idx="12"/>
          </p:nvPr>
        </p:nvSpPr>
        <p:spPr/>
        <p:txBody>
          <a:bodyPr/>
          <a:lstStyle>
            <a:lvl1pPr>
              <a:defRPr/>
            </a:lvl1pPr>
          </a:lstStyle>
          <a:p>
            <a:pPr>
              <a:defRPr/>
            </a:pPr>
            <a:fld id="{A15DBD54-3509-4E73-9683-54269F2573C5}" type="slidenum">
              <a:rPr lang="ar-SA" altLang="en-US"/>
              <a:pPr>
                <a:defRPr/>
              </a:pPr>
              <a:t>‹#›</a:t>
            </a:fld>
            <a:endParaRPr lang="en-US" altLang="en-US"/>
          </a:p>
        </p:txBody>
      </p:sp>
    </p:spTree>
    <p:extLst>
      <p:ext uri="{BB962C8B-B14F-4D97-AF65-F5344CB8AC3E}">
        <p14:creationId xmlns:p14="http://schemas.microsoft.com/office/powerpoint/2010/main" val="183953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a:xfrm>
            <a:off x="4791075" y="6481763"/>
            <a:ext cx="2130425" cy="301625"/>
          </a:xfrm>
        </p:spPr>
        <p:txBody>
          <a:bodyPr/>
          <a:lstStyle>
            <a:lvl1pPr>
              <a:defRPr/>
            </a:lvl1pPr>
          </a:lstStyle>
          <a:p>
            <a:pPr>
              <a:defRPr/>
            </a:pPr>
            <a:endParaRPr lang="en-US" altLang="en-US"/>
          </a:p>
        </p:txBody>
      </p:sp>
      <p:sp>
        <p:nvSpPr>
          <p:cNvPr id="8" name="عنصر نائب للتذييل 7"/>
          <p:cNvSpPr>
            <a:spLocks noGrp="1"/>
          </p:cNvSpPr>
          <p:nvPr>
            <p:ph type="ftr" sz="quarter" idx="11"/>
          </p:nvPr>
        </p:nvSpPr>
        <p:spPr>
          <a:xfrm>
            <a:off x="457200" y="6481763"/>
            <a:ext cx="4260850" cy="301625"/>
          </a:xfrm>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9" name="عنصر نائب لرقم الشريحة 8"/>
          <p:cNvSpPr>
            <a:spLocks noGrp="1"/>
          </p:cNvSpPr>
          <p:nvPr>
            <p:ph type="sldNum" sz="quarter" idx="12"/>
          </p:nvPr>
        </p:nvSpPr>
        <p:spPr>
          <a:xfrm>
            <a:off x="7589838" y="6483350"/>
            <a:ext cx="503237" cy="301625"/>
          </a:xfrm>
        </p:spPr>
        <p:txBody>
          <a:bodyPr/>
          <a:lstStyle>
            <a:lvl1pPr algn="ctr">
              <a:defRPr/>
            </a:lvl1pPr>
          </a:lstStyle>
          <a:p>
            <a:pPr>
              <a:defRPr/>
            </a:pPr>
            <a:fld id="{C7101B55-01BE-427C-8273-48093177C9E6}" type="slidenum">
              <a:rPr lang="ar-SA" altLang="en-US"/>
              <a:pPr>
                <a:defRPr/>
              </a:pPr>
              <a:t>‹#›</a:t>
            </a:fld>
            <a:endParaRPr lang="en-US" altLang="en-US"/>
          </a:p>
        </p:txBody>
      </p:sp>
    </p:spTree>
    <p:extLst>
      <p:ext uri="{BB962C8B-B14F-4D97-AF65-F5344CB8AC3E}">
        <p14:creationId xmlns:p14="http://schemas.microsoft.com/office/powerpoint/2010/main" val="223934122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b="0"/>
            </a:lvl1pPr>
          </a:lstStyle>
          <a:p>
            <a:r>
              <a:rPr lang="ar-SA" smtClean="0"/>
              <a:t>انقر لتحرير نمط العنوان الرئيسي</a:t>
            </a:r>
            <a:endParaRPr lang="en-US"/>
          </a:p>
        </p:txBody>
      </p:sp>
      <p:sp>
        <p:nvSpPr>
          <p:cNvPr id="3" name="عنصر نائب للتاريخ 13"/>
          <p:cNvSpPr>
            <a:spLocks noGrp="1"/>
          </p:cNvSpPr>
          <p:nvPr>
            <p:ph type="dt" sz="half" idx="10"/>
          </p:nvPr>
        </p:nvSpPr>
        <p:spPr/>
        <p:txBody>
          <a:bodyPr/>
          <a:lstStyle>
            <a:lvl1pPr>
              <a:defRPr/>
            </a:lvl1pPr>
          </a:lstStyle>
          <a:p>
            <a:pPr>
              <a:defRPr/>
            </a:pPr>
            <a:endParaRPr lang="en-US" altLang="en-US"/>
          </a:p>
        </p:txBody>
      </p:sp>
      <p:sp>
        <p:nvSpPr>
          <p:cNvPr id="4" name="عنصر نائب للتذييل 2"/>
          <p:cNvSpPr>
            <a:spLocks noGrp="1"/>
          </p:cNvSpPr>
          <p:nvPr>
            <p:ph type="ftr" sz="quarter" idx="11"/>
          </p:nvPr>
        </p:nvSpPr>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5" name="عنصر نائب لرقم الشريحة 22"/>
          <p:cNvSpPr>
            <a:spLocks noGrp="1"/>
          </p:cNvSpPr>
          <p:nvPr>
            <p:ph type="sldNum" sz="quarter" idx="12"/>
          </p:nvPr>
        </p:nvSpPr>
        <p:spPr/>
        <p:txBody>
          <a:bodyPr/>
          <a:lstStyle>
            <a:lvl1pPr>
              <a:defRPr/>
            </a:lvl1pPr>
          </a:lstStyle>
          <a:p>
            <a:pPr>
              <a:defRPr/>
            </a:pPr>
            <a:fld id="{1BDC6E61-5960-4A35-93D6-E02EF1882FDE}" type="slidenum">
              <a:rPr lang="ar-SA" altLang="en-US"/>
              <a:pPr>
                <a:defRPr/>
              </a:pPr>
              <a:t>‹#›</a:t>
            </a:fld>
            <a:endParaRPr lang="en-US" altLang="en-US"/>
          </a:p>
        </p:txBody>
      </p:sp>
    </p:spTree>
    <p:extLst>
      <p:ext uri="{BB962C8B-B14F-4D97-AF65-F5344CB8AC3E}">
        <p14:creationId xmlns:p14="http://schemas.microsoft.com/office/powerpoint/2010/main" val="33855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3"/>
          <p:cNvSpPr>
            <a:spLocks noGrp="1"/>
          </p:cNvSpPr>
          <p:nvPr>
            <p:ph type="dt" sz="half" idx="10"/>
          </p:nvPr>
        </p:nvSpPr>
        <p:spPr/>
        <p:txBody>
          <a:bodyPr/>
          <a:lstStyle>
            <a:lvl1pPr>
              <a:defRPr/>
            </a:lvl1pPr>
          </a:lstStyle>
          <a:p>
            <a:pPr>
              <a:defRPr/>
            </a:pPr>
            <a:endParaRPr lang="en-US" altLang="en-US"/>
          </a:p>
        </p:txBody>
      </p:sp>
      <p:sp>
        <p:nvSpPr>
          <p:cNvPr id="3" name="عنصر نائب للتذييل 2"/>
          <p:cNvSpPr>
            <a:spLocks noGrp="1"/>
          </p:cNvSpPr>
          <p:nvPr>
            <p:ph type="ftr" sz="quarter" idx="11"/>
          </p:nvPr>
        </p:nvSpPr>
        <p:spPr/>
        <p:txBody>
          <a:bodyPr/>
          <a:lstStyle>
            <a:lvl1pPr>
              <a:defRPr/>
            </a:lvl1pPr>
          </a:lstStyle>
          <a:p>
            <a:pPr>
              <a:defRPr/>
            </a:pPr>
            <a:r>
              <a:rPr lang="ar-JO" altLang="en-US"/>
              <a:t>مدارس الأمم الإبداعية / قسم اللغة العربية / المعلم:  يوسف طالب الرفاعي</a:t>
            </a:r>
            <a:endParaRPr lang="en-US" altLang="en-US"/>
          </a:p>
        </p:txBody>
      </p:sp>
      <p:sp>
        <p:nvSpPr>
          <p:cNvPr id="4" name="عنصر نائب لرقم الشريحة 22"/>
          <p:cNvSpPr>
            <a:spLocks noGrp="1"/>
          </p:cNvSpPr>
          <p:nvPr>
            <p:ph type="sldNum" sz="quarter" idx="12"/>
          </p:nvPr>
        </p:nvSpPr>
        <p:spPr/>
        <p:txBody>
          <a:bodyPr/>
          <a:lstStyle>
            <a:lvl1pPr>
              <a:defRPr/>
            </a:lvl1pPr>
          </a:lstStyle>
          <a:p>
            <a:pPr>
              <a:defRPr/>
            </a:pPr>
            <a:fld id="{0F13F2DC-5705-4ECB-9341-F93ADFAA4E42}" type="slidenum">
              <a:rPr lang="ar-SA" altLang="en-US"/>
              <a:pPr>
                <a:defRPr/>
              </a:pPr>
              <a:t>‹#›</a:t>
            </a:fld>
            <a:endParaRPr lang="en-US" altLang="en-US"/>
          </a:p>
        </p:txBody>
      </p:sp>
    </p:spTree>
    <p:extLst>
      <p:ext uri="{BB962C8B-B14F-4D97-AF65-F5344CB8AC3E}">
        <p14:creationId xmlns:p14="http://schemas.microsoft.com/office/powerpoint/2010/main" val="58067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a:xfrm>
            <a:off x="6278563" y="6556375"/>
            <a:ext cx="2133600" cy="301625"/>
          </a:xfrm>
        </p:spPr>
        <p:txBody>
          <a:bodyPr/>
          <a:lstStyle>
            <a:lvl1pPr>
              <a:defRPr sz="900"/>
            </a:lvl1pPr>
          </a:lstStyle>
          <a:p>
            <a:pPr>
              <a:defRPr/>
            </a:pPr>
            <a:endParaRPr lang="en-US" altLang="en-US"/>
          </a:p>
        </p:txBody>
      </p:sp>
      <p:sp>
        <p:nvSpPr>
          <p:cNvPr id="6" name="عنصر نائب للتذييل 5"/>
          <p:cNvSpPr>
            <a:spLocks noGrp="1"/>
          </p:cNvSpPr>
          <p:nvPr>
            <p:ph type="ftr" sz="quarter" idx="11"/>
          </p:nvPr>
        </p:nvSpPr>
        <p:spPr>
          <a:xfrm>
            <a:off x="1135063" y="6556375"/>
            <a:ext cx="5143500" cy="301625"/>
          </a:xfrm>
        </p:spPr>
        <p:txBody>
          <a:bodyPr/>
          <a:lstStyle>
            <a:lvl1pPr>
              <a:defRPr sz="900"/>
            </a:lvl1pPr>
          </a:lstStyle>
          <a:p>
            <a:pPr>
              <a:defRPr/>
            </a:pPr>
            <a:r>
              <a:rPr lang="ar-JO" altLang="en-US"/>
              <a:t>مدارس الأمم الإبداعية / قسم اللغة العربية / المعلم:  يوسف طالب الرفاعي</a:t>
            </a:r>
            <a:endParaRPr lang="en-US" altLang="en-US"/>
          </a:p>
        </p:txBody>
      </p:sp>
      <p:sp>
        <p:nvSpPr>
          <p:cNvPr id="7" name="عنصر نائب لرقم الشريحة 6"/>
          <p:cNvSpPr>
            <a:spLocks noGrp="1"/>
          </p:cNvSpPr>
          <p:nvPr>
            <p:ph type="sldNum" sz="quarter" idx="12"/>
          </p:nvPr>
        </p:nvSpPr>
        <p:spPr>
          <a:xfrm>
            <a:off x="8410575" y="6556375"/>
            <a:ext cx="503238" cy="301625"/>
          </a:xfrm>
        </p:spPr>
        <p:txBody>
          <a:bodyPr/>
          <a:lstStyle>
            <a:lvl1pPr>
              <a:defRPr sz="900"/>
            </a:lvl1pPr>
          </a:lstStyle>
          <a:p>
            <a:pPr>
              <a:defRPr/>
            </a:pPr>
            <a:fld id="{1F753511-E39C-41B9-84A2-A8B9515A0F89}" type="slidenum">
              <a:rPr lang="ar-SA" altLang="en-US"/>
              <a:pPr>
                <a:defRPr/>
              </a:pPr>
              <a:t>‹#›</a:t>
            </a:fld>
            <a:endParaRPr lang="en-US" altLang="en-US"/>
          </a:p>
        </p:txBody>
      </p:sp>
    </p:spTree>
    <p:extLst>
      <p:ext uri="{BB962C8B-B14F-4D97-AF65-F5344CB8AC3E}">
        <p14:creationId xmlns:p14="http://schemas.microsoft.com/office/powerpoint/2010/main" val="25488330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4" name="عنصر نائب للنص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5" name="عنصر نائب للتاريخ 4"/>
          <p:cNvSpPr>
            <a:spLocks noGrp="1"/>
          </p:cNvSpPr>
          <p:nvPr>
            <p:ph type="dt" sz="half" idx="10"/>
          </p:nvPr>
        </p:nvSpPr>
        <p:spPr>
          <a:xfrm>
            <a:off x="6108700" y="6556375"/>
            <a:ext cx="2101850" cy="301625"/>
          </a:xfrm>
        </p:spPr>
        <p:txBody>
          <a:bodyPr/>
          <a:lstStyle>
            <a:lvl1pPr>
              <a:defRPr sz="900"/>
            </a:lvl1pPr>
          </a:lstStyle>
          <a:p>
            <a:pPr>
              <a:defRPr/>
            </a:pPr>
            <a:endParaRPr lang="en-US" altLang="en-US"/>
          </a:p>
        </p:txBody>
      </p:sp>
      <p:sp>
        <p:nvSpPr>
          <p:cNvPr id="6" name="عنصر نائب للتذييل 5"/>
          <p:cNvSpPr>
            <a:spLocks noGrp="1"/>
          </p:cNvSpPr>
          <p:nvPr>
            <p:ph type="ftr" sz="quarter" idx="11"/>
          </p:nvPr>
        </p:nvSpPr>
        <p:spPr>
          <a:xfrm>
            <a:off x="1169988" y="6557963"/>
            <a:ext cx="4948237" cy="301625"/>
          </a:xfrm>
        </p:spPr>
        <p:txBody>
          <a:bodyPr/>
          <a:lstStyle>
            <a:lvl1pPr>
              <a:defRPr sz="900"/>
            </a:lvl1pPr>
          </a:lstStyle>
          <a:p>
            <a:pPr>
              <a:defRPr/>
            </a:pPr>
            <a:r>
              <a:rPr lang="ar-JO" altLang="en-US"/>
              <a:t>مدارس الأمم الإبداعية / قسم اللغة العربية / المعلم:  يوسف طالب الرفاعي</a:t>
            </a:r>
            <a:endParaRPr lang="en-US" altLang="en-US"/>
          </a:p>
        </p:txBody>
      </p:sp>
      <p:sp>
        <p:nvSpPr>
          <p:cNvPr id="7" name="عنصر نائب لرقم الشريحة 6"/>
          <p:cNvSpPr>
            <a:spLocks noGrp="1"/>
          </p:cNvSpPr>
          <p:nvPr>
            <p:ph type="sldNum" sz="quarter" idx="12"/>
          </p:nvPr>
        </p:nvSpPr>
        <p:spPr>
          <a:xfrm>
            <a:off x="8216900" y="6556375"/>
            <a:ext cx="366713" cy="301625"/>
          </a:xfrm>
        </p:spPr>
        <p:txBody>
          <a:bodyPr/>
          <a:lstStyle>
            <a:lvl1pPr algn="ctr">
              <a:defRPr sz="900"/>
            </a:lvl1pPr>
          </a:lstStyle>
          <a:p>
            <a:pPr>
              <a:defRPr/>
            </a:pPr>
            <a:fld id="{7BBD4071-0AF4-4EFA-98E7-B22A5BBBB171}" type="slidenum">
              <a:rPr lang="ar-SA" altLang="en-US"/>
              <a:pPr>
                <a:defRPr/>
              </a:pPr>
              <a:t>‹#›</a:t>
            </a:fld>
            <a:endParaRPr lang="en-US" altLang="en-US"/>
          </a:p>
        </p:txBody>
      </p:sp>
    </p:spTree>
    <p:extLst>
      <p:ext uri="{BB962C8B-B14F-4D97-AF65-F5344CB8AC3E}">
        <p14:creationId xmlns:p14="http://schemas.microsoft.com/office/powerpoint/2010/main" val="7931018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مثلث قائم الزاوية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رابط مستقيم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عنصر نائب للعنوان 21"/>
          <p:cNvSpPr>
            <a:spLocks noGrp="1"/>
          </p:cNvSpPr>
          <p:nvPr>
            <p:ph type="title"/>
          </p:nvPr>
        </p:nvSpPr>
        <p:spPr>
          <a:xfrm>
            <a:off x="457200" y="268288"/>
            <a:ext cx="8229600" cy="1398587"/>
          </a:xfrm>
          <a:prstGeom prst="rect">
            <a:avLst/>
          </a:prstGeom>
        </p:spPr>
        <p:txBody>
          <a:bodyPr vert="horz" wrap="square" lIns="91440" tIns="45720" rIns="91440" bIns="45720" numCol="1" anchor="ctr" anchorCtr="0" compatLnSpc="1">
            <a:prstTxWarp prst="textNoShape">
              <a:avLst/>
            </a:prstTxWarp>
            <a:normAutofit/>
          </a:bodyPr>
          <a:lstStyle/>
          <a:p>
            <a:pPr lvl="0"/>
            <a:r>
              <a:rPr lang="ar-SA" smtClean="0"/>
              <a:t>انقر لتحرير نمط العنوان الرئيسي</a:t>
            </a:r>
          </a:p>
        </p:txBody>
      </p:sp>
      <p:sp>
        <p:nvSpPr>
          <p:cNvPr id="1030" name="عنصر نائب للنص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en-US" altLang="en-US"/>
          </a:p>
        </p:txBody>
      </p:sp>
      <p:sp>
        <p:nvSpPr>
          <p:cNvPr id="3" name="عنصر نائب للتذييل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r>
              <a:rPr lang="ar-JO" altLang="en-US"/>
              <a:t>مدارس الأمم الإبداعية / قسم اللغة العربية / المعلم:  يوسف طالب الرفاعي</a:t>
            </a:r>
            <a:endParaRPr lang="en-US" altLang="en-US"/>
          </a:p>
        </p:txBody>
      </p:sp>
      <p:sp>
        <p:nvSpPr>
          <p:cNvPr id="23" name="عنصر نائب لرقم الشريحة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AA8CE599-8C1C-4F04-B145-2EE6B71FA63F}" type="slidenum">
              <a:rPr lang="ar-SA"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73" r:id="rId4"/>
    <p:sldLayoutId id="2147483781" r:id="rId5"/>
    <p:sldLayoutId id="2147483774" r:id="rId6"/>
    <p:sldLayoutId id="2147483775" r:id="rId7"/>
    <p:sldLayoutId id="2147483782" r:id="rId8"/>
    <p:sldLayoutId id="2147483783" r:id="rId9"/>
    <p:sldLayoutId id="2147483776" r:id="rId10"/>
    <p:sldLayoutId id="2147483777" r:id="rId11"/>
  </p:sldLayoutIdLst>
  <p:hf sldNum="0" hdr="0" dt="0"/>
  <p:txStyles>
    <p:titleStyle>
      <a:lvl1pPr marL="484188" indent="-484188" algn="l" rtl="1"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1" eaLnBrk="0" fontAlgn="base" hangingPunct="0">
        <a:spcBef>
          <a:spcPct val="0"/>
        </a:spcBef>
        <a:spcAft>
          <a:spcPct val="0"/>
        </a:spcAft>
        <a:defRPr sz="4200">
          <a:solidFill>
            <a:srgbClr val="FF5C9C"/>
          </a:solidFill>
          <a:latin typeface="Century Gothic" pitchFamily="34" charset="0"/>
          <a:cs typeface="Tahoma" pitchFamily="34" charset="0"/>
        </a:defRPr>
      </a:lvl2pPr>
      <a:lvl3pPr marL="484188" indent="-484188" algn="l" rtl="1" eaLnBrk="0" fontAlgn="base" hangingPunct="0">
        <a:spcBef>
          <a:spcPct val="0"/>
        </a:spcBef>
        <a:spcAft>
          <a:spcPct val="0"/>
        </a:spcAft>
        <a:defRPr sz="4200">
          <a:solidFill>
            <a:srgbClr val="FF5C9C"/>
          </a:solidFill>
          <a:latin typeface="Century Gothic" pitchFamily="34" charset="0"/>
          <a:cs typeface="Tahoma" pitchFamily="34" charset="0"/>
        </a:defRPr>
      </a:lvl3pPr>
      <a:lvl4pPr marL="484188" indent="-484188" algn="l" rtl="1" eaLnBrk="0" fontAlgn="base" hangingPunct="0">
        <a:spcBef>
          <a:spcPct val="0"/>
        </a:spcBef>
        <a:spcAft>
          <a:spcPct val="0"/>
        </a:spcAft>
        <a:defRPr sz="4200">
          <a:solidFill>
            <a:srgbClr val="FF5C9C"/>
          </a:solidFill>
          <a:latin typeface="Century Gothic" pitchFamily="34" charset="0"/>
          <a:cs typeface="Tahoma" pitchFamily="34" charset="0"/>
        </a:defRPr>
      </a:lvl4pPr>
      <a:lvl5pPr marL="484188" indent="-484188" algn="l" rtl="1" eaLnBrk="0" fontAlgn="base" hangingPunct="0">
        <a:spcBef>
          <a:spcPct val="0"/>
        </a:spcBef>
        <a:spcAft>
          <a:spcPct val="0"/>
        </a:spcAft>
        <a:defRPr sz="4200">
          <a:solidFill>
            <a:srgbClr val="FF5C9C"/>
          </a:solidFill>
          <a:latin typeface="Century Gothic" pitchFamily="34" charset="0"/>
          <a:cs typeface="Tahoma" pitchFamily="34" charset="0"/>
        </a:defRPr>
      </a:lvl5pPr>
      <a:lvl6pPr marL="941388" indent="-484188" algn="l" rtl="1" fontAlgn="base">
        <a:spcBef>
          <a:spcPct val="0"/>
        </a:spcBef>
        <a:spcAft>
          <a:spcPct val="0"/>
        </a:spcAft>
        <a:defRPr sz="4200">
          <a:solidFill>
            <a:srgbClr val="FF5C9C"/>
          </a:solidFill>
          <a:latin typeface="Century Gothic" pitchFamily="34" charset="0"/>
          <a:cs typeface="Tahoma" pitchFamily="34" charset="0"/>
        </a:defRPr>
      </a:lvl6pPr>
      <a:lvl7pPr marL="1398588" indent="-484188" algn="l" rtl="1" fontAlgn="base">
        <a:spcBef>
          <a:spcPct val="0"/>
        </a:spcBef>
        <a:spcAft>
          <a:spcPct val="0"/>
        </a:spcAft>
        <a:defRPr sz="4200">
          <a:solidFill>
            <a:srgbClr val="FF5C9C"/>
          </a:solidFill>
          <a:latin typeface="Century Gothic" pitchFamily="34" charset="0"/>
          <a:cs typeface="Tahoma" pitchFamily="34" charset="0"/>
        </a:defRPr>
      </a:lvl7pPr>
      <a:lvl8pPr marL="1855788" indent="-484188" algn="l" rtl="1" fontAlgn="base">
        <a:spcBef>
          <a:spcPct val="0"/>
        </a:spcBef>
        <a:spcAft>
          <a:spcPct val="0"/>
        </a:spcAft>
        <a:defRPr sz="4200">
          <a:solidFill>
            <a:srgbClr val="FF5C9C"/>
          </a:solidFill>
          <a:latin typeface="Century Gothic" pitchFamily="34" charset="0"/>
          <a:cs typeface="Tahoma" pitchFamily="34" charset="0"/>
        </a:defRPr>
      </a:lvl8pPr>
      <a:lvl9pPr marL="2312988" indent="-484188" algn="l" rtl="1" fontAlgn="base">
        <a:spcBef>
          <a:spcPct val="0"/>
        </a:spcBef>
        <a:spcAft>
          <a:spcPct val="0"/>
        </a:spcAft>
        <a:defRPr sz="4200">
          <a:solidFill>
            <a:srgbClr val="FF5C9C"/>
          </a:solidFill>
          <a:latin typeface="Century Gothic" pitchFamily="34" charset="0"/>
          <a:cs typeface="Tahoma" pitchFamily="34" charset="0"/>
        </a:defRPr>
      </a:lvl9pPr>
    </p:titleStyle>
    <p:bodyStyle>
      <a:lvl1pPr marL="447675" indent="-382588" algn="r" rtl="1"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r" rtl="1"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r" rtl="1"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r" rtl="1"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r" rtl="1"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700808"/>
            <a:ext cx="8856984" cy="1584176"/>
          </a:xfrm>
        </p:spPr>
        <p:txBody>
          <a:bodyPr rtlCol="0">
            <a:normAutofit fontScale="90000"/>
          </a:bodyPr>
          <a:lstStyle/>
          <a:p>
            <a:pPr marL="484632" indent="0" algn="ctr" eaLnBrk="1" fontAlgn="auto" hangingPunct="1">
              <a:spcAft>
                <a:spcPts val="0"/>
              </a:spcAft>
              <a:defRPr/>
            </a:pPr>
            <a:r>
              <a:rPr lang="ar-JO" sz="6000" dirty="0" smtClean="0">
                <a:solidFill>
                  <a:schemeClr val="accent2">
                    <a:lumMod val="60000"/>
                    <a:lumOff val="40000"/>
                  </a:schemeClr>
                </a:solidFill>
              </a:rPr>
              <a:t>مدارس الأمم الإبداعية</a:t>
            </a:r>
            <a:br>
              <a:rPr lang="ar-JO" sz="6000" dirty="0" smtClean="0">
                <a:solidFill>
                  <a:schemeClr val="accent2">
                    <a:lumMod val="60000"/>
                    <a:lumOff val="40000"/>
                  </a:schemeClr>
                </a:solidFill>
              </a:rPr>
            </a:br>
            <a:r>
              <a:rPr lang="ar-JO" sz="6000" dirty="0" smtClean="0">
                <a:solidFill>
                  <a:schemeClr val="accent2">
                    <a:lumMod val="60000"/>
                    <a:lumOff val="40000"/>
                  </a:schemeClr>
                </a:solidFill>
              </a:rPr>
              <a:t>بالقيم تحيا الأمم</a:t>
            </a:r>
            <a:endParaRPr lang="ar-JO" sz="6000" dirty="0">
              <a:solidFill>
                <a:schemeClr val="accent2">
                  <a:lumMod val="60000"/>
                  <a:lumOff val="40000"/>
                </a:schemeClr>
              </a:solidFill>
            </a:endParaRPr>
          </a:p>
        </p:txBody>
      </p:sp>
      <p:sp>
        <p:nvSpPr>
          <p:cNvPr id="8195" name="عنصر نائب للمحتوى 2"/>
          <p:cNvSpPr>
            <a:spLocks noGrp="1"/>
          </p:cNvSpPr>
          <p:nvPr>
            <p:ph idx="1"/>
          </p:nvPr>
        </p:nvSpPr>
        <p:spPr>
          <a:xfrm>
            <a:off x="539750" y="4763"/>
            <a:ext cx="8229600" cy="1624012"/>
          </a:xfrm>
        </p:spPr>
        <p:txBody>
          <a:bodyPr/>
          <a:lstStyle/>
          <a:p>
            <a:pPr eaLnBrk="1" hangingPunct="1"/>
            <a:endParaRPr lang="ar-JO" smtClean="0"/>
          </a:p>
        </p:txBody>
      </p:sp>
      <p:sp>
        <p:nvSpPr>
          <p:cNvPr id="8196"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chemeClr val="tx2"/>
                </a:solidFill>
              </a:rPr>
              <a:t>مدارس الأمم الإبداعية / قسم اللغة العربية / المعلم:  يوسف طالب الرفاعي</a:t>
            </a:r>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lstStyle/>
          <a:p>
            <a:pPr marL="484632" indent="0" algn="r" eaLnBrk="1" fontAlgn="auto" hangingPunct="1">
              <a:spcAft>
                <a:spcPts val="0"/>
              </a:spcAft>
              <a:defRPr/>
            </a:pPr>
            <a:r>
              <a:rPr lang="ar-JO" sz="4700" dirty="0" smtClean="0">
                <a:solidFill>
                  <a:schemeClr val="accent6">
                    <a:tint val="1000"/>
                  </a:schemeClr>
                </a:solidFill>
                <a:cs typeface="AlHarfAlJadid Linotype One" pitchFamily="2" charset="-78"/>
              </a:rPr>
              <a:t>عناصر </a:t>
            </a:r>
            <a:r>
              <a:rPr lang="ar-SA" sz="4700" dirty="0" smtClean="0">
                <a:solidFill>
                  <a:schemeClr val="accent6">
                    <a:tint val="1000"/>
                  </a:schemeClr>
                </a:solidFill>
                <a:cs typeface="AlHarfAlJadid Linotype One" pitchFamily="2" charset="-78"/>
              </a:rPr>
              <a:t>قصة </a:t>
            </a:r>
            <a:r>
              <a:rPr lang="ar-JO" sz="4700" dirty="0" smtClean="0">
                <a:solidFill>
                  <a:schemeClr val="accent6">
                    <a:tint val="1000"/>
                  </a:schemeClr>
                </a:solidFill>
                <a:cs typeface="AlHarfAlJadid Linotype One" pitchFamily="2" charset="-78"/>
              </a:rPr>
              <a:t>صاحب</a:t>
            </a:r>
            <a:r>
              <a:rPr lang="ar-SA" sz="4700" dirty="0" smtClean="0">
                <a:solidFill>
                  <a:schemeClr val="accent6">
                    <a:tint val="1000"/>
                  </a:schemeClr>
                </a:solidFill>
                <a:cs typeface="AlHarfAlJadid Linotype One" pitchFamily="2" charset="-78"/>
              </a:rPr>
              <a:t> </a:t>
            </a:r>
            <a:r>
              <a:rPr lang="ar-SA" sz="4700" dirty="0">
                <a:solidFill>
                  <a:schemeClr val="accent6">
                    <a:tint val="1000"/>
                  </a:schemeClr>
                </a:solidFill>
                <a:cs typeface="AlHarfAlJadid Linotype One" pitchFamily="2" charset="-78"/>
              </a:rPr>
              <a:t>الجنتين (المال)</a:t>
            </a:r>
            <a:endParaRPr lang="en-US" sz="4700" dirty="0">
              <a:solidFill>
                <a:schemeClr val="accent6">
                  <a:tint val="1000"/>
                </a:schemeClr>
              </a:solidFill>
              <a:cs typeface="AlHarfAlJadid Linotype One" pitchFamily="2" charset="-78"/>
            </a:endParaRPr>
          </a:p>
        </p:txBody>
      </p:sp>
      <p:sp>
        <p:nvSpPr>
          <p:cNvPr id="62467" name="Rectangle 3"/>
          <p:cNvSpPr>
            <a:spLocks noGrp="1" noChangeArrowheads="1"/>
          </p:cNvSpPr>
          <p:nvPr>
            <p:ph idx="1"/>
          </p:nvPr>
        </p:nvSpPr>
        <p:spPr>
          <a:xfrm>
            <a:off x="0" y="1700213"/>
            <a:ext cx="8686800" cy="5157787"/>
          </a:xfrm>
          <a:blipFill>
            <a:blip r:embed="rId3"/>
            <a:tile tx="0" ty="0" sx="100000" sy="100000" flip="none" algn="tl"/>
          </a:blipFill>
        </p:spPr>
        <p:txBody>
          <a:bodyPr>
            <a:normAutofit/>
          </a:bodyPr>
          <a:lstStyle/>
          <a:p>
            <a:pPr marL="571500" indent="-571500" eaLnBrk="1" fontAlgn="auto" hangingPunct="1">
              <a:spcAft>
                <a:spcPts val="0"/>
              </a:spcAft>
              <a:buFontTx/>
              <a:buChar char="-"/>
              <a:defRPr/>
            </a:pPr>
            <a:r>
              <a:rPr lang="ar-SA" dirty="0" smtClean="0">
                <a:cs typeface="Li Khalid Bahhar" pitchFamily="2" charset="-78"/>
              </a:rPr>
              <a:t>أسلوب القصة:  </a:t>
            </a:r>
            <a:r>
              <a:rPr lang="ar-SA" dirty="0" smtClean="0">
                <a:solidFill>
                  <a:srgbClr val="FFFF00"/>
                </a:solidFill>
                <a:cs typeface="Li Khalid Bahhar" pitchFamily="2" charset="-78"/>
              </a:rPr>
              <a:t>المثل ﴿وَاضْرِبْ لَهُمْ مَثَلاً رَجُلَيْنِ﴾.</a:t>
            </a:r>
          </a:p>
          <a:p>
            <a:pPr marL="571500" indent="-571500" eaLnBrk="1" fontAlgn="auto" hangingPunct="1">
              <a:spcAft>
                <a:spcPts val="0"/>
              </a:spcAft>
              <a:buFontTx/>
              <a:buChar char="-"/>
              <a:defRPr/>
            </a:pPr>
            <a:r>
              <a:rPr lang="ar-SA" dirty="0" smtClean="0">
                <a:cs typeface="Li Khalid Bahhar" pitchFamily="2" charset="-78"/>
              </a:rPr>
              <a:t>موضوع القصة: </a:t>
            </a:r>
            <a:r>
              <a:rPr lang="ar-SA" dirty="0" smtClean="0">
                <a:solidFill>
                  <a:srgbClr val="FFFF00"/>
                </a:solidFill>
                <a:cs typeface="Li Khalid Bahhar" pitchFamily="2" charset="-78"/>
              </a:rPr>
              <a:t>المال.</a:t>
            </a:r>
          </a:p>
          <a:p>
            <a:pPr marL="571500" indent="-571500" eaLnBrk="1" fontAlgn="auto" hangingPunct="1">
              <a:spcAft>
                <a:spcPts val="0"/>
              </a:spcAft>
              <a:buFontTx/>
              <a:buChar char="-"/>
              <a:defRPr/>
            </a:pPr>
            <a:r>
              <a:rPr lang="ar-SA" dirty="0" smtClean="0">
                <a:cs typeface="Li Khalid Bahhar" pitchFamily="2" charset="-78"/>
              </a:rPr>
              <a:t>أشخاص القصة:</a:t>
            </a:r>
          </a:p>
          <a:p>
            <a:pPr marL="1370013" lvl="3" indent="-381000" eaLnBrk="1" fontAlgn="auto" hangingPunct="1">
              <a:spcAft>
                <a:spcPts val="0"/>
              </a:spcAft>
              <a:buClr>
                <a:srgbClr val="990000"/>
              </a:buClr>
              <a:buFont typeface="Wingdings 2"/>
              <a:buChar char=""/>
              <a:defRPr/>
            </a:pPr>
            <a:r>
              <a:rPr lang="ar-SA" sz="2400" dirty="0" smtClean="0">
                <a:solidFill>
                  <a:srgbClr val="FFFF00"/>
                </a:solidFill>
                <a:cs typeface="Li Khalid Bahhar" pitchFamily="2" charset="-78"/>
              </a:rPr>
              <a:t>صاحب ا</a:t>
            </a:r>
            <a:r>
              <a:rPr lang="ar-JO" sz="2400" dirty="0" smtClean="0">
                <a:solidFill>
                  <a:srgbClr val="FFFF00"/>
                </a:solidFill>
                <a:cs typeface="Li Khalid Bahhar" pitchFamily="2" charset="-78"/>
              </a:rPr>
              <a:t>لبستانين</a:t>
            </a:r>
            <a:r>
              <a:rPr lang="ar-SA" sz="2400" dirty="0" smtClean="0">
                <a:cs typeface="Li Khalid Bahhar" pitchFamily="2" charset="-78"/>
              </a:rPr>
              <a:t>.</a:t>
            </a:r>
            <a:r>
              <a:rPr lang="ar-JO" sz="2400" dirty="0" smtClean="0">
                <a:cs typeface="Li Khalid Bahhar" pitchFamily="2" charset="-78"/>
              </a:rPr>
              <a:t>( الرجل المتكبر).</a:t>
            </a:r>
            <a:endParaRPr lang="ar-SA" sz="2400" dirty="0" smtClean="0">
              <a:cs typeface="Li Khalid Bahhar" pitchFamily="2" charset="-78"/>
            </a:endParaRPr>
          </a:p>
          <a:p>
            <a:pPr marL="1370013" lvl="3" indent="-381000" eaLnBrk="1" fontAlgn="auto" hangingPunct="1">
              <a:spcAft>
                <a:spcPts val="0"/>
              </a:spcAft>
              <a:buClr>
                <a:srgbClr val="990000"/>
              </a:buClr>
              <a:buFont typeface="Wingdings 2"/>
              <a:buChar char=""/>
              <a:defRPr/>
            </a:pPr>
            <a:r>
              <a:rPr lang="ar-JO" sz="2400" dirty="0" smtClean="0">
                <a:solidFill>
                  <a:srgbClr val="FFFF00"/>
                </a:solidFill>
                <a:cs typeface="Li Khalid Bahhar" pitchFamily="2" charset="-78"/>
              </a:rPr>
              <a:t>ال</a:t>
            </a:r>
            <a:r>
              <a:rPr lang="ar-SA" sz="2400" dirty="0" smtClean="0">
                <a:solidFill>
                  <a:srgbClr val="FFFF00"/>
                </a:solidFill>
                <a:cs typeface="Li Khalid Bahhar" pitchFamily="2" charset="-78"/>
              </a:rPr>
              <a:t>صاحب الناصح.</a:t>
            </a:r>
            <a:r>
              <a:rPr lang="ar-JO" sz="2400" dirty="0" smtClean="0">
                <a:solidFill>
                  <a:srgbClr val="FFFF00"/>
                </a:solidFill>
                <a:cs typeface="Li Khalid Bahhar" pitchFamily="2" charset="-78"/>
              </a:rPr>
              <a:t> </a:t>
            </a:r>
            <a:r>
              <a:rPr lang="ar-JO" sz="2400" dirty="0" smtClean="0">
                <a:cs typeface="Li Khalid Bahhar" pitchFamily="2" charset="-78"/>
              </a:rPr>
              <a:t>(الرجل المتواضع).</a:t>
            </a:r>
            <a:endParaRPr lang="ar-SA" sz="2400" dirty="0" smtClean="0">
              <a:cs typeface="Li Khalid Bahhar" pitchFamily="2" charset="-78"/>
            </a:endParaRPr>
          </a:p>
          <a:p>
            <a:pPr marL="571500" indent="-571500" eaLnBrk="1" fontAlgn="auto" hangingPunct="1">
              <a:spcAft>
                <a:spcPts val="0"/>
              </a:spcAft>
              <a:buFontTx/>
              <a:buNone/>
              <a:defRPr/>
            </a:pPr>
            <a:r>
              <a:rPr lang="ar-SA" sz="3400" dirty="0" smtClean="0">
                <a:solidFill>
                  <a:schemeClr val="accent5">
                    <a:lumMod val="75000"/>
                  </a:schemeClr>
                </a:solidFill>
                <a:cs typeface="Li Khalid Bahhar" pitchFamily="2" charset="-78"/>
              </a:rPr>
              <a:t>-</a:t>
            </a:r>
            <a:r>
              <a:rPr lang="ar-SA" sz="3400" dirty="0" smtClean="0">
                <a:solidFill>
                  <a:srgbClr val="006600"/>
                </a:solidFill>
                <a:cs typeface="Li Khalid Bahhar" pitchFamily="2" charset="-78"/>
              </a:rPr>
              <a:t>	</a:t>
            </a:r>
            <a:r>
              <a:rPr lang="ar-SA" dirty="0" smtClean="0">
                <a:solidFill>
                  <a:srgbClr val="FFFF00"/>
                </a:solidFill>
                <a:cs typeface="Li Khalid Bahhar" pitchFamily="2" charset="-78"/>
              </a:rPr>
              <a:t>وصف المال:</a:t>
            </a:r>
          </a:p>
          <a:p>
            <a:pPr marL="1370013" lvl="3" indent="-381000" eaLnBrk="1" fontAlgn="auto" hangingPunct="1">
              <a:spcAft>
                <a:spcPts val="0"/>
              </a:spcAft>
              <a:buClr>
                <a:srgbClr val="990000"/>
              </a:buClr>
              <a:buFont typeface="Wingdings 2"/>
              <a:buChar char=""/>
              <a:defRPr/>
            </a:pPr>
            <a:r>
              <a:rPr lang="ar-SA" sz="2500" dirty="0" smtClean="0">
                <a:cs typeface="Li Khalid Bahhar" pitchFamily="2" charset="-78"/>
              </a:rPr>
              <a:t>﴿جَنَّتَيْنِ مِنْ أَعْنَابٍ وَحَفَفْنَاهُمَا بِنَخْلٍ وَجَعَلْنَا بَيْنَهُمَا زَرْعًا﴾.</a:t>
            </a:r>
          </a:p>
          <a:p>
            <a:pPr marL="571500" indent="-571500" eaLnBrk="1" fontAlgn="auto" hangingPunct="1">
              <a:spcAft>
                <a:spcPts val="0"/>
              </a:spcAft>
              <a:buFontTx/>
              <a:buNone/>
              <a:defRPr/>
            </a:pPr>
            <a:r>
              <a:rPr lang="ar-SA" dirty="0" smtClean="0">
                <a:solidFill>
                  <a:schemeClr val="accent5">
                    <a:lumMod val="75000"/>
                  </a:schemeClr>
                </a:solidFill>
                <a:cs typeface="Li Khalid Bahhar" pitchFamily="2" charset="-78"/>
              </a:rPr>
              <a:t>-	</a:t>
            </a:r>
            <a:r>
              <a:rPr lang="ar-SA" dirty="0" smtClean="0">
                <a:solidFill>
                  <a:srgbClr val="FFFF00"/>
                </a:solidFill>
                <a:cs typeface="Li Khalid Bahhar" pitchFamily="2" charset="-78"/>
              </a:rPr>
              <a:t>مكونات الجنتين:</a:t>
            </a:r>
          </a:p>
          <a:p>
            <a:pPr marL="1370013" lvl="3" indent="-381000" eaLnBrk="1" fontAlgn="auto" hangingPunct="1">
              <a:spcAft>
                <a:spcPts val="0"/>
              </a:spcAft>
              <a:buClr>
                <a:srgbClr val="990000"/>
              </a:buClr>
              <a:buFont typeface="Wingdings 2"/>
              <a:buChar char=""/>
              <a:defRPr/>
            </a:pPr>
            <a:r>
              <a:rPr lang="ar-SA" sz="2500" dirty="0" smtClean="0">
                <a:cs typeface="Li Khalid Bahhar" pitchFamily="2" charset="-78"/>
              </a:rPr>
              <a:t>(أعناب، نخل، زرع، ثمر، نهر).</a:t>
            </a:r>
            <a:endParaRPr lang="ar-SA" sz="2600" dirty="0" smtClean="0">
              <a:cs typeface="Li Khalid Bahhar" pitchFamily="2" charset="-78"/>
            </a:endParaRPr>
          </a:p>
        </p:txBody>
      </p:sp>
      <p:sp>
        <p:nvSpPr>
          <p:cNvPr id="3" name="عنصر نائب للتذييل 2"/>
          <p:cNvSpPr>
            <a:spLocks noGrp="1"/>
          </p:cNvSpPr>
          <p:nvPr>
            <p:ph type="ftr" sz="quarter" idx="11"/>
          </p:nvPr>
        </p:nvSpPr>
        <p:spPr/>
        <p:txBody>
          <a:bodyPr/>
          <a:lstStyle/>
          <a:p>
            <a:pPr>
              <a:defRPr/>
            </a:pPr>
            <a:r>
              <a:rPr lang="ar-JO" altLang="en-US">
                <a:solidFill>
                  <a:schemeClr val="accent2">
                    <a:lumMod val="60000"/>
                    <a:lumOff val="40000"/>
                  </a:schemeClr>
                </a:solidFill>
              </a:rPr>
              <a:t>مدارس الأمم الإبداعية / قسم اللغة العربية / المعلم:  يوسف طالب الرفاعي</a:t>
            </a:r>
            <a:endParaRPr lang="en-US" alt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p:cTn id="12" dur="1000" fill="hold"/>
                                        <p:tgtEl>
                                          <p:spTgt spid="62467">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62467">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246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 calcmode="lin" valueType="num">
                                      <p:cBhvr>
                                        <p:cTn id="19" dur="1000" fill="hold"/>
                                        <p:tgtEl>
                                          <p:spTgt spid="6246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6246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24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62467">
                                            <p:txEl>
                                              <p:pRg st="2" end="2"/>
                                            </p:txEl>
                                          </p:spTgt>
                                        </p:tgtEl>
                                        <p:attrNameLst>
                                          <p:attrName>style.visibility</p:attrName>
                                        </p:attrNameLst>
                                      </p:cBhvr>
                                      <p:to>
                                        <p:strVal val="visible"/>
                                      </p:to>
                                    </p:set>
                                    <p:anim calcmode="lin" valueType="num">
                                      <p:cBhvr>
                                        <p:cTn id="26" dur="1000" fill="hold"/>
                                        <p:tgtEl>
                                          <p:spTgt spid="62467">
                                            <p:txEl>
                                              <p:pRg st="2" end="2"/>
                                            </p:txEl>
                                          </p:spTgt>
                                        </p:tgtEl>
                                        <p:attrNameLst>
                                          <p:attrName>ppt_w</p:attrName>
                                        </p:attrNameLst>
                                      </p:cBhvr>
                                      <p:tavLst>
                                        <p:tav tm="0">
                                          <p:val>
                                            <p:strVal val="#ppt_w+.3"/>
                                          </p:val>
                                        </p:tav>
                                        <p:tav tm="100000">
                                          <p:val>
                                            <p:strVal val="#ppt_w"/>
                                          </p:val>
                                        </p:tav>
                                      </p:tavLst>
                                    </p:anim>
                                    <p:anim calcmode="lin" valueType="num">
                                      <p:cBhvr>
                                        <p:cTn id="27" dur="1000" fill="hold"/>
                                        <p:tgtEl>
                                          <p:spTgt spid="62467">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62467">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32" fill="hold" nodeType="clickEffect">
                                  <p:stCondLst>
                                    <p:cond delay="0"/>
                                  </p:stCondLst>
                                  <p:childTnLst>
                                    <p:set>
                                      <p:cBhvr>
                                        <p:cTn id="32" dur="1" fill="hold">
                                          <p:stCondLst>
                                            <p:cond delay="0"/>
                                          </p:stCondLst>
                                        </p:cTn>
                                        <p:tgtEl>
                                          <p:spTgt spid="62467">
                                            <p:txEl>
                                              <p:pRg st="3" end="3"/>
                                            </p:txEl>
                                          </p:spTgt>
                                        </p:tgtEl>
                                        <p:attrNameLst>
                                          <p:attrName>style.visibility</p:attrName>
                                        </p:attrNameLst>
                                      </p:cBhvr>
                                      <p:to>
                                        <p:strVal val="visible"/>
                                      </p:to>
                                    </p:set>
                                    <p:animEffect transition="in" filter="diamond(out)">
                                      <p:cBhvr>
                                        <p:cTn id="33" dur="1000"/>
                                        <p:tgtEl>
                                          <p:spTgt spid="62467">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32" fill="hold" nodeType="clickEffect">
                                  <p:stCondLst>
                                    <p:cond delay="0"/>
                                  </p:stCondLst>
                                  <p:childTnLst>
                                    <p:set>
                                      <p:cBhvr>
                                        <p:cTn id="37" dur="1" fill="hold">
                                          <p:stCondLst>
                                            <p:cond delay="0"/>
                                          </p:stCondLst>
                                        </p:cTn>
                                        <p:tgtEl>
                                          <p:spTgt spid="62467">
                                            <p:txEl>
                                              <p:pRg st="4" end="4"/>
                                            </p:txEl>
                                          </p:spTgt>
                                        </p:tgtEl>
                                        <p:attrNameLst>
                                          <p:attrName>style.visibility</p:attrName>
                                        </p:attrNameLst>
                                      </p:cBhvr>
                                      <p:to>
                                        <p:strVal val="visible"/>
                                      </p:to>
                                    </p:set>
                                    <p:animEffect transition="in" filter="diamond(out)">
                                      <p:cBhvr>
                                        <p:cTn id="38" dur="1000"/>
                                        <p:tgtEl>
                                          <p:spTgt spid="62467">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62467">
                                            <p:txEl>
                                              <p:pRg st="5" end="5"/>
                                            </p:txEl>
                                          </p:spTgt>
                                        </p:tgtEl>
                                        <p:attrNameLst>
                                          <p:attrName>style.visibility</p:attrName>
                                        </p:attrNameLst>
                                      </p:cBhvr>
                                      <p:to>
                                        <p:strVal val="visible"/>
                                      </p:to>
                                    </p:set>
                                    <p:anim calcmode="lin" valueType="num">
                                      <p:cBhvr>
                                        <p:cTn id="43" dur="1000" fill="hold"/>
                                        <p:tgtEl>
                                          <p:spTgt spid="62467">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62467">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62467">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8" presetClass="entr" presetSubtype="32" fill="hold" nodeType="clickEffect">
                                  <p:stCondLst>
                                    <p:cond delay="0"/>
                                  </p:stCondLst>
                                  <p:childTnLst>
                                    <p:set>
                                      <p:cBhvr>
                                        <p:cTn id="49" dur="1" fill="hold">
                                          <p:stCondLst>
                                            <p:cond delay="0"/>
                                          </p:stCondLst>
                                        </p:cTn>
                                        <p:tgtEl>
                                          <p:spTgt spid="62467">
                                            <p:txEl>
                                              <p:pRg st="6" end="6"/>
                                            </p:txEl>
                                          </p:spTgt>
                                        </p:tgtEl>
                                        <p:attrNameLst>
                                          <p:attrName>style.visibility</p:attrName>
                                        </p:attrNameLst>
                                      </p:cBhvr>
                                      <p:to>
                                        <p:strVal val="visible"/>
                                      </p:to>
                                    </p:set>
                                    <p:animEffect transition="in" filter="diamond(out)">
                                      <p:cBhvr>
                                        <p:cTn id="50" dur="1000"/>
                                        <p:tgtEl>
                                          <p:spTgt spid="62467">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0" presetClass="entr" presetSubtype="0" decel="100000" fill="hold" nodeType="clickEffect">
                                  <p:stCondLst>
                                    <p:cond delay="0"/>
                                  </p:stCondLst>
                                  <p:childTnLst>
                                    <p:set>
                                      <p:cBhvr>
                                        <p:cTn id="54" dur="1" fill="hold">
                                          <p:stCondLst>
                                            <p:cond delay="0"/>
                                          </p:stCondLst>
                                        </p:cTn>
                                        <p:tgtEl>
                                          <p:spTgt spid="62467">
                                            <p:txEl>
                                              <p:pRg st="7" end="7"/>
                                            </p:txEl>
                                          </p:spTgt>
                                        </p:tgtEl>
                                        <p:attrNameLst>
                                          <p:attrName>style.visibility</p:attrName>
                                        </p:attrNameLst>
                                      </p:cBhvr>
                                      <p:to>
                                        <p:strVal val="visible"/>
                                      </p:to>
                                    </p:set>
                                    <p:anim calcmode="lin" valueType="num">
                                      <p:cBhvr>
                                        <p:cTn id="55" dur="1000" fill="hold"/>
                                        <p:tgtEl>
                                          <p:spTgt spid="62467">
                                            <p:txEl>
                                              <p:pRg st="7" end="7"/>
                                            </p:txEl>
                                          </p:spTgt>
                                        </p:tgtEl>
                                        <p:attrNameLst>
                                          <p:attrName>ppt_w</p:attrName>
                                        </p:attrNameLst>
                                      </p:cBhvr>
                                      <p:tavLst>
                                        <p:tav tm="0">
                                          <p:val>
                                            <p:strVal val="#ppt_w+.3"/>
                                          </p:val>
                                        </p:tav>
                                        <p:tav tm="100000">
                                          <p:val>
                                            <p:strVal val="#ppt_w"/>
                                          </p:val>
                                        </p:tav>
                                      </p:tavLst>
                                    </p:anim>
                                    <p:anim calcmode="lin" valueType="num">
                                      <p:cBhvr>
                                        <p:cTn id="56" dur="1000" fill="hold"/>
                                        <p:tgtEl>
                                          <p:spTgt spid="62467">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62467">
                                            <p:txEl>
                                              <p:pRg st="7" end="7"/>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32" fill="hold" nodeType="clickEffect">
                                  <p:stCondLst>
                                    <p:cond delay="0"/>
                                  </p:stCondLst>
                                  <p:childTnLst>
                                    <p:set>
                                      <p:cBhvr>
                                        <p:cTn id="61" dur="1" fill="hold">
                                          <p:stCondLst>
                                            <p:cond delay="0"/>
                                          </p:stCondLst>
                                        </p:cTn>
                                        <p:tgtEl>
                                          <p:spTgt spid="62467">
                                            <p:txEl>
                                              <p:pRg st="8" end="8"/>
                                            </p:txEl>
                                          </p:spTgt>
                                        </p:tgtEl>
                                        <p:attrNameLst>
                                          <p:attrName>style.visibility</p:attrName>
                                        </p:attrNameLst>
                                      </p:cBhvr>
                                      <p:to>
                                        <p:strVal val="visible"/>
                                      </p:to>
                                    </p:set>
                                    <p:animEffect transition="in" filter="diamond(out)">
                                      <p:cBhvr>
                                        <p:cTn id="62" dur="10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67494"/>
            <a:ext cx="8229600" cy="785242"/>
          </a:xfrm>
          <a:blipFill>
            <a:blip r:embed="rId3"/>
            <a:tile tx="0" ty="0" sx="100000" sy="100000" flip="none" algn="tl"/>
          </a:blipFill>
        </p:spPr>
        <p:txBody>
          <a:bodyPr rtlCol="0">
            <a:normAutofit fontScale="90000"/>
          </a:bodyPr>
          <a:lstStyle/>
          <a:p>
            <a:pPr marL="484632" indent="0" algn="r" eaLnBrk="1" fontAlgn="auto" hangingPunct="1">
              <a:spcAft>
                <a:spcPts val="0"/>
              </a:spcAft>
              <a:defRPr/>
            </a:pPr>
            <a:r>
              <a:rPr lang="ar-SA" sz="4700" b="1" dirty="0">
                <a:solidFill>
                  <a:schemeClr val="accent6">
                    <a:tint val="1000"/>
                  </a:schemeClr>
                </a:solidFill>
                <a:cs typeface="AlHarfAlJadid Linotype One" pitchFamily="2" charset="-78"/>
              </a:rPr>
              <a:t>قصة أصحاب الجنتين (المال)</a:t>
            </a:r>
            <a:endParaRPr lang="en-US" sz="4700" b="1" dirty="0">
              <a:solidFill>
                <a:schemeClr val="accent6">
                  <a:tint val="1000"/>
                </a:schemeClr>
              </a:solidFill>
              <a:cs typeface="AlHarfAlJadid Linotype One" pitchFamily="2" charset="-78"/>
            </a:endParaRPr>
          </a:p>
        </p:txBody>
      </p:sp>
      <p:sp>
        <p:nvSpPr>
          <p:cNvPr id="63491" name="Rectangle 3"/>
          <p:cNvSpPr>
            <a:spLocks noGrp="1" noChangeArrowheads="1"/>
          </p:cNvSpPr>
          <p:nvPr>
            <p:ph idx="1"/>
          </p:nvPr>
        </p:nvSpPr>
        <p:spPr>
          <a:xfrm>
            <a:off x="0" y="1268413"/>
            <a:ext cx="8686800" cy="5445125"/>
          </a:xfrm>
        </p:spPr>
        <p:txBody>
          <a:bodyPr>
            <a:normAutofit/>
          </a:bodyPr>
          <a:lstStyle/>
          <a:p>
            <a:pPr marL="571500" indent="-571500" eaLnBrk="1" fontAlgn="auto" hangingPunct="1">
              <a:spcAft>
                <a:spcPts val="0"/>
              </a:spcAft>
              <a:buFontTx/>
              <a:buNone/>
              <a:defRPr/>
            </a:pPr>
            <a:r>
              <a:rPr lang="ar-SA" dirty="0" smtClean="0">
                <a:solidFill>
                  <a:srgbClr val="006600"/>
                </a:solidFill>
                <a:cs typeface="Li Khalid Bahhar" pitchFamily="2" charset="-78"/>
              </a:rPr>
              <a:t>-	</a:t>
            </a:r>
            <a:r>
              <a:rPr lang="ar-SA" dirty="0" smtClean="0">
                <a:solidFill>
                  <a:schemeClr val="tx2">
                    <a:lumMod val="10000"/>
                  </a:schemeClr>
                </a:solidFill>
                <a:cs typeface="Li Khalid Bahhar" pitchFamily="2" charset="-78"/>
              </a:rPr>
              <a:t> </a:t>
            </a:r>
            <a:r>
              <a:rPr lang="ar-SA" sz="2400" b="1" dirty="0">
                <a:solidFill>
                  <a:schemeClr val="accent5">
                    <a:lumMod val="75000"/>
                  </a:schemeClr>
                </a:solidFill>
                <a:latin typeface="Calibri Light" pitchFamily="34" charset="0"/>
                <a:cs typeface="Calibri Light" pitchFamily="34" charset="0"/>
              </a:rPr>
              <a:t>جوانب الخلل:</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الغرور والتعالي ﴿ أَنَا أَكْثَرُ مِنْكَ مَالاً وَأَعَزُّ نَفَرًا﴾.</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ظلم النفس ﴿وَدَخَلَ جَنَّتَهُ وَهُوَ ظَالِمٌ لِنَفْسِهِ﴾.</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إنكار البعث ﴿مَا أَظُنُّ أَنْ تَبِيدَ هَذِهِ أَبَدًا * وَمَا أَظُنُّ السَّاعَةَ قَائِمَةً﴾.</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الأماني الكاذبة ﴿وَلَئِنْ رُدِدْتُ إِلَى رَبِّي َلأَجِدَنَّ خَيْرًا مِنْهَا مُنْقَلَبًا﴾ .</a:t>
            </a:r>
          </a:p>
          <a:p>
            <a:pPr marL="571500" indent="-571500" eaLnBrk="1" fontAlgn="auto" hangingPunct="1">
              <a:spcAft>
                <a:spcPts val="0"/>
              </a:spcAft>
              <a:buFontTx/>
              <a:buNone/>
              <a:defRPr/>
            </a:pPr>
            <a:r>
              <a:rPr lang="ar-SA" sz="2400" b="1" dirty="0">
                <a:solidFill>
                  <a:schemeClr val="tx2">
                    <a:lumMod val="10000"/>
                  </a:schemeClr>
                </a:solidFill>
                <a:latin typeface="Calibri Light" pitchFamily="34" charset="0"/>
                <a:cs typeface="Calibri Light" pitchFamily="34" charset="0"/>
              </a:rPr>
              <a:t>-	</a:t>
            </a:r>
            <a:r>
              <a:rPr lang="ar-SA" sz="2400" b="1" dirty="0" err="1">
                <a:solidFill>
                  <a:schemeClr val="accent5">
                    <a:lumMod val="75000"/>
                  </a:schemeClr>
                </a:solidFill>
                <a:latin typeface="Calibri Light" pitchFamily="34" charset="0"/>
                <a:cs typeface="Calibri Light" pitchFamily="34" charset="0"/>
              </a:rPr>
              <a:t>المناصحة</a:t>
            </a:r>
            <a:r>
              <a:rPr lang="ar-SA" sz="2400" b="1" dirty="0">
                <a:solidFill>
                  <a:schemeClr val="accent5">
                    <a:lumMod val="75000"/>
                  </a:schemeClr>
                </a:solidFill>
                <a:latin typeface="Calibri Light" pitchFamily="34" charset="0"/>
                <a:cs typeface="Calibri Light" pitchFamily="34" charset="0"/>
              </a:rPr>
              <a:t>:</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إنكار كفرِه وتذكيره بأصله ﴿أَكَفَرْتَ بِالَّذِي خَلَقَكَ مِنْ تُرَابٍ ﴾.</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الاعتراف أمامه بفضل الله وحقه ﴿لَكِنَّا هُوَ اللَّهُ رَبِّي وَلاَ أُشْرِكُ بِرَبِّي أَحَدًا﴾.</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التوجيه لما ينبغي عند النعم ﴿وَلَوْلاَ إِذْ دَخَلْتَ جَنَّتَكَ قُلْتَ مَا شَاءَ اللَّهُ لاَ قُوَّةَ إِلاَّ بِاللَّهِ﴾ .</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التذكير بخطورة فعله وقدرة الله عليه ﴿إِنْ تَرَنِ أَنَا أَقَلَّ مِنْكَ مَالاً وَوَلَدًا﴾.</a:t>
            </a:r>
          </a:p>
        </p:txBody>
      </p:sp>
      <p:sp>
        <p:nvSpPr>
          <p:cNvPr id="18436" name="عنصر نائب للتذييل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chemeClr val="tx2"/>
                </a:solidFill>
              </a:rPr>
              <a:t>مدارس الأمم الإبداعية / قسم اللغة العربية / المعلم:  يوسف طالب الرفاعي</a:t>
            </a:r>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animEffect transition="in" filter="diamond(out)">
                                      <p:cBhvr>
                                        <p:cTn id="7" dur="1000"/>
                                        <p:tgtEl>
                                          <p:spTgt spid="634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63491">
                                            <p:txEl>
                                              <p:pRg st="3" end="3"/>
                                            </p:txEl>
                                          </p:spTgt>
                                        </p:tgtEl>
                                        <p:attrNameLst>
                                          <p:attrName>style.visibility</p:attrName>
                                        </p:attrNameLst>
                                      </p:cBhvr>
                                      <p:to>
                                        <p:strVal val="visible"/>
                                      </p:to>
                                    </p:set>
                                    <p:animEffect transition="in" filter="diamond(out)">
                                      <p:cBhvr>
                                        <p:cTn id="12" dur="1000"/>
                                        <p:tgtEl>
                                          <p:spTgt spid="6349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32"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animEffect transition="in" filter="diamond(out)">
                                      <p:cBhvr>
                                        <p:cTn id="17" dur="1000"/>
                                        <p:tgtEl>
                                          <p:spTgt spid="634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63491">
                                            <p:txEl>
                                              <p:pRg st="5" end="5"/>
                                            </p:txEl>
                                          </p:spTgt>
                                        </p:tgtEl>
                                        <p:attrNameLst>
                                          <p:attrName>style.visibility</p:attrName>
                                        </p:attrNameLst>
                                      </p:cBhvr>
                                      <p:to>
                                        <p:strVal val="visible"/>
                                      </p:to>
                                    </p:set>
                                    <p:anim calcmode="lin" valueType="num">
                                      <p:cBhvr>
                                        <p:cTn id="22" dur="1000" fill="hold"/>
                                        <p:tgtEl>
                                          <p:spTgt spid="63491">
                                            <p:txEl>
                                              <p:pRg st="5" end="5"/>
                                            </p:txEl>
                                          </p:spTgt>
                                        </p:tgtEl>
                                        <p:attrNameLst>
                                          <p:attrName>ppt_w</p:attrName>
                                        </p:attrNameLst>
                                      </p:cBhvr>
                                      <p:tavLst>
                                        <p:tav tm="0">
                                          <p:val>
                                            <p:strVal val="#ppt_w+.3"/>
                                          </p:val>
                                        </p:tav>
                                        <p:tav tm="100000">
                                          <p:val>
                                            <p:strVal val="#ppt_w"/>
                                          </p:val>
                                        </p:tav>
                                      </p:tavLst>
                                    </p:anim>
                                    <p:anim calcmode="lin" valueType="num">
                                      <p:cBhvr>
                                        <p:cTn id="23" dur="1000" fill="hold"/>
                                        <p:tgtEl>
                                          <p:spTgt spid="63491">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6349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63491">
                                            <p:txEl>
                                              <p:pRg st="6" end="6"/>
                                            </p:txEl>
                                          </p:spTgt>
                                        </p:tgtEl>
                                        <p:attrNameLst>
                                          <p:attrName>style.visibility</p:attrName>
                                        </p:attrNameLst>
                                      </p:cBhvr>
                                      <p:to>
                                        <p:strVal val="visible"/>
                                      </p:to>
                                    </p:set>
                                    <p:anim calcmode="lin" valueType="num">
                                      <p:cBhvr>
                                        <p:cTn id="29" dur="1000" fill="hold"/>
                                        <p:tgtEl>
                                          <p:spTgt spid="63491">
                                            <p:txEl>
                                              <p:pRg st="6" end="6"/>
                                            </p:txEl>
                                          </p:spTgt>
                                        </p:tgtEl>
                                        <p:attrNameLst>
                                          <p:attrName>ppt_w</p:attrName>
                                        </p:attrNameLst>
                                      </p:cBhvr>
                                      <p:tavLst>
                                        <p:tav tm="0">
                                          <p:val>
                                            <p:strVal val="#ppt_w+.3"/>
                                          </p:val>
                                        </p:tav>
                                        <p:tav tm="100000">
                                          <p:val>
                                            <p:strVal val="#ppt_w"/>
                                          </p:val>
                                        </p:tav>
                                      </p:tavLst>
                                    </p:anim>
                                    <p:anim calcmode="lin" valueType="num">
                                      <p:cBhvr>
                                        <p:cTn id="30" dur="1000" fill="hold"/>
                                        <p:tgtEl>
                                          <p:spTgt spid="63491">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63491">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63491">
                                            <p:txEl>
                                              <p:pRg st="7" end="7"/>
                                            </p:txEl>
                                          </p:spTgt>
                                        </p:tgtEl>
                                        <p:attrNameLst>
                                          <p:attrName>style.visibility</p:attrName>
                                        </p:attrNameLst>
                                      </p:cBhvr>
                                      <p:to>
                                        <p:strVal val="visible"/>
                                      </p:to>
                                    </p:set>
                                    <p:anim calcmode="lin" valueType="num">
                                      <p:cBhvr>
                                        <p:cTn id="36" dur="1000" fill="hold"/>
                                        <p:tgtEl>
                                          <p:spTgt spid="63491">
                                            <p:txEl>
                                              <p:pRg st="7" end="7"/>
                                            </p:txEl>
                                          </p:spTgt>
                                        </p:tgtEl>
                                        <p:attrNameLst>
                                          <p:attrName>ppt_w</p:attrName>
                                        </p:attrNameLst>
                                      </p:cBhvr>
                                      <p:tavLst>
                                        <p:tav tm="0">
                                          <p:val>
                                            <p:strVal val="#ppt_w+.3"/>
                                          </p:val>
                                        </p:tav>
                                        <p:tav tm="100000">
                                          <p:val>
                                            <p:strVal val="#ppt_w"/>
                                          </p:val>
                                        </p:tav>
                                      </p:tavLst>
                                    </p:anim>
                                    <p:anim calcmode="lin" valueType="num">
                                      <p:cBhvr>
                                        <p:cTn id="37" dur="1000" fill="hold"/>
                                        <p:tgtEl>
                                          <p:spTgt spid="63491">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63491">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63491">
                                            <p:txEl>
                                              <p:pRg st="8" end="8"/>
                                            </p:txEl>
                                          </p:spTgt>
                                        </p:tgtEl>
                                        <p:attrNameLst>
                                          <p:attrName>style.visibility</p:attrName>
                                        </p:attrNameLst>
                                      </p:cBhvr>
                                      <p:to>
                                        <p:strVal val="visible"/>
                                      </p:to>
                                    </p:set>
                                    <p:anim calcmode="lin" valueType="num">
                                      <p:cBhvr>
                                        <p:cTn id="43" dur="1000" fill="hold"/>
                                        <p:tgtEl>
                                          <p:spTgt spid="63491">
                                            <p:txEl>
                                              <p:pRg st="8" end="8"/>
                                            </p:txEl>
                                          </p:spTgt>
                                        </p:tgtEl>
                                        <p:attrNameLst>
                                          <p:attrName>ppt_w</p:attrName>
                                        </p:attrNameLst>
                                      </p:cBhvr>
                                      <p:tavLst>
                                        <p:tav tm="0">
                                          <p:val>
                                            <p:strVal val="#ppt_w+.3"/>
                                          </p:val>
                                        </p:tav>
                                        <p:tav tm="100000">
                                          <p:val>
                                            <p:strVal val="#ppt_w"/>
                                          </p:val>
                                        </p:tav>
                                      </p:tavLst>
                                    </p:anim>
                                    <p:anim calcmode="lin" valueType="num">
                                      <p:cBhvr>
                                        <p:cTn id="44" dur="1000" fill="hold"/>
                                        <p:tgtEl>
                                          <p:spTgt spid="63491">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63491">
                                            <p:txEl>
                                              <p:pRg st="8" end="8"/>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0" presetClass="entr" presetSubtype="0" decel="100000" fill="hold" nodeType="clickEffect">
                                  <p:stCondLst>
                                    <p:cond delay="0"/>
                                  </p:stCondLst>
                                  <p:childTnLst>
                                    <p:set>
                                      <p:cBhvr>
                                        <p:cTn id="49" dur="1" fill="hold">
                                          <p:stCondLst>
                                            <p:cond delay="0"/>
                                          </p:stCondLst>
                                        </p:cTn>
                                        <p:tgtEl>
                                          <p:spTgt spid="63491">
                                            <p:txEl>
                                              <p:pRg st="9" end="9"/>
                                            </p:txEl>
                                          </p:spTgt>
                                        </p:tgtEl>
                                        <p:attrNameLst>
                                          <p:attrName>style.visibility</p:attrName>
                                        </p:attrNameLst>
                                      </p:cBhvr>
                                      <p:to>
                                        <p:strVal val="visible"/>
                                      </p:to>
                                    </p:set>
                                    <p:anim calcmode="lin" valueType="num">
                                      <p:cBhvr>
                                        <p:cTn id="50" dur="1000" fill="hold"/>
                                        <p:tgtEl>
                                          <p:spTgt spid="63491">
                                            <p:txEl>
                                              <p:pRg st="9" end="9"/>
                                            </p:txEl>
                                          </p:spTgt>
                                        </p:tgtEl>
                                        <p:attrNameLst>
                                          <p:attrName>ppt_w</p:attrName>
                                        </p:attrNameLst>
                                      </p:cBhvr>
                                      <p:tavLst>
                                        <p:tav tm="0">
                                          <p:val>
                                            <p:strVal val="#ppt_w+.3"/>
                                          </p:val>
                                        </p:tav>
                                        <p:tav tm="100000">
                                          <p:val>
                                            <p:strVal val="#ppt_w"/>
                                          </p:val>
                                        </p:tav>
                                      </p:tavLst>
                                    </p:anim>
                                    <p:anim calcmode="lin" valueType="num">
                                      <p:cBhvr>
                                        <p:cTn id="51" dur="1000" fill="hold"/>
                                        <p:tgtEl>
                                          <p:spTgt spid="63491">
                                            <p:txEl>
                                              <p:pRg st="9" end="9"/>
                                            </p:txEl>
                                          </p:spTgt>
                                        </p:tgtEl>
                                        <p:attrNameLst>
                                          <p:attrName>ppt_h</p:attrName>
                                        </p:attrNameLst>
                                      </p:cBhvr>
                                      <p:tavLst>
                                        <p:tav tm="0">
                                          <p:val>
                                            <p:strVal val="#ppt_h"/>
                                          </p:val>
                                        </p:tav>
                                        <p:tav tm="100000">
                                          <p:val>
                                            <p:strVal val="#ppt_h"/>
                                          </p:val>
                                        </p:tav>
                                      </p:tavLst>
                                    </p:anim>
                                    <p:animEffect transition="in" filter="fade">
                                      <p:cBhvr>
                                        <p:cTn id="52" dur="1000"/>
                                        <p:tgtEl>
                                          <p:spTgt spid="634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7544" y="188640"/>
            <a:ext cx="8229600" cy="1001266"/>
          </a:xfrm>
        </p:spPr>
        <p:txBody>
          <a:bodyPr rtlCol="0"/>
          <a:lstStyle/>
          <a:p>
            <a:pPr marL="484632" indent="0" algn="r" eaLnBrk="1" fontAlgn="auto" hangingPunct="1">
              <a:spcAft>
                <a:spcPts val="0"/>
              </a:spcAft>
              <a:defRPr/>
            </a:pPr>
            <a:r>
              <a:rPr lang="ar-SA" sz="4700" dirty="0">
                <a:solidFill>
                  <a:schemeClr val="accent6">
                    <a:tint val="1000"/>
                  </a:schemeClr>
                </a:solidFill>
                <a:cs typeface="AlHarfAlJadid Linotype One" pitchFamily="2" charset="-78"/>
              </a:rPr>
              <a:t>قصة أصحاب الجنتين (المال)</a:t>
            </a:r>
            <a:endParaRPr lang="en-US" sz="4700" dirty="0">
              <a:solidFill>
                <a:schemeClr val="accent6">
                  <a:tint val="1000"/>
                </a:schemeClr>
              </a:solidFill>
              <a:cs typeface="AlHarfAlJadid Linotype One" pitchFamily="2" charset="-78"/>
            </a:endParaRPr>
          </a:p>
        </p:txBody>
      </p:sp>
      <p:sp>
        <p:nvSpPr>
          <p:cNvPr id="64515" name="Rectangle 3"/>
          <p:cNvSpPr>
            <a:spLocks noGrp="1" noChangeArrowheads="1"/>
          </p:cNvSpPr>
          <p:nvPr>
            <p:ph idx="1"/>
          </p:nvPr>
        </p:nvSpPr>
        <p:spPr>
          <a:xfrm>
            <a:off x="0" y="1341438"/>
            <a:ext cx="8686800" cy="5516562"/>
          </a:xfrm>
          <a:blipFill>
            <a:blip r:embed="rId2"/>
            <a:tile tx="0" ty="0" sx="100000" sy="100000" flip="none" algn="tl"/>
          </a:blipFill>
        </p:spPr>
        <p:txBody>
          <a:bodyPr>
            <a:normAutofit/>
          </a:bodyPr>
          <a:lstStyle/>
          <a:p>
            <a:pPr marL="571500" indent="-571500" eaLnBrk="1" fontAlgn="auto" hangingPunct="1">
              <a:spcAft>
                <a:spcPts val="0"/>
              </a:spcAft>
              <a:buFontTx/>
              <a:buNone/>
              <a:defRPr/>
            </a:pPr>
            <a:r>
              <a:rPr lang="ar-SA" dirty="0" smtClean="0">
                <a:solidFill>
                  <a:srgbClr val="006600"/>
                </a:solidFill>
                <a:cs typeface="Li Khalid Bahhar" pitchFamily="2" charset="-78"/>
              </a:rPr>
              <a:t>-	</a:t>
            </a:r>
            <a:r>
              <a:rPr lang="ar-SA" sz="2400" b="1" dirty="0">
                <a:solidFill>
                  <a:schemeClr val="tx2">
                    <a:lumMod val="10000"/>
                  </a:schemeClr>
                </a:solidFill>
                <a:latin typeface="Calibri Light" pitchFamily="34" charset="0"/>
                <a:cs typeface="Calibri Light" pitchFamily="34" charset="0"/>
              </a:rPr>
              <a:t>العاقبة والمآل:</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إرسال حسبان مِن السماء ﴿فَعَسَى رَبِّي أَنْ يُؤْتِيَنِ خَيْرًا مِنْ جَنَّتِكَ وَيُرْسِلَ عَلَيْهَا حُسْبَانًا مِنَ السَّمَاءِ فَتُصْبِحَ صَعِيدًا زَلَقًا﴾ </a:t>
            </a:r>
            <a:r>
              <a:rPr lang="ar-SA" sz="2400" b="1" dirty="0" smtClean="0">
                <a:solidFill>
                  <a:schemeClr val="tx2">
                    <a:lumMod val="10000"/>
                  </a:schemeClr>
                </a:solidFill>
                <a:latin typeface="Calibri Light" pitchFamily="34" charset="0"/>
                <a:cs typeface="Calibri Light" pitchFamily="34" charset="0"/>
              </a:rPr>
              <a:t>.</a:t>
            </a:r>
            <a:endParaRPr lang="ar-SA" sz="2400" b="1" dirty="0">
              <a:solidFill>
                <a:schemeClr val="tx2">
                  <a:lumMod val="10000"/>
                </a:schemeClr>
              </a:solidFill>
              <a:latin typeface="Calibri Light" pitchFamily="34" charset="0"/>
              <a:cs typeface="Calibri Light" pitchFamily="34" charset="0"/>
            </a:endParaRP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غوران الماء ﴿أَوْ يُصْبِحَ مَاؤُهَا غَوْرًا فَلَنْ تَسْتَطِيعَ لَهُ طَلَبًا﴾ </a:t>
            </a:r>
            <a:r>
              <a:rPr lang="ar-SA" sz="2400" b="1" dirty="0" smtClean="0">
                <a:solidFill>
                  <a:schemeClr val="tx2">
                    <a:lumMod val="10000"/>
                  </a:schemeClr>
                </a:solidFill>
                <a:latin typeface="Calibri Light" pitchFamily="34" charset="0"/>
                <a:cs typeface="Calibri Light" pitchFamily="34" charset="0"/>
              </a:rPr>
              <a:t>.</a:t>
            </a:r>
            <a:endParaRPr lang="ar-JO" sz="2400" b="1" dirty="0" smtClean="0">
              <a:solidFill>
                <a:schemeClr val="tx2">
                  <a:lumMod val="10000"/>
                </a:schemeClr>
              </a:solidFill>
              <a:latin typeface="Calibri Light" pitchFamily="34" charset="0"/>
              <a:cs typeface="Calibri Light" pitchFamily="34" charset="0"/>
            </a:endParaRPr>
          </a:p>
          <a:p>
            <a:pPr marL="1370013" lvl="3" indent="-381000" eaLnBrk="1" fontAlgn="auto" hangingPunct="1">
              <a:spcAft>
                <a:spcPts val="0"/>
              </a:spcAft>
              <a:buClr>
                <a:srgbClr val="990000"/>
              </a:buClr>
              <a:buFont typeface="Wingdings 2"/>
              <a:buChar char=""/>
              <a:defRPr/>
            </a:pPr>
            <a:endParaRPr lang="ar-SA" sz="2400" b="1" dirty="0">
              <a:solidFill>
                <a:schemeClr val="tx2">
                  <a:lumMod val="10000"/>
                </a:schemeClr>
              </a:solidFill>
              <a:latin typeface="Calibri Light" pitchFamily="34" charset="0"/>
              <a:cs typeface="Calibri Light" pitchFamily="34" charset="0"/>
            </a:endParaRP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الإحاطة بثمره ﴿وَأُحِيطَ بِثَمَرِهِ﴾ </a:t>
            </a:r>
            <a:r>
              <a:rPr lang="ar-SA" sz="2400" b="1" dirty="0" smtClean="0">
                <a:solidFill>
                  <a:schemeClr val="tx2">
                    <a:lumMod val="10000"/>
                  </a:schemeClr>
                </a:solidFill>
                <a:latin typeface="Calibri Light" pitchFamily="34" charset="0"/>
                <a:cs typeface="Calibri Light" pitchFamily="34" charset="0"/>
              </a:rPr>
              <a:t>.</a:t>
            </a:r>
            <a:endParaRPr lang="ar-SA" sz="2400" b="1" dirty="0">
              <a:solidFill>
                <a:schemeClr val="tx2">
                  <a:lumMod val="10000"/>
                </a:schemeClr>
              </a:solidFill>
              <a:latin typeface="Calibri Light" pitchFamily="34" charset="0"/>
              <a:cs typeface="Calibri Light" pitchFamily="34" charset="0"/>
            </a:endParaRP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تحولها إلى خواء ﴿فَأَصْبَحَ يُقَلِّبُ كَفَّيْهِ عَلَى مَا أَنْفَقَ فِيهَا وَهِيَ خَاوِيَةٌ عَلَى عُرُوشِهَا</a:t>
            </a:r>
            <a:r>
              <a:rPr lang="ar-SA" sz="2400" b="1" dirty="0" smtClean="0">
                <a:solidFill>
                  <a:schemeClr val="tx2">
                    <a:lumMod val="10000"/>
                  </a:schemeClr>
                </a:solidFill>
                <a:latin typeface="Calibri Light" pitchFamily="34" charset="0"/>
                <a:cs typeface="Calibri Light" pitchFamily="34" charset="0"/>
              </a:rPr>
              <a:t>﴾.</a:t>
            </a:r>
            <a:endParaRPr lang="ar-JO" sz="2400" b="1" dirty="0" smtClean="0">
              <a:solidFill>
                <a:schemeClr val="tx2">
                  <a:lumMod val="10000"/>
                </a:schemeClr>
              </a:solidFill>
              <a:latin typeface="Calibri Light" pitchFamily="34" charset="0"/>
              <a:cs typeface="Calibri Light" pitchFamily="34" charset="0"/>
            </a:endParaRPr>
          </a:p>
          <a:p>
            <a:pPr marL="1370013" lvl="3" indent="-381000" eaLnBrk="1" fontAlgn="auto" hangingPunct="1">
              <a:spcAft>
                <a:spcPts val="0"/>
              </a:spcAft>
              <a:buClr>
                <a:srgbClr val="990000"/>
              </a:buClr>
              <a:buFont typeface="Wingdings 2"/>
              <a:buChar char=""/>
              <a:defRPr/>
            </a:pPr>
            <a:endParaRPr lang="ar-SA" sz="2400" b="1" dirty="0">
              <a:solidFill>
                <a:schemeClr val="tx2">
                  <a:lumMod val="10000"/>
                </a:schemeClr>
              </a:solidFill>
              <a:latin typeface="Calibri Light" pitchFamily="34" charset="0"/>
              <a:cs typeface="Calibri Light" pitchFamily="34" charset="0"/>
            </a:endParaRP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الندم ﴿وَيَقُولُ يَا لَيْتَنِي لَمْ أُشْرِكْ بِرَبِّي أَحَدًا﴾  [الكهف : 42].</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ظهور ضعفه ﴿وَلَمْ تَكُنْ لَهُ فِئَةٌ يَنْصُرُونَهُ مِنْ دُونِ اللَّهِ وَمَا كَانَ مُنْتَصِرًا﴾.</a:t>
            </a:r>
          </a:p>
          <a:p>
            <a:pPr marL="1370013" lvl="3" indent="-381000" eaLnBrk="1" fontAlgn="auto" hangingPunct="1">
              <a:spcAft>
                <a:spcPts val="0"/>
              </a:spcAft>
              <a:buClr>
                <a:srgbClr val="990000"/>
              </a:buClr>
              <a:buFont typeface="Wingdings 2"/>
              <a:buChar char=""/>
              <a:defRPr/>
            </a:pPr>
            <a:r>
              <a:rPr lang="ar-SA" sz="2400" b="1" dirty="0">
                <a:solidFill>
                  <a:schemeClr val="tx2">
                    <a:lumMod val="10000"/>
                  </a:schemeClr>
                </a:solidFill>
                <a:latin typeface="Calibri Light" pitchFamily="34" charset="0"/>
                <a:cs typeface="Calibri Light" pitchFamily="34" charset="0"/>
              </a:rPr>
              <a:t>ظهور قدرة الله ﴿هُنَالِكَ الْوَلاَيَةُ لِلَّهِ الْحَقِّ هُوَ خَيْرٌ ثَوَابًا وَخَيْرٌ عُقْبًا﴾.</a:t>
            </a:r>
          </a:p>
        </p:txBody>
      </p:sp>
      <p:sp>
        <p:nvSpPr>
          <p:cNvPr id="19460" name="عنصر نائب للتذييل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chemeClr val="tx2"/>
                </a:solidFill>
              </a:rPr>
              <a:t>مدارس الأمم الإبداعية / قسم اللغة العربية / المعلم:  يوسف طالب الرفاعي</a:t>
            </a:r>
            <a:endParaRPr lang="en-US" alt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1000" fill="hold"/>
                                        <p:tgtEl>
                                          <p:spTgt spid="645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45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32" fill="hold"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Effect transition="in" filter="diamond(out)">
                                      <p:cBhvr>
                                        <p:cTn id="14" dur="1000"/>
                                        <p:tgtEl>
                                          <p:spTgt spid="6451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32"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Effect transition="in" filter="diamond(out)">
                                      <p:cBhvr>
                                        <p:cTn id="19" dur="1000"/>
                                        <p:tgtEl>
                                          <p:spTgt spid="6451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32" fill="hold" nodeType="clickEffect">
                                  <p:stCondLst>
                                    <p:cond delay="0"/>
                                  </p:stCondLst>
                                  <p:childTnLst>
                                    <p:set>
                                      <p:cBhvr>
                                        <p:cTn id="23" dur="1" fill="hold">
                                          <p:stCondLst>
                                            <p:cond delay="0"/>
                                          </p:stCondLst>
                                        </p:cTn>
                                        <p:tgtEl>
                                          <p:spTgt spid="64515">
                                            <p:txEl>
                                              <p:pRg st="4" end="4"/>
                                            </p:txEl>
                                          </p:spTgt>
                                        </p:tgtEl>
                                        <p:attrNameLst>
                                          <p:attrName>style.visibility</p:attrName>
                                        </p:attrNameLst>
                                      </p:cBhvr>
                                      <p:to>
                                        <p:strVal val="visible"/>
                                      </p:to>
                                    </p:set>
                                    <p:animEffect transition="in" filter="diamond(out)">
                                      <p:cBhvr>
                                        <p:cTn id="24" dur="1000"/>
                                        <p:tgtEl>
                                          <p:spTgt spid="6451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nodeType="clickEffect">
                                  <p:stCondLst>
                                    <p:cond delay="0"/>
                                  </p:stCondLst>
                                  <p:childTnLst>
                                    <p:set>
                                      <p:cBhvr>
                                        <p:cTn id="28" dur="1" fill="hold">
                                          <p:stCondLst>
                                            <p:cond delay="0"/>
                                          </p:stCondLst>
                                        </p:cTn>
                                        <p:tgtEl>
                                          <p:spTgt spid="64515">
                                            <p:txEl>
                                              <p:pRg st="5" end="5"/>
                                            </p:txEl>
                                          </p:spTgt>
                                        </p:tgtEl>
                                        <p:attrNameLst>
                                          <p:attrName>style.visibility</p:attrName>
                                        </p:attrNameLst>
                                      </p:cBhvr>
                                      <p:to>
                                        <p:strVal val="visible"/>
                                      </p:to>
                                    </p:set>
                                    <p:animEffect transition="in" filter="diamond(out)">
                                      <p:cBhvr>
                                        <p:cTn id="29" dur="1000"/>
                                        <p:tgtEl>
                                          <p:spTgt spid="64515">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nodeType="clickEffect">
                                  <p:stCondLst>
                                    <p:cond delay="0"/>
                                  </p:stCondLst>
                                  <p:childTnLst>
                                    <p:set>
                                      <p:cBhvr>
                                        <p:cTn id="33" dur="1" fill="hold">
                                          <p:stCondLst>
                                            <p:cond delay="0"/>
                                          </p:stCondLst>
                                        </p:cTn>
                                        <p:tgtEl>
                                          <p:spTgt spid="64515">
                                            <p:txEl>
                                              <p:pRg st="7" end="7"/>
                                            </p:txEl>
                                          </p:spTgt>
                                        </p:tgtEl>
                                        <p:attrNameLst>
                                          <p:attrName>style.visibility</p:attrName>
                                        </p:attrNameLst>
                                      </p:cBhvr>
                                      <p:to>
                                        <p:strVal val="visible"/>
                                      </p:to>
                                    </p:set>
                                    <p:animEffect transition="in" filter="diamond(out)">
                                      <p:cBhvr>
                                        <p:cTn id="34" dur="1000"/>
                                        <p:tgtEl>
                                          <p:spTgt spid="64515">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32" fill="hold" nodeType="clickEffect">
                                  <p:stCondLst>
                                    <p:cond delay="0"/>
                                  </p:stCondLst>
                                  <p:childTnLst>
                                    <p:set>
                                      <p:cBhvr>
                                        <p:cTn id="38" dur="1" fill="hold">
                                          <p:stCondLst>
                                            <p:cond delay="0"/>
                                          </p:stCondLst>
                                        </p:cTn>
                                        <p:tgtEl>
                                          <p:spTgt spid="64515">
                                            <p:txEl>
                                              <p:pRg st="8" end="8"/>
                                            </p:txEl>
                                          </p:spTgt>
                                        </p:tgtEl>
                                        <p:attrNameLst>
                                          <p:attrName>style.visibility</p:attrName>
                                        </p:attrNameLst>
                                      </p:cBhvr>
                                      <p:to>
                                        <p:strVal val="visible"/>
                                      </p:to>
                                    </p:set>
                                    <p:animEffect transition="in" filter="diamond(out)">
                                      <p:cBhvr>
                                        <p:cTn id="39" dur="1000"/>
                                        <p:tgtEl>
                                          <p:spTgt spid="64515">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nodeType="clickEffect">
                                  <p:stCondLst>
                                    <p:cond delay="0"/>
                                  </p:stCondLst>
                                  <p:childTnLst>
                                    <p:set>
                                      <p:cBhvr>
                                        <p:cTn id="43" dur="1" fill="hold">
                                          <p:stCondLst>
                                            <p:cond delay="0"/>
                                          </p:stCondLst>
                                        </p:cTn>
                                        <p:tgtEl>
                                          <p:spTgt spid="64515">
                                            <p:txEl>
                                              <p:pRg st="9" end="9"/>
                                            </p:txEl>
                                          </p:spTgt>
                                        </p:tgtEl>
                                        <p:attrNameLst>
                                          <p:attrName>style.visibility</p:attrName>
                                        </p:attrNameLst>
                                      </p:cBhvr>
                                      <p:to>
                                        <p:strVal val="visible"/>
                                      </p:to>
                                    </p:set>
                                    <p:animEffect transition="in" filter="diamond(out)">
                                      <p:cBhvr>
                                        <p:cTn id="44" dur="1000"/>
                                        <p:tgtEl>
                                          <p:spTgt spid="645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980728"/>
            <a:ext cx="8856984" cy="2304256"/>
          </a:xfrm>
        </p:spPr>
        <p:txBody>
          <a:bodyPr rtlCol="0">
            <a:normAutofit fontScale="90000"/>
          </a:bodyPr>
          <a:lstStyle/>
          <a:p>
            <a:pPr marL="484632" indent="0" algn="ctr" eaLnBrk="1" fontAlgn="auto" hangingPunct="1">
              <a:spcAft>
                <a:spcPts val="0"/>
              </a:spcAft>
              <a:defRPr/>
            </a:pPr>
            <a:r>
              <a:rPr lang="ar-JO" sz="6000" dirty="0" smtClean="0">
                <a:solidFill>
                  <a:schemeClr val="accent6">
                    <a:tint val="1000"/>
                  </a:schemeClr>
                </a:solidFill>
              </a:rPr>
              <a:t>الصف العاشر</a:t>
            </a:r>
            <a:br>
              <a:rPr lang="ar-JO" sz="6000" dirty="0" smtClean="0">
                <a:solidFill>
                  <a:schemeClr val="accent6">
                    <a:tint val="1000"/>
                  </a:schemeClr>
                </a:solidFill>
              </a:rPr>
            </a:br>
            <a:r>
              <a:rPr lang="ar-JO" sz="6000" dirty="0" smtClean="0">
                <a:solidFill>
                  <a:schemeClr val="accent6">
                    <a:tint val="1000"/>
                  </a:schemeClr>
                </a:solidFill>
              </a:rPr>
              <a:t>الوحدة </a:t>
            </a:r>
            <a:r>
              <a:rPr lang="ar-JO" sz="6000" dirty="0" smtClean="0">
                <a:solidFill>
                  <a:schemeClr val="accent6">
                    <a:tint val="1000"/>
                  </a:schemeClr>
                </a:solidFill>
              </a:rPr>
              <a:t>الأولى </a:t>
            </a:r>
            <a:br>
              <a:rPr lang="ar-JO" sz="6000" dirty="0" smtClean="0">
                <a:solidFill>
                  <a:schemeClr val="accent6">
                    <a:tint val="1000"/>
                  </a:schemeClr>
                </a:solidFill>
              </a:rPr>
            </a:br>
            <a:r>
              <a:rPr lang="ar-JO" sz="6000" dirty="0" smtClean="0">
                <a:solidFill>
                  <a:schemeClr val="accent6">
                    <a:tint val="1000"/>
                  </a:schemeClr>
                </a:solidFill>
              </a:rPr>
              <a:t>قصةُ صاحبِ الجنتين </a:t>
            </a:r>
            <a:endParaRPr lang="ar-JO" sz="6000" dirty="0">
              <a:solidFill>
                <a:schemeClr val="accent6">
                  <a:tint val="1000"/>
                </a:schemeClr>
              </a:solidFill>
            </a:endParaRPr>
          </a:p>
        </p:txBody>
      </p:sp>
      <p:sp>
        <p:nvSpPr>
          <p:cNvPr id="9219" name="عنصر نائب للمحتوى 2"/>
          <p:cNvSpPr>
            <a:spLocks noGrp="1"/>
          </p:cNvSpPr>
          <p:nvPr>
            <p:ph idx="1"/>
          </p:nvPr>
        </p:nvSpPr>
        <p:spPr>
          <a:xfrm>
            <a:off x="539750" y="4763"/>
            <a:ext cx="8229600" cy="759941"/>
          </a:xfrm>
        </p:spPr>
        <p:txBody>
          <a:bodyPr/>
          <a:lstStyle/>
          <a:p>
            <a:pPr eaLnBrk="1" hangingPunct="1"/>
            <a:endParaRPr lang="ar-JO" dirty="0" smtClean="0"/>
          </a:p>
        </p:txBody>
      </p:sp>
      <p:sp>
        <p:nvSpPr>
          <p:cNvPr id="9220" name="عنصر نائب للتذييل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chemeClr val="tx2"/>
                </a:solidFill>
              </a:rPr>
              <a:t>مدارس الأمم الإبداعية / قسم اللغة العربية / المعلم:  يوسف طالب الرفاعي</a:t>
            </a:r>
            <a:endParaRPr lang="en-US" altLang="en-US" smtClean="0">
              <a:solidFill>
                <a:schemeClr val="tx2"/>
              </a:solidFill>
            </a:endParaRPr>
          </a:p>
        </p:txBody>
      </p:sp>
      <p:sp>
        <p:nvSpPr>
          <p:cNvPr id="4" name="مربع نص 3"/>
          <p:cNvSpPr txBox="1"/>
          <p:nvPr/>
        </p:nvSpPr>
        <p:spPr>
          <a:xfrm>
            <a:off x="2411760" y="3933056"/>
            <a:ext cx="4752528" cy="1446550"/>
          </a:xfrm>
          <a:prstGeom prst="rect">
            <a:avLst/>
          </a:prstGeom>
          <a:noFill/>
        </p:spPr>
        <p:txBody>
          <a:bodyPr rtlCol="1">
            <a:spAutoFit/>
          </a:bodyPr>
          <a:lstStyle/>
          <a:p>
            <a:pPr algn="ctr">
              <a:defRPr/>
            </a:pPr>
            <a:r>
              <a:rPr lang="ar-JO"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التعرف على تفسير الآيات الكريمة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84632" indent="0" eaLnBrk="1" fontAlgn="auto" hangingPunct="1">
              <a:spcAft>
                <a:spcPts val="0"/>
              </a:spcAft>
              <a:defRPr/>
            </a:pPr>
            <a:r>
              <a:rPr lang="ar-JO" dirty="0" smtClean="0">
                <a:solidFill>
                  <a:srgbClr val="FBD1AF"/>
                </a:solidFill>
              </a:rPr>
              <a:t>قصة صاحب الجنتين</a:t>
            </a:r>
            <a:endParaRPr lang="ar-JO" dirty="0">
              <a:solidFill>
                <a:srgbClr val="FBD1AF"/>
              </a:solidFill>
            </a:endParaRPr>
          </a:p>
        </p:txBody>
      </p:sp>
      <p:pic>
        <p:nvPicPr>
          <p:cNvPr id="10243" name="عنصر نائب للمحتوى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95288" y="1773238"/>
            <a:ext cx="8208962" cy="4248150"/>
          </a:xfrm>
        </p:spPr>
      </p:pic>
      <p:sp>
        <p:nvSpPr>
          <p:cNvPr id="10244"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chemeClr val="tx2"/>
                </a:solidFill>
              </a:rPr>
              <a:t>مدارس الأمم الإبداعية / قسم اللغة العربية / المعلم:  يوسف طالب الرفاعي</a:t>
            </a:r>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ar-JO">
              <a:solidFill>
                <a:schemeClr val="accent1">
                  <a:tint val="83000"/>
                  <a:satMod val="150000"/>
                </a:schemeClr>
              </a:solidFill>
            </a:endParaRPr>
          </a:p>
        </p:txBody>
      </p:sp>
      <p:pic>
        <p:nvPicPr>
          <p:cNvPr id="11267" name="عنصر نائب للمحتوى 4"/>
          <p:cNvPicPr>
            <a:picLocks noGrp="1" noChangeAspect="1"/>
          </p:cNvPicPr>
          <p:nvPr>
            <p:ph idx="1"/>
          </p:nvPr>
        </p:nvPicPr>
        <p:blipFill>
          <a:blip r:embed="rId3">
            <a:extLst>
              <a:ext uri="{28A0092B-C50C-407E-A947-70E740481C1C}">
                <a14:useLocalDpi xmlns:a14="http://schemas.microsoft.com/office/drawing/2010/main" val="0"/>
              </a:ext>
            </a:extLst>
          </a:blip>
          <a:srcRect l="7780" t="15578" r="13184" b="34624"/>
          <a:stretch>
            <a:fillRect/>
          </a:stretch>
        </p:blipFill>
        <p:spPr>
          <a:xfrm>
            <a:off x="250825" y="188913"/>
            <a:ext cx="8713788" cy="6119812"/>
          </a:xfrm>
        </p:spPr>
      </p:pic>
      <p:sp>
        <p:nvSpPr>
          <p:cNvPr id="11268"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t>مدارس الأمم الإبداعية / قسم اللغة العربية / المعلم:  يوسف طالب الرفاعي</a:t>
            </a: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fontScale="90000"/>
          </a:bodyPr>
          <a:lstStyle/>
          <a:p>
            <a:pPr marL="484632" indent="0" algn="ctr" eaLnBrk="1" fontAlgn="auto" hangingPunct="1">
              <a:spcAft>
                <a:spcPts val="0"/>
              </a:spcAft>
              <a:defRPr/>
            </a:pPr>
            <a:r>
              <a:rPr lang="ar-JO" dirty="0" smtClean="0">
                <a:solidFill>
                  <a:schemeClr val="accent2">
                    <a:lumMod val="60000"/>
                    <a:lumOff val="40000"/>
                  </a:schemeClr>
                </a:solidFill>
              </a:rPr>
              <a:t>التعرف على تفسير الآيات</a:t>
            </a:r>
            <a:endParaRPr lang="ar-JO" dirty="0">
              <a:solidFill>
                <a:schemeClr val="accent2">
                  <a:lumMod val="60000"/>
                  <a:lumOff val="40000"/>
                </a:schemeClr>
              </a:solidFill>
            </a:endParaRPr>
          </a:p>
        </p:txBody>
      </p:sp>
      <p:sp>
        <p:nvSpPr>
          <p:cNvPr id="9219" name="عنصر نائب للمحتوى 2"/>
          <p:cNvSpPr>
            <a:spLocks noGrp="1"/>
          </p:cNvSpPr>
          <p:nvPr>
            <p:ph idx="1"/>
          </p:nvPr>
        </p:nvSpPr>
        <p:spPr>
          <a:xfrm>
            <a:off x="457200" y="981075"/>
            <a:ext cx="8229600" cy="5145088"/>
          </a:xfrm>
        </p:spPr>
        <p:txBody>
          <a:bodyPr>
            <a:normAutofit fontScale="92500"/>
          </a:bodyPr>
          <a:lstStyle/>
          <a:p>
            <a:pPr marL="448056" indent="-384048" eaLnBrk="1" fontAlgn="auto" hangingPunct="1">
              <a:spcAft>
                <a:spcPts val="0"/>
              </a:spcAft>
              <a:buFont typeface="Wingdings 2"/>
              <a:buChar char=""/>
              <a:defRPr/>
            </a:pPr>
            <a:r>
              <a:rPr lang="ar-JO" dirty="0" smtClean="0"/>
              <a:t>وردت قصةُ صاحبِ الجنتينِ في القرآن الكريم في سورة الكهف.</a:t>
            </a:r>
          </a:p>
          <a:p>
            <a:pPr marL="448056" indent="-384048" eaLnBrk="1" fontAlgn="auto" hangingPunct="1">
              <a:spcAft>
                <a:spcPts val="0"/>
              </a:spcAft>
              <a:buFont typeface="Wingdings 2"/>
              <a:buChar char=""/>
              <a:defRPr/>
            </a:pPr>
            <a:r>
              <a:rPr lang="ar-JO" dirty="0" smtClean="0"/>
              <a:t>كان فيمن مضى رجلان :أحدهما غنيّ، والأخر فقير. </a:t>
            </a:r>
          </a:p>
          <a:p>
            <a:pPr marL="448056" indent="-384048" eaLnBrk="1" fontAlgn="auto" hangingPunct="1">
              <a:spcAft>
                <a:spcPts val="0"/>
              </a:spcAft>
              <a:buFont typeface="Wingdings 2"/>
              <a:buChar char=""/>
              <a:defRPr/>
            </a:pPr>
            <a:r>
              <a:rPr lang="ar-JO" dirty="0" smtClean="0"/>
              <a:t>فأمّا المؤمن الفقير، فقد كان متوكّلا على الله، مؤمنا بالله حقّ الإيمان؛ لأنّه يعلمُ يقيناً أنّ الحياةَ الدنيا لا تساوي شيئاً لو قُورنت بالآخرة، وما أعدّهُ الله تعالى للمؤمنين في الجنات.</a:t>
            </a:r>
          </a:p>
          <a:p>
            <a:pPr marL="0" indent="0" eaLnBrk="1" fontAlgn="auto" hangingPunct="1">
              <a:spcAft>
                <a:spcPts val="0"/>
              </a:spcAft>
              <a:buFont typeface="Wingdings 2"/>
              <a:buNone/>
              <a:defRPr/>
            </a:pPr>
            <a:endParaRPr lang="ar-JO" dirty="0" smtClean="0"/>
          </a:p>
          <a:p>
            <a:pPr marL="448056" indent="-384048" eaLnBrk="1" fontAlgn="auto" hangingPunct="1">
              <a:spcAft>
                <a:spcPts val="0"/>
              </a:spcAft>
              <a:buFont typeface="Wingdings 2"/>
              <a:buChar char=""/>
              <a:defRPr/>
            </a:pPr>
            <a:r>
              <a:rPr lang="ar-JO" b="1" dirty="0" smtClean="0"/>
              <a:t>وأمّا الرجل الآخر فهو صاحبُ الجنتين، </a:t>
            </a:r>
            <a:r>
              <a:rPr lang="ar-JO" dirty="0" smtClean="0"/>
              <a:t>والذي فتنته أملاكُهُ فظنّ أنَّ هذا النعيمَ الدنيويّ نعيمٌ دائمٌ؛ وهو رجلٌ كافرٌ بأنعمِ الله.</a:t>
            </a:r>
          </a:p>
          <a:p>
            <a:pPr marL="0" indent="0" eaLnBrk="1" fontAlgn="auto" hangingPunct="1">
              <a:spcAft>
                <a:spcPts val="0"/>
              </a:spcAft>
              <a:buFont typeface="Wingdings 2"/>
              <a:buNone/>
              <a:defRPr/>
            </a:pPr>
            <a:endParaRPr lang="ar-JO" dirty="0"/>
          </a:p>
        </p:txBody>
      </p:sp>
      <p:sp>
        <p:nvSpPr>
          <p:cNvPr id="12292"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chemeClr val="tx2"/>
                </a:solidFill>
              </a:rPr>
              <a:t>مدارس الأمم الإبداعية / قسم اللغة العربية / المعلم:  يوسف طالب الرفاعي</a:t>
            </a:r>
            <a:endParaRPr lang="en-US" altLang="en-US" smtClean="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chemeClr val="tx1">
                <a:lumMod val="95000"/>
              </a:schemeClr>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9" name="عنوان 8"/>
          <p:cNvSpPr>
            <a:spLocks noGrp="1"/>
          </p:cNvSpPr>
          <p:nvPr>
            <p:ph type="title"/>
          </p:nvPr>
        </p:nvSpPr>
        <p:spPr>
          <a:xfrm>
            <a:off x="457200" y="188913"/>
            <a:ext cx="8229600" cy="1228725"/>
          </a:xfrm>
        </p:spPr>
        <p:txBody>
          <a:bodyPr/>
          <a:lstStyle/>
          <a:p>
            <a:pPr marL="484632" indent="0" eaLnBrk="1" fontAlgn="auto" hangingPunct="1">
              <a:spcAft>
                <a:spcPts val="0"/>
              </a:spcAft>
              <a:defRPr/>
            </a:pPr>
            <a:endParaRPr lang="ar-JO" dirty="0">
              <a:solidFill>
                <a:schemeClr val="accent1">
                  <a:tint val="83000"/>
                  <a:satMod val="150000"/>
                </a:schemeClr>
              </a:solidFill>
            </a:endParaRPr>
          </a:p>
        </p:txBody>
      </p:sp>
      <p:sp>
        <p:nvSpPr>
          <p:cNvPr id="13315" name="عنصر نائب للمحتوى 10"/>
          <p:cNvSpPr>
            <a:spLocks noGrp="1"/>
          </p:cNvSpPr>
          <p:nvPr>
            <p:ph idx="1"/>
          </p:nvPr>
        </p:nvSpPr>
        <p:spPr>
          <a:xfrm>
            <a:off x="457200" y="1882775"/>
            <a:ext cx="8229600" cy="4572000"/>
          </a:xfrm>
          <a:blipFill dpi="0" rotWithShape="1">
            <a:blip r:embed="rId2">
              <a:alphaModFix amt="31000"/>
            </a:blip>
            <a:srcRect/>
            <a:tile tx="0" ty="0" sx="100000" sy="100000" flip="none" algn="tl"/>
          </a:blipFill>
        </p:spPr>
        <p:txBody>
          <a:bodyPr/>
          <a:lstStyle/>
          <a:p>
            <a:pPr eaLnBrk="1" hangingPunct="1"/>
            <a:r>
              <a:rPr lang="ar-SA" sz="2000" smtClean="0">
                <a:latin typeface="Arial" pitchFamily="34" charset="0"/>
                <a:cs typeface="Arial" pitchFamily="34" charset="0"/>
              </a:rPr>
              <a:t>جَنَّتَيْنِ</a:t>
            </a:r>
            <a:r>
              <a:rPr lang="ar-JO" sz="2000" smtClean="0">
                <a:latin typeface="Arial" pitchFamily="34" charset="0"/>
                <a:cs typeface="Arial" pitchFamily="34" charset="0"/>
              </a:rPr>
              <a:t> </a:t>
            </a:r>
            <a:r>
              <a:rPr lang="ar-SA" sz="2000" smtClean="0">
                <a:latin typeface="Arial" pitchFamily="34" charset="0"/>
                <a:cs typeface="Arial" pitchFamily="34" charset="0"/>
              </a:rPr>
              <a:t>: بستانين</a:t>
            </a:r>
            <a:r>
              <a:rPr lang="en-US" sz="2000" smtClean="0">
                <a:latin typeface="Arial" pitchFamily="34" charset="0"/>
                <a:cs typeface="Arial" pitchFamily="34" charset="0"/>
              </a:rPr>
              <a:t>.</a:t>
            </a:r>
          </a:p>
          <a:p>
            <a:pPr eaLnBrk="1" hangingPunct="1"/>
            <a:r>
              <a:rPr lang="ar-SA" sz="2000" smtClean="0">
                <a:latin typeface="Arial" pitchFamily="34" charset="0"/>
                <a:cs typeface="Arial" pitchFamily="34" charset="0"/>
              </a:rPr>
              <a:t>وَحَفَفْنَاهُمَا</a:t>
            </a:r>
            <a:r>
              <a:rPr lang="en-US" sz="2000" smtClean="0">
                <a:latin typeface="Arial" pitchFamily="34" charset="0"/>
                <a:cs typeface="Arial" pitchFamily="34" charset="0"/>
              </a:rPr>
              <a:t> </a:t>
            </a:r>
            <a:r>
              <a:rPr lang="ar-SA" sz="2000" smtClean="0">
                <a:latin typeface="Arial" pitchFamily="34" charset="0"/>
                <a:cs typeface="Arial" pitchFamily="34" charset="0"/>
              </a:rPr>
              <a:t>: أحطناهما</a:t>
            </a:r>
            <a:r>
              <a:rPr lang="en-US" sz="2000" smtClean="0">
                <a:latin typeface="Arial" pitchFamily="34" charset="0"/>
                <a:cs typeface="Arial" pitchFamily="34" charset="0"/>
              </a:rPr>
              <a:t>.</a:t>
            </a:r>
          </a:p>
          <a:p>
            <a:pPr eaLnBrk="1" hangingPunct="1"/>
            <a:endParaRPr lang="ar-JO" sz="2000" smtClean="0">
              <a:latin typeface="Arial" pitchFamily="34" charset="0"/>
              <a:cs typeface="Arial" pitchFamily="34" charset="0"/>
            </a:endParaRPr>
          </a:p>
          <a:p>
            <a:pPr eaLnBrk="1" hangingPunct="1"/>
            <a:r>
              <a:rPr lang="ar-JO" sz="2000" smtClean="0">
                <a:latin typeface="Arial" pitchFamily="34" charset="0"/>
                <a:cs typeface="Arial" pitchFamily="34" charset="0"/>
              </a:rPr>
              <a:t>كانتا مزرعتين من أعناب، وكانتا "مُسوَّرَتَيْن" بأسرابِ النخل من جميع الجهات، وكان صاحبهما يزرع الزرع بين الأعناب، وقد فجَّرَ الله له نهرًا، فكان يجري بين الجنَّتَيْن (المزرعتين)، وكان صاحبهما يجني ثمارَهما، ثمار الأعناب، وثمار النخل، وثمار الزرع.</a:t>
            </a:r>
          </a:p>
          <a:p>
            <a:pPr eaLnBrk="1" hangingPunct="1"/>
            <a:endParaRPr lang="ar-JO" sz="2000" smtClean="0">
              <a:latin typeface="Arial" pitchFamily="34" charset="0"/>
              <a:cs typeface="Arial" pitchFamily="34" charset="0"/>
            </a:endParaRPr>
          </a:p>
          <a:p>
            <a:pPr eaLnBrk="1" hangingPunct="1"/>
            <a:r>
              <a:rPr lang="ar-JO" sz="2000" smtClean="0">
                <a:latin typeface="Arial" pitchFamily="34" charset="0"/>
                <a:cs typeface="Arial" pitchFamily="34" charset="0"/>
              </a:rPr>
              <a:t>وتُقدم لنا الآيات إشارة لطيفة إلى "تنسيق" الحدائق والمزارع والبساتين، فكانت المزرعتان مِن أعناب، مزروعة فيهما بتناسق، وكان النخل سورًا محيطًا بهما، وكان الزرع والخضار والبقول يزرع بين أسراب الأعناب، وكان النهر بينهما وقنواته تجري وسطهما، فماذا تريد "تنسيقًا هندسيًّا" أبدع من هذا التنسيق الزراعي فيهما؟</a:t>
            </a:r>
          </a:p>
          <a:p>
            <a:pPr eaLnBrk="1" hangingPunct="1"/>
            <a:endParaRPr lang="ar-JO" smtClean="0"/>
          </a:p>
        </p:txBody>
      </p:sp>
      <p:sp>
        <p:nvSpPr>
          <p:cNvPr id="13316"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t>مدارس الأمم الإبداعية / قسم اللغة العربية / المعلم:  يوسف طالب الرفاعي</a:t>
            </a:r>
            <a:endParaRPr lang="en-US" altLang="en-US" smtClean="0"/>
          </a:p>
        </p:txBody>
      </p:sp>
      <p:sp>
        <p:nvSpPr>
          <p:cNvPr id="5" name="مخطط انسيابي: معالجة متعاقبة 4"/>
          <p:cNvSpPr/>
          <p:nvPr/>
        </p:nvSpPr>
        <p:spPr>
          <a:xfrm>
            <a:off x="611188" y="1052513"/>
            <a:ext cx="1512887" cy="2889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pic>
        <p:nvPicPr>
          <p:cNvPr id="13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828040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خطط انسيابي: معالجة متعاقبة 11"/>
          <p:cNvSpPr/>
          <p:nvPr/>
        </p:nvSpPr>
        <p:spPr>
          <a:xfrm>
            <a:off x="468313" y="1052513"/>
            <a:ext cx="1582737" cy="36036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JO"/>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8" name="عنوان 7"/>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ar-JO">
              <a:solidFill>
                <a:schemeClr val="accent1">
                  <a:tint val="83000"/>
                  <a:satMod val="150000"/>
                </a:schemeClr>
              </a:solidFill>
            </a:endParaRPr>
          </a:p>
        </p:txBody>
      </p:sp>
      <p:sp>
        <p:nvSpPr>
          <p:cNvPr id="14339" name="عنصر نائب للمحتوى 10"/>
          <p:cNvSpPr>
            <a:spLocks noGrp="1"/>
          </p:cNvSpPr>
          <p:nvPr>
            <p:ph idx="1"/>
          </p:nvPr>
        </p:nvSpPr>
        <p:spPr>
          <a:xfrm>
            <a:off x="457200" y="1882775"/>
            <a:ext cx="8229600" cy="4572000"/>
          </a:xfrm>
          <a:blipFill dpi="0" rotWithShape="1">
            <a:blip r:embed="rId2"/>
            <a:srcRect/>
            <a:tile tx="0" ty="0" sx="100000" sy="100000" flip="none" algn="tl"/>
          </a:blipFill>
        </p:spPr>
        <p:txBody>
          <a:bodyPr/>
          <a:lstStyle/>
          <a:p>
            <a:pPr eaLnBrk="1" hangingPunct="1"/>
            <a:r>
              <a:rPr lang="ar-JO" sz="2800" smtClean="0">
                <a:solidFill>
                  <a:schemeClr val="bg1"/>
                </a:solidFill>
                <a:latin typeface="Calibri Light" pitchFamily="34" charset="0"/>
                <a:cs typeface="Calibri Light" pitchFamily="34" charset="0"/>
              </a:rPr>
              <a:t>المفردات :</a:t>
            </a:r>
          </a:p>
          <a:p>
            <a:pPr eaLnBrk="1" hangingPunct="1"/>
            <a:r>
              <a:rPr lang="ar-SA" sz="2800" smtClean="0">
                <a:solidFill>
                  <a:schemeClr val="bg1"/>
                </a:solidFill>
                <a:latin typeface="Calibri Light" pitchFamily="34" charset="0"/>
                <a:cs typeface="Calibri Light" pitchFamily="34" charset="0"/>
              </a:rPr>
              <a:t>نَفَراً</a:t>
            </a:r>
            <a:r>
              <a:rPr lang="ar-JO" sz="2800" smtClean="0">
                <a:solidFill>
                  <a:schemeClr val="bg1"/>
                </a:solidFill>
                <a:latin typeface="Calibri Light" pitchFamily="34" charset="0"/>
                <a:cs typeface="Calibri Light" pitchFamily="34" charset="0"/>
              </a:rPr>
              <a:t>      </a:t>
            </a:r>
            <a:r>
              <a:rPr lang="ar-SA" sz="2800" smtClean="0">
                <a:solidFill>
                  <a:schemeClr val="bg1"/>
                </a:solidFill>
                <a:latin typeface="Calibri Light" pitchFamily="34" charset="0"/>
                <a:cs typeface="Calibri Light" pitchFamily="34" charset="0"/>
              </a:rPr>
              <a:t>: أنصاراً وأعواناً</a:t>
            </a:r>
            <a:r>
              <a:rPr lang="en-US" sz="2800" smtClean="0">
                <a:solidFill>
                  <a:schemeClr val="bg1"/>
                </a:solidFill>
                <a:latin typeface="Calibri Light" pitchFamily="34" charset="0"/>
                <a:cs typeface="Calibri Light" pitchFamily="34" charset="0"/>
              </a:rPr>
              <a:t>.</a:t>
            </a:r>
            <a:endParaRPr lang="ar-JO" sz="2800" smtClean="0">
              <a:solidFill>
                <a:schemeClr val="bg1"/>
              </a:solidFill>
              <a:latin typeface="Calibri Light" pitchFamily="34" charset="0"/>
              <a:cs typeface="Calibri Light" pitchFamily="34" charset="0"/>
            </a:endParaRPr>
          </a:p>
          <a:p>
            <a:pPr eaLnBrk="1" hangingPunct="1"/>
            <a:r>
              <a:rPr lang="ar-JO" sz="2800" smtClean="0">
                <a:solidFill>
                  <a:schemeClr val="bg1"/>
                </a:solidFill>
                <a:latin typeface="Calibri Light" pitchFamily="34" charset="0"/>
                <a:cs typeface="Calibri Light" pitchFamily="34" charset="0"/>
              </a:rPr>
              <a:t> تبيدُ     : تهلك . </a:t>
            </a:r>
          </a:p>
          <a:p>
            <a:pPr eaLnBrk="1" hangingPunct="1"/>
            <a:r>
              <a:rPr lang="ar-JO" sz="2800" smtClean="0">
                <a:solidFill>
                  <a:schemeClr val="bg1"/>
                </a:solidFill>
                <a:latin typeface="Calibri Light" pitchFamily="34" charset="0"/>
                <a:cs typeface="Calibri Light" pitchFamily="34" charset="0"/>
              </a:rPr>
              <a:t>"وما أظنّ السّاعة قائمة". :  كائنة، واقعة.</a:t>
            </a:r>
          </a:p>
          <a:p>
            <a:pPr eaLnBrk="1" hangingPunct="1"/>
            <a:endParaRPr lang="ar-JO" sz="2800" smtClean="0">
              <a:solidFill>
                <a:schemeClr val="bg1"/>
              </a:solidFill>
              <a:latin typeface="Calibri Light" pitchFamily="34" charset="0"/>
              <a:cs typeface="Calibri Light" pitchFamily="34" charset="0"/>
            </a:endParaRPr>
          </a:p>
          <a:p>
            <a:pPr eaLnBrk="1" hangingPunct="1"/>
            <a:r>
              <a:rPr lang="ar-JO" sz="2800" smtClean="0">
                <a:solidFill>
                  <a:schemeClr val="bg1"/>
                </a:solidFill>
                <a:latin typeface="Calibri Light" pitchFamily="34" charset="0"/>
                <a:cs typeface="Calibri Light" pitchFamily="34" charset="0"/>
              </a:rPr>
              <a:t>أُعجِبَ الرجلُ الكافر بجنَّتيه، وافتخرَ بمزرعتَيْه، واعتزَّ بهما، ودخلهما وهو ظالمٌ لنفسِه، كافرٌ بربِّه، متكبرٌ على الآخرين، وقال: إنهما مزرعتان دائمتان أبَدِيَّتان لن تبيدا أبدًا، وأنا أغنى الناس، وهما كل شيء، وليس هناك بعث ولا آخرة ولا جنة غيرَ هاتين الجنتين.</a:t>
            </a:r>
            <a:endParaRPr lang="en-US" sz="2800" smtClean="0">
              <a:solidFill>
                <a:schemeClr val="bg1"/>
              </a:solidFill>
              <a:latin typeface="Calibri Light" pitchFamily="34" charset="0"/>
              <a:cs typeface="Calibri Light" pitchFamily="34" charset="0"/>
            </a:endParaRPr>
          </a:p>
          <a:p>
            <a:pPr eaLnBrk="1" hangingPunct="1"/>
            <a:endParaRPr lang="ar-JO" smtClean="0">
              <a:solidFill>
                <a:srgbClr val="7030A0"/>
              </a:solidFill>
            </a:endParaRPr>
          </a:p>
          <a:p>
            <a:pPr eaLnBrk="1" hangingPunct="1"/>
            <a:endParaRPr lang="ar-JO" smtClean="0">
              <a:solidFill>
                <a:srgbClr val="7030A0"/>
              </a:solidFill>
            </a:endParaRPr>
          </a:p>
        </p:txBody>
      </p:sp>
      <p:sp>
        <p:nvSpPr>
          <p:cNvPr id="14340"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t>مدارس الأمم الإبداعية / قسم اللغة العربية / المعلم:  يوسف طالب الرفاعي</a:t>
            </a:r>
            <a:endParaRPr lang="en-US" altLang="en-US" smtClean="0"/>
          </a:p>
        </p:txBody>
      </p:sp>
      <p:sp>
        <p:nvSpPr>
          <p:cNvPr id="5" name="مخطط انسيابي: معالجة متعاقبة 4"/>
          <p:cNvSpPr/>
          <p:nvPr/>
        </p:nvSpPr>
        <p:spPr>
          <a:xfrm>
            <a:off x="611188" y="1052513"/>
            <a:ext cx="1512887" cy="2889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t="17415" b="53203"/>
          <a:stretch>
            <a:fillRect/>
          </a:stretch>
        </p:blipFill>
        <p:spPr bwMode="auto">
          <a:xfrm>
            <a:off x="488950" y="115888"/>
            <a:ext cx="81867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خطط انسيابي: معالجة متعاقبة 1"/>
          <p:cNvSpPr/>
          <p:nvPr/>
        </p:nvSpPr>
        <p:spPr>
          <a:xfrm>
            <a:off x="2124075" y="115888"/>
            <a:ext cx="6335713" cy="288925"/>
          </a:xfrm>
          <a:prstGeom prst="flowChartAlternateProcess">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r>
              <a:rPr lang="ar-JO" dirty="0"/>
              <a:t>قال تعالى: </a:t>
            </a:r>
          </a:p>
        </p:txBody>
      </p:sp>
      <p:sp>
        <p:nvSpPr>
          <p:cNvPr id="3" name="مخطط انسيابي: معالجة متعاقبة 2"/>
          <p:cNvSpPr/>
          <p:nvPr/>
        </p:nvSpPr>
        <p:spPr>
          <a:xfrm>
            <a:off x="611188" y="1125538"/>
            <a:ext cx="5832475" cy="358775"/>
          </a:xfrm>
          <a:prstGeom prst="flowChartAlternateProcess">
            <a:avLst/>
          </a:prstGeom>
          <a:ln/>
        </p:spPr>
        <p:style>
          <a:lnRef idx="2">
            <a:schemeClr val="dk1"/>
          </a:lnRef>
          <a:fillRef idx="1">
            <a:schemeClr val="lt1"/>
          </a:fillRef>
          <a:effectRef idx="0">
            <a:schemeClr val="dk1"/>
          </a:effectRef>
          <a:fontRef idx="minor">
            <a:schemeClr val="dk1"/>
          </a:fontRef>
        </p:style>
        <p:txBody>
          <a:bodyPr rtlCol="1" anchor="ctr"/>
          <a:lstStyle/>
          <a:p>
            <a:pPr algn="ctr">
              <a:defRPr/>
            </a:pPr>
            <a:endParaRPr lang="ar-J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ar-JO" dirty="0">
              <a:solidFill>
                <a:schemeClr val="accent1">
                  <a:tint val="83000"/>
                  <a:satMod val="150000"/>
                </a:schemeClr>
              </a:solidFill>
            </a:endParaRPr>
          </a:p>
        </p:txBody>
      </p:sp>
      <p:sp>
        <p:nvSpPr>
          <p:cNvPr id="3" name="عنصر نائب للمحتوى 2"/>
          <p:cNvSpPr>
            <a:spLocks noGrp="1"/>
          </p:cNvSpPr>
          <p:nvPr>
            <p:ph idx="1"/>
          </p:nvPr>
        </p:nvSpPr>
        <p:spPr>
          <a:xfrm>
            <a:off x="457200" y="2060575"/>
            <a:ext cx="8229600" cy="4394200"/>
          </a:xfrm>
        </p:spPr>
        <p:txBody>
          <a:bodyPr>
            <a:normAutofit fontScale="47500" lnSpcReduction="20000"/>
          </a:bodyPr>
          <a:lstStyle/>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حسبانا : العذاب النازل من السماء</a:t>
            </a:r>
          </a:p>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صَعِيدًا   : أرضاً لا نبات فيها.</a:t>
            </a:r>
          </a:p>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زَلَقًا      : أرضاً ملساء مستوية لا نبات فيها. وأصل الزلق ما تزلق عليه الأقدام ولا تثبت.</a:t>
            </a:r>
          </a:p>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غَوْرًا     : ما ذهب وغار في الأرض.</a:t>
            </a:r>
          </a:p>
          <a:p>
            <a:pPr marL="448056" indent="-384048" eaLnBrk="1" fontAlgn="auto" hangingPunct="1">
              <a:spcAft>
                <a:spcPts val="0"/>
              </a:spcAft>
              <a:buFont typeface="Wingdings 2"/>
              <a:buChar char=""/>
              <a:defRPr/>
            </a:pPr>
            <a:endParaRPr lang="ar-JO" sz="3800" dirty="0">
              <a:latin typeface="Calibri Light" pitchFamily="34" charset="0"/>
              <a:cs typeface="Calibri Light" pitchFamily="34" charset="0"/>
            </a:endParaRPr>
          </a:p>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ولاحظ صاحبه المؤمن الفقير الصابر غرورَه وبطرَه، فذكّره بالله، ودعاه إلى الإيمان بالله وشكره، والاعتماد عليه وليس على مزرعتيه، وأنّ الأصلَ أن يرتبطَ قلبُ العبدِ بالله في الغنى والفقر وفي كل الأحوال، وأن الواجب إذا دخل الإنسانُ أملاكاً لهُ أن يقول: ما شاء الله، وأن ينسب القوة والملك والنعمة لله سبحانهُ ودعاه إلى أن يقول: {مَا شَاءَ اللَّهُ لاَ قُوَّةَ إِلاَّ بِاللَّهِ} [الكهف: 39]، وحذَّره مِن عاصفة أو صاعقة تأتي عليهما وتحرقهما.</a:t>
            </a:r>
          </a:p>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ويأتي ردُّ الرجل المؤمن الثابت على الإيمان، بحوارٍ هادئ هادف، يُذكّر صاحب الجنتين بأصلِ خلقته من ضعفٍ ومن مادةٍ ضعيفةٍ حتى يتواضع ولا يتكبر.</a:t>
            </a:r>
          </a:p>
          <a:p>
            <a:pPr marL="448056" indent="-384048" eaLnBrk="1" fontAlgn="auto" hangingPunct="1">
              <a:spcAft>
                <a:spcPts val="0"/>
              </a:spcAft>
              <a:buFont typeface="Wingdings 2"/>
              <a:buChar char=""/>
              <a:defRPr/>
            </a:pPr>
            <a:endParaRPr lang="ar-JO" sz="3800" dirty="0">
              <a:latin typeface="Calibri Light" pitchFamily="34" charset="0"/>
              <a:cs typeface="Calibri Light" pitchFamily="34" charset="0"/>
            </a:endParaRPr>
          </a:p>
          <a:p>
            <a:pPr marL="448056" indent="-384048" eaLnBrk="1" fontAlgn="auto" hangingPunct="1">
              <a:spcAft>
                <a:spcPts val="0"/>
              </a:spcAft>
              <a:buFont typeface="Wingdings 2"/>
              <a:buChar char=""/>
              <a:defRPr/>
            </a:pPr>
            <a:r>
              <a:rPr lang="ar-JO" sz="3800" dirty="0">
                <a:latin typeface="Calibri Light" pitchFamily="34" charset="0"/>
                <a:cs typeface="Calibri Light" pitchFamily="34" charset="0"/>
              </a:rPr>
              <a:t>فيقول المؤمنُ لصاحب الجنتين إن كنتَ تراني فيما يظهرُ لكَ من علمكَ القاصر المتعلق بالظاهرِ، أنك أغنى مني مالاً وأكثر عدداً وقوةً ومنعةً، فإن الله سبحانه وتعالى قادرٌ أن يعطيني خيراً من جنتك، وأخذ يحذّره من غضب الله تبارك وتعالى فإن عاقبة الكفر والبغي </a:t>
            </a:r>
            <a:r>
              <a:rPr lang="ar-JO" sz="3800" dirty="0" err="1">
                <a:latin typeface="Calibri Light" pitchFamily="34" charset="0"/>
                <a:cs typeface="Calibri Light" pitchFamily="34" charset="0"/>
              </a:rPr>
              <a:t>والاغترار</a:t>
            </a:r>
            <a:r>
              <a:rPr lang="ar-JO" sz="3800" dirty="0">
                <a:latin typeface="Calibri Light" pitchFamily="34" charset="0"/>
                <a:cs typeface="Calibri Light" pitchFamily="34" charset="0"/>
              </a:rPr>
              <a:t> بالنعمةِ آثارٌ غير محمودة، فالله سبحانه وتعالى </a:t>
            </a:r>
            <a:r>
              <a:rPr lang="ar-JO" sz="3800" dirty="0" err="1">
                <a:latin typeface="Calibri Light" pitchFamily="34" charset="0"/>
                <a:cs typeface="Calibri Light" pitchFamily="34" charset="0"/>
              </a:rPr>
              <a:t>قادرٌعلى</a:t>
            </a:r>
            <a:r>
              <a:rPr lang="ar-JO" sz="3800" dirty="0">
                <a:latin typeface="Calibri Light" pitchFamily="34" charset="0"/>
                <a:cs typeface="Calibri Light" pitchFamily="34" charset="0"/>
              </a:rPr>
              <a:t> أن يهلك جنتيك ويدمرهما؛ بسبب </a:t>
            </a:r>
            <a:r>
              <a:rPr lang="ar-JO" sz="3800" dirty="0" err="1">
                <a:latin typeface="Calibri Light" pitchFamily="34" charset="0"/>
                <a:cs typeface="Calibri Light" pitchFamily="34" charset="0"/>
              </a:rPr>
              <a:t>اغتراركَ</a:t>
            </a:r>
            <a:r>
              <a:rPr lang="ar-JO" sz="3800" dirty="0">
                <a:latin typeface="Calibri Light" pitchFamily="34" charset="0"/>
                <a:cs typeface="Calibri Light" pitchFamily="34" charset="0"/>
              </a:rPr>
              <a:t> وبغيك وظلمك وكفرك</a:t>
            </a:r>
          </a:p>
          <a:p>
            <a:pPr marL="448056" indent="-384048" eaLnBrk="1" fontAlgn="auto" hangingPunct="1">
              <a:spcAft>
                <a:spcPts val="0"/>
              </a:spcAft>
              <a:buFont typeface="Wingdings 2"/>
              <a:buChar char=""/>
              <a:defRPr/>
            </a:pPr>
            <a:endParaRPr lang="ar-JO" dirty="0"/>
          </a:p>
        </p:txBody>
      </p:sp>
      <p:sp>
        <p:nvSpPr>
          <p:cNvPr id="15364"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t>مدارس الأمم الإبداعية / قسم اللغة العربية / المعلم:  يوسف طالب الرفاعي</a:t>
            </a:r>
            <a:endParaRPr lang="en-US" altLang="en-US" smtClean="0"/>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158750"/>
            <a:ext cx="871855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خطط انسيابي: معالجة متعاقبة 4"/>
          <p:cNvSpPr/>
          <p:nvPr/>
        </p:nvSpPr>
        <p:spPr>
          <a:xfrm>
            <a:off x="6588125" y="158750"/>
            <a:ext cx="2232025" cy="3175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ar-JO" dirty="0"/>
              <a:t>قال تعالى: </a:t>
            </a:r>
          </a:p>
        </p:txBody>
      </p:sp>
      <p:sp>
        <p:nvSpPr>
          <p:cNvPr id="6" name="مخطط انسيابي: معالجة متعاقبة 5"/>
          <p:cNvSpPr/>
          <p:nvPr/>
        </p:nvSpPr>
        <p:spPr>
          <a:xfrm>
            <a:off x="323850" y="1649413"/>
            <a:ext cx="4032250" cy="360362"/>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JO"/>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68288"/>
            <a:ext cx="8229600" cy="1792287"/>
          </a:xfrm>
        </p:spPr>
        <p:txBody>
          <a:bodyPr/>
          <a:lstStyle/>
          <a:p>
            <a:pPr marL="484632" indent="0" eaLnBrk="1" fontAlgn="auto" hangingPunct="1">
              <a:spcAft>
                <a:spcPts val="0"/>
              </a:spcAft>
              <a:defRPr/>
            </a:pPr>
            <a:endParaRPr lang="ar-JO" dirty="0">
              <a:solidFill>
                <a:schemeClr val="accent1">
                  <a:tint val="83000"/>
                  <a:satMod val="150000"/>
                </a:schemeClr>
              </a:solidFill>
            </a:endParaRPr>
          </a:p>
        </p:txBody>
      </p:sp>
      <p:sp>
        <p:nvSpPr>
          <p:cNvPr id="16387"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ar-JO" altLang="en-US" smtClean="0">
                <a:solidFill>
                  <a:srgbClr val="FFFFFF"/>
                </a:solidFill>
              </a:rPr>
              <a:t>مدارس الأمم الإبداعية / قسم اللغة العربية / المعلم:  يوسف طالب الرفاعي</a:t>
            </a:r>
            <a:endParaRPr lang="en-US" altLang="en-US" smtClean="0">
              <a:solidFill>
                <a:srgbClr val="FFFFFF"/>
              </a:solidFill>
            </a:endParaRPr>
          </a:p>
        </p:txBody>
      </p:sp>
      <p:sp>
        <p:nvSpPr>
          <p:cNvPr id="3" name="عنصر نائب للمحتوى 2"/>
          <p:cNvSpPr>
            <a:spLocks noGrp="1"/>
          </p:cNvSpPr>
          <p:nvPr>
            <p:ph idx="1"/>
          </p:nvPr>
        </p:nvSpPr>
        <p:spPr>
          <a:xfrm>
            <a:off x="457200" y="2133600"/>
            <a:ext cx="8229600" cy="4321175"/>
          </a:xfrm>
        </p:spPr>
        <p:txBody>
          <a:bodyPr>
            <a:normAutofit fontScale="85000" lnSpcReduction="20000"/>
          </a:bodyPr>
          <a:lstStyle/>
          <a:p>
            <a:pPr marL="448056" indent="-384048" eaLnBrk="1" fontAlgn="auto" hangingPunct="1">
              <a:spcAft>
                <a:spcPts val="0"/>
              </a:spcAft>
              <a:buFont typeface="Wingdings 2"/>
              <a:buChar char=""/>
              <a:defRPr/>
            </a:pPr>
            <a:r>
              <a:rPr lang="ar-SA" sz="2000" dirty="0" smtClean="0">
                <a:latin typeface="Calibri Light" pitchFamily="34" charset="0"/>
                <a:cs typeface="Calibri Light" pitchFamily="34" charset="0"/>
              </a:rPr>
              <a:t>وَأُحِيطَ بِثَمَرِهِ</a:t>
            </a:r>
            <a:r>
              <a:rPr lang="ar-JO" sz="2000" dirty="0" smtClean="0">
                <a:latin typeface="Calibri Light" pitchFamily="34" charset="0"/>
                <a:cs typeface="Calibri Light" pitchFamily="34" charset="0"/>
              </a:rPr>
              <a:t>    </a:t>
            </a:r>
            <a:r>
              <a:rPr lang="ar-SA" sz="2000" dirty="0" smtClean="0">
                <a:latin typeface="Calibri Light" pitchFamily="34" charset="0"/>
                <a:cs typeface="Calibri Light" pitchFamily="34" charset="0"/>
              </a:rPr>
              <a:t>: </a:t>
            </a:r>
            <a:r>
              <a:rPr lang="ar-SA" sz="2000" dirty="0">
                <a:latin typeface="Calibri Light" pitchFamily="34" charset="0"/>
                <a:cs typeface="Calibri Light" pitchFamily="34" charset="0"/>
              </a:rPr>
              <a:t>كناية عن الهلاك</a:t>
            </a:r>
            <a:r>
              <a:rPr lang="en-US" sz="2000" dirty="0">
                <a:latin typeface="Calibri Light" pitchFamily="34" charset="0"/>
                <a:cs typeface="Calibri Light" pitchFamily="34" charset="0"/>
              </a:rPr>
              <a:t>.</a:t>
            </a:r>
          </a:p>
          <a:p>
            <a:pPr marL="448056" indent="-384048" eaLnBrk="1" fontAlgn="auto" hangingPunct="1">
              <a:spcAft>
                <a:spcPts val="0"/>
              </a:spcAft>
              <a:buFont typeface="Wingdings 2"/>
              <a:buChar char=""/>
              <a:defRPr/>
            </a:pPr>
            <a:r>
              <a:rPr lang="ar-SA" sz="2000" dirty="0" smtClean="0">
                <a:latin typeface="Calibri Light" pitchFamily="34" charset="0"/>
                <a:cs typeface="Calibri Light" pitchFamily="34" charset="0"/>
              </a:rPr>
              <a:t>يُقَلِّبُ كَفَّيْهِ</a:t>
            </a:r>
            <a:r>
              <a:rPr lang="ar-JO" sz="2000" dirty="0" smtClean="0">
                <a:latin typeface="Calibri Light" pitchFamily="34" charset="0"/>
                <a:cs typeface="Calibri Light" pitchFamily="34" charset="0"/>
              </a:rPr>
              <a:t>       </a:t>
            </a:r>
            <a:r>
              <a:rPr lang="ar-SA" sz="2000" dirty="0" smtClean="0">
                <a:latin typeface="Calibri Light" pitchFamily="34" charset="0"/>
                <a:cs typeface="Calibri Light" pitchFamily="34" charset="0"/>
              </a:rPr>
              <a:t>: </a:t>
            </a:r>
            <a:r>
              <a:rPr lang="ar-SA" sz="2000" dirty="0">
                <a:latin typeface="Calibri Light" pitchFamily="34" charset="0"/>
                <a:cs typeface="Calibri Light" pitchFamily="34" charset="0"/>
              </a:rPr>
              <a:t>كناية عن الندم</a:t>
            </a:r>
            <a:r>
              <a:rPr lang="en-US" sz="2000" dirty="0">
                <a:latin typeface="Calibri Light" pitchFamily="34" charset="0"/>
                <a:cs typeface="Calibri Light" pitchFamily="34" charset="0"/>
              </a:rPr>
              <a:t>.</a:t>
            </a:r>
          </a:p>
          <a:p>
            <a:pPr marL="448056" indent="-384048" eaLnBrk="1" fontAlgn="auto" hangingPunct="1">
              <a:spcAft>
                <a:spcPts val="0"/>
              </a:spcAft>
              <a:buFont typeface="Wingdings 2"/>
              <a:buChar char=""/>
              <a:defRPr/>
            </a:pPr>
            <a:r>
              <a:rPr lang="ar-SA" sz="2000" dirty="0" smtClean="0">
                <a:latin typeface="Calibri Light" pitchFamily="34" charset="0"/>
                <a:cs typeface="Calibri Light" pitchFamily="34" charset="0"/>
              </a:rPr>
              <a:t>خَاوِيَةٌ</a:t>
            </a:r>
            <a:r>
              <a:rPr lang="en-US" sz="2000" dirty="0">
                <a:latin typeface="Calibri Light" pitchFamily="34" charset="0"/>
                <a:cs typeface="Calibri Light" pitchFamily="34" charset="0"/>
              </a:rPr>
              <a:t> </a:t>
            </a:r>
            <a:r>
              <a:rPr lang="en-US" sz="2000" dirty="0" smtClean="0">
                <a:latin typeface="Calibri Light" pitchFamily="34" charset="0"/>
                <a:cs typeface="Calibri Light" pitchFamily="34" charset="0"/>
              </a:rPr>
              <a:t>            </a:t>
            </a:r>
            <a:r>
              <a:rPr lang="ar-SA" sz="2000" dirty="0" smtClean="0">
                <a:latin typeface="Calibri Light" pitchFamily="34" charset="0"/>
                <a:cs typeface="Calibri Light" pitchFamily="34" charset="0"/>
              </a:rPr>
              <a:t>: </a:t>
            </a:r>
            <a:r>
              <a:rPr lang="ar-SA" sz="2000" dirty="0">
                <a:latin typeface="Calibri Light" pitchFamily="34" charset="0"/>
                <a:cs typeface="Calibri Light" pitchFamily="34" charset="0"/>
              </a:rPr>
              <a:t>خالية، فارغة، هاوية</a:t>
            </a:r>
            <a:r>
              <a:rPr lang="en-US" sz="2000" dirty="0">
                <a:latin typeface="Calibri Light" pitchFamily="34" charset="0"/>
                <a:cs typeface="Calibri Light" pitchFamily="34" charset="0"/>
              </a:rPr>
              <a:t>.</a:t>
            </a:r>
          </a:p>
          <a:p>
            <a:pPr marL="448056" indent="-384048" eaLnBrk="1" fontAlgn="auto" hangingPunct="1">
              <a:spcAft>
                <a:spcPts val="0"/>
              </a:spcAft>
              <a:buFont typeface="Wingdings 2"/>
              <a:buChar char=""/>
              <a:defRPr/>
            </a:pPr>
            <a:r>
              <a:rPr lang="ar-SA" sz="2000" dirty="0" smtClean="0">
                <a:latin typeface="Calibri Light" pitchFamily="34" charset="0"/>
                <a:cs typeface="Calibri Light" pitchFamily="34" charset="0"/>
              </a:rPr>
              <a:t>عُرُوشِهَا</a:t>
            </a:r>
            <a:r>
              <a:rPr lang="en-US" sz="2000" dirty="0">
                <a:latin typeface="Calibri Light" pitchFamily="34" charset="0"/>
                <a:cs typeface="Calibri Light" pitchFamily="34" charset="0"/>
              </a:rPr>
              <a:t> </a:t>
            </a:r>
            <a:r>
              <a:rPr lang="en-US" sz="2000" dirty="0" smtClean="0">
                <a:latin typeface="Calibri Light" pitchFamily="34" charset="0"/>
                <a:cs typeface="Calibri Light" pitchFamily="34" charset="0"/>
              </a:rPr>
              <a:t>          </a:t>
            </a:r>
            <a:r>
              <a:rPr lang="ar-SA" sz="2000" dirty="0" smtClean="0">
                <a:latin typeface="Calibri Light" pitchFamily="34" charset="0"/>
                <a:cs typeface="Calibri Light" pitchFamily="34" charset="0"/>
              </a:rPr>
              <a:t>: </a:t>
            </a:r>
            <a:r>
              <a:rPr lang="ar-SA" sz="2000" dirty="0">
                <a:latin typeface="Calibri Light" pitchFamily="34" charset="0"/>
                <a:cs typeface="Calibri Light" pitchFamily="34" charset="0"/>
              </a:rPr>
              <a:t>العروش جمع عرش وهو السَّقف. والمراد به هنا الكروم التي سقطت على الأرض</a:t>
            </a:r>
            <a:r>
              <a:rPr lang="en-US" sz="2000" dirty="0">
                <a:latin typeface="Calibri Light" pitchFamily="34" charset="0"/>
                <a:cs typeface="Calibri Light" pitchFamily="34" charset="0"/>
              </a:rPr>
              <a:t>.</a:t>
            </a:r>
          </a:p>
          <a:p>
            <a:pPr marL="448056" indent="-384048" eaLnBrk="1" fontAlgn="auto" hangingPunct="1">
              <a:spcAft>
                <a:spcPts val="0"/>
              </a:spcAft>
              <a:buFont typeface="Wingdings 2"/>
              <a:buChar char=""/>
              <a:defRPr/>
            </a:pPr>
            <a:r>
              <a:rPr lang="ar-SA" sz="2000" dirty="0" smtClean="0">
                <a:latin typeface="Calibri Light" pitchFamily="34" charset="0"/>
                <a:cs typeface="Calibri Light" pitchFamily="34" charset="0"/>
              </a:rPr>
              <a:t>عُقْبًا</a:t>
            </a:r>
            <a:r>
              <a:rPr lang="en-US" sz="2000" dirty="0" smtClean="0">
                <a:latin typeface="Calibri Light" pitchFamily="34" charset="0"/>
                <a:cs typeface="Calibri Light" pitchFamily="34" charset="0"/>
              </a:rPr>
              <a:t>                </a:t>
            </a:r>
            <a:r>
              <a:rPr lang="ar-SA" sz="2000" dirty="0" smtClean="0">
                <a:latin typeface="Calibri Light" pitchFamily="34" charset="0"/>
                <a:cs typeface="Calibri Light" pitchFamily="34" charset="0"/>
              </a:rPr>
              <a:t>: </a:t>
            </a:r>
            <a:r>
              <a:rPr lang="ar-SA" sz="2000" dirty="0">
                <a:latin typeface="Calibri Light" pitchFamily="34" charset="0"/>
                <a:cs typeface="Calibri Light" pitchFamily="34" charset="0"/>
              </a:rPr>
              <a:t>عاقبة</a:t>
            </a:r>
            <a:r>
              <a:rPr lang="en-US" sz="2000" dirty="0">
                <a:latin typeface="Calibri Light" pitchFamily="34" charset="0"/>
                <a:cs typeface="Calibri Light" pitchFamily="34" charset="0"/>
              </a:rPr>
              <a:t>.</a:t>
            </a:r>
          </a:p>
          <a:p>
            <a:pPr marL="448056" indent="-384048" eaLnBrk="1" hangingPunct="1">
              <a:spcAft>
                <a:spcPts val="0"/>
              </a:spcAft>
              <a:buFont typeface="Wingdings 2"/>
              <a:buChar char=""/>
              <a:defRPr/>
            </a:pPr>
            <a:r>
              <a:rPr lang="en-US" sz="2000" dirty="0" smtClean="0">
                <a:latin typeface="Calibri Light" pitchFamily="34" charset="0"/>
                <a:cs typeface="Calibri Light" pitchFamily="34" charset="0"/>
              </a:rPr>
              <a:t>**************************************************</a:t>
            </a:r>
            <a:endParaRPr lang="ar-JO" sz="2000" dirty="0" smtClean="0">
              <a:latin typeface="Calibri Light" pitchFamily="34" charset="0"/>
              <a:cs typeface="Calibri Light" pitchFamily="34" charset="0"/>
            </a:endParaRPr>
          </a:p>
          <a:p>
            <a:pPr marL="448056" indent="-384048" eaLnBrk="1" hangingPunct="1">
              <a:spcAft>
                <a:spcPts val="0"/>
              </a:spcAft>
              <a:buFont typeface="Wingdings 2"/>
              <a:buChar char=""/>
              <a:defRPr/>
            </a:pPr>
            <a:endParaRPr lang="ar-JO" sz="2000" dirty="0">
              <a:latin typeface="Calibri Light" pitchFamily="34" charset="0"/>
              <a:cs typeface="Calibri Light" pitchFamily="34" charset="0"/>
            </a:endParaRPr>
          </a:p>
          <a:p>
            <a:pPr marL="448056" indent="-384048" eaLnBrk="1" hangingPunct="1">
              <a:spcAft>
                <a:spcPts val="0"/>
              </a:spcAft>
              <a:buFont typeface="Wingdings 2"/>
              <a:buChar char=""/>
              <a:defRPr/>
            </a:pPr>
            <a:r>
              <a:rPr lang="ar-JO" sz="2000" dirty="0" smtClean="0">
                <a:latin typeface="Calibri Light" pitchFamily="34" charset="0"/>
                <a:cs typeface="Calibri Light" pitchFamily="34" charset="0"/>
              </a:rPr>
              <a:t>ولكن الكافرَ المغرور أسكرته نشوة التملُّك، فرفض كلام وتحذير وتوجيه صاحبه المؤمن، وزاد اعتزازه بمزرعتَيه واعتمادَه عليهما، وحصل ما حذَّره منه صاحبه المؤمن، فأرسل الله على مزرعتيه صاعقة، فأحرقتهما!! أحرقت العنب والنخل والزرع، وقضت على الشجر والزرع والثمر، ولم يبقَ مِن المزرعتين شيء، كل هذا جرى في ساعة من ساعات الليل.</a:t>
            </a:r>
          </a:p>
          <a:p>
            <a:pPr marL="448056" indent="-384048" eaLnBrk="1" hangingPunct="1">
              <a:spcAft>
                <a:spcPts val="0"/>
              </a:spcAft>
              <a:buFont typeface="Wingdings 2"/>
              <a:buChar char=""/>
              <a:defRPr/>
            </a:pPr>
            <a:r>
              <a:rPr lang="ar-JO" sz="2000" dirty="0" smtClean="0">
                <a:latin typeface="Calibri Light" pitchFamily="34" charset="0"/>
                <a:cs typeface="Calibri Light" pitchFamily="34" charset="0"/>
              </a:rPr>
              <a:t>وفي الصباح ذهب المغرور إلى جنتيه كعادته، فإذا بهما فانيتان بائدتان، فأُسقط في يديه، وشعر بالندم وأيقن بالخسارة، التي أتت على كل ما يملك، وتمنى لو استجاب لنصح صاحبه المؤمن، ولكن متى؟ بعد فوات الأوان!</a:t>
            </a:r>
          </a:p>
          <a:p>
            <a:pPr marL="448056" indent="-384048" eaLnBrk="1" hangingPunct="1">
              <a:spcAft>
                <a:spcPts val="0"/>
              </a:spcAft>
              <a:buFont typeface="Wingdings 2"/>
              <a:buChar char=""/>
              <a:defRPr/>
            </a:pPr>
            <a:r>
              <a:rPr lang="ar-JO" sz="2000" dirty="0" smtClean="0">
                <a:latin typeface="Calibri Light" pitchFamily="34" charset="0"/>
                <a:cs typeface="Calibri Light" pitchFamily="34" charset="0"/>
              </a:rPr>
              <a:t>وعلّق القرآن على هذه القصة، فقال في الآية الأخيرة: {هُنَالِكَ الْوَلاَيَةُ لِلَّهِ الْحَقِّ هُوَ خَيْرٌ ثَوَابًا وَخَيْرٌ عُقْبًا} [الكهف: 44]. اي  عند الله النصرة فقط هو </a:t>
            </a:r>
            <a:r>
              <a:rPr lang="ar-JO" sz="2000" smtClean="0">
                <a:latin typeface="Calibri Light" pitchFamily="34" charset="0"/>
                <a:cs typeface="Calibri Light" pitchFamily="34" charset="0"/>
              </a:rPr>
              <a:t>من يثيبك بالخير في كل أحوالك ( والعاقبة لمن اتقى).</a:t>
            </a:r>
            <a:endParaRPr lang="ar-JO" sz="2000" dirty="0" smtClean="0">
              <a:latin typeface="Calibri Light" pitchFamily="34" charset="0"/>
              <a:cs typeface="Calibri Light" pitchFamily="34" charset="0"/>
            </a:endParaRPr>
          </a:p>
          <a:p>
            <a:pPr marL="448056" indent="-384048" eaLnBrk="1" hangingPunct="1">
              <a:spcAft>
                <a:spcPts val="0"/>
              </a:spcAft>
              <a:buFont typeface="Wingdings 2"/>
              <a:buChar char=""/>
              <a:defRPr/>
            </a:pPr>
            <a:r>
              <a:rPr lang="ar-JO" sz="2000" dirty="0" smtClean="0">
                <a:latin typeface="Calibri Light" pitchFamily="34" charset="0"/>
                <a:cs typeface="Calibri Light" pitchFamily="34" charset="0"/>
              </a:rPr>
              <a:t>تُرى كم تتكرر قصة صاحب الجنتين في أيامنا هذه، في مجالاتها وصورها المختلفة؟!!</a:t>
            </a:r>
          </a:p>
          <a:p>
            <a:pPr marL="448056" indent="-384048" eaLnBrk="1" fontAlgn="auto" hangingPunct="1">
              <a:spcAft>
                <a:spcPts val="0"/>
              </a:spcAft>
              <a:buFont typeface="Wingdings 2"/>
              <a:buChar char=""/>
              <a:defRPr/>
            </a:pPr>
            <a:endParaRPr lang="ar-JO" dirty="0"/>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l="2" t="69917" r="2" b="1971"/>
          <a:stretch>
            <a:fillRect/>
          </a:stretch>
        </p:blipFill>
        <p:spPr bwMode="auto">
          <a:xfrm>
            <a:off x="468313" y="188913"/>
            <a:ext cx="820737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خطط انسيابي: معالجة متعاقبة 5"/>
          <p:cNvSpPr/>
          <p:nvPr/>
        </p:nvSpPr>
        <p:spPr>
          <a:xfrm>
            <a:off x="4427984" y="188640"/>
            <a:ext cx="4248472" cy="504056"/>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JO"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قال تعالى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يوية">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حيوية">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حيوية">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790</Words>
  <Application>Microsoft Office PowerPoint</Application>
  <PresentationFormat>عرض على الشاشة (3:4)‏</PresentationFormat>
  <Paragraphs>90</Paragraphs>
  <Slides>12</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12</vt:i4>
      </vt:variant>
    </vt:vector>
  </HeadingPairs>
  <TitlesOfParts>
    <vt:vector size="21" baseType="lpstr">
      <vt:lpstr>Arial</vt:lpstr>
      <vt:lpstr>Century Gothic</vt:lpstr>
      <vt:lpstr>Tahoma</vt:lpstr>
      <vt:lpstr>Wingdings 2</vt:lpstr>
      <vt:lpstr>Verdana</vt:lpstr>
      <vt:lpstr>Times New Roman</vt:lpstr>
      <vt:lpstr>Calibri Light</vt:lpstr>
      <vt:lpstr>Li Khalid Bahhar</vt:lpstr>
      <vt:lpstr>حيوية</vt:lpstr>
      <vt:lpstr>مدارس الأمم الإبداعية بالقيم تحيا الأمم</vt:lpstr>
      <vt:lpstr>الصف العاشر الوحدة الأولى  قصةُ صاحبِ الجنتين </vt:lpstr>
      <vt:lpstr>قصة صاحب الجنتين</vt:lpstr>
      <vt:lpstr>عرض تقديمي في PowerPoint</vt:lpstr>
      <vt:lpstr>التعرف على تفسير الآيات</vt:lpstr>
      <vt:lpstr>عرض تقديمي في PowerPoint</vt:lpstr>
      <vt:lpstr>عرض تقديمي في PowerPoint</vt:lpstr>
      <vt:lpstr>عرض تقديمي في PowerPoint</vt:lpstr>
      <vt:lpstr>عرض تقديمي في PowerPoint</vt:lpstr>
      <vt:lpstr>عناصر قصة صاحب الجنتين (المال)</vt:lpstr>
      <vt:lpstr>قصة أصحاب الجنتين (المال)</vt:lpstr>
      <vt:lpstr>قصة أصحاب الجنتين (المال)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
  <cp:lastModifiedBy/>
  <cp:revision>189</cp:revision>
  <cp:lastPrinted>1601-01-01T00:00:00Z</cp:lastPrinted>
  <dcterms:created xsi:type="dcterms:W3CDTF">1601-01-01T00:00:00Z</dcterms:created>
  <dcterms:modified xsi:type="dcterms:W3CDTF">2020-10-10T09:43:00Z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1025</vt:i4>
  </property>
</Properties>
</file>