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2929"/>
    <a:srgbClr val="4205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83DF721-6F5D-4456-8FBF-508008B88CA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CC0493B-A167-4862-AF9E-783E9BA6C560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DF721-6F5D-4456-8FBF-508008B88CA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493B-A167-4862-AF9E-783E9BA6C5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DF721-6F5D-4456-8FBF-508008B88CA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493B-A167-4862-AF9E-783E9BA6C5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DF721-6F5D-4456-8FBF-508008B88CA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493B-A167-4862-AF9E-783E9BA6C5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DF721-6F5D-4456-8FBF-508008B88CA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493B-A167-4862-AF9E-783E9BA6C5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DF721-6F5D-4456-8FBF-508008B88CA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493B-A167-4862-AF9E-783E9BA6C56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DF721-6F5D-4456-8FBF-508008B88CA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493B-A167-4862-AF9E-783E9BA6C5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DF721-6F5D-4456-8FBF-508008B88CA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493B-A167-4862-AF9E-783E9BA6C5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DF721-6F5D-4456-8FBF-508008B88CA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493B-A167-4862-AF9E-783E9BA6C5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DF721-6F5D-4456-8FBF-508008B88CA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493B-A167-4862-AF9E-783E9BA6C560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DF721-6F5D-4456-8FBF-508008B88CA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493B-A167-4862-AF9E-783E9BA6C5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83DF721-6F5D-4456-8FBF-508008B88CA1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CC0493B-A167-4862-AF9E-783E9BA6C5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752601"/>
            <a:ext cx="8534399" cy="2819399"/>
          </a:xfrm>
          <a:solidFill>
            <a:schemeClr val="bg1"/>
          </a:solidFill>
        </p:spPr>
        <p:txBody>
          <a:bodyPr/>
          <a:lstStyle/>
          <a:p>
            <a:pPr rtl="1"/>
            <a:r>
              <a:rPr lang="ar-JO" sz="15000" b="1" cap="none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القياس</a:t>
            </a:r>
            <a:endParaRPr lang="en-US" sz="15000" b="1" cap="none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2135181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912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>
              <a:buClr>
                <a:srgbClr val="292929"/>
              </a:buClr>
              <a:buFont typeface="Wingdings" pitchFamily="2" charset="2"/>
              <a:buChar char="Ø"/>
            </a:pPr>
            <a:r>
              <a:rPr lang="ar-JO" sz="3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ar-JO" sz="35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الورنيّة : </a:t>
            </a:r>
            <a:r>
              <a:rPr lang="ar-JO" sz="30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و تستخدم في قياس الأطوال الصغيرة و هي أكثر دقة من المسطرة اذ تبلغ دقتها جزء من عشرة من الملي متر</a:t>
            </a:r>
            <a:endParaRPr lang="en-US" sz="3500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124" name="Picture 4" descr="C:\Users\Ibrahim\Desktop\صور\maxres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362200"/>
            <a:ext cx="8236527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2895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:\Users\Ibrahim\Desktop\صور\hqdefault (1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19200"/>
            <a:ext cx="80772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188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r" rtl="1">
              <a:buClr>
                <a:srgbClr val="420567"/>
              </a:buClr>
              <a:buFont typeface="Wingdings" pitchFamily="2" charset="2"/>
              <a:buChar char="Ø"/>
            </a:pPr>
            <a:r>
              <a:rPr lang="ar-JO" sz="35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ar-JO" sz="3500" b="1" dirty="0" smtClean="0">
                <a:ln/>
                <a:solidFill>
                  <a:srgbClr val="C00000"/>
                </a:solidFill>
              </a:rPr>
              <a:t>أداة</a:t>
            </a:r>
            <a:r>
              <a:rPr lang="ar-JO" sz="35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ar-JO" sz="3500" b="1" dirty="0" smtClean="0">
                <a:ln/>
                <a:solidFill>
                  <a:srgbClr val="C00000"/>
                </a:solidFill>
              </a:rPr>
              <a:t>الميكرومتر : </a:t>
            </a:r>
            <a:r>
              <a:rPr lang="ar-JO" sz="3000" b="1" dirty="0" smtClean="0">
                <a:ln/>
                <a:solidFill>
                  <a:srgbClr val="C00000"/>
                </a:solidFill>
              </a:rPr>
              <a:t>و هي أداة تستخدم لقياس الأطوال الصغيرة جداً كَسُمك القلم مثلاً و يعتبر أكثر دقة من المسطرة و من الورنية أيضاً اذ تبلغ دقته جزء من مئة من الملي متر</a:t>
            </a:r>
            <a:endParaRPr lang="en-US" sz="3500" b="1" dirty="0">
              <a:ln/>
              <a:solidFill>
                <a:srgbClr val="C00000"/>
              </a:solidFill>
            </a:endParaRPr>
          </a:p>
        </p:txBody>
      </p:sp>
      <p:pic>
        <p:nvPicPr>
          <p:cNvPr id="6146" name="Picture 2" descr="C:\Users\Ibrahim\Desktop\صور\2119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00400"/>
            <a:ext cx="8153400" cy="3295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6530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/>
          <a:lstStyle/>
          <a:p>
            <a:pPr algn="r" rtl="1"/>
            <a:endParaRPr lang="en-US" dirty="0"/>
          </a:p>
        </p:txBody>
      </p:sp>
      <p:pic>
        <p:nvPicPr>
          <p:cNvPr id="7170" name="Picture 2" descr="C:\Users\Ibrahim\Desktop\صور\hq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85800"/>
            <a:ext cx="8229600" cy="586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619443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r" rtl="1">
              <a:buClr>
                <a:srgbClr val="FFC000"/>
              </a:buClr>
              <a:buFont typeface="Wingdings" pitchFamily="2" charset="2"/>
              <a:buChar char="q"/>
            </a:pPr>
            <a:r>
              <a:rPr lang="ar-JO" sz="35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ar-JO" sz="36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ميزان ثلاثي الأذرع : </a:t>
            </a:r>
            <a:r>
              <a:rPr lang="ar-JO" sz="32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هو عبارة عن ميزان له ثلاثة أذرع حيث يوجد على كل ذراع كتلة قياس محددة و يستخدم لقياس الكتل الصغيرة.</a:t>
            </a:r>
            <a:endParaRPr lang="en-US" sz="3600" b="1" dirty="0">
              <a:ln w="11430"/>
              <a:solidFill>
                <a:schemeClr val="tx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8194" name="Picture 2" descr="C:\Users\Ibrahim\Desktop\صور\Triple_beam_balance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19400"/>
            <a:ext cx="82296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404397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/>
          <a:lstStyle/>
          <a:p>
            <a:pPr algn="r" rtl="1"/>
            <a:endParaRPr lang="en-US" dirty="0"/>
          </a:p>
        </p:txBody>
      </p:sp>
      <p:pic>
        <p:nvPicPr>
          <p:cNvPr id="9218" name="Picture 2" descr="C:\Users\Ibrahim\Desktop\صور\tbbmd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762000"/>
            <a:ext cx="8077200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9363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7543800" cy="55626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/>
            <a:r>
              <a:rPr lang="ar-JO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القياس : </a:t>
            </a:r>
            <a:r>
              <a:rPr lang="ar-JO" sz="33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هو تحديد عدد مرات احتواء كمية فيزيائية غير معروفة على كمية أخرى محددة من النوع ذاته باستخدام أداة مناسبة.</a:t>
            </a:r>
          </a:p>
          <a:p>
            <a:pPr algn="r" rtl="1"/>
            <a:endParaRPr lang="ar-JO" sz="3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r" rtl="1"/>
            <a:r>
              <a:rPr lang="ar-JO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خطأ القياس : </a:t>
            </a:r>
            <a:r>
              <a:rPr lang="ar-JO" sz="3300" b="1" spc="50" dirty="0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هو الإختلاف بين القيمة المقيسة و القيمة المقبولة للقياس.</a:t>
            </a:r>
            <a:endParaRPr lang="ar-JO" sz="3300" b="1" spc="50" dirty="0">
              <a:ln w="11430"/>
              <a:solidFill>
                <a:srgbClr val="00B0F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r" rtl="1"/>
            <a:endParaRPr lang="en-US" sz="3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30449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001000" cy="5562600"/>
          </a:xfrm>
        </p:spPr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68580" indent="0" algn="ctr" rtl="1">
              <a:buNone/>
            </a:pPr>
            <a:r>
              <a:rPr lang="ar-JO" sz="4000" b="1" i="1" cap="all" dirty="0" smtClean="0">
                <a:ln/>
                <a:solidFill>
                  <a:schemeClr val="accent3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أخطاء القياس:</a:t>
            </a:r>
          </a:p>
          <a:p>
            <a:pPr algn="r" rtl="1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r>
              <a:rPr lang="ar-JO" sz="4000" b="1" cap="all" dirty="0">
                <a:ln/>
                <a:solidFill>
                  <a:schemeClr val="accent3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ar-JO" sz="4000" b="1" cap="all" dirty="0" smtClean="0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خطأ شخصي</a:t>
            </a:r>
          </a:p>
          <a:p>
            <a:pPr algn="r" rtl="1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endParaRPr lang="ar-JO" sz="4000" b="1" cap="all" dirty="0">
              <a:ln/>
              <a:solidFill>
                <a:srgbClr val="00206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r" rtl="1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r>
              <a:rPr lang="ar-JO" sz="4000" b="1" cap="all" dirty="0" smtClean="0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خطأ يرتبط بأداة القياس</a:t>
            </a:r>
          </a:p>
          <a:p>
            <a:pPr algn="r" rtl="1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endParaRPr lang="ar-JO" sz="4000" b="1" cap="all" dirty="0">
              <a:ln/>
              <a:solidFill>
                <a:srgbClr val="00206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r" rtl="1"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ar-JO" sz="4000" b="1" cap="all" dirty="0" smtClean="0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ar-JO" sz="4000" b="1" cap="all" dirty="0" smtClean="0">
                <a:ln/>
                <a:solidFill>
                  <a:srgbClr val="C0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دقة القياس : </a:t>
            </a:r>
            <a:r>
              <a:rPr lang="ar-JO" sz="3600" b="1" cap="all" dirty="0" smtClean="0">
                <a:ln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هو مدى اقتراب القيم المقيسة من القيمة المقبولة للقياس أو تطابقها معها.</a:t>
            </a:r>
            <a:endParaRPr lang="ar-JO" sz="4000" b="1" cap="all" dirty="0" smtClean="0">
              <a:ln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r" rtl="1">
              <a:buClr>
                <a:schemeClr val="tx2">
                  <a:lumMod val="50000"/>
                </a:schemeClr>
              </a:buClr>
              <a:buFont typeface="Wingdings" pitchFamily="2" charset="2"/>
              <a:buChar char="v"/>
            </a:pPr>
            <a:endParaRPr lang="ar-JO" sz="4000" b="1" cap="all" dirty="0">
              <a:ln/>
              <a:solidFill>
                <a:srgbClr val="00206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marL="68580" indent="0" algn="r" rtl="1">
              <a:buClr>
                <a:schemeClr val="tx2">
                  <a:lumMod val="50000"/>
                </a:schemeClr>
              </a:buClr>
              <a:buNone/>
            </a:pPr>
            <a:endParaRPr lang="en-US" sz="4000" b="1" cap="all" dirty="0">
              <a:ln/>
              <a:solidFill>
                <a:srgbClr val="00206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231146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7691717" cy="55626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/>
            <a:r>
              <a:rPr lang="ar-JO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ar-JO" sz="35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و لكن كيف يمكننا التقليل من أخطاء القياس و الوصول للقيمة المقبولة للقياس ؟</a:t>
            </a:r>
          </a:p>
          <a:p>
            <a:pPr algn="r" rtl="1"/>
            <a:endParaRPr lang="ar-JO" sz="35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r" rtl="1">
              <a:buFont typeface="Wingdings" pitchFamily="2" charset="2"/>
              <a:buChar char="ü"/>
            </a:pPr>
            <a:r>
              <a:rPr lang="ar-JO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ar-JO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يمكننا التقليل من الخطأ الشخصي بإعادة المحاولة مرات عدة ثم حساب المتوسط الحسابي للقيم المقيسة</a:t>
            </a:r>
            <a:endParaRPr lang="ar-JO" sz="36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64184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001000" cy="5638800"/>
          </a:xfrm>
        </p:spPr>
        <p:txBody>
          <a:bodyPr>
            <a:normAutofit/>
          </a:bodyPr>
          <a:lstStyle/>
          <a:p>
            <a:pPr algn="r" rtl="1">
              <a:buFont typeface="Wingdings" pitchFamily="2" charset="2"/>
              <a:buChar char="ü"/>
            </a:pPr>
            <a:r>
              <a:rPr lang="ar-JO" sz="35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ar-JO" sz="35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أمّا خطأ أداة القياس فيتم التقليل منه بمعايرة أداة القياس و ذلك يتم بضبط المؤشر على صفر التدريج قبل القياس أو بإصلاح الخلل الذي يسبب هذا الخطأ</a:t>
            </a:r>
            <a:endParaRPr lang="en-US" sz="35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76600"/>
            <a:ext cx="5410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38815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920317" cy="5715000"/>
          </a:xfrm>
        </p:spPr>
        <p:txBody>
          <a:bodyPr>
            <a:normAutofit/>
          </a:bodyPr>
          <a:lstStyle/>
          <a:p>
            <a:pPr marL="68580" indent="0" algn="ctr" rtl="1">
              <a:buNone/>
            </a:pPr>
            <a:r>
              <a:rPr lang="ar-JO" sz="8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ndalus" pitchFamily="18" charset="-78"/>
                <a:cs typeface="Andalus" pitchFamily="18" charset="-78"/>
              </a:rPr>
              <a:t>أدوات القياس</a:t>
            </a:r>
          </a:p>
          <a:p>
            <a:pPr algn="r" rtl="1">
              <a:buClr>
                <a:schemeClr val="accent3"/>
              </a:buClr>
              <a:buFont typeface="Arial" pitchFamily="34" charset="0"/>
              <a:buChar char="•"/>
            </a:pPr>
            <a:r>
              <a:rPr lang="ar-JO" sz="35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المسطرة لقياس الطول : و تستعمل لقياس الأطوال الصغيرة و القياس بها يكون لأقرب ملي متر.</a:t>
            </a:r>
            <a:endParaRPr lang="en-US" sz="35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Ibrahim\Desktop\صور\imag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733800"/>
            <a:ext cx="77724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636279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pPr algn="r" rtl="1"/>
            <a:endParaRPr lang="ar-JO" dirty="0" smtClean="0"/>
          </a:p>
          <a:p>
            <a:pPr algn="r" rtl="1">
              <a:buClr>
                <a:schemeClr val="accent3"/>
              </a:buClr>
              <a:buFont typeface="Arial" pitchFamily="34" charset="0"/>
              <a:buChar char="•"/>
            </a:pPr>
            <a:r>
              <a:rPr lang="ar-JO" sz="3500" dirty="0"/>
              <a:t> </a:t>
            </a:r>
            <a:r>
              <a:rPr lang="ar-JO" sz="35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ساعة الإيقاف لقياس الزمن : </a:t>
            </a:r>
            <a:r>
              <a:rPr lang="ar-JO" sz="35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يوجد لها أشكال كثيرة مثل : الساعة الميكانيكية ( ذات العقارب ) و الساعة الإلكترونية الرقمية. و تستخدم لقياس الفترات الزمنية القصيرة و تصل دقتها إلى ( 0.01 ث )</a:t>
            </a:r>
          </a:p>
        </p:txBody>
      </p:sp>
      <p:pic>
        <p:nvPicPr>
          <p:cNvPr id="3074" name="Picture 2" descr="C:\Users\Ibrahim\Desktop\صور\تنزي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38600"/>
            <a:ext cx="3352800" cy="248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Ibrahim\Desktop\صور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648200"/>
            <a:ext cx="4038600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533120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91200"/>
          </a:xfrm>
        </p:spPr>
        <p:txBody>
          <a:bodyPr>
            <a:normAutofit/>
          </a:bodyPr>
          <a:lstStyle/>
          <a:p>
            <a:pPr algn="r" rtl="1">
              <a:buFont typeface="Courier New" pitchFamily="49" charset="0"/>
              <a:buChar char="o"/>
            </a:pPr>
            <a:r>
              <a:rPr lang="ar-JO" sz="3500" dirty="0" smtClean="0">
                <a:solidFill>
                  <a:srgbClr val="420567"/>
                </a:solidFill>
              </a:rPr>
              <a:t> </a:t>
            </a:r>
            <a:r>
              <a:rPr lang="ar-JO" sz="35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موازين قياس الكتلة : </a:t>
            </a:r>
            <a:r>
              <a:rPr lang="ar-JO" sz="31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292929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توجد موازين كبيرة تقيس آلاف الكيلوغرامات و هناك موازين عادية كالتي تستخدم في المحلات التجارية لقياس عشرات الكيلوغرامات فضلاً عن الميزان الحساس الذي يقيس كتلاً صغيرة لا تزيد عن بضعة كيلوغرامات الذي يتميز بدقته الكبيرة و هناك ايضاً الميزان الميكانيكي ذو المؤشر و الميزان الإلكتروني الرقمي الذي تبلغ دقته سنتي غرام ( 0.01غ ).</a:t>
            </a:r>
            <a:endParaRPr lang="en-US" sz="3100" dirty="0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362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91200"/>
          </a:xfrm>
        </p:spPr>
        <p:txBody>
          <a:bodyPr>
            <a:normAutofit/>
          </a:bodyPr>
          <a:lstStyle/>
          <a:p>
            <a:pPr marL="68580" indent="0" algn="r" rtl="1">
              <a:buNone/>
            </a:pPr>
            <a:r>
              <a:rPr lang="ar-JO" sz="3000" b="1" i="1" dirty="0" smtClean="0">
                <a:solidFill>
                  <a:schemeClr val="accent1">
                    <a:lumMod val="50000"/>
                  </a:schemeClr>
                </a:solidFill>
              </a:rPr>
              <a:t>الميزان الرقمي </a:t>
            </a:r>
            <a:r>
              <a:rPr lang="ar-JO" sz="3000" dirty="0" smtClean="0"/>
              <a:t>                   </a:t>
            </a:r>
            <a:r>
              <a:rPr lang="ar-JO" sz="3000" b="1" i="1" dirty="0" smtClean="0">
                <a:solidFill>
                  <a:schemeClr val="accent3">
                    <a:lumMod val="50000"/>
                  </a:schemeClr>
                </a:solidFill>
              </a:rPr>
              <a:t>الميزان العادي</a:t>
            </a:r>
            <a:endParaRPr lang="en-US" sz="30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098" name="Picture 2" descr="C:\Users\Ibrahim\Desktop\صور\8dbcafa1-08f4-46da-ae41-71f2efa80ea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71599"/>
            <a:ext cx="4086225" cy="518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Ibrahim\Desktop\صور\a8bb9f59-c09a-4028-bb90-d910696e2350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4" y="1371599"/>
            <a:ext cx="4200526" cy="518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9310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253</TotalTime>
  <Words>328</Words>
  <Application>Microsoft Office PowerPoint</Application>
  <PresentationFormat>On-screen Show (4:3)</PresentationFormat>
  <Paragraphs>23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Austin</vt:lpstr>
      <vt:lpstr>القياس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القياس</dc:title>
  <dc:creator>Ibrahim</dc:creator>
  <cp:lastModifiedBy>Ibrahim</cp:lastModifiedBy>
  <cp:revision>17</cp:revision>
  <dcterms:created xsi:type="dcterms:W3CDTF">2017-09-24T20:46:51Z</dcterms:created>
  <dcterms:modified xsi:type="dcterms:W3CDTF">2017-09-29T22:22:45Z</dcterms:modified>
</cp:coreProperties>
</file>