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29"/>
    <a:srgbClr val="4205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3DF721-6F5D-4456-8FBF-508008B88CA1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C0493B-A167-4862-AF9E-783E9BA6C5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752601"/>
            <a:ext cx="8534399" cy="2819399"/>
          </a:xfrm>
          <a:solidFill>
            <a:schemeClr val="bg1"/>
          </a:solidFill>
        </p:spPr>
        <p:txBody>
          <a:bodyPr/>
          <a:lstStyle/>
          <a:p>
            <a:pPr rtl="1"/>
            <a:r>
              <a:rPr lang="ar-JO" sz="150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القياس</a:t>
            </a:r>
            <a:endParaRPr lang="en-US" sz="150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13518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>
              <a:buClr>
                <a:srgbClr val="292929"/>
              </a:buClr>
              <a:buFont typeface="Wingdings" pitchFamily="2" charset="2"/>
              <a:buChar char="Ø"/>
            </a:pPr>
            <a:r>
              <a:rPr lang="ar-JO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JO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الورنيّة : </a:t>
            </a:r>
            <a:r>
              <a:rPr lang="ar-JO" sz="3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 تستخدم في قياس الأطوال الصغيرة و هي أكثر دقة من المسطرة اذ تبلغ دقتها جزء من عشرة من الملي متر</a:t>
            </a:r>
            <a:endParaRPr lang="en-US" sz="35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124" name="Picture 4" descr="C:\Users\Ibrahim\Desktop\صور\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823652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895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:\Users\Ibrahim\Desktop\صور\hqdefault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0772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8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 rtl="1">
              <a:buClr>
                <a:srgbClr val="420567"/>
              </a:buClr>
              <a:buFont typeface="Wingdings" pitchFamily="2" charset="2"/>
              <a:buChar char="Ø"/>
            </a:pPr>
            <a:r>
              <a:rPr lang="ar-JO" sz="35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ar-JO" sz="3500" b="1" dirty="0" smtClean="0">
                <a:ln/>
                <a:solidFill>
                  <a:srgbClr val="C00000"/>
                </a:solidFill>
              </a:rPr>
              <a:t>أداة</a:t>
            </a:r>
            <a:r>
              <a:rPr lang="ar-JO" sz="35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ar-JO" sz="3500" b="1" dirty="0" smtClean="0">
                <a:ln/>
                <a:solidFill>
                  <a:srgbClr val="C00000"/>
                </a:solidFill>
              </a:rPr>
              <a:t>الميكرومتر : </a:t>
            </a:r>
            <a:r>
              <a:rPr lang="ar-JO" sz="3000" b="1" dirty="0" smtClean="0">
                <a:ln/>
                <a:solidFill>
                  <a:srgbClr val="C00000"/>
                </a:solidFill>
              </a:rPr>
              <a:t>و هي أداة تستخدم لقياس الأطوال الصغيرة جداً كَسُمك القلم مثلاً و يعتبر أكثر دقة من المسطرة و من الورنية أيضاً اذ تبلغ دقته جزء من مئة من الملي متر</a:t>
            </a:r>
            <a:endParaRPr lang="en-US" sz="3500" b="1" dirty="0">
              <a:ln/>
              <a:solidFill>
                <a:srgbClr val="C00000"/>
              </a:solidFill>
            </a:endParaRPr>
          </a:p>
        </p:txBody>
      </p:sp>
      <p:pic>
        <p:nvPicPr>
          <p:cNvPr id="6146" name="Picture 2" descr="C:\Users\Ibrahim\Desktop\صور\2119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00400"/>
            <a:ext cx="8153400" cy="329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5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7170" name="Picture 2" descr="C:\Users\Ibrahim\Desktop\صور\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1944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 rtl="1">
              <a:buClr>
                <a:srgbClr val="FFC000"/>
              </a:buClr>
              <a:buFont typeface="Wingdings" pitchFamily="2" charset="2"/>
              <a:buChar char="q"/>
            </a:pPr>
            <a:r>
              <a:rPr lang="ar-JO" sz="3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JO" sz="36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ميزان ثلاثي الأذرع : </a:t>
            </a:r>
            <a:r>
              <a:rPr lang="ar-JO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هو عبارة عن ميزان له ثلاثة أذرع حيث يوجد على كل ذراع كتلة قياس محددة و يستخدم لقياس الكتل الصغيرة.</a:t>
            </a:r>
            <a:endParaRPr lang="en-US" sz="36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194" name="Picture 2" descr="C:\Users\Ibrahim\Desktop\صور\Triple_beam_balanc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819400"/>
            <a:ext cx="82296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0439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algn="r" rtl="1"/>
            <a:endParaRPr lang="en-US" dirty="0"/>
          </a:p>
        </p:txBody>
      </p:sp>
      <p:pic>
        <p:nvPicPr>
          <p:cNvPr id="9218" name="Picture 2" descr="C:\Users\Ibrahim\Desktop\صور\tbbm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0772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363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7543800" cy="556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JO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القياس : </a:t>
            </a:r>
            <a:r>
              <a:rPr lang="ar-JO" sz="33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هو تحديد عدد مرات احتواء كمية فيزيائية غير معروفة على كمية أخرى محددة من النوع ذاته باستخدام أداة مناسبة.</a:t>
            </a:r>
          </a:p>
          <a:p>
            <a:pPr algn="r" rtl="1"/>
            <a:endParaRPr lang="ar-JO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rtl="1"/>
            <a:r>
              <a:rPr lang="ar-JO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خطأ القياس : </a:t>
            </a:r>
            <a:r>
              <a:rPr lang="ar-JO" sz="33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هو الإختلاف بين القيمة المقيسة و القيمة المقبولة للقياس.</a:t>
            </a:r>
            <a:endParaRPr lang="ar-JO" sz="33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rtl="1"/>
            <a:endParaRPr lang="en-US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044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01000" cy="5562600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68580" indent="0" algn="ctr" rtl="1">
              <a:buNone/>
            </a:pPr>
            <a:r>
              <a:rPr lang="ar-JO" sz="4000" b="1" i="1" cap="all" dirty="0" smtClean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أخطاء القياس:</a:t>
            </a: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JO" sz="4000" b="1" cap="all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ar-JO" sz="4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خطأ شخصي</a:t>
            </a: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ar-JO" sz="4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ar-JO" sz="4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خطأ يرتبط بأداة القياس</a:t>
            </a: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ar-JO" sz="4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</a:pPr>
            <a:r>
              <a:rPr lang="ar-JO" sz="4000" b="1" cap="all" dirty="0" smtClean="0">
                <a:ln/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ar-JO" sz="40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دقة القياس : </a:t>
            </a:r>
            <a:r>
              <a:rPr lang="ar-JO" sz="3600" b="1" cap="all" dirty="0" smtClean="0">
                <a:ln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هو مدى اقتراب القيم المقيسة من القيمة المقبولة للقياس أو تطابقها معها.</a:t>
            </a:r>
            <a:endParaRPr lang="ar-JO" sz="4000" b="1" cap="all" dirty="0" smtClean="0">
              <a:ln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 rtl="1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endParaRPr lang="ar-JO" sz="4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68580" indent="0" algn="r" rtl="1">
              <a:buClr>
                <a:schemeClr val="tx2">
                  <a:lumMod val="50000"/>
                </a:schemeClr>
              </a:buClr>
              <a:buNone/>
            </a:pPr>
            <a:endParaRPr lang="en-US" sz="4000" b="1" cap="all" dirty="0">
              <a:ln/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3114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7691717" cy="556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rtl="1"/>
            <a:r>
              <a:rPr lang="ar-J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JO" sz="3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و لكن كيف يمكننا التقليل من أخطاء القياس و الوصول للقيمة المقبولة للقياس ؟</a:t>
            </a:r>
          </a:p>
          <a:p>
            <a:pPr algn="r" rtl="1"/>
            <a:endParaRPr lang="ar-JO" sz="3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 rtl="1">
              <a:buFont typeface="Wingdings" pitchFamily="2" charset="2"/>
              <a:buChar char="ü"/>
            </a:pPr>
            <a:r>
              <a:rPr lang="ar-JO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JO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يمكننا التقليل من الخطأ الشخصي بإعادة المحاولة مرات عدة ثم حساب المتوسط الحسابي للقيم المقيسة</a:t>
            </a:r>
            <a:endParaRPr lang="ar-JO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418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56388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ar-JO" sz="35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ar-JO" sz="35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أمّا خطأ أداة القياس فيتم التقليل منه بمعايرة أداة القياس و ذلك يتم بضبط المؤشر على صفر التدريج قبل القياس أو بإصلاح الخلل الذي يسبب هذا الخطأ</a:t>
            </a:r>
            <a:endParaRPr lang="en-US" sz="35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5410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881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920317" cy="5715000"/>
          </a:xfrm>
        </p:spPr>
        <p:txBody>
          <a:bodyPr>
            <a:normAutofit/>
          </a:bodyPr>
          <a:lstStyle/>
          <a:p>
            <a:pPr marL="68580" indent="0" algn="ctr" rtl="1">
              <a:buNone/>
            </a:pPr>
            <a:r>
              <a:rPr lang="ar-JO" sz="8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ndalus" pitchFamily="18" charset="-78"/>
                <a:cs typeface="Andalus" pitchFamily="18" charset="-78"/>
              </a:rPr>
              <a:t>أدوات القياس</a:t>
            </a:r>
          </a:p>
          <a:p>
            <a:pPr algn="r" rtl="1">
              <a:buClr>
                <a:schemeClr val="accent3"/>
              </a:buClr>
              <a:buFont typeface="Arial" pitchFamily="34" charset="0"/>
              <a:buChar char="•"/>
            </a:pPr>
            <a:r>
              <a:rPr lang="ar-JO" sz="35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المسطرة لقياس الطول : و تستعمل لقياس الأطوال الصغيرة و القياس بها يكون لأقرب ملي متر.</a:t>
            </a:r>
            <a:endParaRPr lang="en-US" sz="35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Ibrahim\Desktop\صور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7724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636279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pPr algn="r" rtl="1"/>
            <a:endParaRPr lang="ar-JO" dirty="0" smtClean="0"/>
          </a:p>
          <a:p>
            <a:pPr algn="r" rtl="1">
              <a:buClr>
                <a:schemeClr val="accent3"/>
              </a:buClr>
              <a:buFont typeface="Arial" pitchFamily="34" charset="0"/>
              <a:buChar char="•"/>
            </a:pPr>
            <a:r>
              <a:rPr lang="ar-JO" sz="3500" dirty="0"/>
              <a:t> </a:t>
            </a:r>
            <a:r>
              <a:rPr lang="ar-JO" sz="35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ساعة الإيقاف لقياس الزمن : </a:t>
            </a:r>
            <a:r>
              <a:rPr lang="ar-JO" sz="35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يوجد لها أشكال كثيرة مثل : الساعة الميكانيكية ( ذات العقارب ) و الساعة الإلكترونية الرقمية. و تستخدم لقياس الفترات الزمنية القصيرة و تصل دقتها إلى ( 0.01 ث )</a:t>
            </a:r>
          </a:p>
        </p:txBody>
      </p:sp>
      <p:pic>
        <p:nvPicPr>
          <p:cNvPr id="3074" name="Picture 2" descr="C:\Users\Ibrahim\Desktop\صور\تنزيل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038600"/>
            <a:ext cx="3352800" cy="248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Ibrahim\Desktop\صور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48200"/>
            <a:ext cx="40386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3312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algn="r" rtl="1">
              <a:buFont typeface="Courier New" pitchFamily="49" charset="0"/>
              <a:buChar char="o"/>
            </a:pPr>
            <a:r>
              <a:rPr lang="ar-JO" sz="3500" dirty="0" smtClean="0">
                <a:solidFill>
                  <a:srgbClr val="420567"/>
                </a:solidFill>
              </a:rPr>
              <a:t> </a:t>
            </a:r>
            <a:r>
              <a:rPr lang="ar-JO" sz="3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موازين قياس الكتلة : </a:t>
            </a:r>
            <a:r>
              <a:rPr lang="ar-JO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292929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توجد موازين كبيرة تقيس آلاف الكيلوغرامات و هناك موازين عادية كالتي تستخدم في المحلات التجارية لقياس عشرات الكيلوغرامات فضلاً عن الميزان الحساس الذي يقيس كتلاً صغيرة لا تزيد عن بضعة كيلوغرامات الذي يتميز بدقته الكبيرة و هناك ايضاً الميزان الميكانيكي ذو المؤشر و الميزان الإلكتروني الرقمي الذي تبلغ دقته سنتي غرام ( 0.01غ ).</a:t>
            </a:r>
            <a:endParaRPr lang="en-US" sz="3100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362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pPr marL="68580" indent="0" algn="r" rtl="1">
              <a:buNone/>
            </a:pPr>
            <a:r>
              <a:rPr lang="ar-JO" sz="3000" b="1" i="1" dirty="0" smtClean="0">
                <a:solidFill>
                  <a:schemeClr val="accent1">
                    <a:lumMod val="50000"/>
                  </a:schemeClr>
                </a:solidFill>
              </a:rPr>
              <a:t>الميزان الرقمي </a:t>
            </a:r>
            <a:r>
              <a:rPr lang="ar-JO" sz="3000" dirty="0" smtClean="0"/>
              <a:t>                   </a:t>
            </a:r>
            <a:r>
              <a:rPr lang="ar-JO" sz="3000" b="1" i="1" dirty="0" smtClean="0">
                <a:solidFill>
                  <a:schemeClr val="accent3">
                    <a:lumMod val="50000"/>
                  </a:schemeClr>
                </a:solidFill>
              </a:rPr>
              <a:t>الميزان العادي</a:t>
            </a:r>
            <a:endParaRPr lang="en-US" sz="3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Ibrahim\Desktop\صور\8dbcafa1-08f4-46da-ae41-71f2efa80e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71599"/>
            <a:ext cx="4086225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Ibrahim\Desktop\صور\a8bb9f59-c09a-4028-bb90-d910696e235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1371599"/>
            <a:ext cx="4200526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9310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253</TotalTime>
  <Words>328</Words>
  <Application>Microsoft Office PowerPoint</Application>
  <PresentationFormat>On-screen Show (4:3)</PresentationFormat>
  <Paragraphs>23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القياس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القياس</dc:title>
  <dc:creator>Ibrahim</dc:creator>
  <cp:lastModifiedBy>Ibrahim</cp:lastModifiedBy>
  <cp:revision>17</cp:revision>
  <dcterms:created xsi:type="dcterms:W3CDTF">2017-09-24T20:46:51Z</dcterms:created>
  <dcterms:modified xsi:type="dcterms:W3CDTF">2017-09-29T22:22:45Z</dcterms:modified>
</cp:coreProperties>
</file>