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5" r:id="rId3"/>
    <p:sldId id="259" r:id="rId4"/>
    <p:sldId id="298" r:id="rId5"/>
    <p:sldId id="257" r:id="rId6"/>
    <p:sldId id="258" r:id="rId7"/>
    <p:sldId id="262" r:id="rId8"/>
    <p:sldId id="275" r:id="rId9"/>
    <p:sldId id="299" r:id="rId10"/>
    <p:sldId id="301" r:id="rId11"/>
    <p:sldId id="300" r:id="rId12"/>
    <p:sldId id="302" r:id="rId13"/>
    <p:sldId id="294" r:id="rId14"/>
  </p:sldIdLst>
  <p:sldSz cx="9144000" cy="5143500" type="screen16x9"/>
  <p:notesSz cx="6858000" cy="9144000"/>
  <p:embeddedFontLst>
    <p:embeddedFont>
      <p:font typeface="Varela Round" charset="-79"/>
      <p:regular r:id="rId16"/>
    </p:embeddedFont>
    <p:embeddedFont>
      <p:font typeface="abo2sadam" pitchFamily="2" charset="-78"/>
      <p:regular r:id="rId17"/>
    </p:embeddedFont>
    <p:embeddedFont>
      <p:font typeface="Nixie One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2264"/>
    <a:srgbClr val="CB490F"/>
    <a:srgbClr val="EF6222"/>
    <a:srgbClr val="431B09"/>
    <a:srgbClr val="FF0066"/>
    <a:srgbClr val="F14657"/>
    <a:srgbClr val="008000"/>
    <a:srgbClr val="F9C4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671AF8E-7E1D-4DBC-A0A9-57960C06920E}">
  <a:tblStyle styleId="{3671AF8E-7E1D-4DBC-A0A9-57960C0692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-282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4223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465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051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091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006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33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63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08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49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13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856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633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39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368;p39"/>
          <p:cNvSpPr/>
          <p:nvPr/>
        </p:nvSpPr>
        <p:spPr>
          <a:xfrm>
            <a:off x="-67067" y="1326993"/>
            <a:ext cx="5502144" cy="3864390"/>
          </a:xfrm>
          <a:custGeom>
            <a:avLst/>
            <a:gdLst>
              <a:gd name="connsiteX0" fmla="*/ 75588 w 98901"/>
              <a:gd name="connsiteY0" fmla="*/ 0 h 60694"/>
              <a:gd name="connsiteX1" fmla="*/ 39313 w 98901"/>
              <a:gd name="connsiteY1" fmla="*/ 11411 h 60694"/>
              <a:gd name="connsiteX2" fmla="*/ 30408 w 98901"/>
              <a:gd name="connsiteY2" fmla="*/ 14107 h 60694"/>
              <a:gd name="connsiteX3" fmla="*/ 13919 w 98901"/>
              <a:gd name="connsiteY3" fmla="*/ 9814 h 60694"/>
              <a:gd name="connsiteX4" fmla="*/ 531 w 98901"/>
              <a:gd name="connsiteY4" fmla="*/ 14882 h 60694"/>
              <a:gd name="connsiteX5" fmla="*/ 33886 w 98901"/>
              <a:gd name="connsiteY5" fmla="*/ 60326 h 60694"/>
              <a:gd name="connsiteX6" fmla="*/ 55406 w 98901"/>
              <a:gd name="connsiteY6" fmla="*/ 60694 h 60694"/>
              <a:gd name="connsiteX7" fmla="*/ 76824 w 98901"/>
              <a:gd name="connsiteY7" fmla="*/ 59777 h 60694"/>
              <a:gd name="connsiteX8" fmla="*/ 98089 w 98901"/>
              <a:gd name="connsiteY8" fmla="*/ 12525 h 60694"/>
              <a:gd name="connsiteX9" fmla="*/ 75588 w 98901"/>
              <a:gd name="connsiteY9" fmla="*/ 0 h 60694"/>
              <a:gd name="connsiteX0" fmla="*/ 61689 w 85002"/>
              <a:gd name="connsiteY0" fmla="*/ 0 h 64192"/>
              <a:gd name="connsiteX1" fmla="*/ 25414 w 85002"/>
              <a:gd name="connsiteY1" fmla="*/ 11411 h 64192"/>
              <a:gd name="connsiteX2" fmla="*/ 16509 w 85002"/>
              <a:gd name="connsiteY2" fmla="*/ 14107 h 64192"/>
              <a:gd name="connsiteX3" fmla="*/ 20 w 85002"/>
              <a:gd name="connsiteY3" fmla="*/ 9814 h 64192"/>
              <a:gd name="connsiteX4" fmla="*/ 19987 w 85002"/>
              <a:gd name="connsiteY4" fmla="*/ 60326 h 64192"/>
              <a:gd name="connsiteX5" fmla="*/ 41507 w 85002"/>
              <a:gd name="connsiteY5" fmla="*/ 60694 h 64192"/>
              <a:gd name="connsiteX6" fmla="*/ 62925 w 85002"/>
              <a:gd name="connsiteY6" fmla="*/ 59777 h 64192"/>
              <a:gd name="connsiteX7" fmla="*/ 84190 w 85002"/>
              <a:gd name="connsiteY7" fmla="*/ 12525 h 64192"/>
              <a:gd name="connsiteX8" fmla="*/ 61689 w 85002"/>
              <a:gd name="connsiteY8" fmla="*/ 0 h 64192"/>
              <a:gd name="connsiteX0" fmla="*/ 65118 w 88431"/>
              <a:gd name="connsiteY0" fmla="*/ 0 h 61033"/>
              <a:gd name="connsiteX1" fmla="*/ 28843 w 88431"/>
              <a:gd name="connsiteY1" fmla="*/ 11411 h 61033"/>
              <a:gd name="connsiteX2" fmla="*/ 19938 w 88431"/>
              <a:gd name="connsiteY2" fmla="*/ 14107 h 61033"/>
              <a:gd name="connsiteX3" fmla="*/ 3449 w 88431"/>
              <a:gd name="connsiteY3" fmla="*/ 9814 h 61033"/>
              <a:gd name="connsiteX4" fmla="*/ 3933 w 88431"/>
              <a:gd name="connsiteY4" fmla="*/ 54362 h 61033"/>
              <a:gd name="connsiteX5" fmla="*/ 44936 w 88431"/>
              <a:gd name="connsiteY5" fmla="*/ 60694 h 61033"/>
              <a:gd name="connsiteX6" fmla="*/ 66354 w 88431"/>
              <a:gd name="connsiteY6" fmla="*/ 59777 h 61033"/>
              <a:gd name="connsiteX7" fmla="*/ 87619 w 88431"/>
              <a:gd name="connsiteY7" fmla="*/ 12525 h 61033"/>
              <a:gd name="connsiteX8" fmla="*/ 65118 w 88431"/>
              <a:gd name="connsiteY8" fmla="*/ 0 h 61033"/>
              <a:gd name="connsiteX0" fmla="*/ 65210 w 88523"/>
              <a:gd name="connsiteY0" fmla="*/ 0 h 59850"/>
              <a:gd name="connsiteX1" fmla="*/ 28935 w 88523"/>
              <a:gd name="connsiteY1" fmla="*/ 11411 h 59850"/>
              <a:gd name="connsiteX2" fmla="*/ 20030 w 88523"/>
              <a:gd name="connsiteY2" fmla="*/ 14107 h 59850"/>
              <a:gd name="connsiteX3" fmla="*/ 3541 w 88523"/>
              <a:gd name="connsiteY3" fmla="*/ 9814 h 59850"/>
              <a:gd name="connsiteX4" fmla="*/ 4025 w 88523"/>
              <a:gd name="connsiteY4" fmla="*/ 54362 h 59850"/>
              <a:gd name="connsiteX5" fmla="*/ 46327 w 88523"/>
              <a:gd name="connsiteY5" fmla="*/ 54900 h 59850"/>
              <a:gd name="connsiteX6" fmla="*/ 66446 w 88523"/>
              <a:gd name="connsiteY6" fmla="*/ 59777 h 59850"/>
              <a:gd name="connsiteX7" fmla="*/ 87711 w 88523"/>
              <a:gd name="connsiteY7" fmla="*/ 12525 h 59850"/>
              <a:gd name="connsiteX8" fmla="*/ 65210 w 88523"/>
              <a:gd name="connsiteY8" fmla="*/ 0 h 59850"/>
              <a:gd name="connsiteX0" fmla="*/ 65210 w 88798"/>
              <a:gd name="connsiteY0" fmla="*/ 0 h 57814"/>
              <a:gd name="connsiteX1" fmla="*/ 28935 w 88798"/>
              <a:gd name="connsiteY1" fmla="*/ 11411 h 57814"/>
              <a:gd name="connsiteX2" fmla="*/ 20030 w 88798"/>
              <a:gd name="connsiteY2" fmla="*/ 14107 h 57814"/>
              <a:gd name="connsiteX3" fmla="*/ 3541 w 88798"/>
              <a:gd name="connsiteY3" fmla="*/ 9814 h 57814"/>
              <a:gd name="connsiteX4" fmla="*/ 4025 w 88798"/>
              <a:gd name="connsiteY4" fmla="*/ 54362 h 57814"/>
              <a:gd name="connsiteX5" fmla="*/ 46327 w 88798"/>
              <a:gd name="connsiteY5" fmla="*/ 54900 h 57814"/>
              <a:gd name="connsiteX6" fmla="*/ 71270 w 88798"/>
              <a:gd name="connsiteY6" fmla="*/ 55176 h 57814"/>
              <a:gd name="connsiteX7" fmla="*/ 87711 w 88798"/>
              <a:gd name="connsiteY7" fmla="*/ 12525 h 57814"/>
              <a:gd name="connsiteX8" fmla="*/ 65210 w 88798"/>
              <a:gd name="connsiteY8" fmla="*/ 0 h 57814"/>
              <a:gd name="connsiteX0" fmla="*/ 65606 w 89194"/>
              <a:gd name="connsiteY0" fmla="*/ 0 h 55456"/>
              <a:gd name="connsiteX1" fmla="*/ 29331 w 89194"/>
              <a:gd name="connsiteY1" fmla="*/ 11411 h 55456"/>
              <a:gd name="connsiteX2" fmla="*/ 20426 w 89194"/>
              <a:gd name="connsiteY2" fmla="*/ 14107 h 55456"/>
              <a:gd name="connsiteX3" fmla="*/ 3937 w 89194"/>
              <a:gd name="connsiteY3" fmla="*/ 9814 h 55456"/>
              <a:gd name="connsiteX4" fmla="*/ 4421 w 89194"/>
              <a:gd name="connsiteY4" fmla="*/ 54362 h 55456"/>
              <a:gd name="connsiteX5" fmla="*/ 46723 w 89194"/>
              <a:gd name="connsiteY5" fmla="*/ 54900 h 55456"/>
              <a:gd name="connsiteX6" fmla="*/ 71666 w 89194"/>
              <a:gd name="connsiteY6" fmla="*/ 55176 h 55456"/>
              <a:gd name="connsiteX7" fmla="*/ 88107 w 89194"/>
              <a:gd name="connsiteY7" fmla="*/ 12525 h 55456"/>
              <a:gd name="connsiteX8" fmla="*/ 65606 w 89194"/>
              <a:gd name="connsiteY8" fmla="*/ 0 h 55456"/>
              <a:gd name="connsiteX0" fmla="*/ 63164 w 86752"/>
              <a:gd name="connsiteY0" fmla="*/ 0 h 55451"/>
              <a:gd name="connsiteX1" fmla="*/ 26889 w 86752"/>
              <a:gd name="connsiteY1" fmla="*/ 11411 h 55451"/>
              <a:gd name="connsiteX2" fmla="*/ 17984 w 86752"/>
              <a:gd name="connsiteY2" fmla="*/ 14107 h 55451"/>
              <a:gd name="connsiteX3" fmla="*/ 1495 w 86752"/>
              <a:gd name="connsiteY3" fmla="*/ 9814 h 55451"/>
              <a:gd name="connsiteX4" fmla="*/ 6247 w 86752"/>
              <a:gd name="connsiteY4" fmla="*/ 54532 h 55451"/>
              <a:gd name="connsiteX5" fmla="*/ 44281 w 86752"/>
              <a:gd name="connsiteY5" fmla="*/ 54900 h 55451"/>
              <a:gd name="connsiteX6" fmla="*/ 69224 w 86752"/>
              <a:gd name="connsiteY6" fmla="*/ 55176 h 55451"/>
              <a:gd name="connsiteX7" fmla="*/ 85665 w 86752"/>
              <a:gd name="connsiteY7" fmla="*/ 12525 h 55451"/>
              <a:gd name="connsiteX8" fmla="*/ 63164 w 86752"/>
              <a:gd name="connsiteY8" fmla="*/ 0 h 55451"/>
              <a:gd name="connsiteX0" fmla="*/ 62384 w 85972"/>
              <a:gd name="connsiteY0" fmla="*/ 0 h 55451"/>
              <a:gd name="connsiteX1" fmla="*/ 26109 w 85972"/>
              <a:gd name="connsiteY1" fmla="*/ 11411 h 55451"/>
              <a:gd name="connsiteX2" fmla="*/ 17204 w 85972"/>
              <a:gd name="connsiteY2" fmla="*/ 14107 h 55451"/>
              <a:gd name="connsiteX3" fmla="*/ 715 w 85972"/>
              <a:gd name="connsiteY3" fmla="*/ 9814 h 55451"/>
              <a:gd name="connsiteX4" fmla="*/ 5467 w 85972"/>
              <a:gd name="connsiteY4" fmla="*/ 54532 h 55451"/>
              <a:gd name="connsiteX5" fmla="*/ 43501 w 85972"/>
              <a:gd name="connsiteY5" fmla="*/ 54900 h 55451"/>
              <a:gd name="connsiteX6" fmla="*/ 68444 w 85972"/>
              <a:gd name="connsiteY6" fmla="*/ 55176 h 55451"/>
              <a:gd name="connsiteX7" fmla="*/ 84885 w 85972"/>
              <a:gd name="connsiteY7" fmla="*/ 12525 h 55451"/>
              <a:gd name="connsiteX8" fmla="*/ 62384 w 85972"/>
              <a:gd name="connsiteY8" fmla="*/ 0 h 5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72" h="55451" extrusionOk="0">
                <a:moveTo>
                  <a:pt x="62384" y="0"/>
                </a:moveTo>
                <a:cubicBezTo>
                  <a:pt x="50673" y="0"/>
                  <a:pt x="36709" y="4196"/>
                  <a:pt x="26109" y="11411"/>
                </a:cubicBezTo>
                <a:cubicBezTo>
                  <a:pt x="23170" y="13409"/>
                  <a:pt x="21436" y="14373"/>
                  <a:pt x="17204" y="14107"/>
                </a:cubicBezTo>
                <a:cubicBezTo>
                  <a:pt x="12972" y="13841"/>
                  <a:pt x="815" y="3077"/>
                  <a:pt x="715" y="9814"/>
                </a:cubicBezTo>
                <a:cubicBezTo>
                  <a:pt x="611" y="16829"/>
                  <a:pt x="-2592" y="54345"/>
                  <a:pt x="5467" y="54532"/>
                </a:cubicBezTo>
                <a:cubicBezTo>
                  <a:pt x="15823" y="54772"/>
                  <a:pt x="33005" y="54793"/>
                  <a:pt x="43501" y="54900"/>
                </a:cubicBezTo>
                <a:cubicBezTo>
                  <a:pt x="53997" y="55007"/>
                  <a:pt x="63757" y="55889"/>
                  <a:pt x="68444" y="55176"/>
                </a:cubicBezTo>
                <a:cubicBezTo>
                  <a:pt x="79427" y="53505"/>
                  <a:pt x="89327" y="30320"/>
                  <a:pt x="84885" y="12525"/>
                </a:cubicBezTo>
                <a:cubicBezTo>
                  <a:pt x="82711" y="3833"/>
                  <a:pt x="73577" y="0"/>
                  <a:pt x="623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4" y="0"/>
            <a:ext cx="4278759" cy="500698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23" y="1326993"/>
            <a:ext cx="575782" cy="479818"/>
          </a:xfrm>
          <a:prstGeom prst="rect">
            <a:avLst/>
          </a:prstGeom>
        </p:spPr>
      </p:pic>
      <p:sp>
        <p:nvSpPr>
          <p:cNvPr id="75" name="Google Shape;843;p32"/>
          <p:cNvSpPr txBox="1">
            <a:spLocks noGrp="1"/>
          </p:cNvSpPr>
          <p:nvPr>
            <p:ph type="ctrTitle"/>
          </p:nvPr>
        </p:nvSpPr>
        <p:spPr>
          <a:xfrm>
            <a:off x="3851525" y="1479800"/>
            <a:ext cx="420581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66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تصفح الويب</a:t>
            </a:r>
            <a:endParaRPr sz="6600" dirty="0">
              <a:solidFill>
                <a:srgbClr val="FF000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76" name="Google Shape;841;p32"/>
          <p:cNvSpPr txBox="1">
            <a:spLocks/>
          </p:cNvSpPr>
          <p:nvPr/>
        </p:nvSpPr>
        <p:spPr>
          <a:xfrm>
            <a:off x="6163693" y="4054080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2400" b="1" dirty="0" smtClean="0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الوحدة الرابعة</a:t>
            </a:r>
          </a:p>
          <a:p>
            <a:pPr algn="ctr"/>
            <a:r>
              <a:rPr lang="ar-JO" sz="2400" dirty="0" smtClean="0">
                <a:solidFill>
                  <a:srgbClr val="EF6222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الدرس الثاني</a:t>
            </a:r>
            <a:endParaRPr lang="ar-JO" sz="2400" dirty="0">
              <a:solidFill>
                <a:srgbClr val="EF6222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33186" y="-237141"/>
            <a:ext cx="1959208" cy="1851721"/>
          </a:xfrm>
          <a:prstGeom prst="ellipse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3368" y="-28377"/>
            <a:ext cx="1612044" cy="1508177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4246591" y="167586"/>
            <a:ext cx="20473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1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إعداد : هدى النشواتي</a:t>
            </a:r>
            <a:endParaRPr lang="ar-SA" sz="18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864341" y="0"/>
            <a:ext cx="1294412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8473" y="783771"/>
            <a:ext cx="617519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1" y="3302738"/>
            <a:ext cx="1125993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18008" y="3303113"/>
            <a:ext cx="1125993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29640" y="217582"/>
            <a:ext cx="3684614" cy="682054"/>
            <a:chOff x="4996248" y="1004241"/>
            <a:chExt cx="3684614" cy="682054"/>
          </a:xfrm>
        </p:grpSpPr>
        <p:sp>
          <p:nvSpPr>
            <p:cNvPr id="4" name="Rounded Rectangle 3"/>
            <p:cNvSpPr/>
            <p:nvPr/>
          </p:nvSpPr>
          <p:spPr>
            <a:xfrm>
              <a:off x="4996248" y="1115928"/>
              <a:ext cx="3173571" cy="498764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9C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8018008" y="1004241"/>
              <a:ext cx="662854" cy="682054"/>
            </a:xfrm>
            <a:prstGeom prst="ellipse">
              <a:avLst/>
            </a:prstGeom>
            <a:solidFill>
              <a:srgbClr val="F9C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51611" y="1071783"/>
              <a:ext cx="665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 smtClean="0"/>
                <a:t>3- </a:t>
              </a:r>
              <a:endParaRPr lang="en-US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7492" y="315901"/>
            <a:ext cx="330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شريط اللوائح </a:t>
            </a:r>
            <a:r>
              <a:rPr lang="en-US" sz="2400" b="1" dirty="0" smtClean="0"/>
              <a:t>Menu Bar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5931" y="347818"/>
            <a:ext cx="8267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/>
              <a:t>                                      هو الشريط يحتوي على مجموعة من اللوائح</a:t>
            </a:r>
          </a:p>
          <a:p>
            <a:pPr algn="r" rtl="1"/>
            <a:endParaRPr lang="ar-JO" dirty="0" smtClean="0"/>
          </a:p>
          <a:p>
            <a:pPr algn="r" rtl="1"/>
            <a:r>
              <a:rPr lang="ar-JO" sz="2400" dirty="0" smtClean="0"/>
              <a:t>كل لائحة تحتوي على مجموع من الاوامر، ويؤدي كل أمرٍ وظيفة معينة.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602821" y="2460050"/>
            <a:ext cx="4297658" cy="682054"/>
            <a:chOff x="4383204" y="1004241"/>
            <a:chExt cx="4297658" cy="682054"/>
          </a:xfrm>
        </p:grpSpPr>
        <p:sp>
          <p:nvSpPr>
            <p:cNvPr id="21" name="Rounded Rectangle 20"/>
            <p:cNvSpPr/>
            <p:nvPr/>
          </p:nvSpPr>
          <p:spPr>
            <a:xfrm>
              <a:off x="4383204" y="1115928"/>
              <a:ext cx="3786615" cy="498764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9C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018008" y="1004241"/>
              <a:ext cx="662854" cy="682054"/>
            </a:xfrm>
            <a:prstGeom prst="ellipse">
              <a:avLst/>
            </a:prstGeom>
            <a:solidFill>
              <a:srgbClr val="F9C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51611" y="1071783"/>
              <a:ext cx="665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 smtClean="0"/>
                <a:t>4- </a:t>
              </a:r>
              <a:endParaRPr lang="en-US" sz="28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60693" y="2547679"/>
            <a:ext cx="449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شريط المفضلة </a:t>
            </a:r>
            <a:r>
              <a:rPr lang="en-US" sz="2400" b="1" dirty="0" smtClean="0"/>
              <a:t>Favorite Bar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35932" y="2569458"/>
            <a:ext cx="815723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 smtClean="0"/>
              <a:t>                                           </a:t>
            </a:r>
            <a:r>
              <a:rPr lang="ar-JO" sz="2400" dirty="0" smtClean="0"/>
              <a:t> هو مكان نحفظ فيه عناوين المواقع التي </a:t>
            </a:r>
          </a:p>
          <a:p>
            <a:pPr algn="r" rtl="1"/>
            <a:endParaRPr lang="ar-JO" sz="1100" dirty="0" smtClean="0"/>
          </a:p>
          <a:p>
            <a:pPr algn="r" rtl="1"/>
            <a:r>
              <a:rPr lang="en-US" sz="2400" dirty="0"/>
              <a:t> </a:t>
            </a:r>
            <a:r>
              <a:rPr lang="en-US" sz="2400" dirty="0" smtClean="0"/>
              <a:t>                               </a:t>
            </a:r>
            <a:r>
              <a:rPr lang="ar-JO" sz="2400" dirty="0" smtClean="0"/>
              <a:t>نفضّل زيارتها باستمرار حتى يسهل الوصول إليها 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732" y="1509158"/>
            <a:ext cx="6915038" cy="265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4916" t="1688"/>
          <a:stretch/>
        </p:blipFill>
        <p:spPr>
          <a:xfrm>
            <a:off x="244283" y="3865523"/>
            <a:ext cx="5864964" cy="371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E6E5E3"/>
              </a:clrFrom>
              <a:clrTo>
                <a:srgbClr val="E6E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13" y="2821119"/>
            <a:ext cx="3683555" cy="22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864341" y="0"/>
            <a:ext cx="1294412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8473" y="783771"/>
            <a:ext cx="617519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1" y="3302738"/>
            <a:ext cx="1125993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18008" y="3303113"/>
            <a:ext cx="1125993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554912" y="217582"/>
            <a:ext cx="2359342" cy="682054"/>
            <a:chOff x="6321520" y="1004241"/>
            <a:chExt cx="2359342" cy="682054"/>
          </a:xfrm>
        </p:grpSpPr>
        <p:sp>
          <p:nvSpPr>
            <p:cNvPr id="4" name="Rounded Rectangle 3"/>
            <p:cNvSpPr/>
            <p:nvPr/>
          </p:nvSpPr>
          <p:spPr>
            <a:xfrm>
              <a:off x="6321520" y="1115928"/>
              <a:ext cx="1848299" cy="498764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9C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8018008" y="1004241"/>
              <a:ext cx="662854" cy="682054"/>
            </a:xfrm>
            <a:prstGeom prst="ellipse">
              <a:avLst/>
            </a:prstGeom>
            <a:solidFill>
              <a:srgbClr val="F9C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51611" y="1071783"/>
              <a:ext cx="665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 smtClean="0"/>
                <a:t>5- </a:t>
              </a:r>
              <a:endParaRPr lang="en-US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54912" y="315901"/>
            <a:ext cx="169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شريط الأوامر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5932" y="326671"/>
            <a:ext cx="8267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/>
              <a:t>                       يحتوي على الأوامر الأكثر استخداماص، ويؤدي كل أمر</a:t>
            </a:r>
          </a:p>
          <a:p>
            <a:pPr algn="r" rtl="1"/>
            <a:endParaRPr lang="ar-JO" sz="700" dirty="0" smtClean="0"/>
          </a:p>
          <a:p>
            <a:pPr algn="r" rtl="1"/>
            <a:r>
              <a:rPr lang="ar-JO" sz="2400" dirty="0"/>
              <a:t> </a:t>
            </a:r>
            <a:r>
              <a:rPr lang="ar-JO" sz="2400" dirty="0" smtClean="0"/>
              <a:t>                     وظيفة معينة: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91" y="1350531"/>
            <a:ext cx="7499961" cy="3449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73" y="899636"/>
            <a:ext cx="4646388" cy="3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864341" y="0"/>
            <a:ext cx="1294412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8473" y="783771"/>
            <a:ext cx="617519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1" y="3302738"/>
            <a:ext cx="1125993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18008" y="3303113"/>
            <a:ext cx="1125993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11048" y="217582"/>
            <a:ext cx="4003206" cy="682054"/>
            <a:chOff x="4677656" y="1004241"/>
            <a:chExt cx="4003206" cy="682054"/>
          </a:xfrm>
        </p:grpSpPr>
        <p:sp>
          <p:nvSpPr>
            <p:cNvPr id="4" name="Rounded Rectangle 3"/>
            <p:cNvSpPr/>
            <p:nvPr/>
          </p:nvSpPr>
          <p:spPr>
            <a:xfrm>
              <a:off x="4677656" y="1115928"/>
              <a:ext cx="3492164" cy="498764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9C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8018008" y="1004241"/>
              <a:ext cx="662854" cy="682054"/>
            </a:xfrm>
            <a:prstGeom prst="ellipse">
              <a:avLst/>
            </a:prstGeom>
            <a:solidFill>
              <a:srgbClr val="F9C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51611" y="1071783"/>
              <a:ext cx="665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 smtClean="0"/>
                <a:t>6- </a:t>
              </a:r>
              <a:endParaRPr lang="en-US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15838" y="315901"/>
            <a:ext cx="353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صفحة الويب </a:t>
            </a:r>
            <a:r>
              <a:rPr lang="en-US" sz="2400" b="1" dirty="0" smtClean="0"/>
              <a:t>Web Page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7232" y="971736"/>
            <a:ext cx="826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/>
              <a:t>وهي الصفحة التي تراها في موقع معين، حيث يمكنك التعامل معها من خلال جهاز الحاسوب الخاص بك.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637" y="1812115"/>
            <a:ext cx="6168401" cy="29812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59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7321206" y="226793"/>
            <a:ext cx="760021" cy="800359"/>
            <a:chOff x="4358239" y="2595983"/>
            <a:chExt cx="760021" cy="800359"/>
          </a:xfrm>
        </p:grpSpPr>
        <p:sp>
          <p:nvSpPr>
            <p:cNvPr id="103" name="Oval 102"/>
            <p:cNvSpPr/>
            <p:nvPr/>
          </p:nvSpPr>
          <p:spPr>
            <a:xfrm>
              <a:off x="4358239" y="2636321"/>
              <a:ext cx="760021" cy="760021"/>
            </a:xfrm>
            <a:prstGeom prst="ellipse">
              <a:avLst/>
            </a:prstGeom>
            <a:solidFill>
              <a:srgbClr val="EF6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04755" y="259598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3</a:t>
              </a:r>
              <a:endParaRPr lang="en-US" sz="4400" b="1" dirty="0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654139" y="319128"/>
            <a:ext cx="5590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solidFill>
                  <a:srgbClr val="CB490F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إنهاء العمل في برنامج متصفح الإنترنت </a:t>
            </a:r>
            <a:endParaRPr lang="en-US" sz="3200" dirty="0">
              <a:solidFill>
                <a:srgbClr val="CB490F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723" y="1331331"/>
            <a:ext cx="7454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/>
              <a:t>يمكنك إغلاق نافذة المستكشف من خلال النقر على زر       الموجود في </a:t>
            </a:r>
          </a:p>
          <a:p>
            <a:pPr algn="r" rtl="1"/>
            <a:r>
              <a:rPr lang="ar-JO" sz="2400" dirty="0" smtClean="0"/>
              <a:t>شريط العنوان .</a:t>
            </a:r>
          </a:p>
          <a:p>
            <a:pPr algn="r" rtl="1"/>
            <a:endParaRPr lang="ar-JO" sz="1600" dirty="0"/>
          </a:p>
          <a:p>
            <a:pPr algn="r" rtl="1"/>
            <a:r>
              <a:rPr lang="ar-JO" sz="2400" dirty="0" smtClean="0"/>
              <a:t>أو من خلال لائحة </a:t>
            </a:r>
            <a:r>
              <a:rPr lang="ar-JO" sz="2400" b="1" dirty="0" smtClean="0"/>
              <a:t>ملف </a:t>
            </a:r>
            <a:r>
              <a:rPr lang="en-US" sz="2400" b="1" dirty="0" smtClean="0"/>
              <a:t>File</a:t>
            </a:r>
            <a:r>
              <a:rPr lang="ar-JO" sz="2400" dirty="0" smtClean="0"/>
              <a:t> </a:t>
            </a:r>
            <a:r>
              <a:rPr lang="ar-JO" sz="2400" dirty="0" smtClean="0">
                <a:sym typeface="Wingdings" panose="05000000000000000000" pitchFamily="2" charset="2"/>
              </a:rPr>
              <a:t> ثم اختر الأمر </a:t>
            </a:r>
            <a:r>
              <a:rPr lang="ar-JO" sz="2400" b="1" dirty="0" smtClean="0">
                <a:sym typeface="Wingdings" panose="05000000000000000000" pitchFamily="2" charset="2"/>
              </a:rPr>
              <a:t>إنهاء </a:t>
            </a:r>
            <a:r>
              <a:rPr lang="en-US" sz="2400" b="1" dirty="0" smtClean="0">
                <a:sym typeface="Wingdings" panose="05000000000000000000" pitchFamily="2" charset="2"/>
              </a:rPr>
              <a:t>Close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20407" r="96526" b="3203"/>
          <a:stretch/>
        </p:blipFill>
        <p:spPr>
          <a:xfrm>
            <a:off x="2349628" y="1331331"/>
            <a:ext cx="400600" cy="343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43" y="3015846"/>
            <a:ext cx="3780888" cy="21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6889" y="665019"/>
            <a:ext cx="3823854" cy="3823854"/>
          </a:xfrm>
          <a:prstGeom prst="ellipse">
            <a:avLst/>
          </a:prstGeom>
          <a:solidFill>
            <a:srgbClr val="22B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429173" y="1053452"/>
            <a:ext cx="44766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للدخول إلى الإنترنت والوصول إلى المعلومات المخزنة على الحواسيب المرتبطة بهذه الشبكة العالمية لا بد من استخدام </a:t>
            </a:r>
            <a:r>
              <a:rPr lang="ar-JO" sz="32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مستكشف الإنترنت</a:t>
            </a:r>
          </a:p>
          <a:p>
            <a:pPr algn="ctr" rtl="1"/>
            <a:r>
              <a:rPr lang="en-US" sz="3200" dirty="0" smtClean="0">
                <a:solidFill>
                  <a:srgbClr val="0070C0"/>
                </a:solidFill>
                <a:latin typeface="+mj-lt"/>
                <a:cs typeface="abo2sadam" panose="02000500040000020004" pitchFamily="2" charset="-78"/>
              </a:rPr>
              <a:t>Internet Browser</a:t>
            </a:r>
            <a:endParaRPr lang="en-US" sz="3200" dirty="0">
              <a:solidFill>
                <a:srgbClr val="0070C0"/>
              </a:solidFill>
              <a:latin typeface="+mj-lt"/>
              <a:cs typeface="abo2sadam" panose="02000500040000020004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632"/>
            <a:ext cx="4429173" cy="445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885704" cy="5143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19738" y="2077902"/>
            <a:ext cx="849085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هو برنامج يُمكّننا من استعراض المواقع والصفحات على شبكة الإنترنت.</a:t>
            </a:r>
            <a:br>
              <a:rPr lang="ar-JO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J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J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JO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ومن أشهر المتصفحات 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2009488" y="-57465"/>
            <a:ext cx="5125023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000" b="1" dirty="0" smtClean="0">
                <a:solidFill>
                  <a:srgbClr val="0070C0"/>
                </a:solidFill>
                <a:latin typeface="abo2sadam" panose="02000500040000020004" pitchFamily="2" charset="-78"/>
                <a:ea typeface="Varela Round"/>
                <a:cs typeface="abo2sadam" panose="02000500040000020004" pitchFamily="2" charset="-78"/>
                <a:sym typeface="Varela Round"/>
              </a:rPr>
              <a:t>مستكشف الإنترنت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+mn-lt"/>
                <a:ea typeface="Varela Round"/>
                <a:cs typeface="Times New Roman" panose="02020603050405020304" pitchFamily="18" charset="0"/>
                <a:sym typeface="Varela Round"/>
              </a:rPr>
              <a:t>(Internet Browser)</a:t>
            </a:r>
            <a:endParaRPr sz="4000" b="1" dirty="0">
              <a:solidFill>
                <a:srgbClr val="0070C0"/>
              </a:solidFill>
              <a:latin typeface="+mn-lt"/>
              <a:ea typeface="Varela Round"/>
              <a:cs typeface="Times New Roman" panose="02020603050405020304" pitchFamily="18" charset="0"/>
              <a:sym typeface="Varela Rou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39" y="3382569"/>
            <a:ext cx="1188043" cy="1151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725" y="3422780"/>
            <a:ext cx="1153200" cy="111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031" y="3269339"/>
            <a:ext cx="1235034" cy="1224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8946" y="4520831"/>
            <a:ext cx="230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Internet Explorer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35036" y="4530731"/>
            <a:ext cx="230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Mozilla Firefox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8007" y="4528754"/>
            <a:ext cx="230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Google Chrome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885704" cy="5143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91671" y="3344310"/>
            <a:ext cx="849085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هو مستكشف انترنت رسومي أنتجته شركة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Microsoft)</a:t>
            </a:r>
            <a:r>
              <a:rPr lang="ar-JO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ar-JO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JO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وجعلته جزءاً من برامج نظام تشغيل ويندوز</a:t>
            </a:r>
            <a:r>
              <a:rPr lang="ar-JO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(Windows)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5608" y="16038"/>
            <a:ext cx="2499488" cy="2338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3465" y="2322016"/>
            <a:ext cx="402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Internet Explorer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37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21086" y="-187305"/>
            <a:ext cx="2149433" cy="1947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4E4E4E">
                  <a:alpha val="30588"/>
                </a:srgbClr>
              </a:clrFrom>
              <a:clrTo>
                <a:srgbClr val="4E4E4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93" y="-381268"/>
            <a:ext cx="4160322" cy="249779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127174" y="2826815"/>
            <a:ext cx="760021" cy="788355"/>
            <a:chOff x="5153890" y="2572360"/>
            <a:chExt cx="760021" cy="788355"/>
          </a:xfrm>
        </p:grpSpPr>
        <p:sp>
          <p:nvSpPr>
            <p:cNvPr id="46" name="Oval 45"/>
            <p:cNvSpPr/>
            <p:nvPr/>
          </p:nvSpPr>
          <p:spPr>
            <a:xfrm>
              <a:off x="5153890" y="2600694"/>
              <a:ext cx="760021" cy="760021"/>
            </a:xfrm>
            <a:prstGeom prst="ellipse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01391" y="2572360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2</a:t>
              </a:r>
              <a:endParaRPr lang="en-US" sz="4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15793" y="1948126"/>
            <a:ext cx="760021" cy="769441"/>
            <a:chOff x="4738253" y="1880743"/>
            <a:chExt cx="760021" cy="769441"/>
          </a:xfrm>
        </p:grpSpPr>
        <p:sp>
          <p:nvSpPr>
            <p:cNvPr id="4" name="Oval 3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97136" y="188074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1</a:t>
              </a:r>
              <a:endParaRPr lang="en-US" sz="44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27174" y="3721105"/>
            <a:ext cx="760021" cy="800359"/>
            <a:chOff x="4358239" y="2595983"/>
            <a:chExt cx="760021" cy="800359"/>
          </a:xfrm>
        </p:grpSpPr>
        <p:sp>
          <p:nvSpPr>
            <p:cNvPr id="47" name="Oval 46"/>
            <p:cNvSpPr/>
            <p:nvPr/>
          </p:nvSpPr>
          <p:spPr>
            <a:xfrm>
              <a:off x="4358239" y="2636321"/>
              <a:ext cx="760021" cy="760021"/>
            </a:xfrm>
            <a:prstGeom prst="ellipse">
              <a:avLst/>
            </a:prstGeom>
            <a:solidFill>
              <a:srgbClr val="EF6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04755" y="259598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3</a:t>
              </a:r>
              <a:endParaRPr lang="en-US" sz="44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55076" y="2042803"/>
            <a:ext cx="5331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تشغيل برنامج مستكشف الإنترنت</a:t>
            </a:r>
            <a:endParaRPr lang="en-US" sz="32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45673" y="2986416"/>
            <a:ext cx="6304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مكونات الشاشة الرئيسية </a:t>
            </a:r>
            <a:r>
              <a:rPr lang="ar-JO" sz="3200" dirty="0" smtClean="0">
                <a:solidFill>
                  <a:srgbClr val="00B0F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لمتصفح الإنترنت</a:t>
            </a:r>
            <a:endParaRPr lang="en-US" sz="3200" dirty="0">
              <a:solidFill>
                <a:srgbClr val="00B0F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86941" y="3813440"/>
            <a:ext cx="566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إنهاء العمل في برنامج </a:t>
            </a:r>
            <a:r>
              <a:rPr lang="ar-JO" sz="3200" dirty="0" smtClean="0">
                <a:solidFill>
                  <a:srgbClr val="00B0F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متصفح الإنترنت</a:t>
            </a:r>
            <a:endParaRPr lang="en-US" sz="3200" dirty="0">
              <a:solidFill>
                <a:srgbClr val="00B0F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843;p32"/>
          <p:cNvSpPr txBox="1">
            <a:spLocks/>
          </p:cNvSpPr>
          <p:nvPr/>
        </p:nvSpPr>
        <p:spPr>
          <a:xfrm>
            <a:off x="255181" y="-278569"/>
            <a:ext cx="6579552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JO" sz="4400" dirty="0">
                <a:solidFill>
                  <a:srgbClr val="EB2264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تشغيل برنامج مستكشف الإنترنت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892960" y="228310"/>
            <a:ext cx="760021" cy="769441"/>
            <a:chOff x="4738253" y="1880743"/>
            <a:chExt cx="760021" cy="769441"/>
          </a:xfrm>
        </p:grpSpPr>
        <p:sp>
          <p:nvSpPr>
            <p:cNvPr id="99" name="Oval 98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97136" y="188074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1</a:t>
              </a:r>
              <a:endParaRPr lang="en-US" sz="4400" b="1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602053" y="1313542"/>
            <a:ext cx="56073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800" dirty="0" smtClean="0">
                <a:latin typeface="+mj-lt"/>
                <a:cs typeface="+mn-cs"/>
              </a:rPr>
              <a:t>انقر نقراً مزدوجاً على أيقونة مستكشف الإنترنت</a:t>
            </a:r>
          </a:p>
          <a:p>
            <a:pPr algn="ctr" rtl="1"/>
            <a:endParaRPr lang="ar-JO" sz="1600" dirty="0">
              <a:latin typeface="+mj-lt"/>
              <a:cs typeface="+mn-cs"/>
            </a:endParaRPr>
          </a:p>
          <a:p>
            <a:pPr algn="r" rtl="1"/>
            <a:r>
              <a:rPr lang="ar-JO" sz="2800" dirty="0" smtClean="0">
                <a:latin typeface="+mj-lt"/>
                <a:cs typeface="+mn-cs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+mn-cs"/>
              </a:rPr>
              <a:t>(Internet Explorer)</a:t>
            </a:r>
          </a:p>
          <a:p>
            <a:pPr algn="ctr" rtl="1"/>
            <a:endParaRPr lang="ar-JO" sz="2800" dirty="0" smtClean="0">
              <a:latin typeface="+mj-lt"/>
              <a:cs typeface="+mn-cs"/>
            </a:endParaRPr>
          </a:p>
          <a:p>
            <a:pPr algn="r" rtl="1"/>
            <a:r>
              <a:rPr lang="ar-JO" sz="2800" dirty="0" smtClean="0">
                <a:latin typeface="+mj-lt"/>
                <a:cs typeface="+mn-cs"/>
              </a:rPr>
              <a:t>الموجود على سطح المكتب.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966"/>
            <a:ext cx="3238500" cy="327088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6594" y="1820422"/>
            <a:ext cx="882948" cy="82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86" name="Group 85"/>
          <p:cNvGrpSpPr/>
          <p:nvPr/>
        </p:nvGrpSpPr>
        <p:grpSpPr>
          <a:xfrm>
            <a:off x="7364930" y="173941"/>
            <a:ext cx="760021" cy="788355"/>
            <a:chOff x="5153890" y="2572360"/>
            <a:chExt cx="760021" cy="788355"/>
          </a:xfrm>
        </p:grpSpPr>
        <p:sp>
          <p:nvSpPr>
            <p:cNvPr id="87" name="Oval 86"/>
            <p:cNvSpPr/>
            <p:nvPr/>
          </p:nvSpPr>
          <p:spPr>
            <a:xfrm>
              <a:off x="5153890" y="2600694"/>
              <a:ext cx="760021" cy="760021"/>
            </a:xfrm>
            <a:prstGeom prst="ellipse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201391" y="2572360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2</a:t>
              </a:r>
              <a:endParaRPr lang="en-US" sz="4400" b="1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949880" y="358607"/>
            <a:ext cx="636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solidFill>
                  <a:srgbClr val="177A87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مكونات الشاشة الرئيسية لمستكشف الانترنت</a:t>
            </a:r>
            <a:endParaRPr lang="en-US" sz="3200" dirty="0">
              <a:solidFill>
                <a:srgbClr val="177A87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846" y="310875"/>
            <a:ext cx="676068" cy="632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880" y="801383"/>
            <a:ext cx="6993528" cy="4248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2FAFD"/>
              </a:clrFrom>
              <a:clrTo>
                <a:srgbClr val="F2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45" y="2650733"/>
            <a:ext cx="4157055" cy="259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864341" y="0"/>
            <a:ext cx="1294412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8473" y="783771"/>
            <a:ext cx="617519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1" y="3302738"/>
            <a:ext cx="1125993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18008" y="3303113"/>
            <a:ext cx="1125993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458535" y="217582"/>
            <a:ext cx="3455719" cy="682054"/>
            <a:chOff x="5225143" y="1004241"/>
            <a:chExt cx="3455719" cy="682054"/>
          </a:xfrm>
        </p:grpSpPr>
        <p:sp>
          <p:nvSpPr>
            <p:cNvPr id="4" name="Rounded Rectangle 3"/>
            <p:cNvSpPr/>
            <p:nvPr/>
          </p:nvSpPr>
          <p:spPr>
            <a:xfrm>
              <a:off x="5225143" y="1115928"/>
              <a:ext cx="2944676" cy="498764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9C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8018008" y="1004241"/>
              <a:ext cx="662854" cy="682054"/>
            </a:xfrm>
            <a:prstGeom prst="ellipse">
              <a:avLst/>
            </a:prstGeom>
            <a:solidFill>
              <a:srgbClr val="F9C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51611" y="1071783"/>
              <a:ext cx="665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 smtClean="0"/>
                <a:t>1- </a:t>
              </a:r>
              <a:endParaRPr lang="en-US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01182" y="315901"/>
            <a:ext cx="29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شريط العنوان </a:t>
            </a:r>
            <a:r>
              <a:rPr lang="en-US" sz="2400" b="1" dirty="0" smtClean="0"/>
              <a:t>Title Bar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8394" y="282903"/>
            <a:ext cx="513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/>
              <a:t>هو الشريط الذي يتضمن عناصرالتحكم في النافذة.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477386" y="3464226"/>
            <a:ext cx="60568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300" b="1" dirty="0" smtClean="0">
                <a:solidFill>
                  <a:srgbClr val="0070C0"/>
                </a:solidFill>
              </a:rPr>
              <a:t>أ- عنوان موقع الانترنت الذي يظهرُ في شاشة المستكشف.</a:t>
            </a:r>
          </a:p>
          <a:p>
            <a:pPr algn="r" rtl="1"/>
            <a:endParaRPr lang="ar-JO" sz="2300" b="1" dirty="0" smtClean="0">
              <a:solidFill>
                <a:srgbClr val="0070C0"/>
              </a:solidFill>
            </a:endParaRPr>
          </a:p>
          <a:p>
            <a:pPr algn="r" rtl="1"/>
            <a:endParaRPr lang="ar-JO" sz="1050" b="1" dirty="0">
              <a:solidFill>
                <a:srgbClr val="0070C0"/>
              </a:solidFill>
            </a:endParaRPr>
          </a:p>
          <a:p>
            <a:pPr algn="r" rtl="1"/>
            <a:r>
              <a:rPr lang="ar-JO" sz="2300" b="1" dirty="0" smtClean="0">
                <a:solidFill>
                  <a:srgbClr val="0070C0"/>
                </a:solidFill>
              </a:rPr>
              <a:t>ب- صف التبويبات </a:t>
            </a:r>
            <a:r>
              <a:rPr lang="en-US" sz="2300" b="1" dirty="0" smtClean="0">
                <a:solidFill>
                  <a:srgbClr val="0070C0"/>
                </a:solidFill>
              </a:rPr>
              <a:t>Tabs Row</a:t>
            </a:r>
            <a:r>
              <a:rPr lang="ar-JO" sz="2300" b="1" dirty="0" smtClean="0">
                <a:solidFill>
                  <a:srgbClr val="0070C0"/>
                </a:solidFill>
              </a:rPr>
              <a:t>: </a:t>
            </a:r>
            <a:r>
              <a:rPr lang="ar-JO" sz="2000" dirty="0" smtClean="0">
                <a:solidFill>
                  <a:schemeClr val="tx1"/>
                </a:solidFill>
              </a:rPr>
              <a:t>لفتح مواقع انترنت متعددة، حيث يمكن فتح عدة نوافذ مختلفة في نفس الوقت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ar-JO" sz="2300" b="1" dirty="0" smtClean="0">
              <a:solidFill>
                <a:srgbClr val="0070C0"/>
              </a:solidFill>
            </a:endParaRPr>
          </a:p>
          <a:p>
            <a:pPr algn="r" rtl="1"/>
            <a:endParaRPr lang="ar-JO" sz="2300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300" dirty="0" smtClean="0"/>
              <a:t>. </a:t>
            </a:r>
          </a:p>
          <a:p>
            <a:pPr marL="225425" indent="-225425" algn="r" rtl="1"/>
            <a:endParaRPr lang="ar-JO" sz="105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020840" y="1733747"/>
            <a:ext cx="4893414" cy="682054"/>
            <a:chOff x="3787448" y="1004241"/>
            <a:chExt cx="4893414" cy="682054"/>
          </a:xfrm>
        </p:grpSpPr>
        <p:sp>
          <p:nvSpPr>
            <p:cNvPr id="21" name="Rounded Rectangle 20"/>
            <p:cNvSpPr/>
            <p:nvPr/>
          </p:nvSpPr>
          <p:spPr>
            <a:xfrm>
              <a:off x="3787448" y="1115928"/>
              <a:ext cx="4382372" cy="498764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9C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018008" y="1004241"/>
              <a:ext cx="662854" cy="682054"/>
            </a:xfrm>
            <a:prstGeom prst="ellipse">
              <a:avLst/>
            </a:prstGeom>
            <a:solidFill>
              <a:srgbClr val="F9C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51611" y="1071783"/>
              <a:ext cx="665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 smtClean="0"/>
                <a:t>2- </a:t>
              </a:r>
              <a:endParaRPr lang="en-US" sz="28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71" y="1042340"/>
            <a:ext cx="7372833" cy="2876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20408" r="90723" b="-23982"/>
          <a:stretch/>
        </p:blipFill>
        <p:spPr>
          <a:xfrm>
            <a:off x="263974" y="703258"/>
            <a:ext cx="819336" cy="35691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60693" y="1829094"/>
            <a:ext cx="449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شريط صندوق العنوان </a:t>
            </a:r>
            <a:r>
              <a:rPr lang="en-US" sz="2400" b="1" dirty="0" err="1" smtClean="0"/>
              <a:t>Adress</a:t>
            </a:r>
            <a:r>
              <a:rPr lang="en-US" sz="2400" b="1" dirty="0" smtClean="0"/>
              <a:t> Box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73" y="2481775"/>
            <a:ext cx="7828721" cy="3076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07053" y="2927031"/>
            <a:ext cx="513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/>
              <a:t>يتضمن هذا الشريط ما يلي :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47971" t="4473" r="9639" b="5366"/>
          <a:stretch/>
        </p:blipFill>
        <p:spPr>
          <a:xfrm>
            <a:off x="2893464" y="3941221"/>
            <a:ext cx="4210201" cy="3519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 flipH="1">
            <a:off x="-257175" y="2593433"/>
            <a:ext cx="321945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864341" y="0"/>
            <a:ext cx="1294412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8473" y="783771"/>
            <a:ext cx="617519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1" y="3302738"/>
            <a:ext cx="1125993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18008" y="3303113"/>
            <a:ext cx="1125993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1899" y="78385"/>
            <a:ext cx="854653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1050" b="1" dirty="0">
              <a:solidFill>
                <a:srgbClr val="0070C0"/>
              </a:solidFill>
            </a:endParaRPr>
          </a:p>
          <a:p>
            <a:pPr algn="r" rtl="1"/>
            <a:r>
              <a:rPr lang="ar-JO" sz="2300" b="1" dirty="0" smtClean="0">
                <a:solidFill>
                  <a:srgbClr val="0070C0"/>
                </a:solidFill>
              </a:rPr>
              <a:t>ب- صف التبويبات </a:t>
            </a:r>
            <a:r>
              <a:rPr lang="en-US" sz="2300" b="1" dirty="0" smtClean="0">
                <a:solidFill>
                  <a:srgbClr val="0070C0"/>
                </a:solidFill>
              </a:rPr>
              <a:t>Tabs Row</a:t>
            </a:r>
            <a:r>
              <a:rPr lang="ar-JO" sz="2300" b="1" dirty="0" smtClean="0">
                <a:solidFill>
                  <a:srgbClr val="0070C0"/>
                </a:solidFill>
              </a:rPr>
              <a:t>: </a:t>
            </a:r>
            <a:r>
              <a:rPr lang="ar-JO" sz="2000" dirty="0" smtClean="0">
                <a:solidFill>
                  <a:schemeClr val="tx1"/>
                </a:solidFill>
              </a:rPr>
              <a:t>لفتح مواقع انترنت متعددة، حيث يمكن فتح عدة نوافذ مختلفة في نفس الوقت ، وتجعل من السهل التنقل بينها ، وفي حال رغبت في إغلاق موقع فيمكنك إغلاق التبويب من خلال النقر على زر الإغلاق      الموجود يسار علامة التبويب. ولفتح موقع ويب جديد انقر على زر تبويب جديد       .</a:t>
            </a:r>
          </a:p>
          <a:p>
            <a:pPr algn="r" rtl="1"/>
            <a:endParaRPr lang="ar-JO" sz="2000" b="1" dirty="0">
              <a:solidFill>
                <a:schemeClr val="tx1"/>
              </a:solidFill>
            </a:endParaRPr>
          </a:p>
          <a:p>
            <a:pPr algn="r" rtl="1"/>
            <a:r>
              <a:rPr lang="ar-JO" sz="2300" b="1" dirty="0" smtClean="0">
                <a:solidFill>
                  <a:srgbClr val="0070C0"/>
                </a:solidFill>
              </a:rPr>
              <a:t>ج- مجموعة من الأدوات تؤدي كل منها وظيفة معينة.</a:t>
            </a:r>
          </a:p>
          <a:p>
            <a:pPr algn="r" rtl="1"/>
            <a:endParaRPr lang="ar-JO" sz="2300" dirty="0" smtClean="0">
              <a:solidFill>
                <a:srgbClr val="FF0000"/>
              </a:solidFill>
            </a:endParaRPr>
          </a:p>
          <a:p>
            <a:pPr marL="225425" indent="-225425" algn="r" rtl="1"/>
            <a:endParaRPr lang="ar-JO" sz="105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680" t="22152" r="97046" b="6221"/>
          <a:stretch/>
        </p:blipFill>
        <p:spPr>
          <a:xfrm>
            <a:off x="5805222" y="992871"/>
            <a:ext cx="200824" cy="246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538" y="1239689"/>
            <a:ext cx="416612" cy="322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0" y="2339548"/>
            <a:ext cx="3037813" cy="3037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6584" y="2339548"/>
            <a:ext cx="6124963" cy="26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367</Words>
  <Application>Microsoft Office PowerPoint</Application>
  <PresentationFormat>عرض على الشاشة (9:16)‏</PresentationFormat>
  <Paragraphs>78</Paragraphs>
  <Slides>13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Arial</vt:lpstr>
      <vt:lpstr>Varela Round</vt:lpstr>
      <vt:lpstr>abo2sadam</vt:lpstr>
      <vt:lpstr>Times New Roman</vt:lpstr>
      <vt:lpstr>Wingdings</vt:lpstr>
      <vt:lpstr>Nixie One</vt:lpstr>
      <vt:lpstr>Puck template</vt:lpstr>
      <vt:lpstr>تصفح الويب</vt:lpstr>
      <vt:lpstr>عرض تقديمي في PowerPoint</vt:lpstr>
      <vt:lpstr>هو برنامج يُمكّننا من استعراض المواقع والصفحات على شبكة الإنترنت.  ومن أشهر المتصفحات </vt:lpstr>
      <vt:lpstr>هو مستكشف انترنت رسومي أنتجته شركة (Microsoft)  وجعلته جزءاً من برامج نظام تشغيل ويندوز (Windows)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Adin</cp:lastModifiedBy>
  <cp:revision>54</cp:revision>
  <dcterms:modified xsi:type="dcterms:W3CDTF">2022-02-01T09:55:05Z</dcterms:modified>
</cp:coreProperties>
</file>