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61" r:id="rId2"/>
    <p:sldId id="262" r:id="rId3"/>
    <p:sldId id="263" r:id="rId4"/>
    <p:sldId id="264" r:id="rId5"/>
    <p:sldId id="256" r:id="rId6"/>
    <p:sldId id="257" r:id="rId7"/>
    <p:sldId id="258" r:id="rId8"/>
    <p:sldId id="259" r:id="rId9"/>
    <p:sldId id="260" r:id="rId10"/>
    <p:sldId id="265" r:id="rId11"/>
    <p:sldId id="268" r:id="rId12"/>
    <p:sldId id="266" r:id="rId13"/>
    <p:sldId id="267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7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C4EC18-6EDC-4669-8BE3-BFF93F36B5D5}" type="datetimeFigureOut">
              <a:rPr lang="ar-JO" smtClean="0"/>
              <a:t>23/02/1441</a:t>
            </a:fld>
            <a:endParaRPr lang="ar-J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24CB595-7A6D-467F-964A-F7B59FAA57E8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AC%D8%B0%D8%B1_%D9%86%D8%A8%D8%A7%D8%AA" TargetMode="External"/><Relationship Id="rId13" Type="http://schemas.openxmlformats.org/officeDocument/2006/relationships/hyperlink" Target="https://ar.wikipedia.org/wiki/%D8%A8%D8%AA%D9%84%D8%A9" TargetMode="External"/><Relationship Id="rId3" Type="http://schemas.openxmlformats.org/officeDocument/2006/relationships/hyperlink" Target="https://ar.wikipedia.org/wiki/%D8%B3%D9%88%D9%85%D8%B7%D8%B1%D8%A9" TargetMode="External"/><Relationship Id="rId7" Type="http://schemas.openxmlformats.org/officeDocument/2006/relationships/hyperlink" Target="https://ar.wikipedia.org/wiki/%D9%88%D8%B1%D9%82%D8%A9_%D9%86%D8%A8%D8%A7%D8%AA" TargetMode="External"/><Relationship Id="rId12" Type="http://schemas.openxmlformats.org/officeDocument/2006/relationships/hyperlink" Target="https://ar.wikipedia.org/wiki/%D8%AA%D9%84%D9%82%D9%8A%D8%AD" TargetMode="External"/><Relationship Id="rId2" Type="http://schemas.openxmlformats.org/officeDocument/2006/relationships/hyperlink" Target="https://ar.wikipedia.org/wiki/%D8%A7%D9%84%D8%BA%D8%A7%D8%A8%D8%A7%D8%AA_%D8%A7%D9%84%D9%85%D8%B7%D9%8A%D8%B1%D8%A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8%B3%D8%A7%D9%82_%D9%86%D8%A8%D8%A7%D8%AA" TargetMode="External"/><Relationship Id="rId11" Type="http://schemas.openxmlformats.org/officeDocument/2006/relationships/hyperlink" Target="https://ar.wikipedia.org/wiki/%D8%A7%D9%84%D8%B0%D8%A8%D8%A7%D8%A8" TargetMode="External"/><Relationship Id="rId5" Type="http://schemas.openxmlformats.org/officeDocument/2006/relationships/hyperlink" Target="https://ar.wikipedia.org/wiki/%D8%A5%D9%86%D8%AF%D9%88%D9%86%D9%8A%D8%B3%D9%8A%D8%A7" TargetMode="External"/><Relationship Id="rId10" Type="http://schemas.openxmlformats.org/officeDocument/2006/relationships/hyperlink" Target="https://ar.wikipedia.org/wiki/%D9%8A%D8%AE%D8%B6%D9%88%D8%B1" TargetMode="External"/><Relationship Id="rId4" Type="http://schemas.openxmlformats.org/officeDocument/2006/relationships/hyperlink" Target="https://ar.wikipedia.org/wiki/%D8%A8%D9%88%D8%B1%D9%86%D9%8A%D9%88" TargetMode="External"/><Relationship Id="rId9" Type="http://schemas.openxmlformats.org/officeDocument/2006/relationships/hyperlink" Target="https://ar.wikipedia.org/wiki/%D8%B2%D9%87%D8%B1%D8%A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60" t="28320" r="31918" b="22851"/>
          <a:stretch>
            <a:fillRect/>
          </a:stretch>
        </p:blipFill>
        <p:spPr bwMode="auto">
          <a:xfrm>
            <a:off x="500034" y="642918"/>
            <a:ext cx="784960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miley Face 5"/>
          <p:cNvSpPr/>
          <p:nvPr/>
        </p:nvSpPr>
        <p:spPr>
          <a:xfrm>
            <a:off x="1000100" y="642918"/>
            <a:ext cx="1643074" cy="150019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Rectangle 6"/>
          <p:cNvSpPr/>
          <p:nvPr/>
        </p:nvSpPr>
        <p:spPr>
          <a:xfrm>
            <a:off x="7929586" y="642918"/>
            <a:ext cx="571504" cy="150019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500042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b="1" i="0" dirty="0" smtClean="0">
                <a:solidFill>
                  <a:srgbClr val="313131"/>
                </a:solidFill>
                <a:latin typeface="ibis"/>
              </a:rPr>
              <a:t>وبالرغم من ذلك توجد نباتات قليلة لم تعد تملك بلاستيدات خضراء. على سبيل المثال، نبتة تُسمى </a:t>
            </a:r>
            <a:r>
              <a:rPr lang="en-US" sz="3200" b="1" i="0" dirty="0" err="1" smtClean="0">
                <a:solidFill>
                  <a:srgbClr val="313131"/>
                </a:solidFill>
                <a:latin typeface="ibis"/>
              </a:rPr>
              <a:t>Rafflesia</a:t>
            </a:r>
            <a:r>
              <a:rPr lang="en-US" sz="3200" b="1" i="0" dirty="0" smtClean="0">
                <a:solidFill>
                  <a:srgbClr val="313131"/>
                </a:solidFill>
                <a:latin typeface="ibis"/>
              </a:rPr>
              <a:t>؛ </a:t>
            </a:r>
            <a:r>
              <a:rPr lang="ar-JO" sz="3200" b="1" i="0" dirty="0" smtClean="0">
                <a:solidFill>
                  <a:srgbClr val="313131"/>
                </a:solidFill>
                <a:latin typeface="ibis"/>
              </a:rPr>
              <a:t>تحصل على ما تحتاجه من غذاء من نبات آخر يُسمى </a:t>
            </a:r>
            <a:r>
              <a:rPr lang="en-US" sz="3200" b="1" i="0" dirty="0" err="1" smtClean="0">
                <a:solidFill>
                  <a:srgbClr val="313131"/>
                </a:solidFill>
                <a:latin typeface="ibis"/>
              </a:rPr>
              <a:t>Tetrastigma</a:t>
            </a:r>
            <a:r>
              <a:rPr lang="en-US" sz="3200" b="1" i="0" dirty="0" smtClean="0">
                <a:solidFill>
                  <a:srgbClr val="313131"/>
                </a:solidFill>
                <a:latin typeface="ibis"/>
              </a:rPr>
              <a:t>. </a:t>
            </a:r>
            <a:r>
              <a:rPr lang="ar-JO" sz="3200" b="1" i="0" dirty="0" smtClean="0">
                <a:solidFill>
                  <a:srgbClr val="313131"/>
                </a:solidFill>
                <a:latin typeface="ibis"/>
              </a:rPr>
              <a:t>فمنذ أصبح ذلك النبات يحصل على كل ما يحتاجه من النبات الآخر لم يعد بحاجة إلى البلاستيدات الخضراء وفقد الجينات المسؤولة عن تطويرها. يُعدّ </a:t>
            </a:r>
            <a:r>
              <a:rPr lang="en-US" sz="3200" b="1" i="0" dirty="0" err="1" smtClean="0">
                <a:solidFill>
                  <a:srgbClr val="313131"/>
                </a:solidFill>
                <a:latin typeface="ibis"/>
              </a:rPr>
              <a:t>Rafflesia</a:t>
            </a:r>
            <a:r>
              <a:rPr lang="en-US" sz="3200" b="1" i="0" dirty="0" smtClean="0">
                <a:solidFill>
                  <a:srgbClr val="313131"/>
                </a:solidFill>
                <a:latin typeface="ibis"/>
              </a:rPr>
              <a:t> </a:t>
            </a:r>
            <a:r>
              <a:rPr lang="ar-JO" sz="3200" b="1" i="0" dirty="0" smtClean="0">
                <a:solidFill>
                  <a:srgbClr val="313131"/>
                </a:solidFill>
                <a:latin typeface="ibis"/>
              </a:rPr>
              <a:t>نوع النباتات الوحيد الذي عُرف عنه فقدان البلاستيدات الخضراء.</a:t>
            </a:r>
            <a:endParaRPr lang="ar-JO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تيجة بحث الصور عن ‪Rafflesia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1357298"/>
            <a:ext cx="8358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b="1" dirty="0"/>
              <a:t>هذا النبات يتميز بأنه ينتج أضخم زهرة في العالم حيث يصل قطر الزهرة لمتر ووزنها لـ11 كغم. وتنمو في غابات وأدغال جنوب شرق آسيا وخصوصا في إندونيسيا. , و هي زهرة تنتج رائحة قوية كرائحة اللحم المتحلل لذلك يطلق عليها أحيانا اسم زهرة الجثة ، تستوطن هذه النبتة </a:t>
            </a:r>
            <a:r>
              <a:rPr lang="ar-JO" b="1" dirty="0">
                <a:hlinkClick r:id="rId2" tooltip="الغابات المطيرة"/>
              </a:rPr>
              <a:t>الغابات المطيرة</a:t>
            </a:r>
            <a:r>
              <a:rPr lang="ar-JO" b="1" dirty="0"/>
              <a:t> في </a:t>
            </a:r>
            <a:r>
              <a:rPr lang="ar-JO" b="1" dirty="0">
                <a:hlinkClick r:id="rId3" tooltip="سومطرة"/>
              </a:rPr>
              <a:t>سومطرة</a:t>
            </a:r>
            <a:r>
              <a:rPr lang="ar-JO" b="1" dirty="0"/>
              <a:t> و </a:t>
            </a:r>
            <a:r>
              <a:rPr lang="ar-JO" b="1" dirty="0">
                <a:hlinkClick r:id="rId4" tooltip="بورنيو"/>
              </a:rPr>
              <a:t>بورنيو</a:t>
            </a:r>
            <a:r>
              <a:rPr lang="ar-JO" b="1" dirty="0"/>
              <a:t> </a:t>
            </a:r>
            <a:r>
              <a:rPr lang="ar-JO" b="1" dirty="0" smtClean="0"/>
              <a:t>.</a:t>
            </a:r>
            <a:br>
              <a:rPr lang="ar-JO" b="1" dirty="0" smtClean="0"/>
            </a:br>
            <a:r>
              <a:rPr lang="ar-JO" b="1" dirty="0" smtClean="0"/>
              <a:t> </a:t>
            </a:r>
            <a:r>
              <a:rPr lang="ar-JO" b="1" dirty="0"/>
              <a:t>هذه الزهرة هي واحدة من ثلاث أزهار وطنية في </a:t>
            </a:r>
            <a:r>
              <a:rPr lang="ar-JO" b="1" dirty="0">
                <a:hlinkClick r:id="rId5" tooltip="إندونيسيا"/>
              </a:rPr>
              <a:t>إندونيسيا</a:t>
            </a:r>
            <a:r>
              <a:rPr lang="ar-JO" b="1" dirty="0"/>
              <a:t> مع الياسمين الأبيض و أوركيدة القمر . تم اعتمادها رسميا كزهرة نادرة بالقرار الرئاسي رقم 4 لعام 1993 . نباتات هذا الجنس ليس لها </a:t>
            </a:r>
            <a:r>
              <a:rPr lang="ar-JO" b="1" dirty="0">
                <a:hlinkClick r:id="rId6" tooltip="ساق نبات"/>
              </a:rPr>
              <a:t>سوق</a:t>
            </a:r>
            <a:r>
              <a:rPr lang="ar-JO" b="1" dirty="0"/>
              <a:t> أو </a:t>
            </a:r>
            <a:r>
              <a:rPr lang="ar-JO" b="1" dirty="0">
                <a:hlinkClick r:id="rId7" tooltip="ورقة نبات"/>
              </a:rPr>
              <a:t>أوراق</a:t>
            </a:r>
            <a:r>
              <a:rPr lang="ar-JO" b="1" dirty="0"/>
              <a:t> أو </a:t>
            </a:r>
            <a:r>
              <a:rPr lang="ar-JO" b="1" dirty="0">
                <a:hlinkClick r:id="rId8" tooltip="جذر نبات"/>
              </a:rPr>
              <a:t>جذور</a:t>
            </a:r>
            <a:r>
              <a:rPr lang="ar-JO" b="1" dirty="0"/>
              <a:t>، بل النبات عبارة عن </a:t>
            </a:r>
            <a:r>
              <a:rPr lang="ar-JO" b="1" dirty="0">
                <a:hlinkClick r:id="rId9" tooltip="زهرة"/>
              </a:rPr>
              <a:t>زهرة</a:t>
            </a:r>
            <a:r>
              <a:rPr lang="ar-JO" b="1" dirty="0"/>
              <a:t> و لازالت تعتبر زهرة وعائية , كما الفطر تنمو الزهرة في شكل شرائط خيطية من نسيج منغمس في خلايا العائل و ملاصقة له تماما , و هو مصدر المغذيات و الماء لهذه الزهرة , لا يوجد لهذه النبتة أغصان أو أوراق و لا يوجد فيها </a:t>
            </a:r>
            <a:r>
              <a:rPr lang="ar-JO" b="1" dirty="0">
                <a:hlinkClick r:id="rId10" tooltip="يخضور"/>
              </a:rPr>
              <a:t>يخضور</a:t>
            </a:r>
            <a:r>
              <a:rPr lang="ar-JO" b="1" dirty="0"/>
              <a:t> "كلوروفيل" و يمكن مشاهدتها فقط عندما تكون جاهزة للتكاثر , ربما يكون الجزء الوحيد الذي يمكن أن يلاحظ و يعرف كنبتة هو الزهرة , رائحة الزهرة تجذب </a:t>
            </a:r>
            <a:r>
              <a:rPr lang="ar-JO" b="1" dirty="0">
                <a:hlinkClick r:id="rId11" tooltip="الذباب"/>
              </a:rPr>
              <a:t>الذباب</a:t>
            </a:r>
            <a:r>
              <a:rPr lang="ar-JO" b="1" dirty="0"/>
              <a:t> الذي يقوم بعد ذلك </a:t>
            </a:r>
            <a:r>
              <a:rPr lang="ar-JO" b="1" dirty="0">
                <a:hlinkClick r:id="rId12" tooltip="تلقيح"/>
              </a:rPr>
              <a:t>بتلقيح</a:t>
            </a:r>
            <a:r>
              <a:rPr lang="ar-JO" b="1" dirty="0"/>
              <a:t> هذه النبتة النادرة , لها خمس </a:t>
            </a:r>
            <a:r>
              <a:rPr lang="ar-JO" b="1" dirty="0">
                <a:hlinkClick r:id="rId13" tooltip="بتلة"/>
              </a:rPr>
              <a:t>بتلات</a:t>
            </a:r>
            <a:r>
              <a:rPr lang="ar-JO" b="1" dirty="0"/>
              <a:t> فقط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 l="29100" t="14648" r="7759" b="50195"/>
          <a:stretch>
            <a:fillRect/>
          </a:stretch>
        </p:blipFill>
        <p:spPr bwMode="auto">
          <a:xfrm>
            <a:off x="642910" y="642918"/>
            <a:ext cx="82153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3602" y="3500438"/>
            <a:ext cx="2571767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3" name="Picture 5" descr="نتيجة بحث الصور عن الطحال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500570"/>
            <a:ext cx="3000396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5" name="Picture 7" descr="نتيجة بحث الصور عن اليوجلينا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500438"/>
            <a:ext cx="2381250" cy="1924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 l="29100" t="19531" r="8308" b="43359"/>
          <a:stretch>
            <a:fillRect/>
          </a:stretch>
        </p:blipFill>
        <p:spPr bwMode="auto">
          <a:xfrm>
            <a:off x="428596" y="714356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 l="51611" t="18554" r="9407" b="72657"/>
          <a:stretch>
            <a:fillRect/>
          </a:stretch>
        </p:blipFill>
        <p:spPr bwMode="auto">
          <a:xfrm>
            <a:off x="928662" y="785794"/>
            <a:ext cx="742955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88" y="500042"/>
            <a:ext cx="864403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نتيجة بحث الصور عن اجزاء النبا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0"/>
            <a:ext cx="4714908" cy="49175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428604"/>
            <a:ext cx="37147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 smtClean="0"/>
              <a:t>اجزاء النبات</a:t>
            </a:r>
            <a:endParaRPr lang="ar-JO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56" t="27344" r="25878" b="33593"/>
          <a:stretch>
            <a:fillRect/>
          </a:stretch>
        </p:blipFill>
        <p:spPr bwMode="auto">
          <a:xfrm>
            <a:off x="285720" y="785794"/>
            <a:ext cx="83582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miley Face 4"/>
          <p:cNvSpPr/>
          <p:nvPr/>
        </p:nvSpPr>
        <p:spPr>
          <a:xfrm>
            <a:off x="714348" y="1000108"/>
            <a:ext cx="1714512" cy="1643074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49" t="12695" r="8308" b="25781"/>
          <a:stretch>
            <a:fillRect/>
          </a:stretch>
        </p:blipFill>
        <p:spPr bwMode="auto">
          <a:xfrm>
            <a:off x="214282" y="785794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0" y="4643446"/>
            <a:ext cx="642942" cy="71438"/>
          </a:xfrm>
          <a:prstGeom prst="rect">
            <a:avLst/>
          </a:prstGeom>
          <a:solidFill>
            <a:srgbClr val="2D1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50" t="11220" r="8110" b="35996"/>
          <a:stretch>
            <a:fillRect/>
          </a:stretch>
        </p:blipFill>
        <p:spPr bwMode="auto">
          <a:xfrm>
            <a:off x="500034" y="571480"/>
            <a:ext cx="826800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50" t="10742" r="8309" b="30664"/>
          <a:stretch>
            <a:fillRect/>
          </a:stretch>
        </p:blipFill>
        <p:spPr bwMode="auto">
          <a:xfrm>
            <a:off x="3357554" y="500042"/>
            <a:ext cx="528641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 flipV="1">
            <a:off x="4857752" y="4572008"/>
            <a:ext cx="714380" cy="1171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3076" name="Picture 4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385765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23060" t="42969" r="23133" b="36523"/>
          <a:stretch>
            <a:fillRect/>
          </a:stretch>
        </p:blipFill>
        <p:spPr bwMode="auto">
          <a:xfrm>
            <a:off x="500034" y="2071678"/>
            <a:ext cx="833443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429520" y="2143116"/>
            <a:ext cx="1285884" cy="21431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50" t="61226" r="8110" b="23958"/>
          <a:stretch>
            <a:fillRect/>
          </a:stretch>
        </p:blipFill>
        <p:spPr bwMode="auto">
          <a:xfrm>
            <a:off x="0" y="500042"/>
            <a:ext cx="82680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صورة ذات صلة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500174"/>
            <a:ext cx="6677711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120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dell1</dc:creator>
  <cp:lastModifiedBy>dell1</cp:lastModifiedBy>
  <cp:revision>6</cp:revision>
  <dcterms:created xsi:type="dcterms:W3CDTF">2019-10-22T18:26:03Z</dcterms:created>
  <dcterms:modified xsi:type="dcterms:W3CDTF">2019-10-22T19:16:38Z</dcterms:modified>
</cp:coreProperties>
</file>