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36"/>
  </p:notesMasterIdLst>
  <p:sldIdLst>
    <p:sldId id="434" r:id="rId2"/>
    <p:sldId id="259" r:id="rId3"/>
    <p:sldId id="260" r:id="rId4"/>
    <p:sldId id="261" r:id="rId5"/>
    <p:sldId id="403" r:id="rId6"/>
    <p:sldId id="404" r:id="rId7"/>
    <p:sldId id="406" r:id="rId8"/>
    <p:sldId id="405" r:id="rId9"/>
    <p:sldId id="428" r:id="rId10"/>
    <p:sldId id="409" r:id="rId11"/>
    <p:sldId id="410" r:id="rId12"/>
    <p:sldId id="411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6" r:id="rId25"/>
    <p:sldId id="429" r:id="rId26"/>
    <p:sldId id="425" r:id="rId27"/>
    <p:sldId id="427" r:id="rId28"/>
    <p:sldId id="370" r:id="rId29"/>
    <p:sldId id="430" r:id="rId30"/>
    <p:sldId id="431" r:id="rId31"/>
    <p:sldId id="286" r:id="rId32"/>
    <p:sldId id="329" r:id="rId33"/>
    <p:sldId id="433" r:id="rId34"/>
    <p:sldId id="257" r:id="rId35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37"/>
    </p:embeddedFont>
    <p:embeddedFont>
      <p:font typeface="Bernard MT Condensed" panose="02050806060905020404" pitchFamily="18" charset="0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Arabic Typesetting" panose="03020402040406030203" pitchFamily="66" charset="-78"/>
      <p:regular r:id="rId43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B13F"/>
    <a:srgbClr val="3333FF"/>
    <a:srgbClr val="8A4F00"/>
    <a:srgbClr val="DCA24C"/>
    <a:srgbClr val="003300"/>
    <a:srgbClr val="FF99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188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خطوات تشغيل برنامج سكراتش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148888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860032" y="3996353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(2-1)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تشغيل برنامج سكراتش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1942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215" y="1844824"/>
            <a:ext cx="2190687" cy="212051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929" y="3965334"/>
            <a:ext cx="3013261" cy="57606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2357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42" y="2019834"/>
            <a:ext cx="580220" cy="959042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تشغيل سكراتش يظهر دائماً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كائن افتراضي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يُسمّى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( هرّ سكراتش )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91" y="4149080"/>
            <a:ext cx="1523921" cy="158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0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970" y="1851284"/>
            <a:ext cx="1014572" cy="1014572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هل يوجد هناك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كائنات أخرى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غير ( هرّ سكراتش )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5796136" y="3933056"/>
            <a:ext cx="2160240" cy="34247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9" name="رابط مستقيم 8"/>
          <p:cNvCxnSpPr/>
          <p:nvPr/>
        </p:nvCxnSpPr>
        <p:spPr>
          <a:xfrm flipH="1">
            <a:off x="5868144" y="4302426"/>
            <a:ext cx="20162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5796136" y="3942386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نعم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495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مستدير الزوايا 9"/>
          <p:cNvSpPr/>
          <p:nvPr/>
        </p:nvSpPr>
        <p:spPr>
          <a:xfrm>
            <a:off x="5364088" y="4931838"/>
            <a:ext cx="2952328" cy="74045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5" name="سحابة 4"/>
          <p:cNvSpPr/>
          <p:nvPr/>
        </p:nvSpPr>
        <p:spPr>
          <a:xfrm>
            <a:off x="6084168" y="3861048"/>
            <a:ext cx="1512168" cy="576064"/>
          </a:xfrm>
          <a:prstGeom prst="clou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934" y="2060848"/>
            <a:ext cx="585346" cy="936104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التحكّم بالكائنات داخل سكراتش يتمّ من خلال أوامر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وتظهر هذه الأوامر على شكل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( لبنات رسومية )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endParaRPr lang="ar-JO" sz="300" b="1" dirty="0" smtClean="0">
              <a:latin typeface="GE SS TV Bold" pitchFamily="18" charset="-78"/>
              <a:ea typeface="GE SS TV Bold" pitchFamily="18" charset="-78"/>
              <a:cs typeface="+mj-cs"/>
            </a:endParaRPr>
          </a:p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كل لبنة = أمراً</a:t>
            </a:r>
            <a:endParaRPr lang="ar-JO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268" y="5074136"/>
            <a:ext cx="1188132" cy="43204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013176"/>
            <a:ext cx="1435519" cy="553968"/>
          </a:xfrm>
          <a:prstGeom prst="rect">
            <a:avLst/>
          </a:prstGeom>
        </p:spPr>
      </p:pic>
      <p:cxnSp>
        <p:nvCxnSpPr>
          <p:cNvPr id="12" name="رابط مستقيم 11"/>
          <p:cNvCxnSpPr/>
          <p:nvPr/>
        </p:nvCxnSpPr>
        <p:spPr>
          <a:xfrm>
            <a:off x="5508104" y="5706000"/>
            <a:ext cx="26834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5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132857"/>
            <a:ext cx="720080" cy="936103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المشروع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هو الملف الذي تمّ إنشاؤه باستخدام سكراتش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ويتألف المشروع من عناصر تسمى 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الكائنات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300" b="1" dirty="0" smtClean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38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820" y="2034466"/>
            <a:ext cx="592460" cy="936103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الكائنات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عبارة عن الصور والرسوم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القابلة للبرمجة في سكراتش</a:t>
            </a:r>
            <a:endParaRPr lang="ar-JO" sz="300" b="1" dirty="0" smtClean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8" name="مجموعة 7"/>
          <p:cNvGrpSpPr/>
          <p:nvPr/>
        </p:nvGrpSpPr>
        <p:grpSpPr>
          <a:xfrm>
            <a:off x="5724128" y="4123449"/>
            <a:ext cx="2160240" cy="961735"/>
            <a:chOff x="5724128" y="4216051"/>
            <a:chExt cx="2160240" cy="961735"/>
          </a:xfrm>
        </p:grpSpPr>
        <p:sp>
          <p:nvSpPr>
            <p:cNvPr id="9" name="شكل بيضاوي 8"/>
            <p:cNvSpPr/>
            <p:nvPr/>
          </p:nvSpPr>
          <p:spPr>
            <a:xfrm>
              <a:off x="6876256" y="4221088"/>
              <a:ext cx="1008112" cy="9566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6" name="شكل بيضاوي 5"/>
            <p:cNvSpPr/>
            <p:nvPr/>
          </p:nvSpPr>
          <p:spPr>
            <a:xfrm>
              <a:off x="5724128" y="4216051"/>
              <a:ext cx="1008112" cy="9566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glow rad="635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6896" y="4454370"/>
              <a:ext cx="971482" cy="414790"/>
            </a:xfrm>
            <a:prstGeom prst="rect">
              <a:avLst/>
            </a:prstGeom>
          </p:spPr>
        </p:pic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7412" y="4461108"/>
              <a:ext cx="685800" cy="4800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39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مستدير الزوايا 12"/>
          <p:cNvSpPr/>
          <p:nvPr/>
        </p:nvSpPr>
        <p:spPr>
          <a:xfrm>
            <a:off x="5364088" y="4725145"/>
            <a:ext cx="2952328" cy="94715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692" y="1988840"/>
            <a:ext cx="801596" cy="1019274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204265"/>
            <a:ext cx="41044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الكدسة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المقطع البرمجي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الذي يوجّه الكائن لتنفيذ الأوامر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ينتج بعد تجميع اللبنات !!!</a:t>
            </a:r>
            <a:endParaRPr lang="ar-JO" sz="300" b="1" dirty="0" smtClean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2" name="صورة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926" y="4797151"/>
            <a:ext cx="1706418" cy="786641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>
            <a:off x="5508104" y="5706000"/>
            <a:ext cx="26834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3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284984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تنفيذ اللبنات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( الأوامر )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يبدأ من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قمة الكدسة حتى نهايتها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بالتسلسل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26186" y="4281238"/>
            <a:ext cx="589920" cy="873956"/>
          </a:xfrm>
          <a:prstGeom prst="rect">
            <a:avLst/>
          </a:prstGeom>
        </p:spPr>
      </p:pic>
      <p:sp>
        <p:nvSpPr>
          <p:cNvPr id="6" name="شكل بيضاوي 5"/>
          <p:cNvSpPr/>
          <p:nvPr/>
        </p:nvSpPr>
        <p:spPr>
          <a:xfrm>
            <a:off x="6958124" y="4442580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rgbClr val="FFB13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644" y="4567274"/>
            <a:ext cx="461290" cy="278131"/>
          </a:xfrm>
          <a:prstGeom prst="rect">
            <a:avLst/>
          </a:prstGeom>
          <a:effectLst>
            <a:glow rad="63500">
              <a:srgbClr val="FFB13F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36617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840" y="4213436"/>
            <a:ext cx="3600400" cy="769115"/>
          </a:xfrm>
          <a:prstGeom prst="rect">
            <a:avLst/>
          </a:prstGeom>
        </p:spPr>
      </p:pic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670" y="4710794"/>
            <a:ext cx="1822322" cy="51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148064" y="1879084"/>
            <a:ext cx="3384376" cy="187220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683540" y="4183340"/>
            <a:ext cx="4256733" cy="12618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dirty="0">
                <a:solidFill>
                  <a:srgbClr val="008000"/>
                </a:solidFill>
                <a:cs typeface="+mj-cs"/>
              </a:rPr>
              <a:t>♣ </a:t>
            </a:r>
            <a:r>
              <a:rPr lang="ar-JO" b="1" dirty="0">
                <a:solidFill>
                  <a:srgbClr val="008000"/>
                </a:solidFill>
                <a:cs typeface="+mj-cs"/>
              </a:rPr>
              <a:t>تنفيذ هذه الأوامر يتمّ على النحو الآتي ...</a:t>
            </a:r>
            <a:endParaRPr lang="en-US" dirty="0">
              <a:solidFill>
                <a:srgbClr val="008000"/>
              </a:solidFill>
              <a:cs typeface="+mj-cs"/>
            </a:endParaRPr>
          </a:p>
          <a:p>
            <a:endParaRPr lang="ar-JO" sz="500" dirty="0" smtClean="0">
              <a:cs typeface="+mj-cs"/>
            </a:endParaRPr>
          </a:p>
          <a:p>
            <a:r>
              <a:rPr lang="ar-JO" sz="500" dirty="0" smtClean="0">
                <a:cs typeface="+mj-cs"/>
              </a:rPr>
              <a:t/>
            </a:r>
            <a:br>
              <a:rPr lang="ar-JO" sz="5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- عند </a:t>
            </a:r>
            <a:r>
              <a:rPr lang="ar-JO" sz="1600" dirty="0">
                <a:cs typeface="+mj-cs"/>
              </a:rPr>
              <a:t>النقر على مفتاح ( </a:t>
            </a:r>
            <a:r>
              <a:rPr lang="ar-JO" sz="1600" b="1" dirty="0">
                <a:cs typeface="+mj-cs"/>
              </a:rPr>
              <a:t>السهم الأيمن</a:t>
            </a:r>
            <a:r>
              <a:rPr lang="ar-JO" sz="1600" dirty="0">
                <a:cs typeface="+mj-cs"/>
              </a:rPr>
              <a:t> ) من لوحة المفاتيح ، </a:t>
            </a:r>
            <a:r>
              <a:rPr lang="ar-JO" sz="1600" dirty="0" smtClean="0">
                <a:cs typeface="+mj-cs"/>
              </a:rPr>
              <a:t/>
            </a:r>
            <a:br>
              <a:rPr lang="ar-JO" sz="1600" dirty="0" smtClean="0">
                <a:cs typeface="+mj-cs"/>
              </a:rPr>
            </a:br>
            <a:r>
              <a:rPr lang="ar-JO" sz="1600" dirty="0" smtClean="0">
                <a:cs typeface="+mj-cs"/>
              </a:rPr>
              <a:t>- يتحرّك </a:t>
            </a:r>
            <a:r>
              <a:rPr lang="ar-JO" sz="1600" dirty="0">
                <a:cs typeface="+mj-cs"/>
              </a:rPr>
              <a:t>الكائن </a:t>
            </a:r>
            <a:r>
              <a:rPr lang="ar-JO" sz="1600" b="1" dirty="0">
                <a:cs typeface="+mj-cs"/>
              </a:rPr>
              <a:t>(10) خطوات</a:t>
            </a:r>
            <a:r>
              <a:rPr lang="ar-JO" sz="1600" dirty="0">
                <a:cs typeface="+mj-cs"/>
              </a:rPr>
              <a:t> ،</a:t>
            </a:r>
            <a:br>
              <a:rPr lang="ar-JO" sz="1600" dirty="0">
                <a:cs typeface="+mj-cs"/>
              </a:rPr>
            </a:br>
            <a:r>
              <a:rPr lang="ar-JO" sz="1600" dirty="0" smtClean="0">
                <a:cs typeface="+mj-cs"/>
              </a:rPr>
              <a:t>- وعندما </a:t>
            </a:r>
            <a:r>
              <a:rPr lang="ar-JO" sz="1600" dirty="0">
                <a:cs typeface="+mj-cs"/>
              </a:rPr>
              <a:t>يصل إلى حافة النافذة </a:t>
            </a:r>
            <a:r>
              <a:rPr lang="ar-JO" sz="1600" b="1" dirty="0">
                <a:cs typeface="+mj-cs"/>
              </a:rPr>
              <a:t>يرتدّ</a:t>
            </a:r>
            <a:endParaRPr lang="en-US" sz="1600" dirty="0">
              <a:cs typeface="+mj-cs"/>
            </a:endParaRPr>
          </a:p>
        </p:txBody>
      </p:sp>
      <p:pic>
        <p:nvPicPr>
          <p:cNvPr id="8" name="صورة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77" y="2137128"/>
            <a:ext cx="2419258" cy="139814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2931" y="2631743"/>
            <a:ext cx="864098" cy="36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2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03" y="2996962"/>
            <a:ext cx="1551282" cy="568803"/>
          </a:xfrm>
          <a:prstGeom prst="rect">
            <a:avLst/>
          </a:prstGeom>
        </p:spPr>
      </p:pic>
      <p:cxnSp>
        <p:nvCxnSpPr>
          <p:cNvPr id="9" name="رابط مستقيم 8"/>
          <p:cNvCxnSpPr/>
          <p:nvPr/>
        </p:nvCxnSpPr>
        <p:spPr>
          <a:xfrm flipH="1">
            <a:off x="6012160" y="2996962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H="1">
            <a:off x="6012160" y="3530104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4806822" y="4025449"/>
            <a:ext cx="40136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انظر إلى الشريحة التالية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وحاول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تتبّع تسلسل تنفيذ الأوامر 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36" y="2276872"/>
            <a:ext cx="1379220" cy="14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3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5148064" y="2427816"/>
            <a:ext cx="3384376" cy="23762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صورة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625750"/>
            <a:ext cx="2573685" cy="198039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82925"/>
            <a:ext cx="931130" cy="87792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0436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87" y="4005064"/>
            <a:ext cx="3389453" cy="53406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133" y="1618240"/>
            <a:ext cx="2332856" cy="23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4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284984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عند تشغيل سكراتش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تظهر الشاشة الرئيسة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باللغة العربية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التعامل مع البرنامج باستخدام لغاتٍ عالميةٍ عِدّة !!!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537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لتغيير لغة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برنامج سكراتش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413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9" name="مربع نص 8"/>
          <p:cNvSpPr txBox="1"/>
          <p:nvPr/>
        </p:nvSpPr>
        <p:spPr>
          <a:xfrm>
            <a:off x="2051720" y="2924944"/>
            <a:ext cx="5040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dirty="0" smtClean="0"/>
              <a:t>هنا يوجد فيديو يعرض خطوات تغيير اللغة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val="38051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399" y="1846297"/>
            <a:ext cx="1893560" cy="194274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87" y="3984063"/>
            <a:ext cx="3456384" cy="57606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916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716016" y="3276273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إغلاق برنامج سكراتش بالنقر على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زرّ الإغلاق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الزاوية اليُمنى للشاشة !!!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... لا تنسى رسالة تأكيد الخروج ...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" name="مستطيل ذو زوايا قطرية مستديرة 2"/>
          <p:cNvSpPr/>
          <p:nvPr/>
        </p:nvSpPr>
        <p:spPr>
          <a:xfrm rot="20478940">
            <a:off x="5856610" y="2034453"/>
            <a:ext cx="1728192" cy="576064"/>
          </a:xfrm>
          <a:prstGeom prst="round2Diag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2" name="مستطيل ذو زوايا قطرية مستديرة 11"/>
          <p:cNvSpPr/>
          <p:nvPr/>
        </p:nvSpPr>
        <p:spPr>
          <a:xfrm rot="20478940">
            <a:off x="5879380" y="2172861"/>
            <a:ext cx="864096" cy="576064"/>
          </a:xfrm>
          <a:prstGeom prst="round2Diag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مستطيل ذو زوايا قطرية مستديرة 12"/>
          <p:cNvSpPr/>
          <p:nvPr/>
        </p:nvSpPr>
        <p:spPr>
          <a:xfrm rot="20478940">
            <a:off x="5856610" y="2034453"/>
            <a:ext cx="1728192" cy="576064"/>
          </a:xfrm>
          <a:prstGeom prst="round2Diag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8940">
            <a:off x="6087733" y="2054359"/>
            <a:ext cx="1408069" cy="607402"/>
          </a:xfrm>
          <a:prstGeom prst="rect">
            <a:avLst/>
          </a:prstGeom>
        </p:spPr>
      </p:pic>
      <p:grpSp>
        <p:nvGrpSpPr>
          <p:cNvPr id="18" name="مجموعة 17"/>
          <p:cNvGrpSpPr/>
          <p:nvPr/>
        </p:nvGrpSpPr>
        <p:grpSpPr>
          <a:xfrm>
            <a:off x="6588224" y="4664169"/>
            <a:ext cx="504056" cy="504056"/>
            <a:chOff x="6588224" y="4365104"/>
            <a:chExt cx="504056" cy="504056"/>
          </a:xfrm>
        </p:grpSpPr>
        <p:sp>
          <p:nvSpPr>
            <p:cNvPr id="16" name="مستطيل مستدير الزوايا 15"/>
            <p:cNvSpPr/>
            <p:nvPr/>
          </p:nvSpPr>
          <p:spPr>
            <a:xfrm>
              <a:off x="6588224" y="4365104"/>
              <a:ext cx="504056" cy="504056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7" name="مستطيل مستدير الزوايا 16"/>
            <p:cNvSpPr/>
            <p:nvPr/>
          </p:nvSpPr>
          <p:spPr>
            <a:xfrm>
              <a:off x="6660000" y="4428000"/>
              <a:ext cx="360000" cy="378000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72000" tIns="0" bIns="72000" rtlCol="1" anchor="ctr"/>
            <a:lstStyle/>
            <a:p>
              <a:pPr algn="ctr"/>
              <a:r>
                <a:rPr lang="en-US" sz="3200" dirty="0" smtClean="0"/>
                <a:t>x</a:t>
              </a:r>
              <a:endParaRPr lang="ar-JO" sz="3200" dirty="0"/>
            </a:p>
          </p:txBody>
        </p:sp>
      </p:grpSp>
      <p:sp>
        <p:nvSpPr>
          <p:cNvPr id="19" name="مربع نص 18"/>
          <p:cNvSpPr txBox="1"/>
          <p:nvPr/>
        </p:nvSpPr>
        <p:spPr>
          <a:xfrm>
            <a:off x="5683761" y="5168225"/>
            <a:ext cx="97647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latin typeface="GE SS TV Bold" pitchFamily="18" charset="-78"/>
                <a:ea typeface="GE SS TV Bold" pitchFamily="18" charset="-78"/>
                <a:cs typeface="+mj-cs"/>
              </a:rPr>
              <a:t>زرّ الإغلاق</a:t>
            </a:r>
            <a:endParaRPr lang="ar-JO" sz="12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0" name="شكل حر 19"/>
          <p:cNvSpPr/>
          <p:nvPr/>
        </p:nvSpPr>
        <p:spPr>
          <a:xfrm>
            <a:off x="6168980" y="4883375"/>
            <a:ext cx="360609" cy="270457"/>
          </a:xfrm>
          <a:custGeom>
            <a:avLst/>
            <a:gdLst>
              <a:gd name="connsiteX0" fmla="*/ 360609 w 360609"/>
              <a:gd name="connsiteY0" fmla="*/ 0 h 270457"/>
              <a:gd name="connsiteX1" fmla="*/ 154547 w 360609"/>
              <a:gd name="connsiteY1" fmla="*/ 25758 h 270457"/>
              <a:gd name="connsiteX2" fmla="*/ 0 w 360609"/>
              <a:gd name="connsiteY2" fmla="*/ 270457 h 27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0609" h="270457">
                <a:moveTo>
                  <a:pt x="360609" y="0"/>
                </a:moveTo>
                <a:lnTo>
                  <a:pt x="154547" y="25758"/>
                </a:lnTo>
                <a:cubicBezTo>
                  <a:pt x="94446" y="70834"/>
                  <a:pt x="47223" y="170645"/>
                  <a:pt x="0" y="270457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26" name="رابط مستقيم 25"/>
          <p:cNvCxnSpPr/>
          <p:nvPr/>
        </p:nvCxnSpPr>
        <p:spPr>
          <a:xfrm flipH="1">
            <a:off x="5883530" y="4320000"/>
            <a:ext cx="18568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57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28" y="1842266"/>
            <a:ext cx="2072640" cy="187833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860032" y="3996353"/>
            <a:ext cx="40324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تنفيذ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(2-3)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الشاشة الرئيسة لبرنامج سكراتش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جهازك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091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</a:t>
            </a:r>
            <a: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لغة سكراتش</a:t>
            </a:r>
            <a:endParaRPr lang="ar-JO" sz="2000" dirty="0">
              <a:solidFill>
                <a:srgbClr val="3333FF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539552" y="2348880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يتعرّف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مزايا برنامج سكراتش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539552" y="2636912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يُشغّل البرنامج بالطرق الممكنة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539552" y="2924944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 ف المكونات الرئيسة للمشروع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539552" y="3212976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dirty="0">
                <a:latin typeface="Adobe Arabic" pitchFamily="18" charset="-78"/>
                <a:cs typeface="Adobe Arabic" pitchFamily="18" charset="-78"/>
              </a:rPr>
              <a:t>يُغيّر بين اللغات التي يتعامل معها برنامج سكراتش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539552" y="3501008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يُغلق البرنامج</a:t>
            </a:r>
          </a:p>
        </p:txBody>
      </p:sp>
      <p:sp>
        <p:nvSpPr>
          <p:cNvPr id="13" name="مربع نص 230424"/>
          <p:cNvSpPr txBox="1"/>
          <p:nvPr/>
        </p:nvSpPr>
        <p:spPr>
          <a:xfrm>
            <a:off x="899592" y="4437112"/>
            <a:ext cx="2808311" cy="1296144"/>
          </a:xfrm>
          <a:prstGeom prst="rect">
            <a:avLst/>
          </a:prstGeom>
          <a:noFill/>
          <a:ln w="63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rtl="0">
              <a:lnSpc>
                <a:spcPct val="115000"/>
              </a:lnSpc>
              <a:spcAft>
                <a:spcPts val="1000"/>
              </a:spcAft>
            </a:pPr>
            <a:r>
              <a:rPr lang="en-US" sz="7200" dirty="0">
                <a:effectLst/>
                <a:latin typeface="Bernard MT Condensed"/>
                <a:ea typeface="Calibri"/>
                <a:cs typeface="Arial"/>
              </a:rPr>
              <a:t>Scratch</a:t>
            </a:r>
            <a:endParaRPr lang="en-US" sz="11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64904"/>
            <a:ext cx="892100" cy="4675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28" y="1845768"/>
            <a:ext cx="1367208" cy="1367208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البحث عن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أسماء لغات برمجة أخرى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تساعد على تصميم الرسوم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47" y="5419401"/>
            <a:ext cx="1354955" cy="372613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37" y="4077072"/>
            <a:ext cx="1564520" cy="156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أحمد طالب في الصف الثامن ، تعرّفَ إلى لغة سكراتش </a:t>
            </a:r>
            <a:b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ووجد أنّ لها مزايا كثيرة أهمّها :-</a:t>
            </a:r>
            <a:b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1. إنشاء برامج تتحكّم بالرسوم والصور والموسيقى ودمجها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2. إنشاء مقاطع برمجية ببساطة بطريقة تشبه تجميع لعبة الأحجية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3. إرسال واستقبال المشاريع عبر الانترنت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تكون القصة مثلاً كالآتي ...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92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أكمل الجًمل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012160" y="2780929"/>
            <a:ext cx="244041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أ- تُجمّع اللبنات الرسومية ( الأوامر ) ...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886812" y="3058182"/>
            <a:ext cx="2573619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ب- عند النقـر فوق أي مقطـع برمجي ...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886812" y="3673736"/>
            <a:ext cx="25736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د- يُغلق برنامج سكراتش من ...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012160" y="3365959"/>
            <a:ext cx="244827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جـ- لتغيير اللغــة في برنامج سكراتش ...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4644000" y="2808000"/>
            <a:ext cx="1219713" cy="25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4694226" y="4032000"/>
            <a:ext cx="1169487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مستطيل مستدير الزوايا 14"/>
          <p:cNvSpPr/>
          <p:nvPr/>
        </p:nvSpPr>
        <p:spPr>
          <a:xfrm>
            <a:off x="4644000" y="3113959"/>
            <a:ext cx="1219713" cy="25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4644000" y="3429000"/>
            <a:ext cx="1219713" cy="25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4644008" y="3744000"/>
            <a:ext cx="1219713" cy="25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8" name="مربع نص 17"/>
          <p:cNvSpPr txBox="1"/>
          <p:nvPr/>
        </p:nvSpPr>
        <p:spPr>
          <a:xfrm>
            <a:off x="4670848" y="2780928"/>
            <a:ext cx="1197296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المقاطع البرمجية</a:t>
            </a:r>
            <a:endParaRPr lang="ar-JO" sz="13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666417" y="3717032"/>
            <a:ext cx="1197296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زر الإغلاق</a:t>
            </a:r>
            <a:endParaRPr lang="ar-JO" sz="13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572000" y="3424644"/>
            <a:ext cx="134889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اللغة / شريط الأدوات</a:t>
            </a:r>
            <a:endParaRPr lang="ar-JO" sz="13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572000" y="3096000"/>
            <a:ext cx="1341333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قمة / نهايتها بتسلسل</a:t>
            </a:r>
            <a:endParaRPr lang="ar-JO" sz="13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2" name="صورة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69160"/>
            <a:ext cx="1026683" cy="93610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0133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048" y="2180490"/>
            <a:ext cx="1331352" cy="1176655"/>
          </a:xfrm>
          <a:prstGeom prst="rect">
            <a:avLst/>
          </a:prstGeom>
        </p:spPr>
      </p:pic>
      <p:pic>
        <p:nvPicPr>
          <p:cNvPr id="6" name="صورة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63897"/>
            <a:ext cx="1188928" cy="388938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716016" y="357301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>
                <a:cs typeface="+mj-cs"/>
              </a:rPr>
              <a:t>تعرّف إلى </a:t>
            </a:r>
            <a:r>
              <a:rPr lang="ar-JO" sz="1600" b="1" dirty="0">
                <a:cs typeface="+mj-cs"/>
              </a:rPr>
              <a:t>لغة سكراتش </a:t>
            </a:r>
            <a:r>
              <a:rPr lang="ar-JO" sz="1600" dirty="0">
                <a:cs typeface="+mj-cs"/>
              </a:rPr>
              <a:t>من خلال التوضيح الآتي ...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65191" y="4134230"/>
            <a:ext cx="558383" cy="84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صورة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194" y="2132856"/>
            <a:ext cx="937542" cy="460233"/>
          </a:xfrm>
          <a:prstGeom prst="rect">
            <a:avLst/>
          </a:prstGeom>
        </p:spPr>
      </p:pic>
      <p:sp>
        <p:nvSpPr>
          <p:cNvPr id="15" name="مربع نص 3092"/>
          <p:cNvSpPr txBox="1"/>
          <p:nvPr/>
        </p:nvSpPr>
        <p:spPr>
          <a:xfrm>
            <a:off x="7738928" y="3861049"/>
            <a:ext cx="1081544" cy="576064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rtl="0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effectLst/>
                <a:latin typeface="Bernard MT Condensed"/>
                <a:ea typeface="Calibri"/>
                <a:cs typeface="Arial"/>
              </a:rPr>
              <a:t>Scratch</a:t>
            </a:r>
            <a:endParaRPr lang="en-US" sz="2400" dirty="0">
              <a:effectLst/>
              <a:ea typeface="Calibri"/>
              <a:cs typeface="Arial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5004048" y="3740408"/>
            <a:ext cx="3666744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0" name="مجموعة 19"/>
          <p:cNvGrpSpPr/>
          <p:nvPr/>
        </p:nvGrpSpPr>
        <p:grpSpPr>
          <a:xfrm>
            <a:off x="4842457" y="2780928"/>
            <a:ext cx="3635133" cy="423803"/>
            <a:chOff x="4842457" y="3005196"/>
            <a:chExt cx="3635133" cy="423803"/>
          </a:xfrm>
        </p:grpSpPr>
        <p:sp>
          <p:nvSpPr>
            <p:cNvPr id="10" name="مستطيل 9"/>
            <p:cNvSpPr/>
            <p:nvPr/>
          </p:nvSpPr>
          <p:spPr>
            <a:xfrm>
              <a:off x="4842457" y="3006948"/>
              <a:ext cx="1560567" cy="4220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ar-SA"/>
            </a:p>
          </p:txBody>
        </p:sp>
        <p:grpSp>
          <p:nvGrpSpPr>
            <p:cNvPr id="11" name="مجموعة 10"/>
            <p:cNvGrpSpPr/>
            <p:nvPr/>
          </p:nvGrpSpPr>
          <p:grpSpPr>
            <a:xfrm>
              <a:off x="7000265" y="3005196"/>
              <a:ext cx="1477325" cy="423803"/>
              <a:chOff x="0" y="0"/>
              <a:chExt cx="2595163" cy="5156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مستطيل 12"/>
              <p:cNvSpPr/>
              <p:nvPr/>
            </p:nvSpPr>
            <p:spPr>
              <a:xfrm>
                <a:off x="0" y="0"/>
                <a:ext cx="1297305" cy="5156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1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ar-SA"/>
              </a:p>
            </p:txBody>
          </p:sp>
          <p:sp>
            <p:nvSpPr>
              <p:cNvPr id="14" name="مستطيل 13"/>
              <p:cNvSpPr/>
              <p:nvPr/>
            </p:nvSpPr>
            <p:spPr>
              <a:xfrm>
                <a:off x="1297858" y="0"/>
                <a:ext cx="1297305" cy="5156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1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ar-SA"/>
              </a:p>
            </p:txBody>
          </p:sp>
        </p:grpSp>
        <p:sp>
          <p:nvSpPr>
            <p:cNvPr id="16" name="مربع نص 15"/>
            <p:cNvSpPr txBox="1"/>
            <p:nvPr/>
          </p:nvSpPr>
          <p:spPr>
            <a:xfrm>
              <a:off x="6967960" y="3068960"/>
              <a:ext cx="772392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400" dirty="0" smtClean="0"/>
                <a:t>تمّ ترتيبها</a:t>
              </a:r>
              <a:endParaRPr lang="ar-JO" sz="1400" dirty="0"/>
            </a:p>
          </p:txBody>
        </p:sp>
        <p:sp>
          <p:nvSpPr>
            <p:cNvPr id="17" name="مربع نص 16"/>
            <p:cNvSpPr txBox="1"/>
            <p:nvPr/>
          </p:nvSpPr>
          <p:spPr>
            <a:xfrm>
              <a:off x="7775194" y="3068960"/>
              <a:ext cx="685238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b="1" dirty="0" smtClean="0"/>
                <a:t>كلمات</a:t>
              </a:r>
              <a:endParaRPr lang="ar-JO" sz="1400" b="1" dirty="0"/>
            </a:p>
          </p:txBody>
        </p:sp>
        <p:sp>
          <p:nvSpPr>
            <p:cNvPr id="18" name="مربع نص 17"/>
            <p:cNvSpPr txBox="1"/>
            <p:nvPr/>
          </p:nvSpPr>
          <p:spPr>
            <a:xfrm>
              <a:off x="4842457" y="3063208"/>
              <a:ext cx="1584549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b="1" dirty="0" smtClean="0">
                  <a:solidFill>
                    <a:srgbClr val="008000"/>
                  </a:solidFill>
                </a:rPr>
                <a:t>أعطت جملة مفيدة</a:t>
              </a:r>
              <a:endParaRPr lang="ar-JO" sz="1400" b="1" dirty="0">
                <a:solidFill>
                  <a:srgbClr val="008000"/>
                </a:solidFill>
              </a:endParaRPr>
            </a:p>
          </p:txBody>
        </p:sp>
        <p:pic>
          <p:nvPicPr>
            <p:cNvPr id="19" name="صورة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444208" y="3121547"/>
              <a:ext cx="469414" cy="191098"/>
            </a:xfrm>
            <a:prstGeom prst="rect">
              <a:avLst/>
            </a:prstGeom>
          </p:spPr>
        </p:pic>
      </p:grpSp>
      <p:grpSp>
        <p:nvGrpSpPr>
          <p:cNvPr id="21" name="مجموعة 20"/>
          <p:cNvGrpSpPr/>
          <p:nvPr/>
        </p:nvGrpSpPr>
        <p:grpSpPr>
          <a:xfrm>
            <a:off x="4842457" y="4437112"/>
            <a:ext cx="3635133" cy="423803"/>
            <a:chOff x="4842457" y="3005196"/>
            <a:chExt cx="3635133" cy="423803"/>
          </a:xfrm>
        </p:grpSpPr>
        <p:sp>
          <p:nvSpPr>
            <p:cNvPr id="22" name="مستطيل 21"/>
            <p:cNvSpPr/>
            <p:nvPr/>
          </p:nvSpPr>
          <p:spPr>
            <a:xfrm>
              <a:off x="4842457" y="3006948"/>
              <a:ext cx="1560568" cy="4220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ar-SA"/>
            </a:p>
          </p:txBody>
        </p:sp>
        <p:grpSp>
          <p:nvGrpSpPr>
            <p:cNvPr id="23" name="مجموعة 22"/>
            <p:cNvGrpSpPr/>
            <p:nvPr/>
          </p:nvGrpSpPr>
          <p:grpSpPr>
            <a:xfrm>
              <a:off x="7000265" y="3005196"/>
              <a:ext cx="1477325" cy="423803"/>
              <a:chOff x="0" y="0"/>
              <a:chExt cx="2595163" cy="5156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مستطيل 27"/>
              <p:cNvSpPr/>
              <p:nvPr/>
            </p:nvSpPr>
            <p:spPr>
              <a:xfrm>
                <a:off x="0" y="0"/>
                <a:ext cx="1297305" cy="5156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1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ar-SA"/>
              </a:p>
            </p:txBody>
          </p:sp>
          <p:sp>
            <p:nvSpPr>
              <p:cNvPr id="29" name="مستطيل 28"/>
              <p:cNvSpPr/>
              <p:nvPr/>
            </p:nvSpPr>
            <p:spPr>
              <a:xfrm>
                <a:off x="1297858" y="0"/>
                <a:ext cx="1297305" cy="5156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1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ar-SA"/>
              </a:p>
            </p:txBody>
          </p:sp>
        </p:grpSp>
        <p:sp>
          <p:nvSpPr>
            <p:cNvPr id="24" name="مربع نص 23"/>
            <p:cNvSpPr txBox="1"/>
            <p:nvPr/>
          </p:nvSpPr>
          <p:spPr>
            <a:xfrm>
              <a:off x="6967960" y="3068960"/>
              <a:ext cx="772392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400" dirty="0" smtClean="0"/>
                <a:t>تمّ ترتيبها</a:t>
              </a:r>
              <a:endParaRPr lang="ar-JO" sz="1400" dirty="0"/>
            </a:p>
          </p:txBody>
        </p:sp>
        <p:sp>
          <p:nvSpPr>
            <p:cNvPr id="25" name="مربع نص 24"/>
            <p:cNvSpPr txBox="1"/>
            <p:nvPr/>
          </p:nvSpPr>
          <p:spPr>
            <a:xfrm>
              <a:off x="7775194" y="3068960"/>
              <a:ext cx="685238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b="1" dirty="0" smtClean="0"/>
                <a:t>أوامر</a:t>
              </a:r>
              <a:endParaRPr lang="ar-JO" sz="1400" b="1" dirty="0"/>
            </a:p>
          </p:txBody>
        </p:sp>
        <p:sp>
          <p:nvSpPr>
            <p:cNvPr id="26" name="مربع نص 25"/>
            <p:cNvSpPr txBox="1"/>
            <p:nvPr/>
          </p:nvSpPr>
          <p:spPr>
            <a:xfrm>
              <a:off x="4842457" y="3063208"/>
              <a:ext cx="1584549" cy="3077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b="1" dirty="0" smtClean="0">
                  <a:solidFill>
                    <a:srgbClr val="008000"/>
                  </a:solidFill>
                </a:rPr>
                <a:t>أعطت مشروعاً ذا معنى</a:t>
              </a:r>
              <a:endParaRPr lang="ar-JO" sz="1400" b="1" dirty="0">
                <a:solidFill>
                  <a:srgbClr val="008000"/>
                </a:solidFill>
              </a:endParaRPr>
            </a:p>
          </p:txBody>
        </p:sp>
        <p:pic>
          <p:nvPicPr>
            <p:cNvPr id="27" name="صورة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444208" y="3121547"/>
              <a:ext cx="469414" cy="191098"/>
            </a:xfrm>
            <a:prstGeom prst="rect">
              <a:avLst/>
            </a:prstGeom>
          </p:spPr>
        </p:pic>
      </p:grpSp>
      <p:sp>
        <p:nvSpPr>
          <p:cNvPr id="30" name="مربع نص 29"/>
          <p:cNvSpPr txBox="1"/>
          <p:nvPr/>
        </p:nvSpPr>
        <p:spPr>
          <a:xfrm>
            <a:off x="4845005" y="5328234"/>
            <a:ext cx="155802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u="sng" dirty="0" smtClean="0"/>
              <a:t>المشروع إمّا لعبة أو قصّة</a:t>
            </a:r>
            <a:endParaRPr lang="ar-JO" sz="1200" u="sng" dirty="0"/>
          </a:p>
        </p:txBody>
      </p:sp>
      <p:sp>
        <p:nvSpPr>
          <p:cNvPr id="31" name="شكل حر 30"/>
          <p:cNvSpPr/>
          <p:nvPr/>
        </p:nvSpPr>
        <p:spPr>
          <a:xfrm>
            <a:off x="5482796" y="4906851"/>
            <a:ext cx="183908" cy="399245"/>
          </a:xfrm>
          <a:custGeom>
            <a:avLst/>
            <a:gdLst>
              <a:gd name="connsiteX0" fmla="*/ 80877 w 183908"/>
              <a:gd name="connsiteY0" fmla="*/ 0 h 399245"/>
              <a:gd name="connsiteX1" fmla="*/ 3604 w 183908"/>
              <a:gd name="connsiteY1" fmla="*/ 231819 h 399245"/>
              <a:gd name="connsiteX2" fmla="*/ 183908 w 183908"/>
              <a:gd name="connsiteY2" fmla="*/ 399245 h 3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908" h="399245">
                <a:moveTo>
                  <a:pt x="80877" y="0"/>
                </a:moveTo>
                <a:cubicBezTo>
                  <a:pt x="33654" y="82639"/>
                  <a:pt x="-13568" y="165278"/>
                  <a:pt x="3604" y="231819"/>
                </a:cubicBezTo>
                <a:cubicBezTo>
                  <a:pt x="20776" y="298360"/>
                  <a:pt x="102342" y="348802"/>
                  <a:pt x="183908" y="399245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5502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14" y="1947270"/>
            <a:ext cx="1605638" cy="1265706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يُمكنك تحميل برنامج سكراتش مجاناً عن طريق الموقع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en-US" b="1" dirty="0" smtClean="0">
                <a:latin typeface="GE SS TV Bold" pitchFamily="18" charset="-78"/>
                <a:ea typeface="GE SS TV Bold" pitchFamily="18" charset="-78"/>
                <a:cs typeface="+mj-cs"/>
              </a:rPr>
              <a:t>http://scratch.uaeu.ac.ae</a:t>
            </a:r>
            <a:endParaRPr lang="ar-JO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546" y="4279756"/>
            <a:ext cx="1188720" cy="37338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7988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16832"/>
            <a:ext cx="1261781" cy="1372527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89359"/>
            <a:ext cx="1961952" cy="326590"/>
          </a:xfrm>
          <a:prstGeom prst="rect">
            <a:avLst/>
          </a:prstGeom>
        </p:spPr>
      </p:pic>
      <p:cxnSp>
        <p:nvCxnSpPr>
          <p:cNvPr id="7" name="رابط مستقيم 6"/>
          <p:cNvCxnSpPr/>
          <p:nvPr/>
        </p:nvCxnSpPr>
        <p:spPr>
          <a:xfrm flipH="1">
            <a:off x="5940152" y="3615948"/>
            <a:ext cx="165618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مربع نص 17"/>
          <p:cNvSpPr txBox="1"/>
          <p:nvPr/>
        </p:nvSpPr>
        <p:spPr>
          <a:xfrm>
            <a:off x="4616825" y="3978357"/>
            <a:ext cx="36659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إنشاء برامج تتحكم في الرسوم والصور والصوتيات ودمجها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555" y="3933056"/>
            <a:ext cx="338893" cy="296458"/>
          </a:xfrm>
          <a:prstGeom prst="rect">
            <a:avLst/>
          </a:prstGeom>
        </p:spPr>
      </p:pic>
      <p:sp>
        <p:nvSpPr>
          <p:cNvPr id="20" name="مربع نص 19"/>
          <p:cNvSpPr txBox="1"/>
          <p:nvPr/>
        </p:nvSpPr>
        <p:spPr>
          <a:xfrm>
            <a:off x="4616825" y="4201343"/>
            <a:ext cx="36659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إنشاء مقاطع برمجية ببساطة بطريقة تُشبه تجميع قطع </a:t>
            </a:r>
            <a:r>
              <a:rPr lang="ar-JO" sz="14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الأحجية</a:t>
            </a:r>
            <a:endParaRPr lang="ar-JO" sz="14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1" name="صورة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555" y="4156042"/>
            <a:ext cx="338893" cy="296458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4616825" y="4452500"/>
            <a:ext cx="36659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إرسال المشاريع واستقبالها عن طريق الانترنت</a:t>
            </a:r>
            <a:endParaRPr lang="ar-JO" sz="14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3" name="صورة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555" y="4407199"/>
            <a:ext cx="338893" cy="296458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937" y="4999916"/>
            <a:ext cx="1034349" cy="98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0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814" y="1917580"/>
            <a:ext cx="2159492" cy="215949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182" y="3925607"/>
            <a:ext cx="2442210" cy="51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860032" y="3852337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سوف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نستخدم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الرئيسي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لتشغيل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برنامج سكراتش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14" y="2109918"/>
            <a:ext cx="1574467" cy="1391090"/>
          </a:xfrm>
          <a:prstGeom prst="rect">
            <a:avLst/>
          </a:prstGeom>
        </p:spPr>
      </p:pic>
      <p:grpSp>
        <p:nvGrpSpPr>
          <p:cNvPr id="4" name="مجموعة 3"/>
          <p:cNvGrpSpPr/>
          <p:nvPr/>
        </p:nvGrpSpPr>
        <p:grpSpPr>
          <a:xfrm>
            <a:off x="4744341" y="4869160"/>
            <a:ext cx="763763" cy="992892"/>
            <a:chOff x="4656887" y="4898236"/>
            <a:chExt cx="763763" cy="992892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87" y="4898236"/>
              <a:ext cx="763763" cy="661928"/>
            </a:xfrm>
            <a:prstGeom prst="rect">
              <a:avLst/>
            </a:prstGeom>
          </p:spPr>
        </p:pic>
        <p:sp>
          <p:nvSpPr>
            <p:cNvPr id="9" name="مستطيل مستدير الزوايا 8"/>
            <p:cNvSpPr/>
            <p:nvPr/>
          </p:nvSpPr>
          <p:spPr>
            <a:xfrm>
              <a:off x="4752000" y="5561718"/>
              <a:ext cx="632626" cy="32941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1" anchor="ctr"/>
            <a:lstStyle/>
            <a:p>
              <a:pPr algn="ctr"/>
              <a:r>
                <a:rPr lang="ar-JO" sz="14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شاهد الفيديو</a:t>
              </a:r>
              <a:endParaRPr lang="ar-JO" sz="1400" dirty="0"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75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3325</TotalTime>
  <Words>326</Words>
  <Application>Microsoft Office PowerPoint</Application>
  <PresentationFormat>عرض على الشاشة (3:4)‏</PresentationFormat>
  <Paragraphs>83</Paragraphs>
  <Slides>34</Slides>
  <Notes>25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3" baseType="lpstr">
      <vt:lpstr>Arial</vt:lpstr>
      <vt:lpstr>DecoType Thuluth</vt:lpstr>
      <vt:lpstr>Bernard MT Condensed</vt:lpstr>
      <vt:lpstr>Times New Roman</vt:lpstr>
      <vt:lpstr>Calibri</vt:lpstr>
      <vt:lpstr>Arabic Typesetting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355</cp:revision>
  <dcterms:created xsi:type="dcterms:W3CDTF">2020-03-23T07:50:42Z</dcterms:created>
  <dcterms:modified xsi:type="dcterms:W3CDTF">2020-08-25T08:07:42Z</dcterms:modified>
</cp:coreProperties>
</file>